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7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4"/>
  </p:normalViewPr>
  <p:slideViewPr>
    <p:cSldViewPr>
      <p:cViewPr varScale="1">
        <p:scale>
          <a:sx n="117" d="100"/>
          <a:sy n="117" d="100"/>
        </p:scale>
        <p:origin x="1464" y="168"/>
      </p:cViewPr>
      <p:guideLst>
        <p:guide orient="horz" pos="23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B02DF2-9DC6-0F4D-88F1-E3DD6C1DE0CA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D199C2-97E4-994B-8EFB-92961210E13C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0FBDE7E-44C6-2444-B0F6-378BBB418AEA}" type="slidenum">
              <a:rPr lang="en-US" altLang="x-none" sz="1200"/>
              <a:pPr eaLnBrk="1" hangingPunct="1"/>
              <a:t>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4C65709-D529-9741-8287-CAA8ABD560DF}" type="slidenum">
              <a:rPr lang="en-US" altLang="x-none" sz="1200"/>
              <a:pPr eaLnBrk="1" hangingPunct="1"/>
              <a:t>11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898E892E-A4A6-B341-8164-8080AD89A58E}" type="slidenum">
              <a:rPr lang="en-US" altLang="x-none" sz="1200"/>
              <a:pPr eaLnBrk="1" hangingPunct="1"/>
              <a:t>12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4D4590A-9931-5D4A-A49B-6052C59D0547}" type="slidenum">
              <a:rPr lang="en-US" altLang="x-none" sz="1200"/>
              <a:pPr eaLnBrk="1" hangingPunct="1"/>
              <a:t>13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88394E3-D711-CE4D-AE01-F6765240E78A}" type="slidenum">
              <a:rPr lang="en-US" altLang="x-none" sz="1200"/>
              <a:pPr eaLnBrk="1" hangingPunct="1"/>
              <a:t>14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5DF8D226-6075-7D4B-8194-4119DC81727D}" type="slidenum">
              <a:rPr lang="en-US" altLang="x-none" sz="1200"/>
              <a:pPr eaLnBrk="1" hangingPunct="1"/>
              <a:t>15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8B41DE1-B9B9-4343-8296-B1E13FABBEA7}" type="slidenum">
              <a:rPr lang="en-US" altLang="x-none" sz="1200"/>
              <a:pPr eaLnBrk="1" hangingPunct="1"/>
              <a:t>16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5AA51F-81C7-B14E-B644-32C6FD081961}" type="slidenum">
              <a:rPr lang="en-US" altLang="x-none" sz="1200"/>
              <a:pPr eaLnBrk="1" hangingPunct="1"/>
              <a:t>17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B0D3AF9-178D-DC4B-BFF0-CB2BC66A4580}" type="slidenum">
              <a:rPr lang="en-US" altLang="x-none" sz="1200"/>
              <a:pPr eaLnBrk="1" hangingPunct="1"/>
              <a:t>18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395BD75-6F7F-8249-BF78-D1FED9738EF1}" type="slidenum">
              <a:rPr lang="en-US" altLang="x-none" sz="1200"/>
              <a:pPr eaLnBrk="1" hangingPunct="1"/>
              <a:t>19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708080D-F290-5B44-91A8-4D6A3EABF17F}" type="slidenum">
              <a:rPr lang="en-US" altLang="x-none" sz="1200"/>
              <a:pPr eaLnBrk="1" hangingPunct="1"/>
              <a:t>20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19DF666-7527-594A-AC99-4CE1EC3AE497}" type="slidenum">
              <a:rPr lang="en-US" altLang="x-none" sz="1200"/>
              <a:pPr eaLnBrk="1" hangingPunct="1"/>
              <a:t>3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/>
              <a:t>http://commons.wikimedia.org/wiki/File:MOSFET_functioning.svg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C9D54CDD-96E5-814E-A8C3-F2E58AE03E4B}" type="slidenum">
              <a:rPr lang="en-US" altLang="x-none" sz="1200"/>
              <a:pPr eaLnBrk="1" hangingPunct="1"/>
              <a:t>4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07038470-6064-B047-AD98-78C991D358DB}" type="slidenum">
              <a:rPr lang="en-US" altLang="x-none" sz="1200"/>
              <a:pPr eaLnBrk="1" hangingPunct="1"/>
              <a:t>5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71907C8-D79E-4A4A-805F-A7AB2DE838E4}" type="slidenum">
              <a:rPr lang="en-US" altLang="x-none" sz="1200"/>
              <a:pPr eaLnBrk="1" hangingPunct="1"/>
              <a:t>6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6C9B39B-128C-C642-B563-33933ACB9592}" type="slidenum">
              <a:rPr lang="en-US" altLang="x-none" sz="1200"/>
              <a:pPr eaLnBrk="1" hangingPunct="1"/>
              <a:t>7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445274F-EC0B-4A48-AFC9-8D379F0DC269}" type="slidenum">
              <a:rPr lang="en-US" altLang="x-none" sz="1200"/>
              <a:pPr eaLnBrk="1" hangingPunct="1"/>
              <a:t>8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F1B75AB8-54CF-C643-9C9B-FF53EEEF1940}" type="slidenum">
              <a:rPr lang="en-US" altLang="x-none" sz="1200"/>
              <a:pPr eaLnBrk="1" hangingPunct="1"/>
              <a:t>9</a:t>
            </a:fld>
            <a:endParaRPr lang="en-US" altLang="x-none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57D1B5D-26B4-8244-8372-642A55328FF7}" type="slidenum">
              <a:rPr lang="en-US" altLang="x-none" sz="1200"/>
              <a:pPr eaLnBrk="1" hangingPunct="1"/>
              <a:t>10</a:t>
            </a:fld>
            <a:endParaRPr lang="en-US" altLang="x-none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FFB514E-5FEC-0345-B6B9-8DE50FA3DC86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0705CFE-A718-CC40-82D2-7CBFB87BB0D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31BFE1E-F6F7-214B-88F4-D115C2627C61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38F704-B907-FF4F-B44F-15DB3BFC2A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6E97B4B8-E7D1-D348-9E23-DC017FC12F11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8D8056E9-5F2C-F04E-8385-1A03117A48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51C1437-428B-874D-9927-9CEB94877CFA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E6C86A46-00AA-FE49-AEAB-7DF9C33F6D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F332E82A-3BBA-2240-AFF9-1A77645D51FE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3C31F67-3596-5644-B1FA-E6142249F8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9EB9CF9-8271-6E46-A163-97CDE583F4E7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2C182CC-6A41-7A41-8DDF-F514DCB2D3D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9CE0E9EA-57D9-0A49-8B20-693BF1B2EDFF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42D13EFC-8744-814C-B87A-A68380729AB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AC7DBB0-29EA-8F45-AE5B-10347A307753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A6AFAEC-231B-8345-83FE-02257970803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31104E9-DDCA-F74D-9D8A-18697649428F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C4AC61BA-AA1F-6549-9C9C-E9A31785FE9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15B89EF3-BCF8-0F47-8F71-4CF86DA92FF5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0FF64A42-8AD5-C048-B0CE-E285EF73797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AC4A29C5-27B2-424E-86D2-23192962CD4A}" type="datetime1">
              <a:rPr lang="en-US" altLang="x-none"/>
              <a:pPr/>
              <a:t>12/7/22</a:t>
            </a:fld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fld id="{2B20091F-708E-C94A-A957-25B2E0B910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70" r:id="rId8"/>
    <p:sldLayoutId id="2147484471" r:id="rId9"/>
    <p:sldLayoutId id="2147484472" r:id="rId10"/>
    <p:sldLayoutId id="214748447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10886"/>
            <a:ext cx="7772400" cy="1470025"/>
          </a:xfrm>
        </p:spPr>
        <p:txBody>
          <a:bodyPr/>
          <a:lstStyle/>
          <a:p>
            <a:r>
              <a:rPr lang="en-US" altLang="x-none" dirty="0">
                <a:latin typeface="Trebuchet MS" charset="0"/>
              </a:rPr>
              <a:t>CMOS Technology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9220044-C2F9-A11E-92A0-1BAE2AB65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913" y="5035356"/>
            <a:ext cx="3827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Qualitative MOSFET model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CMOS logic gates</a:t>
            </a:r>
          </a:p>
          <a:p>
            <a:pPr eaLnBrk="1" hangingPunct="1">
              <a:buFont typeface="Arial" charset="0"/>
              <a:buChar char="•"/>
            </a:pPr>
            <a:r>
              <a:rPr lang="en-US" sz="2000" dirty="0">
                <a:latin typeface="Bookman Old Style" charset="0"/>
                <a:cs typeface="Bookman Old Style" charset="0"/>
              </a:rPr>
              <a:t>CMOS design issues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84D363EA-4915-5357-2E5D-E566B9891D10}"/>
              </a:ext>
            </a:extLst>
          </p:cNvPr>
          <p:cNvGrpSpPr>
            <a:grpSpLocks/>
          </p:cNvGrpSpPr>
          <p:nvPr/>
        </p:nvGrpSpPr>
        <p:grpSpPr bwMode="auto">
          <a:xfrm>
            <a:off x="2520844" y="1295400"/>
            <a:ext cx="4419600" cy="3128962"/>
            <a:chOff x="1258888" y="1843088"/>
            <a:chExt cx="5105400" cy="3614737"/>
          </a:xfrm>
        </p:grpSpPr>
        <p:sp>
          <p:nvSpPr>
            <p:cNvPr id="5" name="Oval 132">
              <a:extLst>
                <a:ext uri="{FF2B5EF4-FFF2-40B4-BE49-F238E27FC236}">
                  <a16:creationId xmlns:a16="http://schemas.microsoft.com/office/drawing/2014/main" id="{950CA56B-D915-219A-0B4F-4822BA430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288" y="5076825"/>
              <a:ext cx="685800" cy="2286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133">
              <a:extLst>
                <a:ext uri="{FF2B5EF4-FFF2-40B4-BE49-F238E27FC236}">
                  <a16:creationId xmlns:a16="http://schemas.microsoft.com/office/drawing/2014/main" id="{735693EF-6534-B2C2-6D18-66702595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288" y="4586288"/>
              <a:ext cx="685800" cy="6096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34">
              <a:extLst>
                <a:ext uri="{FF2B5EF4-FFF2-40B4-BE49-F238E27FC236}">
                  <a16:creationId xmlns:a16="http://schemas.microsoft.com/office/drawing/2014/main" id="{9A90DAA7-A46A-844E-CF7A-A1CEA30E6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638" y="2452688"/>
              <a:ext cx="884237" cy="2254250"/>
              <a:chOff x="2132" y="2208"/>
              <a:chExt cx="557" cy="1420"/>
            </a:xfrm>
          </p:grpSpPr>
          <p:sp>
            <p:nvSpPr>
              <p:cNvPr id="32" name="Freeform 135">
                <a:extLst>
                  <a:ext uri="{FF2B5EF4-FFF2-40B4-BE49-F238E27FC236}">
                    <a16:creationId xmlns:a16="http://schemas.microsoft.com/office/drawing/2014/main" id="{413A63C6-507F-320D-2BDE-44400E453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5" y="2558"/>
                <a:ext cx="232" cy="572"/>
              </a:xfrm>
              <a:custGeom>
                <a:avLst/>
                <a:gdLst>
                  <a:gd name="T0" fmla="*/ 63 w 232"/>
                  <a:gd name="T1" fmla="*/ 23 h 572"/>
                  <a:gd name="T2" fmla="*/ 87 w 232"/>
                  <a:gd name="T3" fmla="*/ 6 h 572"/>
                  <a:gd name="T4" fmla="*/ 118 w 232"/>
                  <a:gd name="T5" fmla="*/ 0 h 572"/>
                  <a:gd name="T6" fmla="*/ 142 w 232"/>
                  <a:gd name="T7" fmla="*/ 3 h 572"/>
                  <a:gd name="T8" fmla="*/ 162 w 232"/>
                  <a:gd name="T9" fmla="*/ 30 h 572"/>
                  <a:gd name="T10" fmla="*/ 179 w 232"/>
                  <a:gd name="T11" fmla="*/ 85 h 572"/>
                  <a:gd name="T12" fmla="*/ 193 w 232"/>
                  <a:gd name="T13" fmla="*/ 156 h 572"/>
                  <a:gd name="T14" fmla="*/ 208 w 232"/>
                  <a:gd name="T15" fmla="*/ 228 h 572"/>
                  <a:gd name="T16" fmla="*/ 222 w 232"/>
                  <a:gd name="T17" fmla="*/ 289 h 572"/>
                  <a:gd name="T18" fmla="*/ 222 w 232"/>
                  <a:gd name="T19" fmla="*/ 359 h 572"/>
                  <a:gd name="T20" fmla="*/ 231 w 232"/>
                  <a:gd name="T21" fmla="*/ 443 h 572"/>
                  <a:gd name="T22" fmla="*/ 222 w 232"/>
                  <a:gd name="T23" fmla="*/ 492 h 572"/>
                  <a:gd name="T24" fmla="*/ 212 w 232"/>
                  <a:gd name="T25" fmla="*/ 535 h 572"/>
                  <a:gd name="T26" fmla="*/ 174 w 232"/>
                  <a:gd name="T27" fmla="*/ 559 h 572"/>
                  <a:gd name="T28" fmla="*/ 107 w 232"/>
                  <a:gd name="T29" fmla="*/ 571 h 572"/>
                  <a:gd name="T30" fmla="*/ 58 w 232"/>
                  <a:gd name="T31" fmla="*/ 557 h 572"/>
                  <a:gd name="T32" fmla="*/ 11 w 232"/>
                  <a:gd name="T33" fmla="*/ 523 h 572"/>
                  <a:gd name="T34" fmla="*/ 0 w 232"/>
                  <a:gd name="T35" fmla="*/ 468 h 572"/>
                  <a:gd name="T36" fmla="*/ 0 w 232"/>
                  <a:gd name="T37" fmla="*/ 412 h 572"/>
                  <a:gd name="T38" fmla="*/ 15 w 232"/>
                  <a:gd name="T39" fmla="*/ 306 h 572"/>
                  <a:gd name="T40" fmla="*/ 15 w 232"/>
                  <a:gd name="T41" fmla="*/ 224 h 572"/>
                  <a:gd name="T42" fmla="*/ 18 w 232"/>
                  <a:gd name="T43" fmla="*/ 144 h 572"/>
                  <a:gd name="T44" fmla="*/ 37 w 232"/>
                  <a:gd name="T45" fmla="*/ 95 h 572"/>
                  <a:gd name="T46" fmla="*/ 58 w 232"/>
                  <a:gd name="T47" fmla="*/ 61 h 572"/>
                  <a:gd name="T48" fmla="*/ 63 w 232"/>
                  <a:gd name="T49" fmla="*/ 23 h 5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32"/>
                  <a:gd name="T76" fmla="*/ 0 h 572"/>
                  <a:gd name="T77" fmla="*/ 232 w 232"/>
                  <a:gd name="T78" fmla="*/ 572 h 5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32" h="572">
                    <a:moveTo>
                      <a:pt x="63" y="23"/>
                    </a:moveTo>
                    <a:lnTo>
                      <a:pt x="87" y="6"/>
                    </a:lnTo>
                    <a:lnTo>
                      <a:pt x="118" y="0"/>
                    </a:lnTo>
                    <a:lnTo>
                      <a:pt x="142" y="3"/>
                    </a:lnTo>
                    <a:lnTo>
                      <a:pt x="162" y="30"/>
                    </a:lnTo>
                    <a:lnTo>
                      <a:pt x="179" y="85"/>
                    </a:lnTo>
                    <a:lnTo>
                      <a:pt x="193" y="156"/>
                    </a:lnTo>
                    <a:lnTo>
                      <a:pt x="208" y="228"/>
                    </a:lnTo>
                    <a:lnTo>
                      <a:pt x="222" y="289"/>
                    </a:lnTo>
                    <a:lnTo>
                      <a:pt x="222" y="359"/>
                    </a:lnTo>
                    <a:lnTo>
                      <a:pt x="231" y="443"/>
                    </a:lnTo>
                    <a:lnTo>
                      <a:pt x="222" y="492"/>
                    </a:lnTo>
                    <a:lnTo>
                      <a:pt x="212" y="535"/>
                    </a:lnTo>
                    <a:lnTo>
                      <a:pt x="174" y="559"/>
                    </a:lnTo>
                    <a:lnTo>
                      <a:pt x="107" y="571"/>
                    </a:lnTo>
                    <a:lnTo>
                      <a:pt x="58" y="557"/>
                    </a:lnTo>
                    <a:lnTo>
                      <a:pt x="11" y="523"/>
                    </a:lnTo>
                    <a:lnTo>
                      <a:pt x="0" y="468"/>
                    </a:lnTo>
                    <a:lnTo>
                      <a:pt x="0" y="412"/>
                    </a:lnTo>
                    <a:lnTo>
                      <a:pt x="15" y="306"/>
                    </a:lnTo>
                    <a:lnTo>
                      <a:pt x="15" y="224"/>
                    </a:lnTo>
                    <a:lnTo>
                      <a:pt x="18" y="144"/>
                    </a:lnTo>
                    <a:lnTo>
                      <a:pt x="37" y="95"/>
                    </a:lnTo>
                    <a:lnTo>
                      <a:pt x="58" y="61"/>
                    </a:lnTo>
                    <a:lnTo>
                      <a:pt x="63" y="23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6">
                <a:extLst>
                  <a:ext uri="{FF2B5EF4-FFF2-40B4-BE49-F238E27FC236}">
                    <a16:creationId xmlns:a16="http://schemas.microsoft.com/office/drawing/2014/main" id="{0B861B9F-BFE8-5612-9DC3-EB95A727D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" y="3025"/>
                <a:ext cx="277" cy="567"/>
              </a:xfrm>
              <a:custGeom>
                <a:avLst/>
                <a:gdLst>
                  <a:gd name="T0" fmla="*/ 0 w 277"/>
                  <a:gd name="T1" fmla="*/ 49 h 567"/>
                  <a:gd name="T2" fmla="*/ 3 w 277"/>
                  <a:gd name="T3" fmla="*/ 6 h 567"/>
                  <a:gd name="T4" fmla="*/ 25 w 277"/>
                  <a:gd name="T5" fmla="*/ 0 h 567"/>
                  <a:gd name="T6" fmla="*/ 68 w 277"/>
                  <a:gd name="T7" fmla="*/ 1 h 567"/>
                  <a:gd name="T8" fmla="*/ 80 w 277"/>
                  <a:gd name="T9" fmla="*/ 39 h 567"/>
                  <a:gd name="T10" fmla="*/ 115 w 277"/>
                  <a:gd name="T11" fmla="*/ 115 h 567"/>
                  <a:gd name="T12" fmla="*/ 134 w 277"/>
                  <a:gd name="T13" fmla="*/ 177 h 567"/>
                  <a:gd name="T14" fmla="*/ 146 w 277"/>
                  <a:gd name="T15" fmla="*/ 248 h 567"/>
                  <a:gd name="T16" fmla="*/ 143 w 277"/>
                  <a:gd name="T17" fmla="*/ 291 h 567"/>
                  <a:gd name="T18" fmla="*/ 117 w 277"/>
                  <a:gd name="T19" fmla="*/ 359 h 567"/>
                  <a:gd name="T20" fmla="*/ 93 w 277"/>
                  <a:gd name="T21" fmla="*/ 422 h 567"/>
                  <a:gd name="T22" fmla="*/ 86 w 277"/>
                  <a:gd name="T23" fmla="*/ 475 h 567"/>
                  <a:gd name="T24" fmla="*/ 86 w 277"/>
                  <a:gd name="T25" fmla="*/ 496 h 567"/>
                  <a:gd name="T26" fmla="*/ 112 w 277"/>
                  <a:gd name="T27" fmla="*/ 499 h 567"/>
                  <a:gd name="T28" fmla="*/ 146 w 277"/>
                  <a:gd name="T29" fmla="*/ 487 h 567"/>
                  <a:gd name="T30" fmla="*/ 238 w 277"/>
                  <a:gd name="T31" fmla="*/ 496 h 567"/>
                  <a:gd name="T32" fmla="*/ 276 w 277"/>
                  <a:gd name="T33" fmla="*/ 518 h 567"/>
                  <a:gd name="T34" fmla="*/ 269 w 277"/>
                  <a:gd name="T35" fmla="*/ 531 h 567"/>
                  <a:gd name="T36" fmla="*/ 219 w 277"/>
                  <a:gd name="T37" fmla="*/ 560 h 567"/>
                  <a:gd name="T38" fmla="*/ 192 w 277"/>
                  <a:gd name="T39" fmla="*/ 566 h 567"/>
                  <a:gd name="T40" fmla="*/ 165 w 277"/>
                  <a:gd name="T41" fmla="*/ 542 h 567"/>
                  <a:gd name="T42" fmla="*/ 103 w 277"/>
                  <a:gd name="T43" fmla="*/ 530 h 567"/>
                  <a:gd name="T44" fmla="*/ 51 w 277"/>
                  <a:gd name="T45" fmla="*/ 530 h 567"/>
                  <a:gd name="T46" fmla="*/ 34 w 277"/>
                  <a:gd name="T47" fmla="*/ 525 h 567"/>
                  <a:gd name="T48" fmla="*/ 30 w 277"/>
                  <a:gd name="T49" fmla="*/ 506 h 567"/>
                  <a:gd name="T50" fmla="*/ 63 w 277"/>
                  <a:gd name="T51" fmla="*/ 410 h 567"/>
                  <a:gd name="T52" fmla="*/ 93 w 277"/>
                  <a:gd name="T53" fmla="*/ 337 h 567"/>
                  <a:gd name="T54" fmla="*/ 105 w 277"/>
                  <a:gd name="T55" fmla="*/ 288 h 567"/>
                  <a:gd name="T56" fmla="*/ 105 w 277"/>
                  <a:gd name="T57" fmla="*/ 221 h 567"/>
                  <a:gd name="T58" fmla="*/ 81 w 277"/>
                  <a:gd name="T59" fmla="*/ 160 h 567"/>
                  <a:gd name="T60" fmla="*/ 30 w 277"/>
                  <a:gd name="T61" fmla="*/ 97 h 567"/>
                  <a:gd name="T62" fmla="*/ 8 w 277"/>
                  <a:gd name="T63" fmla="*/ 68 h 567"/>
                  <a:gd name="T64" fmla="*/ 0 w 277"/>
                  <a:gd name="T65" fmla="*/ 49 h 5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77"/>
                  <a:gd name="T100" fmla="*/ 0 h 567"/>
                  <a:gd name="T101" fmla="*/ 277 w 277"/>
                  <a:gd name="T102" fmla="*/ 567 h 5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77" h="567">
                    <a:moveTo>
                      <a:pt x="0" y="49"/>
                    </a:moveTo>
                    <a:lnTo>
                      <a:pt x="3" y="6"/>
                    </a:lnTo>
                    <a:lnTo>
                      <a:pt x="25" y="0"/>
                    </a:lnTo>
                    <a:lnTo>
                      <a:pt x="68" y="1"/>
                    </a:lnTo>
                    <a:lnTo>
                      <a:pt x="80" y="39"/>
                    </a:lnTo>
                    <a:lnTo>
                      <a:pt x="115" y="115"/>
                    </a:lnTo>
                    <a:lnTo>
                      <a:pt x="134" y="177"/>
                    </a:lnTo>
                    <a:lnTo>
                      <a:pt x="146" y="248"/>
                    </a:lnTo>
                    <a:lnTo>
                      <a:pt x="143" y="291"/>
                    </a:lnTo>
                    <a:lnTo>
                      <a:pt x="117" y="359"/>
                    </a:lnTo>
                    <a:lnTo>
                      <a:pt x="93" y="422"/>
                    </a:lnTo>
                    <a:lnTo>
                      <a:pt x="86" y="475"/>
                    </a:lnTo>
                    <a:lnTo>
                      <a:pt x="86" y="496"/>
                    </a:lnTo>
                    <a:lnTo>
                      <a:pt x="112" y="499"/>
                    </a:lnTo>
                    <a:lnTo>
                      <a:pt x="146" y="487"/>
                    </a:lnTo>
                    <a:lnTo>
                      <a:pt x="238" y="496"/>
                    </a:lnTo>
                    <a:lnTo>
                      <a:pt x="276" y="518"/>
                    </a:lnTo>
                    <a:lnTo>
                      <a:pt x="269" y="531"/>
                    </a:lnTo>
                    <a:lnTo>
                      <a:pt x="219" y="560"/>
                    </a:lnTo>
                    <a:lnTo>
                      <a:pt x="192" y="566"/>
                    </a:lnTo>
                    <a:lnTo>
                      <a:pt x="165" y="542"/>
                    </a:lnTo>
                    <a:lnTo>
                      <a:pt x="103" y="530"/>
                    </a:lnTo>
                    <a:lnTo>
                      <a:pt x="51" y="530"/>
                    </a:lnTo>
                    <a:lnTo>
                      <a:pt x="34" y="525"/>
                    </a:lnTo>
                    <a:lnTo>
                      <a:pt x="30" y="506"/>
                    </a:lnTo>
                    <a:lnTo>
                      <a:pt x="63" y="410"/>
                    </a:lnTo>
                    <a:lnTo>
                      <a:pt x="93" y="337"/>
                    </a:lnTo>
                    <a:lnTo>
                      <a:pt x="105" y="288"/>
                    </a:lnTo>
                    <a:lnTo>
                      <a:pt x="105" y="221"/>
                    </a:lnTo>
                    <a:lnTo>
                      <a:pt x="81" y="160"/>
                    </a:lnTo>
                    <a:lnTo>
                      <a:pt x="30" y="97"/>
                    </a:lnTo>
                    <a:lnTo>
                      <a:pt x="8" y="68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7">
                <a:extLst>
                  <a:ext uri="{FF2B5EF4-FFF2-40B4-BE49-F238E27FC236}">
                    <a16:creationId xmlns:a16="http://schemas.microsoft.com/office/drawing/2014/main" id="{E7A3C997-34BC-A232-94E0-00C02684A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3032"/>
                <a:ext cx="245" cy="596"/>
              </a:xfrm>
              <a:custGeom>
                <a:avLst/>
                <a:gdLst>
                  <a:gd name="T0" fmla="*/ 143 w 245"/>
                  <a:gd name="T1" fmla="*/ 97 h 596"/>
                  <a:gd name="T2" fmla="*/ 158 w 245"/>
                  <a:gd name="T3" fmla="*/ 47 h 596"/>
                  <a:gd name="T4" fmla="*/ 189 w 245"/>
                  <a:gd name="T5" fmla="*/ 0 h 596"/>
                  <a:gd name="T6" fmla="*/ 218 w 245"/>
                  <a:gd name="T7" fmla="*/ 0 h 596"/>
                  <a:gd name="T8" fmla="*/ 244 w 245"/>
                  <a:gd name="T9" fmla="*/ 25 h 596"/>
                  <a:gd name="T10" fmla="*/ 242 w 245"/>
                  <a:gd name="T11" fmla="*/ 54 h 596"/>
                  <a:gd name="T12" fmla="*/ 206 w 245"/>
                  <a:gd name="T13" fmla="*/ 97 h 596"/>
                  <a:gd name="T14" fmla="*/ 168 w 245"/>
                  <a:gd name="T15" fmla="*/ 175 h 596"/>
                  <a:gd name="T16" fmla="*/ 153 w 245"/>
                  <a:gd name="T17" fmla="*/ 245 h 596"/>
                  <a:gd name="T18" fmla="*/ 150 w 245"/>
                  <a:gd name="T19" fmla="*/ 323 h 596"/>
                  <a:gd name="T20" fmla="*/ 168 w 245"/>
                  <a:gd name="T21" fmla="*/ 414 h 596"/>
                  <a:gd name="T22" fmla="*/ 187 w 245"/>
                  <a:gd name="T23" fmla="*/ 463 h 596"/>
                  <a:gd name="T24" fmla="*/ 206 w 245"/>
                  <a:gd name="T25" fmla="*/ 504 h 596"/>
                  <a:gd name="T26" fmla="*/ 211 w 245"/>
                  <a:gd name="T27" fmla="*/ 525 h 596"/>
                  <a:gd name="T28" fmla="*/ 208 w 245"/>
                  <a:gd name="T29" fmla="*/ 554 h 596"/>
                  <a:gd name="T30" fmla="*/ 177 w 245"/>
                  <a:gd name="T31" fmla="*/ 555 h 596"/>
                  <a:gd name="T32" fmla="*/ 102 w 245"/>
                  <a:gd name="T33" fmla="*/ 571 h 596"/>
                  <a:gd name="T34" fmla="*/ 35 w 245"/>
                  <a:gd name="T35" fmla="*/ 595 h 596"/>
                  <a:gd name="T36" fmla="*/ 22 w 245"/>
                  <a:gd name="T37" fmla="*/ 586 h 596"/>
                  <a:gd name="T38" fmla="*/ 0 w 245"/>
                  <a:gd name="T39" fmla="*/ 559 h 596"/>
                  <a:gd name="T40" fmla="*/ 6 w 245"/>
                  <a:gd name="T41" fmla="*/ 543 h 596"/>
                  <a:gd name="T42" fmla="*/ 71 w 245"/>
                  <a:gd name="T43" fmla="*/ 535 h 596"/>
                  <a:gd name="T44" fmla="*/ 127 w 245"/>
                  <a:gd name="T45" fmla="*/ 535 h 596"/>
                  <a:gd name="T46" fmla="*/ 158 w 245"/>
                  <a:gd name="T47" fmla="*/ 535 h 596"/>
                  <a:gd name="T48" fmla="*/ 177 w 245"/>
                  <a:gd name="T49" fmla="*/ 518 h 596"/>
                  <a:gd name="T50" fmla="*/ 168 w 245"/>
                  <a:gd name="T51" fmla="*/ 482 h 596"/>
                  <a:gd name="T52" fmla="*/ 138 w 245"/>
                  <a:gd name="T53" fmla="*/ 409 h 596"/>
                  <a:gd name="T54" fmla="*/ 119 w 245"/>
                  <a:gd name="T55" fmla="*/ 340 h 596"/>
                  <a:gd name="T56" fmla="*/ 114 w 245"/>
                  <a:gd name="T57" fmla="*/ 269 h 596"/>
                  <a:gd name="T58" fmla="*/ 119 w 245"/>
                  <a:gd name="T59" fmla="*/ 202 h 596"/>
                  <a:gd name="T60" fmla="*/ 131 w 245"/>
                  <a:gd name="T61" fmla="*/ 144 h 596"/>
                  <a:gd name="T62" fmla="*/ 143 w 245"/>
                  <a:gd name="T63" fmla="*/ 97 h 5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5"/>
                  <a:gd name="T97" fmla="*/ 0 h 596"/>
                  <a:gd name="T98" fmla="*/ 245 w 245"/>
                  <a:gd name="T99" fmla="*/ 596 h 5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5" h="596">
                    <a:moveTo>
                      <a:pt x="143" y="97"/>
                    </a:moveTo>
                    <a:lnTo>
                      <a:pt x="158" y="47"/>
                    </a:lnTo>
                    <a:lnTo>
                      <a:pt x="189" y="0"/>
                    </a:lnTo>
                    <a:lnTo>
                      <a:pt x="218" y="0"/>
                    </a:lnTo>
                    <a:lnTo>
                      <a:pt x="244" y="25"/>
                    </a:lnTo>
                    <a:lnTo>
                      <a:pt x="242" y="54"/>
                    </a:lnTo>
                    <a:lnTo>
                      <a:pt x="206" y="97"/>
                    </a:lnTo>
                    <a:lnTo>
                      <a:pt x="168" y="175"/>
                    </a:lnTo>
                    <a:lnTo>
                      <a:pt x="153" y="245"/>
                    </a:lnTo>
                    <a:lnTo>
                      <a:pt x="150" y="323"/>
                    </a:lnTo>
                    <a:lnTo>
                      <a:pt x="168" y="414"/>
                    </a:lnTo>
                    <a:lnTo>
                      <a:pt x="187" y="463"/>
                    </a:lnTo>
                    <a:lnTo>
                      <a:pt x="206" y="504"/>
                    </a:lnTo>
                    <a:lnTo>
                      <a:pt x="211" y="525"/>
                    </a:lnTo>
                    <a:lnTo>
                      <a:pt x="208" y="554"/>
                    </a:lnTo>
                    <a:lnTo>
                      <a:pt x="177" y="555"/>
                    </a:lnTo>
                    <a:lnTo>
                      <a:pt x="102" y="571"/>
                    </a:lnTo>
                    <a:lnTo>
                      <a:pt x="35" y="595"/>
                    </a:lnTo>
                    <a:lnTo>
                      <a:pt x="22" y="586"/>
                    </a:lnTo>
                    <a:lnTo>
                      <a:pt x="0" y="559"/>
                    </a:lnTo>
                    <a:lnTo>
                      <a:pt x="6" y="543"/>
                    </a:lnTo>
                    <a:lnTo>
                      <a:pt x="71" y="535"/>
                    </a:lnTo>
                    <a:lnTo>
                      <a:pt x="127" y="535"/>
                    </a:lnTo>
                    <a:lnTo>
                      <a:pt x="158" y="535"/>
                    </a:lnTo>
                    <a:lnTo>
                      <a:pt x="177" y="518"/>
                    </a:lnTo>
                    <a:lnTo>
                      <a:pt x="168" y="482"/>
                    </a:lnTo>
                    <a:lnTo>
                      <a:pt x="138" y="409"/>
                    </a:lnTo>
                    <a:lnTo>
                      <a:pt x="119" y="340"/>
                    </a:lnTo>
                    <a:lnTo>
                      <a:pt x="114" y="269"/>
                    </a:lnTo>
                    <a:lnTo>
                      <a:pt x="119" y="202"/>
                    </a:lnTo>
                    <a:lnTo>
                      <a:pt x="131" y="144"/>
                    </a:lnTo>
                    <a:lnTo>
                      <a:pt x="143" y="97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8">
                <a:extLst>
                  <a:ext uri="{FF2B5EF4-FFF2-40B4-BE49-F238E27FC236}">
                    <a16:creationId xmlns:a16="http://schemas.microsoft.com/office/drawing/2014/main" id="{F5DAD970-FF49-4712-5ED9-A1C521608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6" y="2570"/>
                <a:ext cx="175" cy="480"/>
              </a:xfrm>
              <a:custGeom>
                <a:avLst/>
                <a:gdLst>
                  <a:gd name="T0" fmla="*/ 88 w 175"/>
                  <a:gd name="T1" fmla="*/ 11 h 480"/>
                  <a:gd name="T2" fmla="*/ 122 w 175"/>
                  <a:gd name="T3" fmla="*/ 0 h 480"/>
                  <a:gd name="T4" fmla="*/ 160 w 175"/>
                  <a:gd name="T5" fmla="*/ 3 h 480"/>
                  <a:gd name="T6" fmla="*/ 174 w 175"/>
                  <a:gd name="T7" fmla="*/ 23 h 480"/>
                  <a:gd name="T8" fmla="*/ 165 w 175"/>
                  <a:gd name="T9" fmla="*/ 78 h 480"/>
                  <a:gd name="T10" fmla="*/ 124 w 175"/>
                  <a:gd name="T11" fmla="*/ 95 h 480"/>
                  <a:gd name="T12" fmla="*/ 76 w 175"/>
                  <a:gd name="T13" fmla="*/ 131 h 480"/>
                  <a:gd name="T14" fmla="*/ 58 w 175"/>
                  <a:gd name="T15" fmla="*/ 178 h 480"/>
                  <a:gd name="T16" fmla="*/ 44 w 175"/>
                  <a:gd name="T17" fmla="*/ 225 h 480"/>
                  <a:gd name="T18" fmla="*/ 39 w 175"/>
                  <a:gd name="T19" fmla="*/ 291 h 480"/>
                  <a:gd name="T20" fmla="*/ 46 w 175"/>
                  <a:gd name="T21" fmla="*/ 356 h 480"/>
                  <a:gd name="T22" fmla="*/ 56 w 175"/>
                  <a:gd name="T23" fmla="*/ 381 h 480"/>
                  <a:gd name="T24" fmla="*/ 69 w 175"/>
                  <a:gd name="T25" fmla="*/ 400 h 480"/>
                  <a:gd name="T26" fmla="*/ 93 w 175"/>
                  <a:gd name="T27" fmla="*/ 407 h 480"/>
                  <a:gd name="T28" fmla="*/ 93 w 175"/>
                  <a:gd name="T29" fmla="*/ 436 h 480"/>
                  <a:gd name="T30" fmla="*/ 58 w 175"/>
                  <a:gd name="T31" fmla="*/ 465 h 480"/>
                  <a:gd name="T32" fmla="*/ 39 w 175"/>
                  <a:gd name="T33" fmla="*/ 479 h 480"/>
                  <a:gd name="T34" fmla="*/ 15 w 175"/>
                  <a:gd name="T35" fmla="*/ 460 h 480"/>
                  <a:gd name="T36" fmla="*/ 0 w 175"/>
                  <a:gd name="T37" fmla="*/ 407 h 480"/>
                  <a:gd name="T38" fmla="*/ 0 w 175"/>
                  <a:gd name="T39" fmla="*/ 340 h 480"/>
                  <a:gd name="T40" fmla="*/ 3 w 175"/>
                  <a:gd name="T41" fmla="*/ 255 h 480"/>
                  <a:gd name="T42" fmla="*/ 27 w 175"/>
                  <a:gd name="T43" fmla="*/ 167 h 480"/>
                  <a:gd name="T44" fmla="*/ 56 w 175"/>
                  <a:gd name="T45" fmla="*/ 95 h 480"/>
                  <a:gd name="T46" fmla="*/ 76 w 175"/>
                  <a:gd name="T47" fmla="*/ 40 h 480"/>
                  <a:gd name="T48" fmla="*/ 88 w 175"/>
                  <a:gd name="T49" fmla="*/ 11 h 48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75"/>
                  <a:gd name="T76" fmla="*/ 0 h 480"/>
                  <a:gd name="T77" fmla="*/ 175 w 175"/>
                  <a:gd name="T78" fmla="*/ 480 h 48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75" h="480">
                    <a:moveTo>
                      <a:pt x="88" y="11"/>
                    </a:moveTo>
                    <a:lnTo>
                      <a:pt x="122" y="0"/>
                    </a:lnTo>
                    <a:lnTo>
                      <a:pt x="160" y="3"/>
                    </a:lnTo>
                    <a:lnTo>
                      <a:pt x="174" y="23"/>
                    </a:lnTo>
                    <a:lnTo>
                      <a:pt x="165" y="78"/>
                    </a:lnTo>
                    <a:lnTo>
                      <a:pt x="124" y="95"/>
                    </a:lnTo>
                    <a:lnTo>
                      <a:pt x="76" y="131"/>
                    </a:lnTo>
                    <a:lnTo>
                      <a:pt x="58" y="178"/>
                    </a:lnTo>
                    <a:lnTo>
                      <a:pt x="44" y="225"/>
                    </a:lnTo>
                    <a:lnTo>
                      <a:pt x="39" y="291"/>
                    </a:lnTo>
                    <a:lnTo>
                      <a:pt x="46" y="356"/>
                    </a:lnTo>
                    <a:lnTo>
                      <a:pt x="56" y="381"/>
                    </a:lnTo>
                    <a:lnTo>
                      <a:pt x="69" y="400"/>
                    </a:lnTo>
                    <a:lnTo>
                      <a:pt x="93" y="407"/>
                    </a:lnTo>
                    <a:lnTo>
                      <a:pt x="93" y="436"/>
                    </a:lnTo>
                    <a:lnTo>
                      <a:pt x="58" y="465"/>
                    </a:lnTo>
                    <a:lnTo>
                      <a:pt x="39" y="479"/>
                    </a:lnTo>
                    <a:lnTo>
                      <a:pt x="15" y="460"/>
                    </a:lnTo>
                    <a:lnTo>
                      <a:pt x="0" y="407"/>
                    </a:lnTo>
                    <a:lnTo>
                      <a:pt x="0" y="340"/>
                    </a:lnTo>
                    <a:lnTo>
                      <a:pt x="3" y="255"/>
                    </a:lnTo>
                    <a:lnTo>
                      <a:pt x="27" y="167"/>
                    </a:lnTo>
                    <a:lnTo>
                      <a:pt x="56" y="95"/>
                    </a:lnTo>
                    <a:lnTo>
                      <a:pt x="76" y="40"/>
                    </a:lnTo>
                    <a:lnTo>
                      <a:pt x="88" y="11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39">
                <a:extLst>
                  <a:ext uri="{FF2B5EF4-FFF2-40B4-BE49-F238E27FC236}">
                    <a16:creationId xmlns:a16="http://schemas.microsoft.com/office/drawing/2014/main" id="{D887FA2E-0090-9E46-C027-924370FC7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1" y="2208"/>
                <a:ext cx="299" cy="342"/>
              </a:xfrm>
              <a:custGeom>
                <a:avLst/>
                <a:gdLst>
                  <a:gd name="T0" fmla="*/ 156 w 299"/>
                  <a:gd name="T1" fmla="*/ 5 h 342"/>
                  <a:gd name="T2" fmla="*/ 185 w 299"/>
                  <a:gd name="T3" fmla="*/ 0 h 342"/>
                  <a:gd name="T4" fmla="*/ 224 w 299"/>
                  <a:gd name="T5" fmla="*/ 17 h 342"/>
                  <a:gd name="T6" fmla="*/ 270 w 299"/>
                  <a:gd name="T7" fmla="*/ 69 h 342"/>
                  <a:gd name="T8" fmla="*/ 298 w 299"/>
                  <a:gd name="T9" fmla="*/ 146 h 342"/>
                  <a:gd name="T10" fmla="*/ 294 w 299"/>
                  <a:gd name="T11" fmla="*/ 197 h 342"/>
                  <a:gd name="T12" fmla="*/ 286 w 299"/>
                  <a:gd name="T13" fmla="*/ 260 h 342"/>
                  <a:gd name="T14" fmla="*/ 265 w 299"/>
                  <a:gd name="T15" fmla="*/ 305 h 342"/>
                  <a:gd name="T16" fmla="*/ 223 w 299"/>
                  <a:gd name="T17" fmla="*/ 341 h 342"/>
                  <a:gd name="T18" fmla="*/ 177 w 299"/>
                  <a:gd name="T19" fmla="*/ 332 h 342"/>
                  <a:gd name="T20" fmla="*/ 127 w 299"/>
                  <a:gd name="T21" fmla="*/ 298 h 342"/>
                  <a:gd name="T22" fmla="*/ 105 w 299"/>
                  <a:gd name="T23" fmla="*/ 245 h 342"/>
                  <a:gd name="T24" fmla="*/ 86 w 299"/>
                  <a:gd name="T25" fmla="*/ 209 h 342"/>
                  <a:gd name="T26" fmla="*/ 34 w 299"/>
                  <a:gd name="T27" fmla="*/ 233 h 342"/>
                  <a:gd name="T28" fmla="*/ 10 w 299"/>
                  <a:gd name="T29" fmla="*/ 233 h 342"/>
                  <a:gd name="T30" fmla="*/ 0 w 299"/>
                  <a:gd name="T31" fmla="*/ 228 h 342"/>
                  <a:gd name="T32" fmla="*/ 8 w 299"/>
                  <a:gd name="T33" fmla="*/ 209 h 342"/>
                  <a:gd name="T34" fmla="*/ 59 w 299"/>
                  <a:gd name="T35" fmla="*/ 196 h 342"/>
                  <a:gd name="T36" fmla="*/ 83 w 299"/>
                  <a:gd name="T37" fmla="*/ 190 h 342"/>
                  <a:gd name="T38" fmla="*/ 81 w 299"/>
                  <a:gd name="T39" fmla="*/ 150 h 342"/>
                  <a:gd name="T40" fmla="*/ 93 w 299"/>
                  <a:gd name="T41" fmla="*/ 110 h 342"/>
                  <a:gd name="T42" fmla="*/ 105 w 299"/>
                  <a:gd name="T43" fmla="*/ 66 h 342"/>
                  <a:gd name="T44" fmla="*/ 131 w 299"/>
                  <a:gd name="T45" fmla="*/ 20 h 342"/>
                  <a:gd name="T46" fmla="*/ 156 w 299"/>
                  <a:gd name="T47" fmla="*/ 5 h 34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299"/>
                  <a:gd name="T73" fmla="*/ 0 h 342"/>
                  <a:gd name="T74" fmla="*/ 299 w 299"/>
                  <a:gd name="T75" fmla="*/ 342 h 34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299" h="342">
                    <a:moveTo>
                      <a:pt x="156" y="5"/>
                    </a:moveTo>
                    <a:lnTo>
                      <a:pt x="185" y="0"/>
                    </a:lnTo>
                    <a:lnTo>
                      <a:pt x="224" y="17"/>
                    </a:lnTo>
                    <a:lnTo>
                      <a:pt x="270" y="69"/>
                    </a:lnTo>
                    <a:lnTo>
                      <a:pt x="298" y="146"/>
                    </a:lnTo>
                    <a:lnTo>
                      <a:pt x="294" y="197"/>
                    </a:lnTo>
                    <a:lnTo>
                      <a:pt x="286" y="260"/>
                    </a:lnTo>
                    <a:lnTo>
                      <a:pt x="265" y="305"/>
                    </a:lnTo>
                    <a:lnTo>
                      <a:pt x="223" y="341"/>
                    </a:lnTo>
                    <a:lnTo>
                      <a:pt x="177" y="332"/>
                    </a:lnTo>
                    <a:lnTo>
                      <a:pt x="127" y="298"/>
                    </a:lnTo>
                    <a:lnTo>
                      <a:pt x="105" y="245"/>
                    </a:lnTo>
                    <a:lnTo>
                      <a:pt x="86" y="209"/>
                    </a:lnTo>
                    <a:lnTo>
                      <a:pt x="34" y="233"/>
                    </a:lnTo>
                    <a:lnTo>
                      <a:pt x="10" y="233"/>
                    </a:lnTo>
                    <a:lnTo>
                      <a:pt x="0" y="228"/>
                    </a:lnTo>
                    <a:lnTo>
                      <a:pt x="8" y="209"/>
                    </a:lnTo>
                    <a:lnTo>
                      <a:pt x="59" y="196"/>
                    </a:lnTo>
                    <a:lnTo>
                      <a:pt x="83" y="190"/>
                    </a:lnTo>
                    <a:lnTo>
                      <a:pt x="81" y="150"/>
                    </a:lnTo>
                    <a:lnTo>
                      <a:pt x="93" y="110"/>
                    </a:lnTo>
                    <a:lnTo>
                      <a:pt x="105" y="66"/>
                    </a:lnTo>
                    <a:lnTo>
                      <a:pt x="131" y="20"/>
                    </a:lnTo>
                    <a:lnTo>
                      <a:pt x="156" y="5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Freeform 140">
              <a:extLst>
                <a:ext uri="{FF2B5EF4-FFF2-40B4-BE49-F238E27FC236}">
                  <a16:creationId xmlns:a16="http://schemas.microsoft.com/office/drawing/2014/main" id="{82E4058F-52D4-341C-248F-01D39237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1843088"/>
              <a:ext cx="1296987" cy="1144587"/>
            </a:xfrm>
            <a:custGeom>
              <a:avLst/>
              <a:gdLst>
                <a:gd name="T0" fmla="*/ 0 w 817"/>
                <a:gd name="T1" fmla="*/ 2147483647 h 721"/>
                <a:gd name="T2" fmla="*/ 2147483647 w 817"/>
                <a:gd name="T3" fmla="*/ 2147483647 h 721"/>
                <a:gd name="T4" fmla="*/ 2147483647 w 817"/>
                <a:gd name="T5" fmla="*/ 2147483647 h 721"/>
                <a:gd name="T6" fmla="*/ 2147483647 w 817"/>
                <a:gd name="T7" fmla="*/ 0 h 721"/>
                <a:gd name="T8" fmla="*/ 0 w 817"/>
                <a:gd name="T9" fmla="*/ 2147483647 h 721"/>
                <a:gd name="T10" fmla="*/ 0 w 817"/>
                <a:gd name="T11" fmla="*/ 2147483647 h 7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721"/>
                <a:gd name="T20" fmla="*/ 817 w 817"/>
                <a:gd name="T21" fmla="*/ 721 h 7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721">
                  <a:moveTo>
                    <a:pt x="0" y="720"/>
                  </a:moveTo>
                  <a:lnTo>
                    <a:pt x="816" y="288"/>
                  </a:lnTo>
                  <a:lnTo>
                    <a:pt x="816" y="215"/>
                  </a:lnTo>
                  <a:lnTo>
                    <a:pt x="816" y="0"/>
                  </a:lnTo>
                  <a:lnTo>
                    <a:pt x="0" y="432"/>
                  </a:lnTo>
                  <a:lnTo>
                    <a:pt x="0" y="720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41">
              <a:extLst>
                <a:ext uri="{FF2B5EF4-FFF2-40B4-BE49-F238E27FC236}">
                  <a16:creationId xmlns:a16="http://schemas.microsoft.com/office/drawing/2014/main" id="{D6BFEA70-0A62-5398-0BA7-CE6E1928E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3824288"/>
              <a:ext cx="1296987" cy="992187"/>
            </a:xfrm>
            <a:custGeom>
              <a:avLst/>
              <a:gdLst>
                <a:gd name="T0" fmla="*/ 0 w 817"/>
                <a:gd name="T1" fmla="*/ 2147483647 h 625"/>
                <a:gd name="T2" fmla="*/ 2147483647 w 817"/>
                <a:gd name="T3" fmla="*/ 0 h 625"/>
                <a:gd name="T4" fmla="*/ 2147483647 w 817"/>
                <a:gd name="T5" fmla="*/ 2147483647 h 625"/>
                <a:gd name="T6" fmla="*/ 0 w 817"/>
                <a:gd name="T7" fmla="*/ 2147483647 h 625"/>
                <a:gd name="T8" fmla="*/ 0 w 817"/>
                <a:gd name="T9" fmla="*/ 2147483647 h 6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625"/>
                <a:gd name="T17" fmla="*/ 817 w 817"/>
                <a:gd name="T18" fmla="*/ 625 h 6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625">
                  <a:moveTo>
                    <a:pt x="0" y="432"/>
                  </a:moveTo>
                  <a:lnTo>
                    <a:pt x="816" y="0"/>
                  </a:lnTo>
                  <a:lnTo>
                    <a:pt x="816" y="192"/>
                  </a:lnTo>
                  <a:lnTo>
                    <a:pt x="0" y="624"/>
                  </a:lnTo>
                  <a:lnTo>
                    <a:pt x="0" y="432"/>
                  </a:lnTo>
                </a:path>
              </a:pathLst>
            </a:custGeom>
            <a:solidFill>
              <a:srgbClr val="0000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42">
              <a:extLst>
                <a:ext uri="{FF2B5EF4-FFF2-40B4-BE49-F238E27FC236}">
                  <a16:creationId xmlns:a16="http://schemas.microsoft.com/office/drawing/2014/main" id="{D60F75EC-E1F0-929E-625A-FE7CC959B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3138488"/>
              <a:ext cx="1296987" cy="1220787"/>
            </a:xfrm>
            <a:custGeom>
              <a:avLst/>
              <a:gdLst>
                <a:gd name="T0" fmla="*/ 0 w 817"/>
                <a:gd name="T1" fmla="*/ 2147483647 h 769"/>
                <a:gd name="T2" fmla="*/ 2147483647 w 817"/>
                <a:gd name="T3" fmla="*/ 2147483647 h 769"/>
                <a:gd name="T4" fmla="*/ 2147483647 w 817"/>
                <a:gd name="T5" fmla="*/ 0 h 769"/>
                <a:gd name="T6" fmla="*/ 0 w 817"/>
                <a:gd name="T7" fmla="*/ 2147483647 h 769"/>
                <a:gd name="T8" fmla="*/ 0 w 817"/>
                <a:gd name="T9" fmla="*/ 2147483647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769"/>
                <a:gd name="T17" fmla="*/ 817 w 817"/>
                <a:gd name="T18" fmla="*/ 769 h 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769">
                  <a:moveTo>
                    <a:pt x="0" y="768"/>
                  </a:moveTo>
                  <a:lnTo>
                    <a:pt x="816" y="336"/>
                  </a:lnTo>
                  <a:lnTo>
                    <a:pt x="816" y="0"/>
                  </a:lnTo>
                  <a:lnTo>
                    <a:pt x="0" y="432"/>
                  </a:lnTo>
                  <a:lnTo>
                    <a:pt x="0" y="768"/>
                  </a:lnTo>
                </a:path>
              </a:pathLst>
            </a:cu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3">
              <a:extLst>
                <a:ext uri="{FF2B5EF4-FFF2-40B4-BE49-F238E27FC236}">
                  <a16:creationId xmlns:a16="http://schemas.microsoft.com/office/drawing/2014/main" id="{751BAE2B-FEB0-A7EB-E19C-BF6E804F7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2452688"/>
              <a:ext cx="1296987" cy="1220787"/>
            </a:xfrm>
            <a:custGeom>
              <a:avLst/>
              <a:gdLst>
                <a:gd name="T0" fmla="*/ 0 w 817"/>
                <a:gd name="T1" fmla="*/ 2147483647 h 769"/>
                <a:gd name="T2" fmla="*/ 2147483647 w 817"/>
                <a:gd name="T3" fmla="*/ 2147483647 h 769"/>
                <a:gd name="T4" fmla="*/ 2147483647 w 817"/>
                <a:gd name="T5" fmla="*/ 0 h 769"/>
                <a:gd name="T6" fmla="*/ 0 w 817"/>
                <a:gd name="T7" fmla="*/ 2147483647 h 769"/>
                <a:gd name="T8" fmla="*/ 0 w 817"/>
                <a:gd name="T9" fmla="*/ 2147483647 h 7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7"/>
                <a:gd name="T16" fmla="*/ 0 h 769"/>
                <a:gd name="T17" fmla="*/ 817 w 817"/>
                <a:gd name="T18" fmla="*/ 769 h 7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7" h="769">
                  <a:moveTo>
                    <a:pt x="0" y="768"/>
                  </a:moveTo>
                  <a:lnTo>
                    <a:pt x="816" y="336"/>
                  </a:lnTo>
                  <a:lnTo>
                    <a:pt x="816" y="0"/>
                  </a:lnTo>
                  <a:lnTo>
                    <a:pt x="0" y="432"/>
                  </a:lnTo>
                  <a:lnTo>
                    <a:pt x="0" y="768"/>
                  </a:lnTo>
                </a:path>
              </a:pathLst>
            </a:custGeom>
            <a:solidFill>
              <a:srgbClr val="FF9900"/>
            </a:solidFill>
            <a:ln w="12700" cap="rnd">
              <a:solidFill>
                <a:srgbClr val="FF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4">
              <a:extLst>
                <a:ext uri="{FF2B5EF4-FFF2-40B4-BE49-F238E27FC236}">
                  <a16:creationId xmlns:a16="http://schemas.microsoft.com/office/drawing/2014/main" id="{C390E92A-21DE-DEA4-7D1F-65880F771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888" y="3309938"/>
              <a:ext cx="230187" cy="1506537"/>
            </a:xfrm>
            <a:custGeom>
              <a:avLst/>
              <a:gdLst>
                <a:gd name="T0" fmla="*/ 0 w 145"/>
                <a:gd name="T1" fmla="*/ 2147483647 h 949"/>
                <a:gd name="T2" fmla="*/ 0 w 145"/>
                <a:gd name="T3" fmla="*/ 2147483647 h 949"/>
                <a:gd name="T4" fmla="*/ 2147483647 w 145"/>
                <a:gd name="T5" fmla="*/ 2147483647 h 949"/>
                <a:gd name="T6" fmla="*/ 2147483647 w 145"/>
                <a:gd name="T7" fmla="*/ 2147483647 h 949"/>
                <a:gd name="T8" fmla="*/ 2147483647 w 145"/>
                <a:gd name="T9" fmla="*/ 2147483647 h 949"/>
                <a:gd name="T10" fmla="*/ 2147483647 w 145"/>
                <a:gd name="T11" fmla="*/ 0 h 949"/>
                <a:gd name="T12" fmla="*/ 2147483647 w 145"/>
                <a:gd name="T13" fmla="*/ 2147483647 h 949"/>
                <a:gd name="T14" fmla="*/ 2147483647 w 145"/>
                <a:gd name="T15" fmla="*/ 2147483647 h 949"/>
                <a:gd name="T16" fmla="*/ 2147483647 w 145"/>
                <a:gd name="T17" fmla="*/ 2147483647 h 949"/>
                <a:gd name="T18" fmla="*/ 2147483647 w 145"/>
                <a:gd name="T19" fmla="*/ 2147483647 h 949"/>
                <a:gd name="T20" fmla="*/ 0 w 145"/>
                <a:gd name="T21" fmla="*/ 2147483647 h 949"/>
                <a:gd name="T22" fmla="*/ 0 w 145"/>
                <a:gd name="T23" fmla="*/ 2147483647 h 9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5"/>
                <a:gd name="T37" fmla="*/ 0 h 949"/>
                <a:gd name="T38" fmla="*/ 145 w 145"/>
                <a:gd name="T39" fmla="*/ 949 h 9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5" h="949">
                  <a:moveTo>
                    <a:pt x="0" y="84"/>
                  </a:moveTo>
                  <a:lnTo>
                    <a:pt x="0" y="948"/>
                  </a:lnTo>
                  <a:lnTo>
                    <a:pt x="144" y="852"/>
                  </a:lnTo>
                  <a:lnTo>
                    <a:pt x="144" y="36"/>
                  </a:lnTo>
                  <a:lnTo>
                    <a:pt x="126" y="9"/>
                  </a:lnTo>
                  <a:lnTo>
                    <a:pt x="99" y="0"/>
                  </a:lnTo>
                  <a:lnTo>
                    <a:pt x="81" y="27"/>
                  </a:lnTo>
                  <a:lnTo>
                    <a:pt x="54" y="27"/>
                  </a:lnTo>
                  <a:lnTo>
                    <a:pt x="45" y="54"/>
                  </a:lnTo>
                  <a:lnTo>
                    <a:pt x="36" y="81"/>
                  </a:lnTo>
                  <a:lnTo>
                    <a:pt x="0" y="84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5">
              <a:extLst>
                <a:ext uri="{FF2B5EF4-FFF2-40B4-BE49-F238E27FC236}">
                  <a16:creationId xmlns:a16="http://schemas.microsoft.com/office/drawing/2014/main" id="{6E8F1A49-E5B9-D59C-1586-4D41B300D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3367088"/>
              <a:ext cx="2744787" cy="382587"/>
            </a:xfrm>
            <a:custGeom>
              <a:avLst/>
              <a:gdLst>
                <a:gd name="T0" fmla="*/ 2147483647 w 1729"/>
                <a:gd name="T1" fmla="*/ 0 h 241"/>
                <a:gd name="T2" fmla="*/ 2147483647 w 1729"/>
                <a:gd name="T3" fmla="*/ 2147483647 h 241"/>
                <a:gd name="T4" fmla="*/ 2147483647 w 1729"/>
                <a:gd name="T5" fmla="*/ 2147483647 h 241"/>
                <a:gd name="T6" fmla="*/ 0 w 1729"/>
                <a:gd name="T7" fmla="*/ 2147483647 h 241"/>
                <a:gd name="T8" fmla="*/ 2147483647 w 1729"/>
                <a:gd name="T9" fmla="*/ 0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9"/>
                <a:gd name="T16" fmla="*/ 0 h 241"/>
                <a:gd name="T17" fmla="*/ 1729 w 1729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9" h="241">
                  <a:moveTo>
                    <a:pt x="48" y="0"/>
                  </a:moveTo>
                  <a:lnTo>
                    <a:pt x="1728" y="192"/>
                  </a:lnTo>
                  <a:lnTo>
                    <a:pt x="1728" y="240"/>
                  </a:lnTo>
                  <a:lnTo>
                    <a:pt x="0" y="96"/>
                  </a:lnTo>
                  <a:lnTo>
                    <a:pt x="48" y="0"/>
                  </a:lnTo>
                </a:path>
              </a:pathLst>
            </a:custGeom>
            <a:solidFill>
              <a:srgbClr val="996600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6">
              <a:extLst>
                <a:ext uri="{FF2B5EF4-FFF2-40B4-BE49-F238E27FC236}">
                  <a16:creationId xmlns:a16="http://schemas.microsoft.com/office/drawing/2014/main" id="{124B3C0C-8A71-D703-BC94-1541AD6FA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113" y="3309938"/>
              <a:ext cx="334962" cy="211137"/>
            </a:xfrm>
            <a:custGeom>
              <a:avLst/>
              <a:gdLst>
                <a:gd name="T0" fmla="*/ 2147483647 w 211"/>
                <a:gd name="T1" fmla="*/ 2147483647 h 133"/>
                <a:gd name="T2" fmla="*/ 0 w 211"/>
                <a:gd name="T3" fmla="*/ 2147483647 h 133"/>
                <a:gd name="T4" fmla="*/ 2147483647 w 211"/>
                <a:gd name="T5" fmla="*/ 0 h 133"/>
                <a:gd name="T6" fmla="*/ 2147483647 w 211"/>
                <a:gd name="T7" fmla="*/ 2147483647 h 133"/>
                <a:gd name="T8" fmla="*/ 2147483647 w 211"/>
                <a:gd name="T9" fmla="*/ 2147483647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1"/>
                <a:gd name="T16" fmla="*/ 0 h 133"/>
                <a:gd name="T17" fmla="*/ 211 w 211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1" h="133">
                  <a:moveTo>
                    <a:pt x="162" y="132"/>
                  </a:moveTo>
                  <a:lnTo>
                    <a:pt x="0" y="120"/>
                  </a:lnTo>
                  <a:lnTo>
                    <a:pt x="72" y="0"/>
                  </a:lnTo>
                  <a:lnTo>
                    <a:pt x="210" y="30"/>
                  </a:lnTo>
                  <a:lnTo>
                    <a:pt x="162" y="132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7">
              <a:extLst>
                <a:ext uri="{FF2B5EF4-FFF2-40B4-BE49-F238E27FC236}">
                  <a16:creationId xmlns:a16="http://schemas.microsoft.com/office/drawing/2014/main" id="{42099FC8-8173-DDC5-E4EA-A4EBF24B6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3205163"/>
              <a:ext cx="601662" cy="315912"/>
            </a:xfrm>
            <a:custGeom>
              <a:avLst/>
              <a:gdLst>
                <a:gd name="T0" fmla="*/ 2147483647 w 379"/>
                <a:gd name="T1" fmla="*/ 2147483647 h 199"/>
                <a:gd name="T2" fmla="*/ 2147483647 w 379"/>
                <a:gd name="T3" fmla="*/ 2147483647 h 199"/>
                <a:gd name="T4" fmla="*/ 2147483647 w 379"/>
                <a:gd name="T5" fmla="*/ 2147483647 h 199"/>
                <a:gd name="T6" fmla="*/ 2147483647 w 379"/>
                <a:gd name="T7" fmla="*/ 2147483647 h 199"/>
                <a:gd name="T8" fmla="*/ 2147483647 w 379"/>
                <a:gd name="T9" fmla="*/ 2147483647 h 199"/>
                <a:gd name="T10" fmla="*/ 2147483647 w 379"/>
                <a:gd name="T11" fmla="*/ 2147483647 h 199"/>
                <a:gd name="T12" fmla="*/ 2147483647 w 379"/>
                <a:gd name="T13" fmla="*/ 2147483647 h 199"/>
                <a:gd name="T14" fmla="*/ 2147483647 w 379"/>
                <a:gd name="T15" fmla="*/ 2147483647 h 199"/>
                <a:gd name="T16" fmla="*/ 2147483647 w 379"/>
                <a:gd name="T17" fmla="*/ 2147483647 h 199"/>
                <a:gd name="T18" fmla="*/ 2147483647 w 379"/>
                <a:gd name="T19" fmla="*/ 2147483647 h 199"/>
                <a:gd name="T20" fmla="*/ 2147483647 w 379"/>
                <a:gd name="T21" fmla="*/ 2147483647 h 199"/>
                <a:gd name="T22" fmla="*/ 2147483647 w 379"/>
                <a:gd name="T23" fmla="*/ 2147483647 h 199"/>
                <a:gd name="T24" fmla="*/ 2147483647 w 379"/>
                <a:gd name="T25" fmla="*/ 2147483647 h 199"/>
                <a:gd name="T26" fmla="*/ 0 w 379"/>
                <a:gd name="T27" fmla="*/ 2147483647 h 199"/>
                <a:gd name="T28" fmla="*/ 0 w 379"/>
                <a:gd name="T29" fmla="*/ 2147483647 h 199"/>
                <a:gd name="T30" fmla="*/ 0 w 379"/>
                <a:gd name="T31" fmla="*/ 2147483647 h 199"/>
                <a:gd name="T32" fmla="*/ 0 w 379"/>
                <a:gd name="T33" fmla="*/ 2147483647 h 199"/>
                <a:gd name="T34" fmla="*/ 0 w 379"/>
                <a:gd name="T35" fmla="*/ 2147483647 h 199"/>
                <a:gd name="T36" fmla="*/ 2147483647 w 379"/>
                <a:gd name="T37" fmla="*/ 2147483647 h 199"/>
                <a:gd name="T38" fmla="*/ 2147483647 w 379"/>
                <a:gd name="T39" fmla="*/ 2147483647 h 199"/>
                <a:gd name="T40" fmla="*/ 2147483647 w 379"/>
                <a:gd name="T41" fmla="*/ 2147483647 h 199"/>
                <a:gd name="T42" fmla="*/ 2147483647 w 379"/>
                <a:gd name="T43" fmla="*/ 2147483647 h 199"/>
                <a:gd name="T44" fmla="*/ 2147483647 w 379"/>
                <a:gd name="T45" fmla="*/ 2147483647 h 199"/>
                <a:gd name="T46" fmla="*/ 2147483647 w 379"/>
                <a:gd name="T47" fmla="*/ 2147483647 h 199"/>
                <a:gd name="T48" fmla="*/ 2147483647 w 379"/>
                <a:gd name="T49" fmla="*/ 2147483647 h 199"/>
                <a:gd name="T50" fmla="*/ 2147483647 w 379"/>
                <a:gd name="T51" fmla="*/ 2147483647 h 199"/>
                <a:gd name="T52" fmla="*/ 2147483647 w 379"/>
                <a:gd name="T53" fmla="*/ 0 h 199"/>
                <a:gd name="T54" fmla="*/ 2147483647 w 379"/>
                <a:gd name="T55" fmla="*/ 0 h 199"/>
                <a:gd name="T56" fmla="*/ 2147483647 w 379"/>
                <a:gd name="T57" fmla="*/ 2147483647 h 199"/>
                <a:gd name="T58" fmla="*/ 2147483647 w 379"/>
                <a:gd name="T59" fmla="*/ 2147483647 h 199"/>
                <a:gd name="T60" fmla="*/ 2147483647 w 379"/>
                <a:gd name="T61" fmla="*/ 2147483647 h 199"/>
                <a:gd name="T62" fmla="*/ 2147483647 w 379"/>
                <a:gd name="T63" fmla="*/ 2147483647 h 199"/>
                <a:gd name="T64" fmla="*/ 2147483647 w 379"/>
                <a:gd name="T65" fmla="*/ 2147483647 h 199"/>
                <a:gd name="T66" fmla="*/ 2147483647 w 379"/>
                <a:gd name="T67" fmla="*/ 2147483647 h 199"/>
                <a:gd name="T68" fmla="*/ 2147483647 w 379"/>
                <a:gd name="T69" fmla="*/ 2147483647 h 199"/>
                <a:gd name="T70" fmla="*/ 2147483647 w 379"/>
                <a:gd name="T71" fmla="*/ 2147483647 h 199"/>
                <a:gd name="T72" fmla="*/ 2147483647 w 379"/>
                <a:gd name="T73" fmla="*/ 2147483647 h 199"/>
                <a:gd name="T74" fmla="*/ 2147483647 w 379"/>
                <a:gd name="T75" fmla="*/ 2147483647 h 199"/>
                <a:gd name="T76" fmla="*/ 2147483647 w 379"/>
                <a:gd name="T77" fmla="*/ 2147483647 h 199"/>
                <a:gd name="T78" fmla="*/ 2147483647 w 379"/>
                <a:gd name="T79" fmla="*/ 2147483647 h 199"/>
                <a:gd name="T80" fmla="*/ 2147483647 w 379"/>
                <a:gd name="T81" fmla="*/ 2147483647 h 199"/>
                <a:gd name="T82" fmla="*/ 2147483647 w 379"/>
                <a:gd name="T83" fmla="*/ 2147483647 h 199"/>
                <a:gd name="T84" fmla="*/ 2147483647 w 379"/>
                <a:gd name="T85" fmla="*/ 2147483647 h 199"/>
                <a:gd name="T86" fmla="*/ 2147483647 w 379"/>
                <a:gd name="T87" fmla="*/ 2147483647 h 199"/>
                <a:gd name="T88" fmla="*/ 2147483647 w 379"/>
                <a:gd name="T89" fmla="*/ 2147483647 h 19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79"/>
                <a:gd name="T136" fmla="*/ 0 h 199"/>
                <a:gd name="T137" fmla="*/ 379 w 379"/>
                <a:gd name="T138" fmla="*/ 199 h 19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79" h="199">
                  <a:moveTo>
                    <a:pt x="336" y="198"/>
                  </a:moveTo>
                  <a:lnTo>
                    <a:pt x="312" y="186"/>
                  </a:lnTo>
                  <a:lnTo>
                    <a:pt x="270" y="186"/>
                  </a:lnTo>
                  <a:lnTo>
                    <a:pt x="240" y="192"/>
                  </a:lnTo>
                  <a:lnTo>
                    <a:pt x="222" y="198"/>
                  </a:lnTo>
                  <a:lnTo>
                    <a:pt x="204" y="198"/>
                  </a:lnTo>
                  <a:lnTo>
                    <a:pt x="174" y="198"/>
                  </a:lnTo>
                  <a:lnTo>
                    <a:pt x="150" y="198"/>
                  </a:lnTo>
                  <a:lnTo>
                    <a:pt x="132" y="192"/>
                  </a:lnTo>
                  <a:lnTo>
                    <a:pt x="108" y="186"/>
                  </a:lnTo>
                  <a:lnTo>
                    <a:pt x="90" y="186"/>
                  </a:lnTo>
                  <a:lnTo>
                    <a:pt x="72" y="186"/>
                  </a:lnTo>
                  <a:lnTo>
                    <a:pt x="48" y="186"/>
                  </a:lnTo>
                  <a:lnTo>
                    <a:pt x="0" y="186"/>
                  </a:lnTo>
                  <a:lnTo>
                    <a:pt x="0" y="174"/>
                  </a:lnTo>
                  <a:lnTo>
                    <a:pt x="0" y="162"/>
                  </a:lnTo>
                  <a:lnTo>
                    <a:pt x="0" y="156"/>
                  </a:lnTo>
                  <a:lnTo>
                    <a:pt x="0" y="150"/>
                  </a:lnTo>
                  <a:lnTo>
                    <a:pt x="48" y="144"/>
                  </a:lnTo>
                  <a:lnTo>
                    <a:pt x="60" y="126"/>
                  </a:lnTo>
                  <a:lnTo>
                    <a:pt x="72" y="108"/>
                  </a:lnTo>
                  <a:lnTo>
                    <a:pt x="84" y="90"/>
                  </a:lnTo>
                  <a:lnTo>
                    <a:pt x="90" y="72"/>
                  </a:lnTo>
                  <a:lnTo>
                    <a:pt x="90" y="48"/>
                  </a:lnTo>
                  <a:lnTo>
                    <a:pt x="96" y="30"/>
                  </a:lnTo>
                  <a:lnTo>
                    <a:pt x="114" y="18"/>
                  </a:lnTo>
                  <a:lnTo>
                    <a:pt x="126" y="0"/>
                  </a:lnTo>
                  <a:lnTo>
                    <a:pt x="150" y="0"/>
                  </a:lnTo>
                  <a:lnTo>
                    <a:pt x="174" y="6"/>
                  </a:lnTo>
                  <a:lnTo>
                    <a:pt x="192" y="6"/>
                  </a:lnTo>
                  <a:lnTo>
                    <a:pt x="228" y="18"/>
                  </a:lnTo>
                  <a:lnTo>
                    <a:pt x="252" y="24"/>
                  </a:lnTo>
                  <a:lnTo>
                    <a:pt x="276" y="30"/>
                  </a:lnTo>
                  <a:lnTo>
                    <a:pt x="300" y="30"/>
                  </a:lnTo>
                  <a:lnTo>
                    <a:pt x="324" y="42"/>
                  </a:lnTo>
                  <a:lnTo>
                    <a:pt x="342" y="42"/>
                  </a:lnTo>
                  <a:lnTo>
                    <a:pt x="360" y="54"/>
                  </a:lnTo>
                  <a:lnTo>
                    <a:pt x="378" y="66"/>
                  </a:lnTo>
                  <a:lnTo>
                    <a:pt x="378" y="84"/>
                  </a:lnTo>
                  <a:lnTo>
                    <a:pt x="360" y="102"/>
                  </a:lnTo>
                  <a:lnTo>
                    <a:pt x="360" y="120"/>
                  </a:lnTo>
                  <a:lnTo>
                    <a:pt x="348" y="138"/>
                  </a:lnTo>
                  <a:lnTo>
                    <a:pt x="336" y="156"/>
                  </a:lnTo>
                  <a:lnTo>
                    <a:pt x="324" y="174"/>
                  </a:lnTo>
                  <a:lnTo>
                    <a:pt x="288" y="198"/>
                  </a:lnTo>
                </a:path>
              </a:pathLst>
            </a:custGeom>
            <a:gradFill rotWithShape="0">
              <a:gsLst>
                <a:gs pos="0">
                  <a:srgbClr val="CC0000"/>
                </a:gs>
                <a:gs pos="100000">
                  <a:schemeClr val="accent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8">
              <a:extLst>
                <a:ext uri="{FF2B5EF4-FFF2-40B4-BE49-F238E27FC236}">
                  <a16:creationId xmlns:a16="http://schemas.microsoft.com/office/drawing/2014/main" id="{875A24BF-2D1B-157F-3C41-ECB0B481D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888" y="3195638"/>
              <a:ext cx="274637" cy="414337"/>
            </a:xfrm>
            <a:custGeom>
              <a:avLst/>
              <a:gdLst>
                <a:gd name="T0" fmla="*/ 2147483647 w 173"/>
                <a:gd name="T1" fmla="*/ 2147483647 h 261"/>
                <a:gd name="T2" fmla="*/ 2147483647 w 173"/>
                <a:gd name="T3" fmla="*/ 2147483647 h 261"/>
                <a:gd name="T4" fmla="*/ 2147483647 w 173"/>
                <a:gd name="T5" fmla="*/ 2147483647 h 261"/>
                <a:gd name="T6" fmla="*/ 2147483647 w 173"/>
                <a:gd name="T7" fmla="*/ 2147483647 h 261"/>
                <a:gd name="T8" fmla="*/ 2147483647 w 173"/>
                <a:gd name="T9" fmla="*/ 2147483647 h 261"/>
                <a:gd name="T10" fmla="*/ 2147483647 w 173"/>
                <a:gd name="T11" fmla="*/ 2147483647 h 261"/>
                <a:gd name="T12" fmla="*/ 2147483647 w 173"/>
                <a:gd name="T13" fmla="*/ 2147483647 h 261"/>
                <a:gd name="T14" fmla="*/ 2147483647 w 173"/>
                <a:gd name="T15" fmla="*/ 2147483647 h 261"/>
                <a:gd name="T16" fmla="*/ 2147483647 w 173"/>
                <a:gd name="T17" fmla="*/ 2147483647 h 261"/>
                <a:gd name="T18" fmla="*/ 2147483647 w 173"/>
                <a:gd name="T19" fmla="*/ 2147483647 h 261"/>
                <a:gd name="T20" fmla="*/ 2147483647 w 173"/>
                <a:gd name="T21" fmla="*/ 2147483647 h 261"/>
                <a:gd name="T22" fmla="*/ 2147483647 w 173"/>
                <a:gd name="T23" fmla="*/ 2147483647 h 261"/>
                <a:gd name="T24" fmla="*/ 2147483647 w 173"/>
                <a:gd name="T25" fmla="*/ 2147483647 h 261"/>
                <a:gd name="T26" fmla="*/ 2147483647 w 173"/>
                <a:gd name="T27" fmla="*/ 2147483647 h 261"/>
                <a:gd name="T28" fmla="*/ 2147483647 w 173"/>
                <a:gd name="T29" fmla="*/ 2147483647 h 261"/>
                <a:gd name="T30" fmla="*/ 2147483647 w 173"/>
                <a:gd name="T31" fmla="*/ 2147483647 h 261"/>
                <a:gd name="T32" fmla="*/ 2147483647 w 173"/>
                <a:gd name="T33" fmla="*/ 2147483647 h 261"/>
                <a:gd name="T34" fmla="*/ 2147483647 w 173"/>
                <a:gd name="T35" fmla="*/ 2147483647 h 261"/>
                <a:gd name="T36" fmla="*/ 2147483647 w 173"/>
                <a:gd name="T37" fmla="*/ 2147483647 h 261"/>
                <a:gd name="T38" fmla="*/ 2147483647 w 173"/>
                <a:gd name="T39" fmla="*/ 2147483647 h 261"/>
                <a:gd name="T40" fmla="*/ 2147483647 w 173"/>
                <a:gd name="T41" fmla="*/ 2147483647 h 261"/>
                <a:gd name="T42" fmla="*/ 2147483647 w 173"/>
                <a:gd name="T43" fmla="*/ 2147483647 h 261"/>
                <a:gd name="T44" fmla="*/ 2147483647 w 173"/>
                <a:gd name="T45" fmla="*/ 2147483647 h 261"/>
                <a:gd name="T46" fmla="*/ 2147483647 w 173"/>
                <a:gd name="T47" fmla="*/ 2147483647 h 261"/>
                <a:gd name="T48" fmla="*/ 2147483647 w 173"/>
                <a:gd name="T49" fmla="*/ 0 h 261"/>
                <a:gd name="T50" fmla="*/ 2147483647 w 173"/>
                <a:gd name="T51" fmla="*/ 0 h 261"/>
                <a:gd name="T52" fmla="*/ 2147483647 w 173"/>
                <a:gd name="T53" fmla="*/ 0 h 261"/>
                <a:gd name="T54" fmla="*/ 2147483647 w 173"/>
                <a:gd name="T55" fmla="*/ 0 h 261"/>
                <a:gd name="T56" fmla="*/ 2147483647 w 173"/>
                <a:gd name="T57" fmla="*/ 2147483647 h 261"/>
                <a:gd name="T58" fmla="*/ 2147483647 w 173"/>
                <a:gd name="T59" fmla="*/ 2147483647 h 261"/>
                <a:gd name="T60" fmla="*/ 2147483647 w 173"/>
                <a:gd name="T61" fmla="*/ 2147483647 h 261"/>
                <a:gd name="T62" fmla="*/ 2147483647 w 173"/>
                <a:gd name="T63" fmla="*/ 2147483647 h 261"/>
                <a:gd name="T64" fmla="*/ 2147483647 w 173"/>
                <a:gd name="T65" fmla="*/ 2147483647 h 261"/>
                <a:gd name="T66" fmla="*/ 2147483647 w 173"/>
                <a:gd name="T67" fmla="*/ 2147483647 h 261"/>
                <a:gd name="T68" fmla="*/ 2147483647 w 173"/>
                <a:gd name="T69" fmla="*/ 2147483647 h 261"/>
                <a:gd name="T70" fmla="*/ 2147483647 w 173"/>
                <a:gd name="T71" fmla="*/ 2147483647 h 261"/>
                <a:gd name="T72" fmla="*/ 2147483647 w 173"/>
                <a:gd name="T73" fmla="*/ 2147483647 h 261"/>
                <a:gd name="T74" fmla="*/ 2147483647 w 173"/>
                <a:gd name="T75" fmla="*/ 2147483647 h 261"/>
                <a:gd name="T76" fmla="*/ 2147483647 w 173"/>
                <a:gd name="T77" fmla="*/ 2147483647 h 261"/>
                <a:gd name="T78" fmla="*/ 2147483647 w 173"/>
                <a:gd name="T79" fmla="*/ 2147483647 h 261"/>
                <a:gd name="T80" fmla="*/ 2147483647 w 173"/>
                <a:gd name="T81" fmla="*/ 2147483647 h 261"/>
                <a:gd name="T82" fmla="*/ 2147483647 w 173"/>
                <a:gd name="T83" fmla="*/ 2147483647 h 261"/>
                <a:gd name="T84" fmla="*/ 2147483647 w 173"/>
                <a:gd name="T85" fmla="*/ 2147483647 h 261"/>
                <a:gd name="T86" fmla="*/ 0 w 173"/>
                <a:gd name="T87" fmla="*/ 2147483647 h 261"/>
                <a:gd name="T88" fmla="*/ 0 w 173"/>
                <a:gd name="T89" fmla="*/ 2147483647 h 261"/>
                <a:gd name="T90" fmla="*/ 2147483647 w 173"/>
                <a:gd name="T91" fmla="*/ 2147483647 h 261"/>
                <a:gd name="T92" fmla="*/ 2147483647 w 173"/>
                <a:gd name="T93" fmla="*/ 2147483647 h 261"/>
                <a:gd name="T94" fmla="*/ 2147483647 w 173"/>
                <a:gd name="T95" fmla="*/ 2147483647 h 261"/>
                <a:gd name="T96" fmla="*/ 2147483647 w 173"/>
                <a:gd name="T97" fmla="*/ 2147483647 h 261"/>
                <a:gd name="T98" fmla="*/ 2147483647 w 173"/>
                <a:gd name="T99" fmla="*/ 2147483647 h 261"/>
                <a:gd name="T100" fmla="*/ 2147483647 w 173"/>
                <a:gd name="T101" fmla="*/ 2147483647 h 261"/>
                <a:gd name="T102" fmla="*/ 2147483647 w 173"/>
                <a:gd name="T103" fmla="*/ 2147483647 h 261"/>
                <a:gd name="T104" fmla="*/ 2147483647 w 173"/>
                <a:gd name="T105" fmla="*/ 2147483647 h 261"/>
                <a:gd name="T106" fmla="*/ 2147483647 w 173"/>
                <a:gd name="T107" fmla="*/ 2147483647 h 26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3"/>
                <a:gd name="T163" fmla="*/ 0 h 261"/>
                <a:gd name="T164" fmla="*/ 173 w 173"/>
                <a:gd name="T165" fmla="*/ 261 h 26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3" h="261">
                  <a:moveTo>
                    <a:pt x="24" y="260"/>
                  </a:moveTo>
                  <a:lnTo>
                    <a:pt x="40" y="256"/>
                  </a:lnTo>
                  <a:lnTo>
                    <a:pt x="52" y="252"/>
                  </a:lnTo>
                  <a:lnTo>
                    <a:pt x="60" y="240"/>
                  </a:lnTo>
                  <a:lnTo>
                    <a:pt x="64" y="228"/>
                  </a:lnTo>
                  <a:lnTo>
                    <a:pt x="64" y="216"/>
                  </a:lnTo>
                  <a:lnTo>
                    <a:pt x="64" y="204"/>
                  </a:lnTo>
                  <a:lnTo>
                    <a:pt x="68" y="192"/>
                  </a:lnTo>
                  <a:lnTo>
                    <a:pt x="72" y="180"/>
                  </a:lnTo>
                  <a:lnTo>
                    <a:pt x="84" y="172"/>
                  </a:lnTo>
                  <a:lnTo>
                    <a:pt x="92" y="160"/>
                  </a:lnTo>
                  <a:lnTo>
                    <a:pt x="100" y="148"/>
                  </a:lnTo>
                  <a:lnTo>
                    <a:pt x="116" y="132"/>
                  </a:lnTo>
                  <a:lnTo>
                    <a:pt x="128" y="124"/>
                  </a:lnTo>
                  <a:lnTo>
                    <a:pt x="136" y="112"/>
                  </a:lnTo>
                  <a:lnTo>
                    <a:pt x="148" y="100"/>
                  </a:lnTo>
                  <a:lnTo>
                    <a:pt x="152" y="88"/>
                  </a:lnTo>
                  <a:lnTo>
                    <a:pt x="160" y="76"/>
                  </a:lnTo>
                  <a:lnTo>
                    <a:pt x="168" y="64"/>
                  </a:lnTo>
                  <a:lnTo>
                    <a:pt x="172" y="52"/>
                  </a:lnTo>
                  <a:lnTo>
                    <a:pt x="172" y="40"/>
                  </a:lnTo>
                  <a:lnTo>
                    <a:pt x="172" y="28"/>
                  </a:lnTo>
                  <a:lnTo>
                    <a:pt x="172" y="16"/>
                  </a:lnTo>
                  <a:lnTo>
                    <a:pt x="172" y="4"/>
                  </a:lnTo>
                  <a:lnTo>
                    <a:pt x="160" y="0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24" y="0"/>
                  </a:lnTo>
                  <a:lnTo>
                    <a:pt x="112" y="4"/>
                  </a:lnTo>
                  <a:lnTo>
                    <a:pt x="104" y="16"/>
                  </a:lnTo>
                  <a:lnTo>
                    <a:pt x="100" y="28"/>
                  </a:lnTo>
                  <a:lnTo>
                    <a:pt x="96" y="40"/>
                  </a:lnTo>
                  <a:lnTo>
                    <a:pt x="88" y="52"/>
                  </a:lnTo>
                  <a:lnTo>
                    <a:pt x="76" y="64"/>
                  </a:lnTo>
                  <a:lnTo>
                    <a:pt x="64" y="72"/>
                  </a:lnTo>
                  <a:lnTo>
                    <a:pt x="48" y="76"/>
                  </a:lnTo>
                  <a:lnTo>
                    <a:pt x="40" y="88"/>
                  </a:lnTo>
                  <a:lnTo>
                    <a:pt x="28" y="96"/>
                  </a:lnTo>
                  <a:lnTo>
                    <a:pt x="20" y="108"/>
                  </a:lnTo>
                  <a:lnTo>
                    <a:pt x="16" y="120"/>
                  </a:lnTo>
                  <a:lnTo>
                    <a:pt x="12" y="132"/>
                  </a:lnTo>
                  <a:lnTo>
                    <a:pt x="12" y="144"/>
                  </a:lnTo>
                  <a:lnTo>
                    <a:pt x="4" y="156"/>
                  </a:lnTo>
                  <a:lnTo>
                    <a:pt x="0" y="168"/>
                  </a:lnTo>
                  <a:lnTo>
                    <a:pt x="0" y="180"/>
                  </a:lnTo>
                  <a:lnTo>
                    <a:pt x="4" y="192"/>
                  </a:lnTo>
                  <a:lnTo>
                    <a:pt x="16" y="192"/>
                  </a:lnTo>
                  <a:lnTo>
                    <a:pt x="20" y="204"/>
                  </a:lnTo>
                  <a:lnTo>
                    <a:pt x="20" y="216"/>
                  </a:lnTo>
                  <a:lnTo>
                    <a:pt x="8" y="228"/>
                  </a:lnTo>
                  <a:lnTo>
                    <a:pt x="4" y="240"/>
                  </a:lnTo>
                  <a:lnTo>
                    <a:pt x="4" y="252"/>
                  </a:lnTo>
                  <a:lnTo>
                    <a:pt x="24" y="260"/>
                  </a:lnTo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9">
              <a:extLst>
                <a:ext uri="{FF2B5EF4-FFF2-40B4-BE49-F238E27FC236}">
                  <a16:creationId xmlns:a16="http://schemas.microsoft.com/office/drawing/2014/main" id="{4D7EEF4E-8F8A-798D-2FA8-DD49A9A8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4138" y="2997200"/>
              <a:ext cx="479425" cy="785813"/>
            </a:xfrm>
            <a:custGeom>
              <a:avLst/>
              <a:gdLst>
                <a:gd name="T0" fmla="*/ 2147483647 w 302"/>
                <a:gd name="T1" fmla="*/ 2147483647 h 495"/>
                <a:gd name="T2" fmla="*/ 2147483647 w 302"/>
                <a:gd name="T3" fmla="*/ 0 h 495"/>
                <a:gd name="T4" fmla="*/ 2147483647 w 302"/>
                <a:gd name="T5" fmla="*/ 2147483647 h 495"/>
                <a:gd name="T6" fmla="*/ 2147483647 w 302"/>
                <a:gd name="T7" fmla="*/ 2147483647 h 495"/>
                <a:gd name="T8" fmla="*/ 2147483647 w 302"/>
                <a:gd name="T9" fmla="*/ 2147483647 h 495"/>
                <a:gd name="T10" fmla="*/ 2147483647 w 302"/>
                <a:gd name="T11" fmla="*/ 2147483647 h 495"/>
                <a:gd name="T12" fmla="*/ 2147483647 w 302"/>
                <a:gd name="T13" fmla="*/ 2147483647 h 495"/>
                <a:gd name="T14" fmla="*/ 2147483647 w 302"/>
                <a:gd name="T15" fmla="*/ 2147483647 h 495"/>
                <a:gd name="T16" fmla="*/ 2147483647 w 302"/>
                <a:gd name="T17" fmla="*/ 2147483647 h 495"/>
                <a:gd name="T18" fmla="*/ 2147483647 w 302"/>
                <a:gd name="T19" fmla="*/ 2147483647 h 495"/>
                <a:gd name="T20" fmla="*/ 2147483647 w 302"/>
                <a:gd name="T21" fmla="*/ 2147483647 h 495"/>
                <a:gd name="T22" fmla="*/ 2147483647 w 302"/>
                <a:gd name="T23" fmla="*/ 2147483647 h 495"/>
                <a:gd name="T24" fmla="*/ 2147483647 w 302"/>
                <a:gd name="T25" fmla="*/ 2147483647 h 495"/>
                <a:gd name="T26" fmla="*/ 2147483647 w 302"/>
                <a:gd name="T27" fmla="*/ 2147483647 h 495"/>
                <a:gd name="T28" fmla="*/ 2147483647 w 302"/>
                <a:gd name="T29" fmla="*/ 2147483647 h 495"/>
                <a:gd name="T30" fmla="*/ 2147483647 w 302"/>
                <a:gd name="T31" fmla="*/ 2147483647 h 495"/>
                <a:gd name="T32" fmla="*/ 0 w 302"/>
                <a:gd name="T33" fmla="*/ 2147483647 h 495"/>
                <a:gd name="T34" fmla="*/ 0 w 302"/>
                <a:gd name="T35" fmla="*/ 2147483647 h 495"/>
                <a:gd name="T36" fmla="*/ 2147483647 w 302"/>
                <a:gd name="T37" fmla="*/ 2147483647 h 495"/>
                <a:gd name="T38" fmla="*/ 2147483647 w 302"/>
                <a:gd name="T39" fmla="*/ 2147483647 h 495"/>
                <a:gd name="T40" fmla="*/ 2147483647 w 302"/>
                <a:gd name="T41" fmla="*/ 2147483647 h 495"/>
                <a:gd name="T42" fmla="*/ 2147483647 w 302"/>
                <a:gd name="T43" fmla="*/ 2147483647 h 495"/>
                <a:gd name="T44" fmla="*/ 2147483647 w 302"/>
                <a:gd name="T45" fmla="*/ 2147483647 h 495"/>
                <a:gd name="T46" fmla="*/ 2147483647 w 302"/>
                <a:gd name="T47" fmla="*/ 2147483647 h 495"/>
                <a:gd name="T48" fmla="*/ 2147483647 w 302"/>
                <a:gd name="T49" fmla="*/ 2147483647 h 495"/>
                <a:gd name="T50" fmla="*/ 2147483647 w 302"/>
                <a:gd name="T51" fmla="*/ 2147483647 h 495"/>
                <a:gd name="T52" fmla="*/ 2147483647 w 302"/>
                <a:gd name="T53" fmla="*/ 2147483647 h 495"/>
                <a:gd name="T54" fmla="*/ 2147483647 w 302"/>
                <a:gd name="T55" fmla="*/ 2147483647 h 495"/>
                <a:gd name="T56" fmla="*/ 2147483647 w 302"/>
                <a:gd name="T57" fmla="*/ 2147483647 h 495"/>
                <a:gd name="T58" fmla="*/ 2147483647 w 302"/>
                <a:gd name="T59" fmla="*/ 2147483647 h 495"/>
                <a:gd name="T60" fmla="*/ 2147483647 w 302"/>
                <a:gd name="T61" fmla="*/ 2147483647 h 495"/>
                <a:gd name="T62" fmla="*/ 2147483647 w 302"/>
                <a:gd name="T63" fmla="*/ 2147483647 h 49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2"/>
                <a:gd name="T97" fmla="*/ 0 h 495"/>
                <a:gd name="T98" fmla="*/ 302 w 302"/>
                <a:gd name="T99" fmla="*/ 495 h 49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2" h="495">
                  <a:moveTo>
                    <a:pt x="85" y="18"/>
                  </a:moveTo>
                  <a:lnTo>
                    <a:pt x="110" y="0"/>
                  </a:lnTo>
                  <a:lnTo>
                    <a:pt x="178" y="18"/>
                  </a:lnTo>
                  <a:lnTo>
                    <a:pt x="219" y="64"/>
                  </a:lnTo>
                  <a:lnTo>
                    <a:pt x="243" y="126"/>
                  </a:lnTo>
                  <a:lnTo>
                    <a:pt x="273" y="187"/>
                  </a:lnTo>
                  <a:lnTo>
                    <a:pt x="301" y="253"/>
                  </a:lnTo>
                  <a:lnTo>
                    <a:pt x="299" y="284"/>
                  </a:lnTo>
                  <a:lnTo>
                    <a:pt x="275" y="323"/>
                  </a:lnTo>
                  <a:lnTo>
                    <a:pt x="197" y="388"/>
                  </a:lnTo>
                  <a:lnTo>
                    <a:pt x="124" y="434"/>
                  </a:lnTo>
                  <a:lnTo>
                    <a:pt x="120" y="454"/>
                  </a:lnTo>
                  <a:lnTo>
                    <a:pt x="113" y="468"/>
                  </a:lnTo>
                  <a:lnTo>
                    <a:pt x="85" y="488"/>
                  </a:lnTo>
                  <a:lnTo>
                    <a:pt x="49" y="494"/>
                  </a:lnTo>
                  <a:lnTo>
                    <a:pt x="23" y="480"/>
                  </a:lnTo>
                  <a:lnTo>
                    <a:pt x="0" y="454"/>
                  </a:lnTo>
                  <a:lnTo>
                    <a:pt x="0" y="436"/>
                  </a:lnTo>
                  <a:lnTo>
                    <a:pt x="13" y="427"/>
                  </a:lnTo>
                  <a:lnTo>
                    <a:pt x="54" y="434"/>
                  </a:lnTo>
                  <a:lnTo>
                    <a:pt x="90" y="424"/>
                  </a:lnTo>
                  <a:lnTo>
                    <a:pt x="98" y="412"/>
                  </a:lnTo>
                  <a:lnTo>
                    <a:pt x="136" y="396"/>
                  </a:lnTo>
                  <a:lnTo>
                    <a:pt x="197" y="354"/>
                  </a:lnTo>
                  <a:lnTo>
                    <a:pt x="243" y="316"/>
                  </a:lnTo>
                  <a:lnTo>
                    <a:pt x="256" y="274"/>
                  </a:lnTo>
                  <a:lnTo>
                    <a:pt x="243" y="206"/>
                  </a:lnTo>
                  <a:lnTo>
                    <a:pt x="197" y="132"/>
                  </a:lnTo>
                  <a:lnTo>
                    <a:pt x="139" y="98"/>
                  </a:lnTo>
                  <a:lnTo>
                    <a:pt x="98" y="90"/>
                  </a:lnTo>
                  <a:lnTo>
                    <a:pt x="85" y="56"/>
                  </a:lnTo>
                  <a:lnTo>
                    <a:pt x="85" y="18"/>
                  </a:lnTo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150">
              <a:extLst>
                <a:ext uri="{FF2B5EF4-FFF2-40B4-BE49-F238E27FC236}">
                  <a16:creationId xmlns:a16="http://schemas.microsoft.com/office/drawing/2014/main" id="{5E4ADF5D-F228-8C26-99BA-6BB75F7D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638" y="4516438"/>
              <a:ext cx="673100" cy="215900"/>
            </a:xfrm>
            <a:prstGeom prst="ellipse">
              <a:avLst/>
            </a:prstGeom>
            <a:gradFill rotWithShape="0">
              <a:gsLst>
                <a:gs pos="0">
                  <a:srgbClr val="CC0000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51">
              <a:extLst>
                <a:ext uri="{FF2B5EF4-FFF2-40B4-BE49-F238E27FC236}">
                  <a16:creationId xmlns:a16="http://schemas.microsoft.com/office/drawing/2014/main" id="{1581BA34-F2DF-983A-2D23-9677912E7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613" y="4887913"/>
              <a:ext cx="56673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/>
                <a:t>poly</a:t>
              </a:r>
            </a:p>
          </p:txBody>
        </p:sp>
        <p:sp>
          <p:nvSpPr>
            <p:cNvPr id="20" name="Oval 152">
              <a:extLst>
                <a:ext uri="{FF2B5EF4-FFF2-40B4-BE49-F238E27FC236}">
                  <a16:creationId xmlns:a16="http://schemas.microsoft.com/office/drawing/2014/main" id="{C7473B5F-0665-88A8-BFB7-A1933BD4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88" y="4772025"/>
              <a:ext cx="685800" cy="2286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53">
              <a:extLst>
                <a:ext uri="{FF2B5EF4-FFF2-40B4-BE49-F238E27FC236}">
                  <a16:creationId xmlns:a16="http://schemas.microsoft.com/office/drawing/2014/main" id="{5B976B85-6958-51B6-E524-17A0A9CC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7888" y="4281488"/>
              <a:ext cx="685800" cy="6096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54">
              <a:extLst>
                <a:ext uri="{FF2B5EF4-FFF2-40B4-BE49-F238E27FC236}">
                  <a16:creationId xmlns:a16="http://schemas.microsoft.com/office/drawing/2014/main" id="{22AE3781-CE5A-AAF6-B801-1D6901167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238" y="4211638"/>
              <a:ext cx="673100" cy="215900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0000B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55">
              <a:extLst>
                <a:ext uri="{FF2B5EF4-FFF2-40B4-BE49-F238E27FC236}">
                  <a16:creationId xmlns:a16="http://schemas.microsoft.com/office/drawing/2014/main" id="{E995AF65-06EC-12CD-79A9-45A896BB3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013" y="4583113"/>
              <a:ext cx="777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/>
                <a:t>metal</a:t>
              </a:r>
            </a:p>
          </p:txBody>
        </p:sp>
        <p:sp>
          <p:nvSpPr>
            <p:cNvPr id="24" name="Oval 156">
              <a:extLst>
                <a:ext uri="{FF2B5EF4-FFF2-40B4-BE49-F238E27FC236}">
                  <a16:creationId xmlns:a16="http://schemas.microsoft.com/office/drawing/2014/main" id="{BCC4C0E9-A2E0-DF5C-F7F6-A23C8B04B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5229225"/>
              <a:ext cx="685800" cy="228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57">
              <a:extLst>
                <a:ext uri="{FF2B5EF4-FFF2-40B4-BE49-F238E27FC236}">
                  <a16:creationId xmlns:a16="http://schemas.microsoft.com/office/drawing/2014/main" id="{9FA25126-2AF8-AD57-1E9B-363E2A3B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088" y="4738688"/>
              <a:ext cx="685800" cy="6096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58">
              <a:extLst>
                <a:ext uri="{FF2B5EF4-FFF2-40B4-BE49-F238E27FC236}">
                  <a16:creationId xmlns:a16="http://schemas.microsoft.com/office/drawing/2014/main" id="{8CA857AF-70BD-4EAD-56DC-AF6A8683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4668838"/>
              <a:ext cx="673100" cy="215900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59">
              <a:extLst>
                <a:ext uri="{FF2B5EF4-FFF2-40B4-BE49-F238E27FC236}">
                  <a16:creationId xmlns:a16="http://schemas.microsoft.com/office/drawing/2014/main" id="{AD8D7BB2-A4DF-6196-940D-6B2FD1D83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413" y="5040313"/>
              <a:ext cx="777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/>
                <a:t>pdiff</a:t>
              </a:r>
            </a:p>
          </p:txBody>
        </p:sp>
        <p:sp>
          <p:nvSpPr>
            <p:cNvPr id="28" name="Oval 160">
              <a:extLst>
                <a:ext uri="{FF2B5EF4-FFF2-40B4-BE49-F238E27FC236}">
                  <a16:creationId xmlns:a16="http://schemas.microsoft.com/office/drawing/2014/main" id="{363B77B9-8FEA-55FC-675C-6FE3E35F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5076825"/>
              <a:ext cx="685800" cy="22860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61">
              <a:extLst>
                <a:ext uri="{FF2B5EF4-FFF2-40B4-BE49-F238E27FC236}">
                  <a16:creationId xmlns:a16="http://schemas.microsoft.com/office/drawing/2014/main" id="{FECD372C-141B-1A68-90ED-3B7180379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4586288"/>
              <a:ext cx="685800" cy="6096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62">
              <a:extLst>
                <a:ext uri="{FF2B5EF4-FFF2-40B4-BE49-F238E27FC236}">
                  <a16:creationId xmlns:a16="http://schemas.microsoft.com/office/drawing/2014/main" id="{BCFFAE76-A6F9-3A7E-3547-8815BD08E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438" y="4516438"/>
              <a:ext cx="673100" cy="215900"/>
            </a:xfrm>
            <a:prstGeom prst="ellipse">
              <a:avLst/>
            </a:prstGeom>
            <a:gradFill rotWithShape="0">
              <a:gsLst>
                <a:gs pos="0">
                  <a:srgbClr val="33CC33"/>
                </a:gs>
                <a:gs pos="100000">
                  <a:schemeClr val="bg2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63">
              <a:extLst>
                <a:ext uri="{FF2B5EF4-FFF2-40B4-BE49-F238E27FC236}">
                  <a16:creationId xmlns:a16="http://schemas.microsoft.com/office/drawing/2014/main" id="{2082EDCB-67D0-B2C7-A463-7C878C46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413" y="4887913"/>
              <a:ext cx="77787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/>
                <a:t>ndiff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Complements</a:t>
            </a:r>
          </a:p>
        </p:txBody>
      </p:sp>
      <p:grpSp>
        <p:nvGrpSpPr>
          <p:cNvPr id="31746" name="Group 3"/>
          <p:cNvGrpSpPr>
            <a:grpSpLocks/>
          </p:cNvGrpSpPr>
          <p:nvPr/>
        </p:nvGrpSpPr>
        <p:grpSpPr bwMode="auto">
          <a:xfrm>
            <a:off x="750888" y="681038"/>
            <a:ext cx="544512" cy="615950"/>
            <a:chOff x="1444" y="1118"/>
            <a:chExt cx="571" cy="645"/>
          </a:xfrm>
        </p:grpSpPr>
        <p:grpSp>
          <p:nvGrpSpPr>
            <p:cNvPr id="31854" name="Group 4"/>
            <p:cNvGrpSpPr>
              <a:grpSpLocks/>
            </p:cNvGrpSpPr>
            <p:nvPr/>
          </p:nvGrpSpPr>
          <p:grpSpPr bwMode="auto">
            <a:xfrm>
              <a:off x="1444" y="1118"/>
              <a:ext cx="571" cy="460"/>
              <a:chOff x="1444" y="1118"/>
              <a:chExt cx="571" cy="460"/>
            </a:xfrm>
          </p:grpSpPr>
          <p:sp>
            <p:nvSpPr>
              <p:cNvPr id="7" name="Arc 5"/>
              <p:cNvSpPr>
                <a:spLocks/>
              </p:cNvSpPr>
              <p:nvPr/>
            </p:nvSpPr>
            <p:spPr bwMode="auto">
              <a:xfrm>
                <a:off x="1785" y="1386"/>
                <a:ext cx="191" cy="19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" name="Arc 6"/>
              <p:cNvSpPr>
                <a:spLocks/>
              </p:cNvSpPr>
              <p:nvPr/>
            </p:nvSpPr>
            <p:spPr bwMode="auto">
              <a:xfrm>
                <a:off x="1824" y="1191"/>
                <a:ext cx="191" cy="293"/>
              </a:xfrm>
              <a:custGeom>
                <a:avLst/>
                <a:gdLst>
                  <a:gd name="T0" fmla="*/ 0 w 21600"/>
                  <a:gd name="T1" fmla="*/ 0 h 33186"/>
                  <a:gd name="T2" fmla="*/ 0 w 21600"/>
                  <a:gd name="T3" fmla="*/ 0 h 33186"/>
                  <a:gd name="T4" fmla="*/ 0 w 21600"/>
                  <a:gd name="T5" fmla="*/ 0 h 3318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186"/>
                  <a:gd name="T11" fmla="*/ 21600 w 21600"/>
                  <a:gd name="T12" fmla="*/ 33186 h 331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186" fill="none" extrusionOk="0">
                    <a:moveTo>
                      <a:pt x="12318" y="-1"/>
                    </a:moveTo>
                    <a:cubicBezTo>
                      <a:pt x="18132" y="4036"/>
                      <a:pt x="21600" y="10665"/>
                      <a:pt x="21600" y="17743"/>
                    </a:cubicBezTo>
                    <a:cubicBezTo>
                      <a:pt x="21600" y="23555"/>
                      <a:pt x="19257" y="29122"/>
                      <a:pt x="15102" y="33186"/>
                    </a:cubicBezTo>
                  </a:path>
                  <a:path w="21600" h="33186" stroke="0" extrusionOk="0">
                    <a:moveTo>
                      <a:pt x="12318" y="-1"/>
                    </a:moveTo>
                    <a:cubicBezTo>
                      <a:pt x="18132" y="4036"/>
                      <a:pt x="21600" y="10665"/>
                      <a:pt x="21600" y="17743"/>
                    </a:cubicBezTo>
                    <a:cubicBezTo>
                      <a:pt x="21600" y="23555"/>
                      <a:pt x="19257" y="29122"/>
                      <a:pt x="15102" y="33186"/>
                    </a:cubicBezTo>
                    <a:lnTo>
                      <a:pt x="0" y="17743"/>
                    </a:lnTo>
                    <a:lnTo>
                      <a:pt x="12318" y="-1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Arc 7"/>
              <p:cNvSpPr>
                <a:spLocks/>
              </p:cNvSpPr>
              <p:nvPr/>
            </p:nvSpPr>
            <p:spPr bwMode="auto">
              <a:xfrm>
                <a:off x="1740" y="1120"/>
                <a:ext cx="238" cy="191"/>
              </a:xfrm>
              <a:custGeom>
                <a:avLst/>
                <a:gdLst>
                  <a:gd name="T0" fmla="*/ 0 w 35136"/>
                  <a:gd name="T1" fmla="*/ 0 h 21600"/>
                  <a:gd name="T2" fmla="*/ 0 w 35136"/>
                  <a:gd name="T3" fmla="*/ 0 h 21600"/>
                  <a:gd name="T4" fmla="*/ 0 w 3513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36"/>
                  <a:gd name="T10" fmla="*/ 0 h 21600"/>
                  <a:gd name="T11" fmla="*/ 35136 w 3513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36" h="21600" fill="none" extrusionOk="0">
                    <a:moveTo>
                      <a:pt x="-1" y="5055"/>
                    </a:moveTo>
                    <a:cubicBezTo>
                      <a:pt x="3890" y="1790"/>
                      <a:pt x="8807" y="-1"/>
                      <a:pt x="13887" y="0"/>
                    </a:cubicBezTo>
                    <a:cubicBezTo>
                      <a:pt x="24321" y="0"/>
                      <a:pt x="33263" y="7458"/>
                      <a:pt x="35136" y="17723"/>
                    </a:cubicBezTo>
                  </a:path>
                  <a:path w="35136" h="21600" stroke="0" extrusionOk="0">
                    <a:moveTo>
                      <a:pt x="-1" y="5055"/>
                    </a:moveTo>
                    <a:cubicBezTo>
                      <a:pt x="3890" y="1790"/>
                      <a:pt x="8807" y="-1"/>
                      <a:pt x="13887" y="0"/>
                    </a:cubicBezTo>
                    <a:cubicBezTo>
                      <a:pt x="24321" y="0"/>
                      <a:pt x="33263" y="7458"/>
                      <a:pt x="35136" y="17723"/>
                    </a:cubicBezTo>
                    <a:lnTo>
                      <a:pt x="13887" y="21600"/>
                    </a:lnTo>
                    <a:lnTo>
                      <a:pt x="-1" y="5055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Arc 8"/>
              <p:cNvSpPr>
                <a:spLocks/>
              </p:cNvSpPr>
              <p:nvPr/>
            </p:nvSpPr>
            <p:spPr bwMode="auto">
              <a:xfrm rot="10800000">
                <a:off x="1519" y="1118"/>
                <a:ext cx="355" cy="115"/>
              </a:xfrm>
              <a:custGeom>
                <a:avLst/>
                <a:gdLst>
                  <a:gd name="T0" fmla="*/ 0 w 40029"/>
                  <a:gd name="T1" fmla="*/ 0 h 21600"/>
                  <a:gd name="T2" fmla="*/ 0 w 40029"/>
                  <a:gd name="T3" fmla="*/ 0 h 21600"/>
                  <a:gd name="T4" fmla="*/ 0 w 4002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029"/>
                  <a:gd name="T10" fmla="*/ 0 h 21600"/>
                  <a:gd name="T11" fmla="*/ 40029 w 400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029" h="21600" fill="none" extrusionOk="0">
                    <a:moveTo>
                      <a:pt x="40029" y="0"/>
                    </a:moveTo>
                    <a:cubicBezTo>
                      <a:pt x="40029" y="11929"/>
                      <a:pt x="30358" y="21600"/>
                      <a:pt x="18429" y="21600"/>
                    </a:cubicBezTo>
                    <a:cubicBezTo>
                      <a:pt x="10905" y="21599"/>
                      <a:pt x="3924" y="17685"/>
                      <a:pt x="0" y="11266"/>
                    </a:cubicBezTo>
                  </a:path>
                  <a:path w="40029" h="21600" stroke="0" extrusionOk="0">
                    <a:moveTo>
                      <a:pt x="40029" y="0"/>
                    </a:moveTo>
                    <a:cubicBezTo>
                      <a:pt x="40029" y="11929"/>
                      <a:pt x="30358" y="21600"/>
                      <a:pt x="18429" y="21600"/>
                    </a:cubicBezTo>
                    <a:cubicBezTo>
                      <a:pt x="10905" y="21599"/>
                      <a:pt x="3924" y="17685"/>
                      <a:pt x="0" y="11266"/>
                    </a:cubicBezTo>
                    <a:lnTo>
                      <a:pt x="18429" y="0"/>
                    </a:lnTo>
                    <a:lnTo>
                      <a:pt x="40029" y="0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Arc 9"/>
              <p:cNvSpPr>
                <a:spLocks/>
              </p:cNvSpPr>
              <p:nvPr/>
            </p:nvSpPr>
            <p:spPr bwMode="auto">
              <a:xfrm>
                <a:off x="1444" y="1156"/>
                <a:ext cx="153" cy="291"/>
              </a:xfrm>
              <a:custGeom>
                <a:avLst/>
                <a:gdLst>
                  <a:gd name="T0" fmla="*/ 0 w 21600"/>
                  <a:gd name="T1" fmla="*/ 0 h 41074"/>
                  <a:gd name="T2" fmla="*/ 0 w 21600"/>
                  <a:gd name="T3" fmla="*/ 0 h 41074"/>
                  <a:gd name="T4" fmla="*/ 0 w 21600"/>
                  <a:gd name="T5" fmla="*/ 0 h 4107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74"/>
                  <a:gd name="T11" fmla="*/ 21600 w 21600"/>
                  <a:gd name="T12" fmla="*/ 41074 h 410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74" fill="none" extrusionOk="0">
                    <a:moveTo>
                      <a:pt x="12255" y="41074"/>
                    </a:moveTo>
                    <a:cubicBezTo>
                      <a:pt x="4765" y="37480"/>
                      <a:pt x="0" y="29908"/>
                      <a:pt x="0" y="21600"/>
                    </a:cubicBezTo>
                    <a:cubicBezTo>
                      <a:pt x="-1" y="9726"/>
                      <a:pt x="9584" y="78"/>
                      <a:pt x="21458" y="0"/>
                    </a:cubicBezTo>
                  </a:path>
                  <a:path w="21600" h="41074" stroke="0" extrusionOk="0">
                    <a:moveTo>
                      <a:pt x="12255" y="41074"/>
                    </a:moveTo>
                    <a:cubicBezTo>
                      <a:pt x="4765" y="37480"/>
                      <a:pt x="0" y="29908"/>
                      <a:pt x="0" y="21600"/>
                    </a:cubicBezTo>
                    <a:cubicBezTo>
                      <a:pt x="-1" y="9726"/>
                      <a:pt x="9584" y="78"/>
                      <a:pt x="21458" y="0"/>
                    </a:cubicBezTo>
                    <a:lnTo>
                      <a:pt x="21600" y="21600"/>
                    </a:lnTo>
                    <a:lnTo>
                      <a:pt x="12255" y="41074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Arc 10"/>
              <p:cNvSpPr>
                <a:spLocks/>
              </p:cNvSpPr>
              <p:nvPr/>
            </p:nvSpPr>
            <p:spPr bwMode="auto">
              <a:xfrm>
                <a:off x="1482" y="1386"/>
                <a:ext cx="395" cy="194"/>
              </a:xfrm>
              <a:custGeom>
                <a:avLst/>
                <a:gdLst>
                  <a:gd name="T0" fmla="*/ 0 w 39723"/>
                  <a:gd name="T1" fmla="*/ 0 h 31557"/>
                  <a:gd name="T2" fmla="*/ 0 w 39723"/>
                  <a:gd name="T3" fmla="*/ 0 h 31557"/>
                  <a:gd name="T4" fmla="*/ 0 w 39723"/>
                  <a:gd name="T5" fmla="*/ 0 h 31557"/>
                  <a:gd name="T6" fmla="*/ 0 60000 65536"/>
                  <a:gd name="T7" fmla="*/ 0 60000 65536"/>
                  <a:gd name="T8" fmla="*/ 0 60000 65536"/>
                  <a:gd name="T9" fmla="*/ 0 w 39723"/>
                  <a:gd name="T10" fmla="*/ 0 h 31557"/>
                  <a:gd name="T11" fmla="*/ 39723 w 39723"/>
                  <a:gd name="T12" fmla="*/ 31557 h 315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723" h="31557" fill="none" extrusionOk="0">
                    <a:moveTo>
                      <a:pt x="39722" y="21709"/>
                    </a:moveTo>
                    <a:cubicBezTo>
                      <a:pt x="35740" y="27850"/>
                      <a:pt x="28919" y="31556"/>
                      <a:pt x="21600" y="31556"/>
                    </a:cubicBezTo>
                    <a:cubicBezTo>
                      <a:pt x="9670" y="31557"/>
                      <a:pt x="0" y="21886"/>
                      <a:pt x="0" y="9957"/>
                    </a:cubicBezTo>
                    <a:cubicBezTo>
                      <a:pt x="-1" y="6490"/>
                      <a:pt x="834" y="3075"/>
                      <a:pt x="2431" y="-1"/>
                    </a:cubicBezTo>
                  </a:path>
                  <a:path w="39723" h="31557" stroke="0" extrusionOk="0">
                    <a:moveTo>
                      <a:pt x="39722" y="21709"/>
                    </a:moveTo>
                    <a:cubicBezTo>
                      <a:pt x="35740" y="27850"/>
                      <a:pt x="28919" y="31556"/>
                      <a:pt x="21600" y="31556"/>
                    </a:cubicBezTo>
                    <a:cubicBezTo>
                      <a:pt x="9670" y="31557"/>
                      <a:pt x="0" y="21886"/>
                      <a:pt x="0" y="9957"/>
                    </a:cubicBezTo>
                    <a:cubicBezTo>
                      <a:pt x="-1" y="6490"/>
                      <a:pt x="834" y="3075"/>
                      <a:pt x="2431" y="-1"/>
                    </a:cubicBezTo>
                    <a:lnTo>
                      <a:pt x="21600" y="9957"/>
                    </a:lnTo>
                    <a:lnTo>
                      <a:pt x="39722" y="21709"/>
                    </a:lnTo>
                    <a:close/>
                  </a:path>
                </a:pathLst>
              </a:custGeom>
              <a:solidFill>
                <a:srgbClr val="0066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1710" y="157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AutoShape 12"/>
            <p:cNvSpPr>
              <a:spLocks noChangeArrowheads="1"/>
            </p:cNvSpPr>
            <p:nvPr/>
          </p:nvSpPr>
          <p:spPr bwMode="auto">
            <a:xfrm rot="10800000" flipH="1">
              <a:off x="1637" y="1693"/>
              <a:ext cx="145" cy="70"/>
            </a:xfrm>
            <a:prstGeom prst="triangle">
              <a:avLst>
                <a:gd name="adj" fmla="val 49995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1747" name="Group 13"/>
          <p:cNvGrpSpPr>
            <a:grpSpLocks/>
          </p:cNvGrpSpPr>
          <p:nvPr/>
        </p:nvGrpSpPr>
        <p:grpSpPr bwMode="auto">
          <a:xfrm>
            <a:off x="762000" y="1893888"/>
            <a:ext cx="584200" cy="544512"/>
            <a:chOff x="2308" y="1017"/>
            <a:chExt cx="613" cy="571"/>
          </a:xfrm>
        </p:grpSpPr>
        <p:grpSp>
          <p:nvGrpSpPr>
            <p:cNvPr id="31845" name="Group 14"/>
            <p:cNvGrpSpPr>
              <a:grpSpLocks/>
            </p:cNvGrpSpPr>
            <p:nvPr/>
          </p:nvGrpSpPr>
          <p:grpSpPr bwMode="auto">
            <a:xfrm>
              <a:off x="2308" y="1131"/>
              <a:ext cx="613" cy="457"/>
              <a:chOff x="2308" y="1131"/>
              <a:chExt cx="613" cy="457"/>
            </a:xfrm>
          </p:grpSpPr>
          <p:sp>
            <p:nvSpPr>
              <p:cNvPr id="17" name="Arc 15"/>
              <p:cNvSpPr>
                <a:spLocks/>
              </p:cNvSpPr>
              <p:nvPr/>
            </p:nvSpPr>
            <p:spPr bwMode="auto">
              <a:xfrm>
                <a:off x="2674" y="1397"/>
                <a:ext cx="205" cy="19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" name="Arc 16"/>
              <p:cNvSpPr>
                <a:spLocks/>
              </p:cNvSpPr>
              <p:nvPr/>
            </p:nvSpPr>
            <p:spPr bwMode="auto">
              <a:xfrm>
                <a:off x="2716" y="1202"/>
                <a:ext cx="205" cy="293"/>
              </a:xfrm>
              <a:custGeom>
                <a:avLst/>
                <a:gdLst>
                  <a:gd name="T0" fmla="*/ 0 w 21600"/>
                  <a:gd name="T1" fmla="*/ 0 h 33254"/>
                  <a:gd name="T2" fmla="*/ 0 w 21600"/>
                  <a:gd name="T3" fmla="*/ 0 h 33254"/>
                  <a:gd name="T4" fmla="*/ 0 w 21600"/>
                  <a:gd name="T5" fmla="*/ 0 h 3325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54"/>
                  <a:gd name="T11" fmla="*/ 21600 w 21600"/>
                  <a:gd name="T12" fmla="*/ 33254 h 332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54" fill="none" extrusionOk="0">
                    <a:moveTo>
                      <a:pt x="12256" y="-1"/>
                    </a:moveTo>
                    <a:cubicBezTo>
                      <a:pt x="18106" y="4031"/>
                      <a:pt x="21600" y="10681"/>
                      <a:pt x="21600" y="17786"/>
                    </a:cubicBezTo>
                    <a:cubicBezTo>
                      <a:pt x="21600" y="23610"/>
                      <a:pt x="19247" y="29188"/>
                      <a:pt x="15076" y="33253"/>
                    </a:cubicBezTo>
                  </a:path>
                  <a:path w="21600" h="33254" stroke="0" extrusionOk="0">
                    <a:moveTo>
                      <a:pt x="12256" y="-1"/>
                    </a:moveTo>
                    <a:cubicBezTo>
                      <a:pt x="18106" y="4031"/>
                      <a:pt x="21600" y="10681"/>
                      <a:pt x="21600" y="17786"/>
                    </a:cubicBezTo>
                    <a:cubicBezTo>
                      <a:pt x="21600" y="23610"/>
                      <a:pt x="19247" y="29188"/>
                      <a:pt x="15076" y="33253"/>
                    </a:cubicBezTo>
                    <a:lnTo>
                      <a:pt x="0" y="17786"/>
                    </a:lnTo>
                    <a:lnTo>
                      <a:pt x="12256" y="-1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Arc 17"/>
              <p:cNvSpPr>
                <a:spLocks/>
              </p:cNvSpPr>
              <p:nvPr/>
            </p:nvSpPr>
            <p:spPr bwMode="auto">
              <a:xfrm>
                <a:off x="2628" y="1129"/>
                <a:ext cx="252" cy="191"/>
              </a:xfrm>
              <a:custGeom>
                <a:avLst/>
                <a:gdLst>
                  <a:gd name="T0" fmla="*/ 0 w 35078"/>
                  <a:gd name="T1" fmla="*/ 0 h 21600"/>
                  <a:gd name="T2" fmla="*/ 0 w 35078"/>
                  <a:gd name="T3" fmla="*/ 0 h 21600"/>
                  <a:gd name="T4" fmla="*/ 0 w 3507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078"/>
                  <a:gd name="T10" fmla="*/ 0 h 21600"/>
                  <a:gd name="T11" fmla="*/ 35078 w 3507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078" h="21600" fill="none" extrusionOk="0">
                    <a:moveTo>
                      <a:pt x="0" y="5007"/>
                    </a:moveTo>
                    <a:cubicBezTo>
                      <a:pt x="3882" y="1771"/>
                      <a:pt x="8775" y="-1"/>
                      <a:pt x="13829" y="0"/>
                    </a:cubicBezTo>
                    <a:cubicBezTo>
                      <a:pt x="24261" y="0"/>
                      <a:pt x="33203" y="7456"/>
                      <a:pt x="35077" y="17720"/>
                    </a:cubicBezTo>
                  </a:path>
                  <a:path w="35078" h="21600" stroke="0" extrusionOk="0">
                    <a:moveTo>
                      <a:pt x="0" y="5007"/>
                    </a:moveTo>
                    <a:cubicBezTo>
                      <a:pt x="3882" y="1771"/>
                      <a:pt x="8775" y="-1"/>
                      <a:pt x="13829" y="0"/>
                    </a:cubicBezTo>
                    <a:cubicBezTo>
                      <a:pt x="24261" y="0"/>
                      <a:pt x="33203" y="7456"/>
                      <a:pt x="35077" y="17720"/>
                    </a:cubicBezTo>
                    <a:lnTo>
                      <a:pt x="13829" y="21600"/>
                    </a:lnTo>
                    <a:lnTo>
                      <a:pt x="0" y="5007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" name="Arc 18"/>
              <p:cNvSpPr>
                <a:spLocks/>
              </p:cNvSpPr>
              <p:nvPr/>
            </p:nvSpPr>
            <p:spPr bwMode="auto">
              <a:xfrm rot="10800000">
                <a:off x="2390" y="1129"/>
                <a:ext cx="378" cy="117"/>
              </a:xfrm>
              <a:custGeom>
                <a:avLst/>
                <a:gdLst>
                  <a:gd name="T0" fmla="*/ 0 w 39999"/>
                  <a:gd name="T1" fmla="*/ 0 h 21600"/>
                  <a:gd name="T2" fmla="*/ 0 w 39999"/>
                  <a:gd name="T3" fmla="*/ 0 h 21600"/>
                  <a:gd name="T4" fmla="*/ 0 w 399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99"/>
                  <a:gd name="T10" fmla="*/ 0 h 21600"/>
                  <a:gd name="T11" fmla="*/ 39999 w 399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99" h="21600" fill="none" extrusionOk="0">
                    <a:moveTo>
                      <a:pt x="39999" y="0"/>
                    </a:moveTo>
                    <a:cubicBezTo>
                      <a:pt x="39999" y="11929"/>
                      <a:pt x="30328" y="21600"/>
                      <a:pt x="18399" y="21600"/>
                    </a:cubicBezTo>
                    <a:cubicBezTo>
                      <a:pt x="10896" y="21599"/>
                      <a:pt x="3930" y="17706"/>
                      <a:pt x="0" y="11315"/>
                    </a:cubicBezTo>
                  </a:path>
                  <a:path w="39999" h="21600" stroke="0" extrusionOk="0">
                    <a:moveTo>
                      <a:pt x="39999" y="0"/>
                    </a:moveTo>
                    <a:cubicBezTo>
                      <a:pt x="39999" y="11929"/>
                      <a:pt x="30328" y="21600"/>
                      <a:pt x="18399" y="21600"/>
                    </a:cubicBezTo>
                    <a:cubicBezTo>
                      <a:pt x="10896" y="21599"/>
                      <a:pt x="3930" y="17706"/>
                      <a:pt x="0" y="11315"/>
                    </a:cubicBezTo>
                    <a:lnTo>
                      <a:pt x="18399" y="0"/>
                    </a:lnTo>
                    <a:lnTo>
                      <a:pt x="39999" y="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Arc 19"/>
              <p:cNvSpPr>
                <a:spLocks/>
              </p:cNvSpPr>
              <p:nvPr/>
            </p:nvSpPr>
            <p:spPr bwMode="auto">
              <a:xfrm>
                <a:off x="2308" y="1167"/>
                <a:ext cx="163" cy="291"/>
              </a:xfrm>
              <a:custGeom>
                <a:avLst/>
                <a:gdLst>
                  <a:gd name="T0" fmla="*/ 0 w 21600"/>
                  <a:gd name="T1" fmla="*/ 0 h 41047"/>
                  <a:gd name="T2" fmla="*/ 0 w 21600"/>
                  <a:gd name="T3" fmla="*/ 0 h 41047"/>
                  <a:gd name="T4" fmla="*/ 0 w 21600"/>
                  <a:gd name="T5" fmla="*/ 0 h 4104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047"/>
                  <a:gd name="T11" fmla="*/ 21600 w 21600"/>
                  <a:gd name="T12" fmla="*/ 41047 h 410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047" fill="none" extrusionOk="0">
                    <a:moveTo>
                      <a:pt x="12199" y="41047"/>
                    </a:moveTo>
                    <a:cubicBezTo>
                      <a:pt x="4739" y="37441"/>
                      <a:pt x="0" y="29885"/>
                      <a:pt x="0" y="21600"/>
                    </a:cubicBezTo>
                    <a:cubicBezTo>
                      <a:pt x="-1" y="9722"/>
                      <a:pt x="9590" y="72"/>
                      <a:pt x="21468" y="0"/>
                    </a:cubicBezTo>
                  </a:path>
                  <a:path w="21600" h="41047" stroke="0" extrusionOk="0">
                    <a:moveTo>
                      <a:pt x="12199" y="41047"/>
                    </a:moveTo>
                    <a:cubicBezTo>
                      <a:pt x="4739" y="37441"/>
                      <a:pt x="0" y="29885"/>
                      <a:pt x="0" y="21600"/>
                    </a:cubicBezTo>
                    <a:cubicBezTo>
                      <a:pt x="-1" y="9722"/>
                      <a:pt x="9590" y="72"/>
                      <a:pt x="21468" y="0"/>
                    </a:cubicBezTo>
                    <a:lnTo>
                      <a:pt x="21600" y="21600"/>
                    </a:lnTo>
                    <a:lnTo>
                      <a:pt x="12199" y="41047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Arc 20"/>
              <p:cNvSpPr>
                <a:spLocks/>
              </p:cNvSpPr>
              <p:nvPr/>
            </p:nvSpPr>
            <p:spPr bwMode="auto">
              <a:xfrm>
                <a:off x="2350" y="1397"/>
                <a:ext cx="423" cy="191"/>
              </a:xfrm>
              <a:custGeom>
                <a:avLst/>
                <a:gdLst>
                  <a:gd name="T0" fmla="*/ 0 w 39600"/>
                  <a:gd name="T1" fmla="*/ 0 h 31451"/>
                  <a:gd name="T2" fmla="*/ 0 w 39600"/>
                  <a:gd name="T3" fmla="*/ 0 h 31451"/>
                  <a:gd name="T4" fmla="*/ 0 w 39600"/>
                  <a:gd name="T5" fmla="*/ 0 h 31451"/>
                  <a:gd name="T6" fmla="*/ 0 60000 65536"/>
                  <a:gd name="T7" fmla="*/ 0 60000 65536"/>
                  <a:gd name="T8" fmla="*/ 0 60000 65536"/>
                  <a:gd name="T9" fmla="*/ 0 w 39600"/>
                  <a:gd name="T10" fmla="*/ 0 h 31451"/>
                  <a:gd name="T11" fmla="*/ 39600 w 39600"/>
                  <a:gd name="T12" fmla="*/ 31451 h 3145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00" h="31451" fill="none" extrusionOk="0">
                    <a:moveTo>
                      <a:pt x="39600" y="21790"/>
                    </a:moveTo>
                    <a:cubicBezTo>
                      <a:pt x="35598" y="27823"/>
                      <a:pt x="28840" y="31450"/>
                      <a:pt x="21600" y="31450"/>
                    </a:cubicBezTo>
                    <a:cubicBezTo>
                      <a:pt x="9670" y="31451"/>
                      <a:pt x="0" y="21780"/>
                      <a:pt x="0" y="9851"/>
                    </a:cubicBezTo>
                    <a:cubicBezTo>
                      <a:pt x="-1" y="6425"/>
                      <a:pt x="814" y="3048"/>
                      <a:pt x="2377" y="0"/>
                    </a:cubicBezTo>
                  </a:path>
                  <a:path w="39600" h="31451" stroke="0" extrusionOk="0">
                    <a:moveTo>
                      <a:pt x="39600" y="21790"/>
                    </a:moveTo>
                    <a:cubicBezTo>
                      <a:pt x="35598" y="27823"/>
                      <a:pt x="28840" y="31450"/>
                      <a:pt x="21600" y="31450"/>
                    </a:cubicBezTo>
                    <a:cubicBezTo>
                      <a:pt x="9670" y="31451"/>
                      <a:pt x="0" y="21780"/>
                      <a:pt x="0" y="9851"/>
                    </a:cubicBezTo>
                    <a:cubicBezTo>
                      <a:pt x="-1" y="6425"/>
                      <a:pt x="814" y="3048"/>
                      <a:pt x="2377" y="0"/>
                    </a:cubicBezTo>
                    <a:lnTo>
                      <a:pt x="21600" y="9851"/>
                    </a:lnTo>
                    <a:lnTo>
                      <a:pt x="39600" y="21790"/>
                    </a:lnTo>
                    <a:close/>
                  </a:path>
                </a:pathLst>
              </a:custGeom>
              <a:solidFill>
                <a:srgbClr val="FF99CC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V="1">
              <a:off x="2593" y="1017"/>
              <a:ext cx="0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511" y="1017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93675" y="207963"/>
            <a:ext cx="154940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What a nice</a:t>
            </a:r>
            <a:br>
              <a:rPr lang="en-US" sz="1400" i="1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400" i="1" baseline="-25000">
                <a:latin typeface="+mj-lt"/>
                <a:ea typeface="ＭＳ Ｐゴシック" charset="0"/>
                <a:cs typeface="ＭＳ Ｐゴシック" charset="0"/>
              </a:rPr>
              <a:t>OH</a:t>
            </a: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 you have...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520700" y="714375"/>
            <a:ext cx="182563" cy="13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85725" y="1357313"/>
            <a:ext cx="16033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Thanks.  It runs</a:t>
            </a:r>
            <a:br>
              <a:rPr lang="en-US" sz="1400" i="1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1400" i="1">
                <a:latin typeface="+mj-lt"/>
                <a:ea typeface="ＭＳ Ｐゴシック" charset="0"/>
                <a:cs typeface="ＭＳ Ｐゴシック" charset="0"/>
              </a:rPr>
              <a:t>in the family...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484188" y="1854200"/>
            <a:ext cx="2016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752" name="Group 27"/>
          <p:cNvGrpSpPr>
            <a:grpSpLocks/>
          </p:cNvGrpSpPr>
          <p:nvPr/>
        </p:nvGrpSpPr>
        <p:grpSpPr bwMode="auto">
          <a:xfrm>
            <a:off x="2611438" y="1219200"/>
            <a:ext cx="382587" cy="763588"/>
            <a:chOff x="960" y="1920"/>
            <a:chExt cx="241" cy="481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112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08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960" y="2160"/>
              <a:ext cx="1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1753" name="Group 31"/>
          <p:cNvGrpSpPr>
            <a:grpSpLocks/>
          </p:cNvGrpSpPr>
          <p:nvPr/>
        </p:nvGrpSpPr>
        <p:grpSpPr bwMode="auto">
          <a:xfrm>
            <a:off x="5659438" y="1219200"/>
            <a:ext cx="382587" cy="763588"/>
            <a:chOff x="2880" y="1920"/>
            <a:chExt cx="241" cy="481"/>
          </a:xfrm>
        </p:grpSpPr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3040" y="1920"/>
              <a:ext cx="81" cy="481"/>
            </a:xfrm>
            <a:custGeom>
              <a:avLst/>
              <a:gdLst>
                <a:gd name="T0" fmla="*/ 80 w 81"/>
                <a:gd name="T1" fmla="*/ 0 h 481"/>
                <a:gd name="T2" fmla="*/ 80 w 81"/>
                <a:gd name="T3" fmla="*/ 160 h 481"/>
                <a:gd name="T4" fmla="*/ 0 w 81"/>
                <a:gd name="T5" fmla="*/ 160 h 481"/>
                <a:gd name="T6" fmla="*/ 0 w 81"/>
                <a:gd name="T7" fmla="*/ 320 h 481"/>
                <a:gd name="T8" fmla="*/ 80 w 81"/>
                <a:gd name="T9" fmla="*/ 320 h 481"/>
                <a:gd name="T10" fmla="*/ 80 w 81"/>
                <a:gd name="T11" fmla="*/ 480 h 4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"/>
                <a:gd name="T19" fmla="*/ 0 h 481"/>
                <a:gd name="T20" fmla="*/ 81 w 81"/>
                <a:gd name="T21" fmla="*/ 481 h 4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" h="481">
                  <a:moveTo>
                    <a:pt x="80" y="0"/>
                  </a:moveTo>
                  <a:lnTo>
                    <a:pt x="80" y="160"/>
                  </a:lnTo>
                  <a:lnTo>
                    <a:pt x="0" y="160"/>
                  </a:lnTo>
                  <a:lnTo>
                    <a:pt x="0" y="320"/>
                  </a:lnTo>
                  <a:lnTo>
                    <a:pt x="80" y="320"/>
                  </a:lnTo>
                  <a:lnTo>
                    <a:pt x="80" y="48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000" y="2080"/>
              <a:ext cx="0" cy="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2880" y="2160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2964" y="2141"/>
              <a:ext cx="32" cy="32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531938" y="2054225"/>
            <a:ext cx="29606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conducts when A is high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579938" y="2054225"/>
            <a:ext cx="3160712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conducts when A is low: A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4059238" y="15240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9" name="Group 39"/>
          <p:cNvGrpSpPr>
            <a:grpSpLocks/>
          </p:cNvGrpSpPr>
          <p:nvPr/>
        </p:nvGrpSpPr>
        <p:grpSpPr bwMode="auto">
          <a:xfrm>
            <a:off x="1447800" y="2514600"/>
            <a:ext cx="6019800" cy="1892300"/>
            <a:chOff x="912" y="1584"/>
            <a:chExt cx="3792" cy="1192"/>
          </a:xfrm>
        </p:grpSpPr>
        <p:grpSp>
          <p:nvGrpSpPr>
            <p:cNvPr id="31801" name="Group 40"/>
            <p:cNvGrpSpPr>
              <a:grpSpLocks/>
            </p:cNvGrpSpPr>
            <p:nvPr/>
          </p:nvGrpSpPr>
          <p:grpSpPr bwMode="auto">
            <a:xfrm>
              <a:off x="1645" y="1601"/>
              <a:ext cx="241" cy="800"/>
              <a:chOff x="960" y="2753"/>
              <a:chExt cx="241" cy="800"/>
            </a:xfrm>
          </p:grpSpPr>
          <p:grpSp>
            <p:nvGrpSpPr>
              <p:cNvPr id="31830" name="Group 41"/>
              <p:cNvGrpSpPr>
                <a:grpSpLocks/>
              </p:cNvGrpSpPr>
              <p:nvPr/>
            </p:nvGrpSpPr>
            <p:grpSpPr bwMode="auto">
              <a:xfrm>
                <a:off x="960" y="2753"/>
                <a:ext cx="241" cy="480"/>
                <a:chOff x="960" y="2753"/>
                <a:chExt cx="241" cy="480"/>
              </a:xfrm>
            </p:grpSpPr>
            <p:sp>
              <p:nvSpPr>
                <p:cNvPr id="74" name="Freeform 42"/>
                <p:cNvSpPr>
                  <a:spLocks/>
                </p:cNvSpPr>
                <p:nvPr/>
              </p:nvSpPr>
              <p:spPr bwMode="auto">
                <a:xfrm>
                  <a:off x="1120" y="275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5" name="Line 43"/>
                <p:cNvSpPr>
                  <a:spLocks noChangeShapeType="1"/>
                </p:cNvSpPr>
                <p:nvPr/>
              </p:nvSpPr>
              <p:spPr bwMode="auto">
                <a:xfrm>
                  <a:off x="1080" y="2913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960" y="2993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1831" name="Group 45"/>
              <p:cNvGrpSpPr>
                <a:grpSpLocks/>
              </p:cNvGrpSpPr>
              <p:nvPr/>
            </p:nvGrpSpPr>
            <p:grpSpPr bwMode="auto">
              <a:xfrm>
                <a:off x="960" y="3073"/>
                <a:ext cx="241" cy="480"/>
                <a:chOff x="960" y="3073"/>
                <a:chExt cx="241" cy="480"/>
              </a:xfrm>
            </p:grpSpPr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1120" y="3073"/>
                  <a:ext cx="81" cy="480"/>
                </a:xfrm>
                <a:custGeom>
                  <a:avLst/>
                  <a:gdLst>
                    <a:gd name="T0" fmla="*/ 80 w 81"/>
                    <a:gd name="T1" fmla="*/ 0 h 480"/>
                    <a:gd name="T2" fmla="*/ 80 w 81"/>
                    <a:gd name="T3" fmla="*/ 159 h 480"/>
                    <a:gd name="T4" fmla="*/ 0 w 81"/>
                    <a:gd name="T5" fmla="*/ 159 h 480"/>
                    <a:gd name="T6" fmla="*/ 0 w 81"/>
                    <a:gd name="T7" fmla="*/ 319 h 480"/>
                    <a:gd name="T8" fmla="*/ 80 w 81"/>
                    <a:gd name="T9" fmla="*/ 319 h 480"/>
                    <a:gd name="T10" fmla="*/ 80 w 81"/>
                    <a:gd name="T11" fmla="*/ 479 h 48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0"/>
                    <a:gd name="T20" fmla="*/ 81 w 81"/>
                    <a:gd name="T21" fmla="*/ 480 h 48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0">
                      <a:moveTo>
                        <a:pt x="80" y="0"/>
                      </a:moveTo>
                      <a:lnTo>
                        <a:pt x="80" y="159"/>
                      </a:lnTo>
                      <a:lnTo>
                        <a:pt x="0" y="159"/>
                      </a:lnTo>
                      <a:lnTo>
                        <a:pt x="0" y="319"/>
                      </a:lnTo>
                      <a:lnTo>
                        <a:pt x="80" y="319"/>
                      </a:lnTo>
                      <a:lnTo>
                        <a:pt x="80" y="479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2" name="Line 47"/>
                <p:cNvSpPr>
                  <a:spLocks noChangeShapeType="1"/>
                </p:cNvSpPr>
                <p:nvPr/>
              </p:nvSpPr>
              <p:spPr bwMode="auto">
                <a:xfrm>
                  <a:off x="1080" y="3232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7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0" y="3312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1" name="Rectangle 49"/>
            <p:cNvSpPr>
              <a:spLocks noChangeArrowheads="1"/>
            </p:cNvSpPr>
            <p:nvPr/>
          </p:nvSpPr>
          <p:spPr bwMode="auto">
            <a:xfrm>
              <a:off x="912" y="2398"/>
              <a:ext cx="186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high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and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high: 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2" name="Rectangle 50"/>
            <p:cNvSpPr>
              <a:spLocks noChangeArrowheads="1"/>
            </p:cNvSpPr>
            <p:nvPr/>
          </p:nvSpPr>
          <p:spPr bwMode="auto">
            <a:xfrm>
              <a:off x="1443" y="1726"/>
              <a:ext cx="2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3" name="Rectangle 51"/>
            <p:cNvSpPr>
              <a:spLocks noChangeArrowheads="1"/>
            </p:cNvSpPr>
            <p:nvPr/>
          </p:nvSpPr>
          <p:spPr bwMode="auto">
            <a:xfrm>
              <a:off x="1443" y="2062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2557" y="196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806" name="Group 53"/>
            <p:cNvGrpSpPr>
              <a:grpSpLocks/>
            </p:cNvGrpSpPr>
            <p:nvPr/>
          </p:nvGrpSpPr>
          <p:grpSpPr bwMode="auto">
            <a:xfrm>
              <a:off x="3373" y="1584"/>
              <a:ext cx="853" cy="768"/>
              <a:chOff x="2688" y="2736"/>
              <a:chExt cx="853" cy="768"/>
            </a:xfrm>
          </p:grpSpPr>
          <p:grpSp>
            <p:nvGrpSpPr>
              <p:cNvPr id="31815" name="Group 54"/>
              <p:cNvGrpSpPr>
                <a:grpSpLocks/>
              </p:cNvGrpSpPr>
              <p:nvPr/>
            </p:nvGrpSpPr>
            <p:grpSpPr bwMode="auto">
              <a:xfrm>
                <a:off x="2688" y="2864"/>
                <a:ext cx="257" cy="513"/>
                <a:chOff x="2688" y="2864"/>
                <a:chExt cx="257" cy="513"/>
              </a:xfrm>
            </p:grpSpPr>
            <p:sp>
              <p:nvSpPr>
                <p:cNvPr id="65" name="Freeform 55"/>
                <p:cNvSpPr>
                  <a:spLocks/>
                </p:cNvSpPr>
                <p:nvPr/>
              </p:nvSpPr>
              <p:spPr bwMode="auto">
                <a:xfrm>
                  <a:off x="2858" y="2864"/>
                  <a:ext cx="87" cy="513"/>
                </a:xfrm>
                <a:custGeom>
                  <a:avLst/>
                  <a:gdLst>
                    <a:gd name="T0" fmla="*/ 86 w 87"/>
                    <a:gd name="T1" fmla="*/ 0 h 513"/>
                    <a:gd name="T2" fmla="*/ 86 w 87"/>
                    <a:gd name="T3" fmla="*/ 170 h 513"/>
                    <a:gd name="T4" fmla="*/ 0 w 87"/>
                    <a:gd name="T5" fmla="*/ 170 h 513"/>
                    <a:gd name="T6" fmla="*/ 0 w 87"/>
                    <a:gd name="T7" fmla="*/ 341 h 513"/>
                    <a:gd name="T8" fmla="*/ 86 w 87"/>
                    <a:gd name="T9" fmla="*/ 341 h 513"/>
                    <a:gd name="T10" fmla="*/ 86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86" y="0"/>
                      </a:moveTo>
                      <a:lnTo>
                        <a:pt x="86" y="170"/>
                      </a:lnTo>
                      <a:lnTo>
                        <a:pt x="0" y="170"/>
                      </a:lnTo>
                      <a:lnTo>
                        <a:pt x="0" y="341"/>
                      </a:lnTo>
                      <a:lnTo>
                        <a:pt x="86" y="341"/>
                      </a:lnTo>
                      <a:lnTo>
                        <a:pt x="86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6" name="Line 56"/>
                <p:cNvSpPr>
                  <a:spLocks noChangeShapeType="1"/>
                </p:cNvSpPr>
                <p:nvPr/>
              </p:nvSpPr>
              <p:spPr bwMode="auto">
                <a:xfrm>
                  <a:off x="2816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688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68" name="Oval 58"/>
                <p:cNvSpPr>
                  <a:spLocks noChangeArrowheads="1"/>
                </p:cNvSpPr>
                <p:nvPr/>
              </p:nvSpPr>
              <p:spPr bwMode="auto">
                <a:xfrm>
                  <a:off x="2778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1816" name="Group 59"/>
              <p:cNvGrpSpPr>
                <a:grpSpLocks/>
              </p:cNvGrpSpPr>
              <p:nvPr/>
            </p:nvGrpSpPr>
            <p:grpSpPr bwMode="auto">
              <a:xfrm>
                <a:off x="3285" y="2864"/>
                <a:ext cx="256" cy="513"/>
                <a:chOff x="3285" y="2864"/>
                <a:chExt cx="256" cy="513"/>
              </a:xfrm>
            </p:grpSpPr>
            <p:sp>
              <p:nvSpPr>
                <p:cNvPr id="61" name="Freeform 60"/>
                <p:cNvSpPr>
                  <a:spLocks/>
                </p:cNvSpPr>
                <p:nvPr/>
              </p:nvSpPr>
              <p:spPr bwMode="auto">
                <a:xfrm>
                  <a:off x="3285" y="2864"/>
                  <a:ext cx="87" cy="513"/>
                </a:xfrm>
                <a:custGeom>
                  <a:avLst/>
                  <a:gdLst>
                    <a:gd name="T0" fmla="*/ 0 w 87"/>
                    <a:gd name="T1" fmla="*/ 0 h 513"/>
                    <a:gd name="T2" fmla="*/ 0 w 87"/>
                    <a:gd name="T3" fmla="*/ 170 h 513"/>
                    <a:gd name="T4" fmla="*/ 86 w 87"/>
                    <a:gd name="T5" fmla="*/ 170 h 513"/>
                    <a:gd name="T6" fmla="*/ 86 w 87"/>
                    <a:gd name="T7" fmla="*/ 341 h 513"/>
                    <a:gd name="T8" fmla="*/ 0 w 87"/>
                    <a:gd name="T9" fmla="*/ 341 h 513"/>
                    <a:gd name="T10" fmla="*/ 0 w 87"/>
                    <a:gd name="T11" fmla="*/ 512 h 51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7"/>
                    <a:gd name="T19" fmla="*/ 0 h 513"/>
                    <a:gd name="T20" fmla="*/ 87 w 87"/>
                    <a:gd name="T21" fmla="*/ 513 h 51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7" h="513">
                      <a:moveTo>
                        <a:pt x="0" y="0"/>
                      </a:moveTo>
                      <a:lnTo>
                        <a:pt x="0" y="170"/>
                      </a:lnTo>
                      <a:lnTo>
                        <a:pt x="86" y="170"/>
                      </a:lnTo>
                      <a:lnTo>
                        <a:pt x="86" y="341"/>
                      </a:lnTo>
                      <a:lnTo>
                        <a:pt x="0" y="341"/>
                      </a:lnTo>
                      <a:lnTo>
                        <a:pt x="0" y="512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2" name="Line 61"/>
                <p:cNvSpPr>
                  <a:spLocks noChangeShapeType="1"/>
                </p:cNvSpPr>
                <p:nvPr/>
              </p:nvSpPr>
              <p:spPr bwMode="auto">
                <a:xfrm>
                  <a:off x="3413" y="3034"/>
                  <a:ext cx="0" cy="1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3" name="Line 62"/>
                <p:cNvSpPr>
                  <a:spLocks noChangeShapeType="1"/>
                </p:cNvSpPr>
                <p:nvPr/>
              </p:nvSpPr>
              <p:spPr bwMode="auto">
                <a:xfrm>
                  <a:off x="3444" y="3120"/>
                  <a:ext cx="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3417" y="3100"/>
                  <a:ext cx="34" cy="35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>
                <a:off x="2944" y="2864"/>
                <a:ext cx="3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65"/>
              <p:cNvSpPr>
                <a:spLocks noChangeShapeType="1"/>
              </p:cNvSpPr>
              <p:nvPr/>
            </p:nvSpPr>
            <p:spPr bwMode="auto">
              <a:xfrm flipV="1">
                <a:off x="3115" y="2736"/>
                <a:ext cx="0" cy="1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31819" name="Group 66"/>
              <p:cNvGrpSpPr>
                <a:grpSpLocks/>
              </p:cNvGrpSpPr>
              <p:nvPr/>
            </p:nvGrpSpPr>
            <p:grpSpPr bwMode="auto">
              <a:xfrm>
                <a:off x="2944" y="3376"/>
                <a:ext cx="341" cy="128"/>
                <a:chOff x="2944" y="3376"/>
                <a:chExt cx="341" cy="128"/>
              </a:xfrm>
            </p:grpSpPr>
            <p:sp>
              <p:nvSpPr>
                <p:cNvPr id="59" name="Line 67"/>
                <p:cNvSpPr>
                  <a:spLocks noChangeShapeType="1"/>
                </p:cNvSpPr>
                <p:nvPr/>
              </p:nvSpPr>
              <p:spPr bwMode="auto">
                <a:xfrm>
                  <a:off x="2944" y="3376"/>
                  <a:ext cx="3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6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3115" y="3376"/>
                  <a:ext cx="0" cy="1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46" name="Rectangle 69"/>
            <p:cNvSpPr>
              <a:spLocks noChangeArrowheads="1"/>
            </p:cNvSpPr>
            <p:nvPr/>
          </p:nvSpPr>
          <p:spPr bwMode="auto">
            <a:xfrm>
              <a:off x="3171" y="1870"/>
              <a:ext cx="23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227" y="1870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8" name="Rectangle 71"/>
            <p:cNvSpPr>
              <a:spLocks noChangeArrowheads="1"/>
            </p:cNvSpPr>
            <p:nvPr/>
          </p:nvSpPr>
          <p:spPr bwMode="auto">
            <a:xfrm>
              <a:off x="2915" y="2400"/>
              <a:ext cx="178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low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or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low: A+B =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9" name="Line 72"/>
            <p:cNvSpPr>
              <a:spLocks noChangeShapeType="1"/>
            </p:cNvSpPr>
            <p:nvPr/>
          </p:nvSpPr>
          <p:spPr bwMode="auto">
            <a:xfrm>
              <a:off x="3888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73"/>
            <p:cNvSpPr>
              <a:spLocks noChangeShapeType="1"/>
            </p:cNvSpPr>
            <p:nvPr/>
          </p:nvSpPr>
          <p:spPr bwMode="auto">
            <a:xfrm>
              <a:off x="4053" y="258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>
              <a:off x="4340" y="2580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Oval 75"/>
            <p:cNvSpPr>
              <a:spLocks noChangeArrowheads="1"/>
            </p:cNvSpPr>
            <p:nvPr/>
          </p:nvSpPr>
          <p:spPr bwMode="auto">
            <a:xfrm>
              <a:off x="3779" y="1690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Oval 76"/>
            <p:cNvSpPr>
              <a:spLocks noChangeArrowheads="1"/>
            </p:cNvSpPr>
            <p:nvPr/>
          </p:nvSpPr>
          <p:spPr bwMode="auto">
            <a:xfrm>
              <a:off x="3779" y="220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77" name="Group 77"/>
          <p:cNvGrpSpPr>
            <a:grpSpLocks/>
          </p:cNvGrpSpPr>
          <p:nvPr/>
        </p:nvGrpSpPr>
        <p:grpSpPr bwMode="auto">
          <a:xfrm>
            <a:off x="1447800" y="4500563"/>
            <a:ext cx="6019800" cy="2060575"/>
            <a:chOff x="912" y="2835"/>
            <a:chExt cx="3792" cy="1298"/>
          </a:xfrm>
        </p:grpSpPr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912" y="3757"/>
              <a:ext cx="1865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high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or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high:  A+B</a:t>
              </a:r>
            </a:p>
          </p:txBody>
        </p:sp>
        <p:grpSp>
          <p:nvGrpSpPr>
            <p:cNvPr id="31763" name="Group 79"/>
            <p:cNvGrpSpPr>
              <a:grpSpLocks/>
            </p:cNvGrpSpPr>
            <p:nvPr/>
          </p:nvGrpSpPr>
          <p:grpSpPr bwMode="auto">
            <a:xfrm>
              <a:off x="3340" y="2835"/>
              <a:ext cx="466" cy="877"/>
              <a:chOff x="2655" y="3987"/>
              <a:chExt cx="466" cy="877"/>
            </a:xfrm>
          </p:grpSpPr>
          <p:grpSp>
            <p:nvGrpSpPr>
              <p:cNvPr id="31788" name="Group 80"/>
              <p:cNvGrpSpPr>
                <a:grpSpLocks/>
              </p:cNvGrpSpPr>
              <p:nvPr/>
            </p:nvGrpSpPr>
            <p:grpSpPr bwMode="auto">
              <a:xfrm>
                <a:off x="2857" y="3987"/>
                <a:ext cx="264" cy="877"/>
                <a:chOff x="2857" y="3987"/>
                <a:chExt cx="264" cy="877"/>
              </a:xfrm>
            </p:grpSpPr>
            <p:grpSp>
              <p:nvGrpSpPr>
                <p:cNvPr id="31791" name="Group 81"/>
                <p:cNvGrpSpPr>
                  <a:grpSpLocks/>
                </p:cNvGrpSpPr>
                <p:nvPr/>
              </p:nvGrpSpPr>
              <p:grpSpPr bwMode="auto">
                <a:xfrm>
                  <a:off x="2857" y="3987"/>
                  <a:ext cx="264" cy="527"/>
                  <a:chOff x="2857" y="3987"/>
                  <a:chExt cx="264" cy="527"/>
                </a:xfrm>
              </p:grpSpPr>
              <p:sp>
                <p:nvSpPr>
                  <p:cNvPr id="113" name="Freeform 82"/>
                  <p:cNvSpPr>
                    <a:spLocks/>
                  </p:cNvSpPr>
                  <p:nvPr/>
                </p:nvSpPr>
                <p:spPr bwMode="auto">
                  <a:xfrm>
                    <a:off x="3032" y="398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4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162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5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25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 useBgFill="1">
                <p:nvSpPr>
                  <p:cNvPr id="116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229"/>
                    <a:ext cx="35" cy="36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1792" name="Group 86"/>
                <p:cNvGrpSpPr>
                  <a:grpSpLocks/>
                </p:cNvGrpSpPr>
                <p:nvPr/>
              </p:nvGrpSpPr>
              <p:grpSpPr bwMode="auto">
                <a:xfrm>
                  <a:off x="2857" y="4337"/>
                  <a:ext cx="264" cy="527"/>
                  <a:chOff x="2857" y="4337"/>
                  <a:chExt cx="264" cy="527"/>
                </a:xfrm>
              </p:grpSpPr>
              <p:sp>
                <p:nvSpPr>
                  <p:cNvPr id="109" name="Freeform 87"/>
                  <p:cNvSpPr>
                    <a:spLocks/>
                  </p:cNvSpPr>
                  <p:nvPr/>
                </p:nvSpPr>
                <p:spPr bwMode="auto">
                  <a:xfrm>
                    <a:off x="3032" y="4337"/>
                    <a:ext cx="89" cy="527"/>
                  </a:xfrm>
                  <a:custGeom>
                    <a:avLst/>
                    <a:gdLst>
                      <a:gd name="T0" fmla="*/ 88 w 89"/>
                      <a:gd name="T1" fmla="*/ 0 h 527"/>
                      <a:gd name="T2" fmla="*/ 88 w 89"/>
                      <a:gd name="T3" fmla="*/ 175 h 527"/>
                      <a:gd name="T4" fmla="*/ 0 w 89"/>
                      <a:gd name="T5" fmla="*/ 175 h 527"/>
                      <a:gd name="T6" fmla="*/ 0 w 89"/>
                      <a:gd name="T7" fmla="*/ 350 h 527"/>
                      <a:gd name="T8" fmla="*/ 88 w 89"/>
                      <a:gd name="T9" fmla="*/ 350 h 527"/>
                      <a:gd name="T10" fmla="*/ 88 w 89"/>
                      <a:gd name="T11" fmla="*/ 526 h 5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9"/>
                      <a:gd name="T19" fmla="*/ 0 h 527"/>
                      <a:gd name="T20" fmla="*/ 89 w 89"/>
                      <a:gd name="T21" fmla="*/ 527 h 527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9" h="527">
                        <a:moveTo>
                          <a:pt x="88" y="0"/>
                        </a:moveTo>
                        <a:lnTo>
                          <a:pt x="88" y="175"/>
                        </a:lnTo>
                        <a:lnTo>
                          <a:pt x="0" y="175"/>
                        </a:lnTo>
                        <a:lnTo>
                          <a:pt x="0" y="350"/>
                        </a:lnTo>
                        <a:lnTo>
                          <a:pt x="88" y="350"/>
                        </a:lnTo>
                        <a:lnTo>
                          <a:pt x="88" y="526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988" y="4513"/>
                    <a:ext cx="0" cy="17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11" name="Line 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57" y="4600"/>
                    <a:ext cx="10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 useBgFill="1">
                <p:nvSpPr>
                  <p:cNvPr id="112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4580"/>
                    <a:ext cx="35" cy="35"/>
                  </a:xfrm>
                  <a:prstGeom prst="ellipse">
                    <a:avLst/>
                  </a:prstGeom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105" name="Rectangle 91"/>
              <p:cNvSpPr>
                <a:spLocks noChangeArrowheads="1"/>
              </p:cNvSpPr>
              <p:nvPr/>
            </p:nvSpPr>
            <p:spPr bwMode="auto">
              <a:xfrm>
                <a:off x="2655" y="4141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106" name="Rectangle 92"/>
              <p:cNvSpPr>
                <a:spLocks noChangeArrowheads="1"/>
              </p:cNvSpPr>
              <p:nvPr/>
            </p:nvSpPr>
            <p:spPr bwMode="auto">
              <a:xfrm>
                <a:off x="2655" y="4477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  <p:sp>
          <p:nvSpPr>
            <p:cNvPr id="80" name="Line 93"/>
            <p:cNvSpPr>
              <a:spLocks noChangeShapeType="1"/>
            </p:cNvSpPr>
            <p:nvPr/>
          </p:nvSpPr>
          <p:spPr bwMode="auto">
            <a:xfrm>
              <a:off x="2582" y="3231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1765" name="Group 94"/>
            <p:cNvGrpSpPr>
              <a:grpSpLocks/>
            </p:cNvGrpSpPr>
            <p:nvPr/>
          </p:nvGrpSpPr>
          <p:grpSpPr bwMode="auto">
            <a:xfrm>
              <a:off x="1228" y="2880"/>
              <a:ext cx="1281" cy="783"/>
              <a:chOff x="543" y="4032"/>
              <a:chExt cx="1281" cy="783"/>
            </a:xfrm>
          </p:grpSpPr>
          <p:grpSp>
            <p:nvGrpSpPr>
              <p:cNvPr id="31772" name="Group 95"/>
              <p:cNvGrpSpPr>
                <a:grpSpLocks/>
              </p:cNvGrpSpPr>
              <p:nvPr/>
            </p:nvGrpSpPr>
            <p:grpSpPr bwMode="auto">
              <a:xfrm>
                <a:off x="745" y="4032"/>
                <a:ext cx="870" cy="783"/>
                <a:chOff x="745" y="4032"/>
                <a:chExt cx="870" cy="783"/>
              </a:xfrm>
            </p:grpSpPr>
            <p:grpSp>
              <p:nvGrpSpPr>
                <p:cNvPr id="31775" name="Group 96"/>
                <p:cNvGrpSpPr>
                  <a:grpSpLocks/>
                </p:cNvGrpSpPr>
                <p:nvPr/>
              </p:nvGrpSpPr>
              <p:grpSpPr bwMode="auto">
                <a:xfrm>
                  <a:off x="745" y="4163"/>
                  <a:ext cx="262" cy="523"/>
                  <a:chOff x="745" y="4163"/>
                  <a:chExt cx="262" cy="523"/>
                </a:xfrm>
              </p:grpSpPr>
              <p:sp>
                <p:nvSpPr>
                  <p:cNvPr id="101" name="Freeform 97"/>
                  <p:cNvSpPr>
                    <a:spLocks/>
                  </p:cNvSpPr>
                  <p:nvPr/>
                </p:nvSpPr>
                <p:spPr bwMode="auto">
                  <a:xfrm>
                    <a:off x="919" y="4163"/>
                    <a:ext cx="88" cy="523"/>
                  </a:xfrm>
                  <a:custGeom>
                    <a:avLst/>
                    <a:gdLst>
                      <a:gd name="T0" fmla="*/ 87 w 88"/>
                      <a:gd name="T1" fmla="*/ 0 h 523"/>
                      <a:gd name="T2" fmla="*/ 87 w 88"/>
                      <a:gd name="T3" fmla="*/ 174 h 523"/>
                      <a:gd name="T4" fmla="*/ 0 w 88"/>
                      <a:gd name="T5" fmla="*/ 174 h 523"/>
                      <a:gd name="T6" fmla="*/ 0 w 88"/>
                      <a:gd name="T7" fmla="*/ 348 h 523"/>
                      <a:gd name="T8" fmla="*/ 87 w 88"/>
                      <a:gd name="T9" fmla="*/ 348 h 523"/>
                      <a:gd name="T10" fmla="*/ 87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87" y="0"/>
                        </a:moveTo>
                        <a:lnTo>
                          <a:pt x="87" y="174"/>
                        </a:lnTo>
                        <a:lnTo>
                          <a:pt x="0" y="174"/>
                        </a:lnTo>
                        <a:lnTo>
                          <a:pt x="0" y="348"/>
                        </a:lnTo>
                        <a:lnTo>
                          <a:pt x="87" y="348"/>
                        </a:lnTo>
                        <a:lnTo>
                          <a:pt x="87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2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3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45" y="4424"/>
                    <a:ext cx="13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1776" name="Group 100"/>
                <p:cNvGrpSpPr>
                  <a:grpSpLocks/>
                </p:cNvGrpSpPr>
                <p:nvPr/>
              </p:nvGrpSpPr>
              <p:grpSpPr bwMode="auto">
                <a:xfrm>
                  <a:off x="1354" y="4163"/>
                  <a:ext cx="261" cy="523"/>
                  <a:chOff x="1354" y="4163"/>
                  <a:chExt cx="261" cy="523"/>
                </a:xfrm>
              </p:grpSpPr>
              <p:sp>
                <p:nvSpPr>
                  <p:cNvPr id="98" name="Freeform 101"/>
                  <p:cNvSpPr>
                    <a:spLocks/>
                  </p:cNvSpPr>
                  <p:nvPr/>
                </p:nvSpPr>
                <p:spPr bwMode="auto">
                  <a:xfrm>
                    <a:off x="1354" y="4163"/>
                    <a:ext cx="88" cy="523"/>
                  </a:xfrm>
                  <a:custGeom>
                    <a:avLst/>
                    <a:gdLst>
                      <a:gd name="T0" fmla="*/ 0 w 88"/>
                      <a:gd name="T1" fmla="*/ 0 h 523"/>
                      <a:gd name="T2" fmla="*/ 0 w 88"/>
                      <a:gd name="T3" fmla="*/ 174 h 523"/>
                      <a:gd name="T4" fmla="*/ 87 w 88"/>
                      <a:gd name="T5" fmla="*/ 174 h 523"/>
                      <a:gd name="T6" fmla="*/ 87 w 88"/>
                      <a:gd name="T7" fmla="*/ 348 h 523"/>
                      <a:gd name="T8" fmla="*/ 0 w 88"/>
                      <a:gd name="T9" fmla="*/ 348 h 523"/>
                      <a:gd name="T10" fmla="*/ 0 w 88"/>
                      <a:gd name="T11" fmla="*/ 522 h 5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88"/>
                      <a:gd name="T19" fmla="*/ 0 h 523"/>
                      <a:gd name="T20" fmla="*/ 88 w 88"/>
                      <a:gd name="T21" fmla="*/ 523 h 5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88" h="523">
                        <a:moveTo>
                          <a:pt x="0" y="0"/>
                        </a:moveTo>
                        <a:lnTo>
                          <a:pt x="0" y="174"/>
                        </a:lnTo>
                        <a:lnTo>
                          <a:pt x="87" y="174"/>
                        </a:lnTo>
                        <a:lnTo>
                          <a:pt x="87" y="348"/>
                        </a:lnTo>
                        <a:lnTo>
                          <a:pt x="0" y="348"/>
                        </a:lnTo>
                        <a:lnTo>
                          <a:pt x="0" y="522"/>
                        </a:lnTo>
                      </a:path>
                    </a:pathLst>
                  </a:custGeom>
                  <a:noFill/>
                  <a:ln w="12700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99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337"/>
                    <a:ext cx="0" cy="1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00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485" y="4424"/>
                    <a:ext cx="13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93" name="Line 104"/>
                <p:cNvSpPr>
                  <a:spLocks noChangeShapeType="1"/>
                </p:cNvSpPr>
                <p:nvPr/>
              </p:nvSpPr>
              <p:spPr bwMode="auto">
                <a:xfrm>
                  <a:off x="1006" y="4163"/>
                  <a:ext cx="34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180" y="4032"/>
                  <a:ext cx="0" cy="1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31779" name="Group 106"/>
                <p:cNvGrpSpPr>
                  <a:grpSpLocks/>
                </p:cNvGrpSpPr>
                <p:nvPr/>
              </p:nvGrpSpPr>
              <p:grpSpPr bwMode="auto">
                <a:xfrm>
                  <a:off x="1006" y="4685"/>
                  <a:ext cx="348" cy="130"/>
                  <a:chOff x="1006" y="4685"/>
                  <a:chExt cx="348" cy="130"/>
                </a:xfrm>
              </p:grpSpPr>
              <p:sp>
                <p:nvSpPr>
                  <p:cNvPr id="9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006" y="4685"/>
                    <a:ext cx="348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97" name="Line 10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80" y="4685"/>
                    <a:ext cx="0" cy="13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sp>
            <p:nvSpPr>
              <p:cNvPr id="89" name="Rectangle 109"/>
              <p:cNvSpPr>
                <a:spLocks noChangeArrowheads="1"/>
              </p:cNvSpPr>
              <p:nvPr/>
            </p:nvSpPr>
            <p:spPr bwMode="auto">
              <a:xfrm>
                <a:off x="543" y="4333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90" name="Rectangle 110"/>
              <p:cNvSpPr>
                <a:spLocks noChangeArrowheads="1"/>
              </p:cNvSpPr>
              <p:nvPr/>
            </p:nvSpPr>
            <p:spPr bwMode="auto">
              <a:xfrm>
                <a:off x="1599" y="4333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  <p:sp>
          <p:nvSpPr>
            <p:cNvPr id="82" name="Rectangle 111"/>
            <p:cNvSpPr>
              <a:spLocks noChangeArrowheads="1"/>
            </p:cNvSpPr>
            <p:nvPr/>
          </p:nvSpPr>
          <p:spPr bwMode="auto">
            <a:xfrm>
              <a:off x="2897" y="3757"/>
              <a:ext cx="1807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conducts when A is low</a:t>
              </a:r>
              <a:b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</a:br>
              <a:r>
                <a:rPr lang="en-US" i="1" dirty="0">
                  <a:latin typeface="+mj-lt"/>
                  <a:ea typeface="ＭＳ Ｐゴシック" charset="0"/>
                  <a:cs typeface="ＭＳ Ｐゴシック" charset="0"/>
                </a:rPr>
                <a:t>and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 B is low: A</a:t>
              </a:r>
              <a:r>
                <a:rPr lang="en-US" sz="2400" baseline="30000" dirty="0">
                  <a:latin typeface="+mj-lt"/>
                  <a:ea typeface="ＭＳ Ｐゴシック" charset="0"/>
                  <a:cs typeface="ＭＳ Ｐゴシック" charset="0"/>
                </a:rPr>
                <a:t>.</a:t>
              </a: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B = A+B</a:t>
              </a:r>
            </a:p>
          </p:txBody>
        </p:sp>
        <p:sp>
          <p:nvSpPr>
            <p:cNvPr id="83" name="Line 112"/>
            <p:cNvSpPr>
              <a:spLocks noChangeShapeType="1"/>
            </p:cNvSpPr>
            <p:nvPr/>
          </p:nvSpPr>
          <p:spPr bwMode="auto">
            <a:xfrm>
              <a:off x="3937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4" name="Line 113"/>
            <p:cNvSpPr>
              <a:spLocks noChangeShapeType="1"/>
            </p:cNvSpPr>
            <p:nvPr/>
          </p:nvSpPr>
          <p:spPr bwMode="auto">
            <a:xfrm>
              <a:off x="4388" y="3939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5" name="Line 114"/>
            <p:cNvSpPr>
              <a:spLocks noChangeShapeType="1"/>
            </p:cNvSpPr>
            <p:nvPr/>
          </p:nvSpPr>
          <p:spPr bwMode="auto">
            <a:xfrm>
              <a:off x="4080" y="39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Oval 115"/>
            <p:cNvSpPr>
              <a:spLocks noChangeArrowheads="1"/>
            </p:cNvSpPr>
            <p:nvPr/>
          </p:nvSpPr>
          <p:spPr bwMode="auto">
            <a:xfrm>
              <a:off x="1847" y="299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" name="Oval 116"/>
            <p:cNvSpPr>
              <a:spLocks noChangeArrowheads="1"/>
            </p:cNvSpPr>
            <p:nvPr/>
          </p:nvSpPr>
          <p:spPr bwMode="auto">
            <a:xfrm>
              <a:off x="1847" y="3514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7" name="Rectangle 50"/>
          <p:cNvSpPr>
            <a:spLocks noChangeArrowheads="1"/>
          </p:cNvSpPr>
          <p:nvPr/>
        </p:nvSpPr>
        <p:spPr bwMode="auto">
          <a:xfrm>
            <a:off x="2286000" y="1447800"/>
            <a:ext cx="365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18" name="Rectangle 50"/>
          <p:cNvSpPr>
            <a:spLocks noChangeArrowheads="1"/>
          </p:cNvSpPr>
          <p:nvPr/>
        </p:nvSpPr>
        <p:spPr bwMode="auto">
          <a:xfrm>
            <a:off x="5349875" y="1404938"/>
            <a:ext cx="3651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sp>
        <p:nvSpPr>
          <p:cNvPr id="119" name="Line 72"/>
          <p:cNvSpPr>
            <a:spLocks noChangeShapeType="1"/>
          </p:cNvSpPr>
          <p:nvPr/>
        </p:nvSpPr>
        <p:spPr bwMode="auto">
          <a:xfrm>
            <a:off x="7467600" y="2133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 Pop Quiz!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5730875" y="1473200"/>
            <a:ext cx="2636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What function does</a:t>
            </a:r>
          </a:p>
          <a:p>
            <a:pPr>
              <a:lnSpc>
                <a:spcPct val="90000"/>
              </a:lnSpc>
              <a:defRPr/>
            </a:pP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this gate compute?</a:t>
            </a: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7108825" y="2379663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6048375" y="2678113"/>
            <a:ext cx="1587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6103938" y="2311400"/>
            <a:ext cx="1549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A   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    Z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6103938" y="2768600"/>
            <a:ext cx="86042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0   0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0   1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1   0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1   1</a:t>
            </a:r>
          </a:p>
        </p:txBody>
      </p:sp>
      <p:pic>
        <p:nvPicPr>
          <p:cNvPr id="36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63675"/>
            <a:ext cx="120967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7213600" y="277812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1449388" y="563880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1130300" y="18288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1420813" y="5664200"/>
            <a:ext cx="77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16</a:t>
            </a:r>
            <a:r>
              <a:rPr lang="en-US" altLang="x-none" sz="2000">
                <a:latin typeface="Bookman Old Style" charset="0"/>
                <a:sym typeface="Symbol" charset="2"/>
              </a:rPr>
              <a:t>λ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 rot="16200000">
            <a:off x="561975" y="3251201"/>
            <a:ext cx="777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82</a:t>
            </a:r>
            <a:r>
              <a:rPr lang="en-US" altLang="x-none" sz="2000">
                <a:latin typeface="Bookman Old Style" charset="0"/>
                <a:sym typeface="Symbol" charset="2"/>
              </a:rPr>
              <a:t>λ</a:t>
            </a: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371475" y="6016625"/>
            <a:ext cx="3160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latin typeface="Bookman Old Style" charset="0"/>
              </a:rPr>
              <a:t>Current technology:λ</a:t>
            </a:r>
            <a:r>
              <a:rPr lang="en-US" altLang="x-none" sz="1600">
                <a:latin typeface="Bookman Old Style" charset="0"/>
                <a:sym typeface="Symbol" charset="2"/>
              </a:rPr>
              <a:t>= 14nm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3505200" y="4722813"/>
            <a:ext cx="5545138" cy="17541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COST for an older 45nm process: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$3500 per 300mm wafer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300mm round wafer = </a:t>
            </a:r>
            <a:r>
              <a:rPr lang="en-US" altLang="x-none" sz="1800">
                <a:latin typeface="Bookman Old Style" charset="0"/>
                <a:sym typeface="Symbol" charset="2"/>
              </a:rPr>
              <a:t>π(150e</a:t>
            </a:r>
            <a:r>
              <a:rPr lang="en-US" altLang="x-none" sz="1800" baseline="30000">
                <a:latin typeface="Bookman Old Style" charset="0"/>
                <a:sym typeface="Symbol" charset="2"/>
              </a:rPr>
              <a:t>-3</a:t>
            </a:r>
            <a:r>
              <a:rPr lang="en-US" altLang="x-none" sz="1800">
                <a:latin typeface="Bookman Old Style" charset="0"/>
                <a:sym typeface="Symbol" charset="2"/>
              </a:rPr>
              <a:t>)</a:t>
            </a:r>
            <a:r>
              <a:rPr lang="en-US" altLang="x-none" sz="1800" baseline="30000">
                <a:latin typeface="Bookman Old Style" charset="0"/>
                <a:sym typeface="Symbol" charset="2"/>
              </a:rPr>
              <a:t>2 </a:t>
            </a:r>
            <a:r>
              <a:rPr lang="en-US" altLang="x-none" sz="1800">
                <a:latin typeface="Bookman Old Style" charset="0"/>
                <a:sym typeface="Symbol" charset="2"/>
              </a:rPr>
              <a:t>= </a:t>
            </a:r>
            <a:r>
              <a:rPr lang="en-US" altLang="x-none" sz="1800">
                <a:latin typeface="Bookman Old Style" charset="0"/>
              </a:rPr>
              <a:t>.07m</a:t>
            </a:r>
            <a:r>
              <a:rPr lang="en-US" altLang="x-none" sz="1800" baseline="30000">
                <a:latin typeface="Bookman Old Style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x-none" sz="1800" baseline="30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NAND gate = (82)(16)(45e</a:t>
            </a:r>
            <a:r>
              <a:rPr lang="en-US" altLang="x-none" sz="1800" baseline="30000">
                <a:latin typeface="Bookman Old Style" charset="0"/>
              </a:rPr>
              <a:t>-9</a:t>
            </a:r>
            <a:r>
              <a:rPr lang="en-US" altLang="x-none" sz="1800">
                <a:latin typeface="Bookman Old Style" charset="0"/>
              </a:rPr>
              <a:t>)</a:t>
            </a:r>
            <a:r>
              <a:rPr lang="en-US" altLang="x-none" sz="1800" baseline="30000">
                <a:latin typeface="Bookman Old Style" charset="0"/>
              </a:rPr>
              <a:t>2</a:t>
            </a:r>
            <a:r>
              <a:rPr lang="en-US" altLang="x-none" sz="1800">
                <a:latin typeface="Bookman Old Style" charset="0"/>
              </a:rPr>
              <a:t>=2.66e</a:t>
            </a:r>
            <a:r>
              <a:rPr lang="en-US" altLang="x-none" sz="1800" baseline="30000">
                <a:latin typeface="Bookman Old Style" charset="0"/>
              </a:rPr>
              <a:t>-12</a:t>
            </a:r>
            <a:r>
              <a:rPr lang="en-US" altLang="x-none" sz="1800">
                <a:latin typeface="Bookman Old Style" charset="0"/>
              </a:rPr>
              <a:t>m</a:t>
            </a:r>
            <a:r>
              <a:rPr lang="en-US" altLang="x-none" sz="1800" baseline="30000">
                <a:latin typeface="Bookman Old Style" charset="0"/>
              </a:rPr>
              <a:t>2</a:t>
            </a:r>
          </a:p>
          <a:p>
            <a:pPr eaLnBrk="1" hangingPunct="1">
              <a:buFontTx/>
              <a:buChar char="•"/>
            </a:pPr>
            <a:r>
              <a:rPr lang="en-US" altLang="x-none" sz="1800" baseline="30000">
                <a:latin typeface="Bookman Old Style" charset="0"/>
              </a:rPr>
              <a:t> </a:t>
            </a:r>
            <a:r>
              <a:rPr lang="en-US" altLang="x-none" sz="1800">
                <a:latin typeface="Bookman Old Style" charset="0"/>
              </a:rPr>
              <a:t>2.6e</a:t>
            </a:r>
            <a:r>
              <a:rPr lang="en-US" altLang="x-none" sz="1800" baseline="30000">
                <a:latin typeface="Bookman Old Style" charset="0"/>
              </a:rPr>
              <a:t>10</a:t>
            </a:r>
            <a:r>
              <a:rPr lang="en-US" altLang="x-none" sz="1800">
                <a:latin typeface="Bookman Old Style" charset="0"/>
              </a:rPr>
              <a:t> NAND gates/wafer (= 100 billion FETS!)</a:t>
            </a:r>
          </a:p>
          <a:p>
            <a:pPr eaLnBrk="1" hangingPunct="1">
              <a:buFontTx/>
              <a:buChar char="•"/>
            </a:pPr>
            <a:r>
              <a:rPr lang="en-US" altLang="x-none" sz="1800">
                <a:latin typeface="Bookman Old Style" charset="0"/>
              </a:rPr>
              <a:t> marginal cost of NAND gate: </a:t>
            </a:r>
            <a:r>
              <a:rPr lang="en-US" altLang="x-none" sz="1800">
                <a:solidFill>
                  <a:srgbClr val="FF3300"/>
                </a:solidFill>
                <a:latin typeface="Bookman Old Style" charset="0"/>
              </a:rPr>
              <a:t>132n$</a:t>
            </a:r>
          </a:p>
        </p:txBody>
      </p:sp>
      <p:pic>
        <p:nvPicPr>
          <p:cNvPr id="33807" name="Picture 1" descr="nan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6025"/>
            <a:ext cx="336550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9"/>
          <p:cNvSpPr>
            <a:spLocks noChangeArrowheads="1"/>
          </p:cNvSpPr>
          <p:nvPr/>
        </p:nvSpPr>
        <p:spPr bwMode="auto">
          <a:xfrm>
            <a:off x="7772400" y="3124200"/>
            <a:ext cx="10937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NAND</a:t>
            </a:r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7213600" y="3094038"/>
            <a:ext cx="373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7213600" y="3432175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1</a:t>
            </a:r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7213600" y="3759200"/>
            <a:ext cx="3730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40" grpId="0"/>
      <p:bldP spid="41" grpId="0"/>
      <p:bldP spid="42" grpId="0"/>
      <p:bldP spid="43" grpId="0" animBg="1"/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General CMOS Gate Recipe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371600"/>
            <a:ext cx="4973638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Step 1.  Figure out the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pullup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network that does what you want,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e.g.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,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(Determine what combination of inputs generates a high output)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" y="3124200"/>
            <a:ext cx="6630988" cy="1447800"/>
            <a:chOff x="457200" y="3124200"/>
            <a:chExt cx="6630987" cy="1447800"/>
          </a:xfrm>
        </p:grpSpPr>
        <p:grpSp>
          <p:nvGrpSpPr>
            <p:cNvPr id="35942" name="Group 5"/>
            <p:cNvGrpSpPr>
              <a:grpSpLocks/>
            </p:cNvGrpSpPr>
            <p:nvPr/>
          </p:nvGrpSpPr>
          <p:grpSpPr bwMode="auto">
            <a:xfrm>
              <a:off x="5486400" y="3124200"/>
              <a:ext cx="1601787" cy="1322388"/>
              <a:chOff x="3787" y="1016"/>
              <a:chExt cx="1390" cy="1148"/>
            </a:xfrm>
          </p:grpSpPr>
          <p:grpSp>
            <p:nvGrpSpPr>
              <p:cNvPr id="35944" name="Group 6"/>
              <p:cNvGrpSpPr>
                <a:grpSpLocks/>
              </p:cNvGrpSpPr>
              <p:nvPr/>
            </p:nvGrpSpPr>
            <p:grpSpPr bwMode="auto">
              <a:xfrm>
                <a:off x="4222" y="1016"/>
                <a:ext cx="241" cy="481"/>
                <a:chOff x="3120" y="1008"/>
                <a:chExt cx="241" cy="481"/>
              </a:xfrm>
            </p:grpSpPr>
            <p:sp>
              <p:nvSpPr>
                <p:cNvPr id="24" name="Freeform 7"/>
                <p:cNvSpPr>
                  <a:spLocks/>
                </p:cNvSpPr>
                <p:nvPr/>
              </p:nvSpPr>
              <p:spPr bwMode="auto">
                <a:xfrm>
                  <a:off x="3280" y="1008"/>
                  <a:ext cx="81" cy="481"/>
                </a:xfrm>
                <a:custGeom>
                  <a:avLst/>
                  <a:gdLst>
                    <a:gd name="T0" fmla="*/ 80 w 81"/>
                    <a:gd name="T1" fmla="*/ 0 h 481"/>
                    <a:gd name="T2" fmla="*/ 80 w 81"/>
                    <a:gd name="T3" fmla="*/ 160 h 481"/>
                    <a:gd name="T4" fmla="*/ 0 w 81"/>
                    <a:gd name="T5" fmla="*/ 160 h 481"/>
                    <a:gd name="T6" fmla="*/ 0 w 81"/>
                    <a:gd name="T7" fmla="*/ 320 h 481"/>
                    <a:gd name="T8" fmla="*/ 80 w 81"/>
                    <a:gd name="T9" fmla="*/ 320 h 481"/>
                    <a:gd name="T10" fmla="*/ 8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80" y="0"/>
                      </a:moveTo>
                      <a:lnTo>
                        <a:pt x="80" y="160"/>
                      </a:lnTo>
                      <a:lnTo>
                        <a:pt x="0" y="160"/>
                      </a:lnTo>
                      <a:lnTo>
                        <a:pt x="0" y="320"/>
                      </a:lnTo>
                      <a:lnTo>
                        <a:pt x="80" y="320"/>
                      </a:lnTo>
                      <a:lnTo>
                        <a:pt x="8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" name="Line 8"/>
                <p:cNvSpPr>
                  <a:spLocks noChangeShapeType="1"/>
                </p:cNvSpPr>
                <p:nvPr/>
              </p:nvSpPr>
              <p:spPr bwMode="auto">
                <a:xfrm>
                  <a:off x="3240" y="1168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3120" y="1248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945" name="Group 10"/>
              <p:cNvGrpSpPr>
                <a:grpSpLocks/>
              </p:cNvGrpSpPr>
              <p:nvPr/>
            </p:nvGrpSpPr>
            <p:grpSpPr bwMode="auto">
              <a:xfrm>
                <a:off x="4030" y="1496"/>
                <a:ext cx="241" cy="481"/>
                <a:chOff x="2928" y="1488"/>
                <a:chExt cx="241" cy="481"/>
              </a:xfrm>
            </p:grpSpPr>
            <p:sp>
              <p:nvSpPr>
                <p:cNvPr id="21" name="Freeform 11"/>
                <p:cNvSpPr>
                  <a:spLocks/>
                </p:cNvSpPr>
                <p:nvPr/>
              </p:nvSpPr>
              <p:spPr bwMode="auto">
                <a:xfrm>
                  <a:off x="3086" y="1488"/>
                  <a:ext cx="81" cy="481"/>
                </a:xfrm>
                <a:custGeom>
                  <a:avLst/>
                  <a:gdLst>
                    <a:gd name="T0" fmla="*/ 80 w 81"/>
                    <a:gd name="T1" fmla="*/ 0 h 481"/>
                    <a:gd name="T2" fmla="*/ 80 w 81"/>
                    <a:gd name="T3" fmla="*/ 160 h 481"/>
                    <a:gd name="T4" fmla="*/ 0 w 81"/>
                    <a:gd name="T5" fmla="*/ 160 h 481"/>
                    <a:gd name="T6" fmla="*/ 0 w 81"/>
                    <a:gd name="T7" fmla="*/ 320 h 481"/>
                    <a:gd name="T8" fmla="*/ 80 w 81"/>
                    <a:gd name="T9" fmla="*/ 320 h 481"/>
                    <a:gd name="T10" fmla="*/ 8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80" y="0"/>
                      </a:moveTo>
                      <a:lnTo>
                        <a:pt x="80" y="160"/>
                      </a:lnTo>
                      <a:lnTo>
                        <a:pt x="0" y="160"/>
                      </a:lnTo>
                      <a:lnTo>
                        <a:pt x="0" y="320"/>
                      </a:lnTo>
                      <a:lnTo>
                        <a:pt x="80" y="320"/>
                      </a:lnTo>
                      <a:lnTo>
                        <a:pt x="8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3046" y="1646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926" y="1726"/>
                  <a:ext cx="1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946" name="Group 14"/>
              <p:cNvGrpSpPr>
                <a:grpSpLocks/>
              </p:cNvGrpSpPr>
              <p:nvPr/>
            </p:nvGrpSpPr>
            <p:grpSpPr bwMode="auto">
              <a:xfrm>
                <a:off x="4654" y="1496"/>
                <a:ext cx="240" cy="481"/>
                <a:chOff x="3552" y="1488"/>
                <a:chExt cx="240" cy="481"/>
              </a:xfrm>
            </p:grpSpPr>
            <p:sp>
              <p:nvSpPr>
                <p:cNvPr id="18" name="Freeform 15"/>
                <p:cNvSpPr>
                  <a:spLocks/>
                </p:cNvSpPr>
                <p:nvPr/>
              </p:nvSpPr>
              <p:spPr bwMode="auto">
                <a:xfrm>
                  <a:off x="3552" y="1488"/>
                  <a:ext cx="81" cy="481"/>
                </a:xfrm>
                <a:custGeom>
                  <a:avLst/>
                  <a:gdLst>
                    <a:gd name="T0" fmla="*/ 0 w 81"/>
                    <a:gd name="T1" fmla="*/ 0 h 481"/>
                    <a:gd name="T2" fmla="*/ 0 w 81"/>
                    <a:gd name="T3" fmla="*/ 160 h 481"/>
                    <a:gd name="T4" fmla="*/ 80 w 81"/>
                    <a:gd name="T5" fmla="*/ 160 h 481"/>
                    <a:gd name="T6" fmla="*/ 80 w 81"/>
                    <a:gd name="T7" fmla="*/ 320 h 481"/>
                    <a:gd name="T8" fmla="*/ 0 w 81"/>
                    <a:gd name="T9" fmla="*/ 320 h 481"/>
                    <a:gd name="T10" fmla="*/ 0 w 81"/>
                    <a:gd name="T11" fmla="*/ 480 h 4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"/>
                    <a:gd name="T19" fmla="*/ 0 h 481"/>
                    <a:gd name="T20" fmla="*/ 81 w 81"/>
                    <a:gd name="T21" fmla="*/ 481 h 4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" h="481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80" y="160"/>
                      </a:lnTo>
                      <a:lnTo>
                        <a:pt x="80" y="320"/>
                      </a:lnTo>
                      <a:lnTo>
                        <a:pt x="0" y="320"/>
                      </a:lnTo>
                      <a:lnTo>
                        <a:pt x="0" y="480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9" name="Line 16"/>
                <p:cNvSpPr>
                  <a:spLocks noChangeShapeType="1"/>
                </p:cNvSpPr>
                <p:nvPr/>
              </p:nvSpPr>
              <p:spPr bwMode="auto">
                <a:xfrm>
                  <a:off x="3673" y="1646"/>
                  <a:ext cx="0" cy="16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0" name="Line 17"/>
                <p:cNvSpPr>
                  <a:spLocks noChangeShapeType="1"/>
                </p:cNvSpPr>
                <p:nvPr/>
              </p:nvSpPr>
              <p:spPr bwMode="auto">
                <a:xfrm>
                  <a:off x="3673" y="1726"/>
                  <a:ext cx="12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" name="Line 18"/>
              <p:cNvSpPr>
                <a:spLocks noChangeShapeType="1"/>
              </p:cNvSpPr>
              <p:nvPr/>
            </p:nvSpPr>
            <p:spPr bwMode="auto">
              <a:xfrm>
                <a:off x="4271" y="1496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Line 19"/>
              <p:cNvSpPr>
                <a:spLocks noChangeShapeType="1"/>
              </p:cNvSpPr>
              <p:nvPr/>
            </p:nvSpPr>
            <p:spPr bwMode="auto">
              <a:xfrm>
                <a:off x="4462" y="1016"/>
                <a:ext cx="4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10" name="AutoShape 20"/>
              <p:cNvSpPr>
                <a:spLocks noChangeArrowheads="1"/>
              </p:cNvSpPr>
              <p:nvPr/>
            </p:nvSpPr>
            <p:spPr bwMode="auto">
              <a:xfrm rot="10800000" flipH="1">
                <a:off x="4370" y="2076"/>
                <a:ext cx="185" cy="88"/>
              </a:xfrm>
              <a:prstGeom prst="triangle">
                <a:avLst>
                  <a:gd name="adj" fmla="val 49995"/>
                </a:avLst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" name="Rectangle 21"/>
              <p:cNvSpPr>
                <a:spLocks noChangeArrowheads="1"/>
              </p:cNvSpPr>
              <p:nvPr/>
            </p:nvSpPr>
            <p:spPr bwMode="auto">
              <a:xfrm>
                <a:off x="4020" y="1158"/>
                <a:ext cx="284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3787" y="1611"/>
                <a:ext cx="29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4884" y="1599"/>
                <a:ext cx="293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 dirty="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4271" y="1977"/>
                <a:ext cx="3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4462" y="1977"/>
                <a:ext cx="0" cy="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Oval 26"/>
              <p:cNvSpPr>
                <a:spLocks noChangeArrowheads="1"/>
              </p:cNvSpPr>
              <p:nvPr/>
            </p:nvSpPr>
            <p:spPr bwMode="auto">
              <a:xfrm>
                <a:off x="4441" y="1476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Oval 27"/>
              <p:cNvSpPr>
                <a:spLocks noChangeArrowheads="1"/>
              </p:cNvSpPr>
              <p:nvPr/>
            </p:nvSpPr>
            <p:spPr bwMode="auto">
              <a:xfrm>
                <a:off x="4441" y="1956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57200" y="3365500"/>
              <a:ext cx="5029199" cy="120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Step 2.  Walk the hierarchy replacing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nfets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with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pfets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, series subnets with parallel subnets, and parallel subnets with series subnets</a:t>
              </a:r>
            </a:p>
          </p:txBody>
        </p:sp>
      </p:grpSp>
      <p:grpSp>
        <p:nvGrpSpPr>
          <p:cNvPr id="35844" name="Group 30"/>
          <p:cNvGrpSpPr>
            <a:grpSpLocks/>
          </p:cNvGrpSpPr>
          <p:nvPr/>
        </p:nvGrpSpPr>
        <p:grpSpPr bwMode="auto">
          <a:xfrm>
            <a:off x="5486400" y="1600200"/>
            <a:ext cx="1601788" cy="1011238"/>
            <a:chOff x="3747" y="2360"/>
            <a:chExt cx="1477" cy="932"/>
          </a:xfrm>
        </p:grpSpPr>
        <p:grpSp>
          <p:nvGrpSpPr>
            <p:cNvPr id="35918" name="Group 31"/>
            <p:cNvGrpSpPr>
              <a:grpSpLocks/>
            </p:cNvGrpSpPr>
            <p:nvPr/>
          </p:nvGrpSpPr>
          <p:grpSpPr bwMode="auto">
            <a:xfrm>
              <a:off x="3982" y="2600"/>
              <a:ext cx="241" cy="481"/>
              <a:chOff x="2880" y="2592"/>
              <a:chExt cx="241" cy="481"/>
            </a:xfrm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3040" y="2592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1" name="Line 33"/>
              <p:cNvSpPr>
                <a:spLocks noChangeShapeType="1"/>
              </p:cNvSpPr>
              <p:nvPr/>
            </p:nvSpPr>
            <p:spPr bwMode="auto">
              <a:xfrm>
                <a:off x="3001" y="2751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 flipH="1">
                <a:off x="2882" y="2832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3" name="Oval 35"/>
              <p:cNvSpPr>
                <a:spLocks noChangeArrowheads="1"/>
              </p:cNvSpPr>
              <p:nvPr/>
            </p:nvSpPr>
            <p:spPr bwMode="auto">
              <a:xfrm>
                <a:off x="2964" y="2813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5919" name="Group 36"/>
            <p:cNvGrpSpPr>
              <a:grpSpLocks/>
            </p:cNvGrpSpPr>
            <p:nvPr/>
          </p:nvGrpSpPr>
          <p:grpSpPr bwMode="auto">
            <a:xfrm>
              <a:off x="4702" y="2456"/>
              <a:ext cx="240" cy="481"/>
              <a:chOff x="3600" y="2448"/>
              <a:chExt cx="240" cy="481"/>
            </a:xfrm>
          </p:grpSpPr>
          <p:sp>
            <p:nvSpPr>
              <p:cNvPr id="46" name="Freeform 37"/>
              <p:cNvSpPr>
                <a:spLocks/>
              </p:cNvSpPr>
              <p:nvPr/>
            </p:nvSpPr>
            <p:spPr bwMode="auto">
              <a:xfrm>
                <a:off x="3598" y="2450"/>
                <a:ext cx="82" cy="477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718" y="2608"/>
                <a:ext cx="0" cy="1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749" y="2689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49" name="Oval 40"/>
              <p:cNvSpPr>
                <a:spLocks noChangeArrowheads="1"/>
              </p:cNvSpPr>
              <p:nvPr/>
            </p:nvSpPr>
            <p:spPr bwMode="auto">
              <a:xfrm>
                <a:off x="3724" y="2669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5920" name="Group 41"/>
            <p:cNvGrpSpPr>
              <a:grpSpLocks/>
            </p:cNvGrpSpPr>
            <p:nvPr/>
          </p:nvGrpSpPr>
          <p:grpSpPr bwMode="auto">
            <a:xfrm>
              <a:off x="4702" y="2792"/>
              <a:ext cx="240" cy="481"/>
              <a:chOff x="3600" y="2784"/>
              <a:chExt cx="240" cy="481"/>
            </a:xfrm>
          </p:grpSpPr>
          <p:sp>
            <p:nvSpPr>
              <p:cNvPr id="42" name="Freeform 42"/>
              <p:cNvSpPr>
                <a:spLocks/>
              </p:cNvSpPr>
              <p:nvPr/>
            </p:nvSpPr>
            <p:spPr bwMode="auto">
              <a:xfrm>
                <a:off x="3598" y="2784"/>
                <a:ext cx="82" cy="481"/>
              </a:xfrm>
              <a:custGeom>
                <a:avLst/>
                <a:gdLst>
                  <a:gd name="T0" fmla="*/ 0 w 81"/>
                  <a:gd name="T1" fmla="*/ 0 h 481"/>
                  <a:gd name="T2" fmla="*/ 0 w 81"/>
                  <a:gd name="T3" fmla="*/ 160 h 481"/>
                  <a:gd name="T4" fmla="*/ 80 w 81"/>
                  <a:gd name="T5" fmla="*/ 160 h 481"/>
                  <a:gd name="T6" fmla="*/ 80 w 81"/>
                  <a:gd name="T7" fmla="*/ 320 h 481"/>
                  <a:gd name="T8" fmla="*/ 0 w 81"/>
                  <a:gd name="T9" fmla="*/ 320 h 481"/>
                  <a:gd name="T10" fmla="*/ 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0" y="0"/>
                    </a:moveTo>
                    <a:lnTo>
                      <a:pt x="0" y="160"/>
                    </a:lnTo>
                    <a:lnTo>
                      <a:pt x="80" y="160"/>
                    </a:lnTo>
                    <a:lnTo>
                      <a:pt x="80" y="320"/>
                    </a:lnTo>
                    <a:lnTo>
                      <a:pt x="0" y="320"/>
                    </a:lnTo>
                    <a:lnTo>
                      <a:pt x="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3" name="Line 43"/>
              <p:cNvSpPr>
                <a:spLocks noChangeShapeType="1"/>
              </p:cNvSpPr>
              <p:nvPr/>
            </p:nvSpPr>
            <p:spPr bwMode="auto">
              <a:xfrm>
                <a:off x="3718" y="2943"/>
                <a:ext cx="0" cy="16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" name="Line 44"/>
              <p:cNvSpPr>
                <a:spLocks noChangeShapeType="1"/>
              </p:cNvSpPr>
              <p:nvPr/>
            </p:nvSpPr>
            <p:spPr bwMode="auto">
              <a:xfrm>
                <a:off x="3749" y="3024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45" name="Oval 45"/>
              <p:cNvSpPr>
                <a:spLocks noChangeArrowheads="1"/>
              </p:cNvSpPr>
              <p:nvPr/>
            </p:nvSpPr>
            <p:spPr bwMode="auto">
              <a:xfrm>
                <a:off x="3724" y="3005"/>
                <a:ext cx="32" cy="32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3" name="Freeform 46"/>
            <p:cNvSpPr>
              <a:spLocks/>
            </p:cNvSpPr>
            <p:nvPr/>
          </p:nvSpPr>
          <p:spPr bwMode="auto">
            <a:xfrm>
              <a:off x="4221" y="3080"/>
              <a:ext cx="673" cy="193"/>
            </a:xfrm>
            <a:custGeom>
              <a:avLst/>
              <a:gdLst>
                <a:gd name="T0" fmla="*/ 0 w 673"/>
                <a:gd name="T1" fmla="*/ 0 h 193"/>
                <a:gd name="T2" fmla="*/ 0 w 673"/>
                <a:gd name="T3" fmla="*/ 192 h 193"/>
                <a:gd name="T4" fmla="*/ 672 w 673"/>
                <a:gd name="T5" fmla="*/ 192 h 193"/>
                <a:gd name="T6" fmla="*/ 0 60000 65536"/>
                <a:gd name="T7" fmla="*/ 0 60000 65536"/>
                <a:gd name="T8" fmla="*/ 0 60000 65536"/>
                <a:gd name="T9" fmla="*/ 0 w 673"/>
                <a:gd name="T10" fmla="*/ 0 h 193"/>
                <a:gd name="T11" fmla="*/ 673 w 673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3" h="193">
                  <a:moveTo>
                    <a:pt x="0" y="0"/>
                  </a:moveTo>
                  <a:lnTo>
                    <a:pt x="0" y="192"/>
                  </a:lnTo>
                  <a:lnTo>
                    <a:pt x="672" y="192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Freeform 47"/>
            <p:cNvSpPr>
              <a:spLocks/>
            </p:cNvSpPr>
            <p:nvPr/>
          </p:nvSpPr>
          <p:spPr bwMode="auto">
            <a:xfrm>
              <a:off x="4221" y="2457"/>
              <a:ext cx="482" cy="145"/>
            </a:xfrm>
            <a:custGeom>
              <a:avLst/>
              <a:gdLst>
                <a:gd name="T0" fmla="*/ 0 w 481"/>
                <a:gd name="T1" fmla="*/ 144 h 145"/>
                <a:gd name="T2" fmla="*/ 0 w 481"/>
                <a:gd name="T3" fmla="*/ 0 h 145"/>
                <a:gd name="T4" fmla="*/ 480 w 481"/>
                <a:gd name="T5" fmla="*/ 0 h 145"/>
                <a:gd name="T6" fmla="*/ 0 60000 65536"/>
                <a:gd name="T7" fmla="*/ 0 60000 65536"/>
                <a:gd name="T8" fmla="*/ 0 60000 65536"/>
                <a:gd name="T9" fmla="*/ 0 w 481"/>
                <a:gd name="T10" fmla="*/ 0 h 145"/>
                <a:gd name="T11" fmla="*/ 481 w 481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1" h="145">
                  <a:moveTo>
                    <a:pt x="0" y="144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 flipV="1">
              <a:off x="4461" y="2360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4366" y="236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3747" y="2711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4914" y="2571"/>
              <a:ext cx="31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4912" y="2907"/>
              <a:ext cx="31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600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</a:p>
          </p:txBody>
        </p:sp>
        <p:sp>
          <p:nvSpPr>
            <p:cNvPr id="40" name="Oval 53"/>
            <p:cNvSpPr>
              <a:spLocks noChangeArrowheads="1"/>
            </p:cNvSpPr>
            <p:nvPr/>
          </p:nvSpPr>
          <p:spPr bwMode="auto">
            <a:xfrm>
              <a:off x="4442" y="2436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54"/>
            <p:cNvSpPr>
              <a:spLocks noChangeArrowheads="1"/>
            </p:cNvSpPr>
            <p:nvPr/>
          </p:nvSpPr>
          <p:spPr bwMode="auto">
            <a:xfrm>
              <a:off x="4682" y="3252"/>
              <a:ext cx="40" cy="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4" name="Group 114"/>
          <p:cNvGrpSpPr>
            <a:grpSpLocks/>
          </p:cNvGrpSpPr>
          <p:nvPr/>
        </p:nvGrpSpPr>
        <p:grpSpPr bwMode="auto">
          <a:xfrm>
            <a:off x="457200" y="4648200"/>
            <a:ext cx="6551613" cy="1852613"/>
            <a:chOff x="288" y="2852"/>
            <a:chExt cx="4127" cy="1167"/>
          </a:xfrm>
        </p:grpSpPr>
        <p:sp>
          <p:nvSpPr>
            <p:cNvPr id="65" name="Rectangle 56"/>
            <p:cNvSpPr>
              <a:spLocks noChangeArrowheads="1"/>
            </p:cNvSpPr>
            <p:nvPr/>
          </p:nvSpPr>
          <p:spPr bwMode="auto">
            <a:xfrm>
              <a:off x="288" y="3072"/>
              <a:ext cx="2974" cy="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Step 3.  Combine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pfet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pullup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network from Step 1 with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nfet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</a:t>
              </a: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pulldown</a:t>
              </a: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 network from Step 2 to form a fully-complementary CMOS gate.</a:t>
              </a:r>
            </a:p>
          </p:txBody>
        </p:sp>
        <p:grpSp>
          <p:nvGrpSpPr>
            <p:cNvPr id="35871" name="Group 66"/>
            <p:cNvGrpSpPr>
              <a:grpSpLocks/>
            </p:cNvGrpSpPr>
            <p:nvPr/>
          </p:nvGrpSpPr>
          <p:grpSpPr bwMode="auto">
            <a:xfrm>
              <a:off x="3551" y="2852"/>
              <a:ext cx="864" cy="1167"/>
              <a:chOff x="3869" y="3633"/>
              <a:chExt cx="1187" cy="1603"/>
            </a:xfrm>
          </p:grpSpPr>
          <p:grpSp>
            <p:nvGrpSpPr>
              <p:cNvPr id="35872" name="Group 67"/>
              <p:cNvGrpSpPr>
                <a:grpSpLocks/>
              </p:cNvGrpSpPr>
              <p:nvPr/>
            </p:nvGrpSpPr>
            <p:grpSpPr bwMode="auto">
              <a:xfrm>
                <a:off x="4092" y="3820"/>
                <a:ext cx="188" cy="375"/>
                <a:chOff x="2990" y="3812"/>
                <a:chExt cx="188" cy="375"/>
              </a:xfrm>
            </p:grpSpPr>
            <p:sp>
              <p:nvSpPr>
                <p:cNvPr id="109" name="Freeform 68"/>
                <p:cNvSpPr>
                  <a:spLocks/>
                </p:cNvSpPr>
                <p:nvPr/>
              </p:nvSpPr>
              <p:spPr bwMode="auto">
                <a:xfrm>
                  <a:off x="3113" y="3812"/>
                  <a:ext cx="65" cy="375"/>
                </a:xfrm>
                <a:custGeom>
                  <a:avLst/>
                  <a:gdLst>
                    <a:gd name="T0" fmla="*/ 63 w 64"/>
                    <a:gd name="T1" fmla="*/ 0 h 375"/>
                    <a:gd name="T2" fmla="*/ 63 w 64"/>
                    <a:gd name="T3" fmla="*/ 124 h 375"/>
                    <a:gd name="T4" fmla="*/ 0 w 64"/>
                    <a:gd name="T5" fmla="*/ 124 h 375"/>
                    <a:gd name="T6" fmla="*/ 0 w 64"/>
                    <a:gd name="T7" fmla="*/ 249 h 375"/>
                    <a:gd name="T8" fmla="*/ 63 w 64"/>
                    <a:gd name="T9" fmla="*/ 249 h 375"/>
                    <a:gd name="T10" fmla="*/ 63 w 64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4"/>
                    <a:gd name="T19" fmla="*/ 0 h 375"/>
                    <a:gd name="T20" fmla="*/ 64 w 64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4" h="375">
                      <a:moveTo>
                        <a:pt x="63" y="0"/>
                      </a:moveTo>
                      <a:lnTo>
                        <a:pt x="63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3" y="249"/>
                      </a:lnTo>
                      <a:lnTo>
                        <a:pt x="63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0" name="Line 69"/>
                <p:cNvSpPr>
                  <a:spLocks noChangeShapeType="1"/>
                </p:cNvSpPr>
                <p:nvPr/>
              </p:nvSpPr>
              <p:spPr bwMode="auto">
                <a:xfrm>
                  <a:off x="3083" y="3935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1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2990" y="3999"/>
                  <a:ext cx="7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12" name="Oval 71"/>
                <p:cNvSpPr>
                  <a:spLocks noChangeArrowheads="1"/>
                </p:cNvSpPr>
                <p:nvPr/>
              </p:nvSpPr>
              <p:spPr bwMode="auto">
                <a:xfrm>
                  <a:off x="3056" y="3985"/>
                  <a:ext cx="23" cy="23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73" name="Group 72"/>
              <p:cNvGrpSpPr>
                <a:grpSpLocks/>
              </p:cNvGrpSpPr>
              <p:nvPr/>
            </p:nvGrpSpPr>
            <p:grpSpPr bwMode="auto">
              <a:xfrm>
                <a:off x="4652" y="3708"/>
                <a:ext cx="187" cy="374"/>
                <a:chOff x="3550" y="3700"/>
                <a:chExt cx="187" cy="374"/>
              </a:xfrm>
            </p:grpSpPr>
            <p:sp>
              <p:nvSpPr>
                <p:cNvPr id="105" name="Freeform 73"/>
                <p:cNvSpPr>
                  <a:spLocks/>
                </p:cNvSpPr>
                <p:nvPr/>
              </p:nvSpPr>
              <p:spPr bwMode="auto">
                <a:xfrm>
                  <a:off x="3550" y="3702"/>
                  <a:ext cx="63" cy="374"/>
                </a:xfrm>
                <a:custGeom>
                  <a:avLst/>
                  <a:gdLst>
                    <a:gd name="T0" fmla="*/ 0 w 63"/>
                    <a:gd name="T1" fmla="*/ 0 h 374"/>
                    <a:gd name="T2" fmla="*/ 0 w 63"/>
                    <a:gd name="T3" fmla="*/ 124 h 374"/>
                    <a:gd name="T4" fmla="*/ 62 w 63"/>
                    <a:gd name="T5" fmla="*/ 124 h 374"/>
                    <a:gd name="T6" fmla="*/ 62 w 63"/>
                    <a:gd name="T7" fmla="*/ 248 h 374"/>
                    <a:gd name="T8" fmla="*/ 0 w 63"/>
                    <a:gd name="T9" fmla="*/ 248 h 374"/>
                    <a:gd name="T10" fmla="*/ 0 w 63"/>
                    <a:gd name="T11" fmla="*/ 373 h 3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4"/>
                    <a:gd name="T20" fmla="*/ 63 w 63"/>
                    <a:gd name="T21" fmla="*/ 374 h 3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4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8"/>
                      </a:lnTo>
                      <a:lnTo>
                        <a:pt x="0" y="248"/>
                      </a:lnTo>
                      <a:lnTo>
                        <a:pt x="0" y="373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6" name="Line 74"/>
                <p:cNvSpPr>
                  <a:spLocks noChangeShapeType="1"/>
                </p:cNvSpPr>
                <p:nvPr/>
              </p:nvSpPr>
              <p:spPr bwMode="auto">
                <a:xfrm>
                  <a:off x="3644" y="3824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7" name="Line 75"/>
                <p:cNvSpPr>
                  <a:spLocks noChangeShapeType="1"/>
                </p:cNvSpPr>
                <p:nvPr/>
              </p:nvSpPr>
              <p:spPr bwMode="auto">
                <a:xfrm>
                  <a:off x="3665" y="3887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08" name="Oval 76"/>
                <p:cNvSpPr>
                  <a:spLocks noChangeArrowheads="1"/>
                </p:cNvSpPr>
                <p:nvPr/>
              </p:nvSpPr>
              <p:spPr bwMode="auto">
                <a:xfrm>
                  <a:off x="3648" y="3875"/>
                  <a:ext cx="23" cy="22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74" name="Group 77"/>
              <p:cNvGrpSpPr>
                <a:grpSpLocks/>
              </p:cNvGrpSpPr>
              <p:nvPr/>
            </p:nvGrpSpPr>
            <p:grpSpPr bwMode="auto">
              <a:xfrm>
                <a:off x="4652" y="3969"/>
                <a:ext cx="187" cy="375"/>
                <a:chOff x="3550" y="3961"/>
                <a:chExt cx="187" cy="375"/>
              </a:xfrm>
            </p:grpSpPr>
            <p:sp>
              <p:nvSpPr>
                <p:cNvPr id="101" name="Freeform 78"/>
                <p:cNvSpPr>
                  <a:spLocks/>
                </p:cNvSpPr>
                <p:nvPr/>
              </p:nvSpPr>
              <p:spPr bwMode="auto">
                <a:xfrm>
                  <a:off x="3550" y="3963"/>
                  <a:ext cx="63" cy="375"/>
                </a:xfrm>
                <a:custGeom>
                  <a:avLst/>
                  <a:gdLst>
                    <a:gd name="T0" fmla="*/ 0 w 63"/>
                    <a:gd name="T1" fmla="*/ 0 h 375"/>
                    <a:gd name="T2" fmla="*/ 0 w 63"/>
                    <a:gd name="T3" fmla="*/ 124 h 375"/>
                    <a:gd name="T4" fmla="*/ 62 w 63"/>
                    <a:gd name="T5" fmla="*/ 124 h 375"/>
                    <a:gd name="T6" fmla="*/ 62 w 63"/>
                    <a:gd name="T7" fmla="*/ 249 h 375"/>
                    <a:gd name="T8" fmla="*/ 0 w 63"/>
                    <a:gd name="T9" fmla="*/ 249 h 375"/>
                    <a:gd name="T10" fmla="*/ 0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9"/>
                      </a:lnTo>
                      <a:lnTo>
                        <a:pt x="0" y="249"/>
                      </a:lnTo>
                      <a:lnTo>
                        <a:pt x="0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2" name="Line 79"/>
                <p:cNvSpPr>
                  <a:spLocks noChangeShapeType="1"/>
                </p:cNvSpPr>
                <p:nvPr/>
              </p:nvSpPr>
              <p:spPr bwMode="auto">
                <a:xfrm>
                  <a:off x="3644" y="4088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3" name="Line 80"/>
                <p:cNvSpPr>
                  <a:spLocks noChangeShapeType="1"/>
                </p:cNvSpPr>
                <p:nvPr/>
              </p:nvSpPr>
              <p:spPr bwMode="auto">
                <a:xfrm>
                  <a:off x="3665" y="4148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 useBgFill="1">
              <p:nvSpPr>
                <p:cNvPr id="104" name="Oval 81"/>
                <p:cNvSpPr>
                  <a:spLocks noChangeArrowheads="1"/>
                </p:cNvSpPr>
                <p:nvPr/>
              </p:nvSpPr>
              <p:spPr bwMode="auto">
                <a:xfrm>
                  <a:off x="3648" y="4136"/>
                  <a:ext cx="23" cy="22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70" name="Freeform 82"/>
              <p:cNvSpPr>
                <a:spLocks/>
              </p:cNvSpPr>
              <p:nvPr/>
            </p:nvSpPr>
            <p:spPr bwMode="auto">
              <a:xfrm>
                <a:off x="4278" y="4193"/>
                <a:ext cx="525" cy="151"/>
              </a:xfrm>
              <a:custGeom>
                <a:avLst/>
                <a:gdLst>
                  <a:gd name="T0" fmla="*/ 0 w 524"/>
                  <a:gd name="T1" fmla="*/ 0 h 150"/>
                  <a:gd name="T2" fmla="*/ 0 w 524"/>
                  <a:gd name="T3" fmla="*/ 149 h 150"/>
                  <a:gd name="T4" fmla="*/ 523 w 524"/>
                  <a:gd name="T5" fmla="*/ 149 h 150"/>
                  <a:gd name="T6" fmla="*/ 0 60000 65536"/>
                  <a:gd name="T7" fmla="*/ 0 60000 65536"/>
                  <a:gd name="T8" fmla="*/ 0 60000 65536"/>
                  <a:gd name="T9" fmla="*/ 0 w 524"/>
                  <a:gd name="T10" fmla="*/ 0 h 150"/>
                  <a:gd name="T11" fmla="*/ 524 w 524"/>
                  <a:gd name="T12" fmla="*/ 150 h 15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4" h="150">
                    <a:moveTo>
                      <a:pt x="0" y="0"/>
                    </a:moveTo>
                    <a:lnTo>
                      <a:pt x="0" y="149"/>
                    </a:lnTo>
                    <a:lnTo>
                      <a:pt x="523" y="149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83"/>
              <p:cNvSpPr>
                <a:spLocks/>
              </p:cNvSpPr>
              <p:nvPr/>
            </p:nvSpPr>
            <p:spPr bwMode="auto">
              <a:xfrm>
                <a:off x="4278" y="3709"/>
                <a:ext cx="375" cy="114"/>
              </a:xfrm>
              <a:custGeom>
                <a:avLst/>
                <a:gdLst>
                  <a:gd name="T0" fmla="*/ 0 w 374"/>
                  <a:gd name="T1" fmla="*/ 112 h 113"/>
                  <a:gd name="T2" fmla="*/ 0 w 374"/>
                  <a:gd name="T3" fmla="*/ 0 h 113"/>
                  <a:gd name="T4" fmla="*/ 373 w 374"/>
                  <a:gd name="T5" fmla="*/ 0 h 113"/>
                  <a:gd name="T6" fmla="*/ 0 60000 65536"/>
                  <a:gd name="T7" fmla="*/ 0 60000 65536"/>
                  <a:gd name="T8" fmla="*/ 0 60000 65536"/>
                  <a:gd name="T9" fmla="*/ 0 w 374"/>
                  <a:gd name="T10" fmla="*/ 0 h 113"/>
                  <a:gd name="T11" fmla="*/ 374 w 374"/>
                  <a:gd name="T12" fmla="*/ 113 h 1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74" h="113">
                    <a:moveTo>
                      <a:pt x="0" y="112"/>
                    </a:moveTo>
                    <a:lnTo>
                      <a:pt x="0" y="0"/>
                    </a:lnTo>
                    <a:lnTo>
                      <a:pt x="373" y="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Line 84"/>
              <p:cNvSpPr>
                <a:spLocks noChangeShapeType="1"/>
              </p:cNvSpPr>
              <p:nvPr/>
            </p:nvSpPr>
            <p:spPr bwMode="auto">
              <a:xfrm flipV="1">
                <a:off x="4465" y="3633"/>
                <a:ext cx="0" cy="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85"/>
              <p:cNvSpPr>
                <a:spLocks noChangeShapeType="1"/>
              </p:cNvSpPr>
              <p:nvPr/>
            </p:nvSpPr>
            <p:spPr bwMode="auto">
              <a:xfrm>
                <a:off x="4391" y="3633"/>
                <a:ext cx="1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Rectangle 86"/>
              <p:cNvSpPr>
                <a:spLocks noChangeArrowheads="1"/>
              </p:cNvSpPr>
              <p:nvPr/>
            </p:nvSpPr>
            <p:spPr bwMode="auto">
              <a:xfrm>
                <a:off x="3869" y="3869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75" name="Rectangle 87"/>
              <p:cNvSpPr>
                <a:spLocks noChangeArrowheads="1"/>
              </p:cNvSpPr>
              <p:nvPr/>
            </p:nvSpPr>
            <p:spPr bwMode="auto">
              <a:xfrm>
                <a:off x="4780" y="3796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76" name="Rectangle 88"/>
              <p:cNvSpPr>
                <a:spLocks noChangeArrowheads="1"/>
              </p:cNvSpPr>
              <p:nvPr/>
            </p:nvSpPr>
            <p:spPr bwMode="auto">
              <a:xfrm>
                <a:off x="4778" y="405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grpSp>
            <p:nvGrpSpPr>
              <p:cNvPr id="35882" name="Group 89"/>
              <p:cNvGrpSpPr>
                <a:grpSpLocks/>
              </p:cNvGrpSpPr>
              <p:nvPr/>
            </p:nvGrpSpPr>
            <p:grpSpPr bwMode="auto">
              <a:xfrm>
                <a:off x="4286" y="4343"/>
                <a:ext cx="187" cy="375"/>
                <a:chOff x="3184" y="4335"/>
                <a:chExt cx="187" cy="375"/>
              </a:xfrm>
            </p:grpSpPr>
            <p:sp>
              <p:nvSpPr>
                <p:cNvPr id="98" name="Freeform 90"/>
                <p:cNvSpPr>
                  <a:spLocks/>
                </p:cNvSpPr>
                <p:nvPr/>
              </p:nvSpPr>
              <p:spPr bwMode="auto">
                <a:xfrm>
                  <a:off x="3308" y="4335"/>
                  <a:ext cx="63" cy="375"/>
                </a:xfrm>
                <a:custGeom>
                  <a:avLst/>
                  <a:gdLst>
                    <a:gd name="T0" fmla="*/ 62 w 63"/>
                    <a:gd name="T1" fmla="*/ 0 h 375"/>
                    <a:gd name="T2" fmla="*/ 62 w 63"/>
                    <a:gd name="T3" fmla="*/ 124 h 375"/>
                    <a:gd name="T4" fmla="*/ 0 w 63"/>
                    <a:gd name="T5" fmla="*/ 124 h 375"/>
                    <a:gd name="T6" fmla="*/ 0 w 63"/>
                    <a:gd name="T7" fmla="*/ 249 h 375"/>
                    <a:gd name="T8" fmla="*/ 62 w 63"/>
                    <a:gd name="T9" fmla="*/ 249 h 375"/>
                    <a:gd name="T10" fmla="*/ 62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62" y="0"/>
                      </a:moveTo>
                      <a:lnTo>
                        <a:pt x="62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2" y="249"/>
                      </a:lnTo>
                      <a:lnTo>
                        <a:pt x="62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9" name="Line 91"/>
                <p:cNvSpPr>
                  <a:spLocks noChangeShapeType="1"/>
                </p:cNvSpPr>
                <p:nvPr/>
              </p:nvSpPr>
              <p:spPr bwMode="auto">
                <a:xfrm>
                  <a:off x="3278" y="4460"/>
                  <a:ext cx="0" cy="1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3186" y="4522"/>
                  <a:ext cx="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83" name="Group 93"/>
              <p:cNvGrpSpPr>
                <a:grpSpLocks/>
              </p:cNvGrpSpPr>
              <p:nvPr/>
            </p:nvGrpSpPr>
            <p:grpSpPr bwMode="auto">
              <a:xfrm>
                <a:off x="4136" y="4717"/>
                <a:ext cx="188" cy="375"/>
                <a:chOff x="3034" y="4709"/>
                <a:chExt cx="188" cy="375"/>
              </a:xfrm>
            </p:grpSpPr>
            <p:sp>
              <p:nvSpPr>
                <p:cNvPr id="95" name="Freeform 94"/>
                <p:cNvSpPr>
                  <a:spLocks/>
                </p:cNvSpPr>
                <p:nvPr/>
              </p:nvSpPr>
              <p:spPr bwMode="auto">
                <a:xfrm>
                  <a:off x="3159" y="4709"/>
                  <a:ext cx="63" cy="375"/>
                </a:xfrm>
                <a:custGeom>
                  <a:avLst/>
                  <a:gdLst>
                    <a:gd name="T0" fmla="*/ 62 w 63"/>
                    <a:gd name="T1" fmla="*/ 0 h 375"/>
                    <a:gd name="T2" fmla="*/ 62 w 63"/>
                    <a:gd name="T3" fmla="*/ 124 h 375"/>
                    <a:gd name="T4" fmla="*/ 0 w 63"/>
                    <a:gd name="T5" fmla="*/ 124 h 375"/>
                    <a:gd name="T6" fmla="*/ 0 w 63"/>
                    <a:gd name="T7" fmla="*/ 249 h 375"/>
                    <a:gd name="T8" fmla="*/ 62 w 63"/>
                    <a:gd name="T9" fmla="*/ 249 h 375"/>
                    <a:gd name="T10" fmla="*/ 62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62" y="0"/>
                      </a:moveTo>
                      <a:lnTo>
                        <a:pt x="62" y="124"/>
                      </a:lnTo>
                      <a:lnTo>
                        <a:pt x="0" y="124"/>
                      </a:lnTo>
                      <a:lnTo>
                        <a:pt x="0" y="249"/>
                      </a:lnTo>
                      <a:lnTo>
                        <a:pt x="62" y="249"/>
                      </a:lnTo>
                      <a:lnTo>
                        <a:pt x="62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6" name="Line 95"/>
                <p:cNvSpPr>
                  <a:spLocks noChangeShapeType="1"/>
                </p:cNvSpPr>
                <p:nvPr/>
              </p:nvSpPr>
              <p:spPr bwMode="auto">
                <a:xfrm>
                  <a:off x="3128" y="4832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7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3034" y="4896"/>
                  <a:ext cx="9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35884" name="Group 97"/>
              <p:cNvGrpSpPr>
                <a:grpSpLocks/>
              </p:cNvGrpSpPr>
              <p:nvPr/>
            </p:nvGrpSpPr>
            <p:grpSpPr bwMode="auto">
              <a:xfrm>
                <a:off x="4622" y="4717"/>
                <a:ext cx="187" cy="375"/>
                <a:chOff x="3520" y="4709"/>
                <a:chExt cx="187" cy="375"/>
              </a:xfrm>
            </p:grpSpPr>
            <p:sp>
              <p:nvSpPr>
                <p:cNvPr id="92" name="Freeform 98"/>
                <p:cNvSpPr>
                  <a:spLocks/>
                </p:cNvSpPr>
                <p:nvPr/>
              </p:nvSpPr>
              <p:spPr bwMode="auto">
                <a:xfrm>
                  <a:off x="3520" y="4709"/>
                  <a:ext cx="63" cy="375"/>
                </a:xfrm>
                <a:custGeom>
                  <a:avLst/>
                  <a:gdLst>
                    <a:gd name="T0" fmla="*/ 0 w 63"/>
                    <a:gd name="T1" fmla="*/ 0 h 375"/>
                    <a:gd name="T2" fmla="*/ 0 w 63"/>
                    <a:gd name="T3" fmla="*/ 124 h 375"/>
                    <a:gd name="T4" fmla="*/ 62 w 63"/>
                    <a:gd name="T5" fmla="*/ 124 h 375"/>
                    <a:gd name="T6" fmla="*/ 62 w 63"/>
                    <a:gd name="T7" fmla="*/ 249 h 375"/>
                    <a:gd name="T8" fmla="*/ 0 w 63"/>
                    <a:gd name="T9" fmla="*/ 249 h 375"/>
                    <a:gd name="T10" fmla="*/ 0 w 63"/>
                    <a:gd name="T11" fmla="*/ 374 h 3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3"/>
                    <a:gd name="T19" fmla="*/ 0 h 375"/>
                    <a:gd name="T20" fmla="*/ 63 w 63"/>
                    <a:gd name="T21" fmla="*/ 375 h 3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3" h="375">
                      <a:moveTo>
                        <a:pt x="0" y="0"/>
                      </a:moveTo>
                      <a:lnTo>
                        <a:pt x="0" y="124"/>
                      </a:lnTo>
                      <a:lnTo>
                        <a:pt x="62" y="124"/>
                      </a:lnTo>
                      <a:lnTo>
                        <a:pt x="62" y="249"/>
                      </a:lnTo>
                      <a:lnTo>
                        <a:pt x="0" y="249"/>
                      </a:lnTo>
                      <a:lnTo>
                        <a:pt x="0" y="374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3" name="Line 99"/>
                <p:cNvSpPr>
                  <a:spLocks noChangeShapeType="1"/>
                </p:cNvSpPr>
                <p:nvPr/>
              </p:nvSpPr>
              <p:spPr bwMode="auto">
                <a:xfrm>
                  <a:off x="3613" y="4832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4" name="Line 100"/>
                <p:cNvSpPr>
                  <a:spLocks noChangeShapeType="1"/>
                </p:cNvSpPr>
                <p:nvPr/>
              </p:nvSpPr>
              <p:spPr bwMode="auto">
                <a:xfrm>
                  <a:off x="3613" y="4896"/>
                  <a:ext cx="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0" name="Line 101"/>
              <p:cNvSpPr>
                <a:spLocks noChangeShapeType="1"/>
              </p:cNvSpPr>
              <p:nvPr/>
            </p:nvSpPr>
            <p:spPr bwMode="auto">
              <a:xfrm>
                <a:off x="4322" y="4717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81" name="AutoShape 102"/>
              <p:cNvSpPr>
                <a:spLocks noChangeArrowheads="1"/>
              </p:cNvSpPr>
              <p:nvPr/>
            </p:nvSpPr>
            <p:spPr bwMode="auto">
              <a:xfrm rot="10800000" flipH="1">
                <a:off x="4402" y="5169"/>
                <a:ext cx="142" cy="67"/>
              </a:xfrm>
              <a:prstGeom prst="triangle">
                <a:avLst>
                  <a:gd name="adj" fmla="val 49995"/>
                </a:avLst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Rectangle 103"/>
              <p:cNvSpPr>
                <a:spLocks noChangeArrowheads="1"/>
              </p:cNvSpPr>
              <p:nvPr/>
            </p:nvSpPr>
            <p:spPr bwMode="auto">
              <a:xfrm>
                <a:off x="4067" y="4397"/>
                <a:ext cx="27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A</a:t>
                </a:r>
              </a:p>
            </p:txBody>
          </p:sp>
          <p:sp>
            <p:nvSpPr>
              <p:cNvPr id="83" name="Rectangle 104"/>
              <p:cNvSpPr>
                <a:spLocks noChangeArrowheads="1"/>
              </p:cNvSpPr>
              <p:nvPr/>
            </p:nvSpPr>
            <p:spPr bwMode="auto">
              <a:xfrm>
                <a:off x="3935" y="479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  <p:sp>
            <p:nvSpPr>
              <p:cNvPr id="84" name="Rectangle 105"/>
              <p:cNvSpPr>
                <a:spLocks noChangeArrowheads="1"/>
              </p:cNvSpPr>
              <p:nvPr/>
            </p:nvSpPr>
            <p:spPr bwMode="auto">
              <a:xfrm>
                <a:off x="4751" y="4805"/>
                <a:ext cx="276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latin typeface="+mj-lt"/>
                    <a:ea typeface="ＭＳ Ｐゴシック" charset="0"/>
                    <a:cs typeface="ＭＳ Ｐゴシック" charset="0"/>
                  </a:rPr>
                  <a:t>C</a:t>
                </a:r>
              </a:p>
            </p:txBody>
          </p:sp>
          <p:sp>
            <p:nvSpPr>
              <p:cNvPr id="85" name="Line 106"/>
              <p:cNvSpPr>
                <a:spLocks noChangeShapeType="1"/>
              </p:cNvSpPr>
              <p:nvPr/>
            </p:nvSpPr>
            <p:spPr bwMode="auto">
              <a:xfrm>
                <a:off x="4322" y="5090"/>
                <a:ext cx="2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6" name="Line 107"/>
              <p:cNvSpPr>
                <a:spLocks noChangeShapeType="1"/>
              </p:cNvSpPr>
              <p:nvPr/>
            </p:nvSpPr>
            <p:spPr bwMode="auto">
              <a:xfrm>
                <a:off x="4472" y="5090"/>
                <a:ext cx="0" cy="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" name="Oval 108"/>
              <p:cNvSpPr>
                <a:spLocks noChangeArrowheads="1"/>
              </p:cNvSpPr>
              <p:nvPr/>
            </p:nvSpPr>
            <p:spPr bwMode="auto">
              <a:xfrm>
                <a:off x="4447" y="3684"/>
                <a:ext cx="41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" name="Oval 109"/>
              <p:cNvSpPr>
                <a:spLocks noChangeArrowheads="1"/>
              </p:cNvSpPr>
              <p:nvPr/>
            </p:nvSpPr>
            <p:spPr bwMode="auto">
              <a:xfrm>
                <a:off x="4634" y="432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" name="Oval 110"/>
              <p:cNvSpPr>
                <a:spLocks noChangeArrowheads="1"/>
              </p:cNvSpPr>
              <p:nvPr/>
            </p:nvSpPr>
            <p:spPr bwMode="auto">
              <a:xfrm>
                <a:off x="4454" y="432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0" name="Oval 111"/>
              <p:cNvSpPr>
                <a:spLocks noChangeArrowheads="1"/>
              </p:cNvSpPr>
              <p:nvPr/>
            </p:nvSpPr>
            <p:spPr bwMode="auto">
              <a:xfrm>
                <a:off x="4454" y="4698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" name="Oval 112"/>
              <p:cNvSpPr>
                <a:spLocks noChangeArrowheads="1"/>
              </p:cNvSpPr>
              <p:nvPr/>
            </p:nvSpPr>
            <p:spPr bwMode="auto">
              <a:xfrm>
                <a:off x="4454" y="5070"/>
                <a:ext cx="40" cy="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2201863" y="2078038"/>
          <a:ext cx="12525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800" imgH="215900" progId="Equation.3">
                  <p:embed/>
                </p:oleObj>
              </mc:Choice>
              <mc:Fallback>
                <p:oleObj name="Equation" r:id="rId3" imgW="8128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078038"/>
                        <a:ext cx="125253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162800" y="4038600"/>
            <a:ext cx="1636713" cy="1939925"/>
            <a:chOff x="7162800" y="4038600"/>
            <a:chExt cx="1636713" cy="1939413"/>
          </a:xfrm>
        </p:grpSpPr>
        <p:sp>
          <p:nvSpPr>
            <p:cNvPr id="35848" name="Rectangle 64"/>
            <p:cNvSpPr>
              <a:spLocks noChangeArrowheads="1"/>
            </p:cNvSpPr>
            <p:nvPr/>
          </p:nvSpPr>
          <p:spPr bwMode="auto">
            <a:xfrm>
              <a:off x="7162800" y="4038600"/>
              <a:ext cx="1636713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x-none" sz="1600" i="1">
                  <a:solidFill>
                    <a:srgbClr val="3366FF"/>
                  </a:solidFill>
                  <a:latin typeface="Comic Sans MS" charset="0"/>
                </a:rPr>
                <a:t>Does this recipe work for all logic functions?</a:t>
              </a:r>
            </a:p>
          </p:txBody>
        </p:sp>
        <p:sp>
          <p:nvSpPr>
            <p:cNvPr id="57" name="Line 65"/>
            <p:cNvSpPr>
              <a:spLocks noChangeShapeType="1"/>
            </p:cNvSpPr>
            <p:nvPr/>
          </p:nvSpPr>
          <p:spPr bwMode="auto">
            <a:xfrm flipH="1" flipV="1">
              <a:off x="8458200" y="4970217"/>
              <a:ext cx="111125" cy="198385"/>
            </a:xfrm>
            <a:prstGeom prst="line">
              <a:avLst/>
            </a:prstGeom>
            <a:noFill/>
            <a:ln w="12700">
              <a:solidFill>
                <a:srgbClr val="3366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5850" name="Group 113"/>
            <p:cNvGrpSpPr>
              <a:grpSpLocks/>
            </p:cNvGrpSpPr>
            <p:nvPr/>
          </p:nvGrpSpPr>
          <p:grpSpPr bwMode="auto">
            <a:xfrm flipH="1">
              <a:off x="8153400" y="5181600"/>
              <a:ext cx="587251" cy="796413"/>
              <a:chOff x="6026434" y="3307400"/>
              <a:chExt cx="1234915" cy="1984813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>
                <a:off x="6483521" y="3718000"/>
                <a:ext cx="0" cy="70800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6483521" y="4426001"/>
                <a:ext cx="277081" cy="8147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6269869" y="4426001"/>
                <a:ext cx="213652" cy="81479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854" name="Group 117"/>
              <p:cNvGrpSpPr>
                <a:grpSpLocks/>
              </p:cNvGrpSpPr>
              <p:nvPr/>
            </p:nvGrpSpPr>
            <p:grpSpPr bwMode="auto"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3566383" y="2690758"/>
                  <a:ext cx="243695" cy="1186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Freeform 132"/>
                <p:cNvSpPr/>
                <p:nvPr/>
              </p:nvSpPr>
              <p:spPr>
                <a:xfrm>
                  <a:off x="3576397" y="2583965"/>
                  <a:ext cx="227005" cy="12261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5855" name="Group 118"/>
              <p:cNvGrpSpPr>
                <a:grpSpLocks/>
              </p:cNvGrpSpPr>
              <p:nvPr/>
            </p:nvGrpSpPr>
            <p:grpSpPr bwMode="auto"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2855320" y="2674936"/>
                  <a:ext cx="237022" cy="39553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1" name="Freeform 130"/>
                <p:cNvSpPr/>
                <p:nvPr/>
              </p:nvSpPr>
              <p:spPr>
                <a:xfrm>
                  <a:off x="2838629" y="2576053"/>
                  <a:ext cx="250373" cy="138436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20" name="Straight Connector 119"/>
              <p:cNvCxnSpPr/>
              <p:nvPr/>
            </p:nvCxnSpPr>
            <p:spPr>
              <a:xfrm>
                <a:off x="6490198" y="3793152"/>
                <a:ext cx="310464" cy="2333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endCxn id="124" idx="0"/>
              </p:cNvCxnSpPr>
              <p:nvPr/>
            </p:nvCxnSpPr>
            <p:spPr>
              <a:xfrm flipV="1">
                <a:off x="6820692" y="3741732"/>
                <a:ext cx="280418" cy="26896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flipH="1">
                <a:off x="6082924" y="3805017"/>
                <a:ext cx="393921" cy="1344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6082924" y="3623072"/>
                <a:ext cx="106826" cy="30060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Freeform 123"/>
              <p:cNvSpPr/>
              <p:nvPr/>
            </p:nvSpPr>
            <p:spPr>
              <a:xfrm>
                <a:off x="7101110" y="3623072"/>
                <a:ext cx="160239" cy="130526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 rot="5816398">
                <a:off x="6160354" y="3491170"/>
                <a:ext cx="205676" cy="11350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5862" name="Group 125"/>
              <p:cNvGrpSpPr>
                <a:grpSpLocks/>
              </p:cNvGrpSpPr>
              <p:nvPr/>
            </p:nvGrpSpPr>
            <p:grpSpPr bwMode="auto"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3102355" y="732880"/>
                  <a:ext cx="350523" cy="40344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3112371" y="752655"/>
                  <a:ext cx="504083" cy="22149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3089002" y="728924"/>
                  <a:ext cx="307124" cy="22149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Gates Are Naturally Inverting</a:t>
            </a:r>
          </a:p>
        </p:txBody>
      </p:sp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609600" y="1335088"/>
            <a:ext cx="7637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In a CMOS gate, rising inputs (0→1) lead to falling outputs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1868488"/>
            <a:ext cx="535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>
                <a:latin typeface="Bookman Old Style" charset="0"/>
              </a:rPr>
              <a:t>NFETs go from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off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to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on</a:t>
            </a:r>
            <a:r>
              <a:rPr lang="en-US" altLang="en-US" sz="2000">
                <a:latin typeface="Bookman Old Style" charset="0"/>
              </a:rPr>
              <a:t>”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pulldown paths connected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output may be connected to ground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3011488"/>
            <a:ext cx="56229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x-none" sz="2000">
                <a:latin typeface="Bookman Old Style" charset="0"/>
              </a:rPr>
              <a:t>PFETs go from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on</a:t>
            </a:r>
            <a:r>
              <a:rPr lang="en-US" altLang="en-US" sz="2000">
                <a:latin typeface="Bookman Old Style" charset="0"/>
              </a:rPr>
              <a:t>”</a:t>
            </a:r>
            <a:r>
              <a:rPr lang="en-US" altLang="x-none" sz="2000">
                <a:latin typeface="Bookman Old Style" charset="0"/>
              </a:rPr>
              <a:t> to </a:t>
            </a:r>
            <a:r>
              <a:rPr lang="en-US" altLang="en-US" sz="2000">
                <a:latin typeface="Bookman Old Style" charset="0"/>
              </a:rPr>
              <a:t>“</a:t>
            </a:r>
            <a:r>
              <a:rPr lang="en-US" altLang="x-none" sz="2000">
                <a:latin typeface="Bookman Old Style" charset="0"/>
              </a:rPr>
              <a:t>off</a:t>
            </a:r>
            <a:r>
              <a:rPr lang="en-US" altLang="en-US" sz="2000">
                <a:latin typeface="Bookman Old Style" charset="0"/>
              </a:rPr>
              <a:t>”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pullup paths disconnected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→ output may be disconnected from V</a:t>
            </a:r>
            <a:r>
              <a:rPr lang="en-US" altLang="x-none" sz="2000" baseline="-25000">
                <a:latin typeface="Bookman Old Style" charset="0"/>
              </a:rPr>
              <a:t>DD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9600" y="4800600"/>
            <a:ext cx="3352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Corollary: you can</a:t>
            </a:r>
            <a:r>
              <a:rPr lang="en-US" altLang="en-US" sz="2000">
                <a:latin typeface="Bookman Old Style" charset="0"/>
              </a:rPr>
              <a:t>’</a:t>
            </a:r>
            <a:r>
              <a:rPr lang="en-US" altLang="x-none" sz="2000">
                <a:latin typeface="Bookman Old Style" charset="0"/>
              </a:rPr>
              <a:t>t build positive logic, e.g., AND, with one CMOS gate</a:t>
            </a:r>
          </a:p>
        </p:txBody>
      </p:sp>
      <p:sp>
        <p:nvSpPr>
          <p:cNvPr id="14" name="Line 33"/>
          <p:cNvSpPr>
            <a:spLocks noChangeShapeType="1"/>
          </p:cNvSpPr>
          <p:nvPr/>
        </p:nvSpPr>
        <p:spPr bwMode="auto">
          <a:xfrm>
            <a:off x="5403850" y="4578350"/>
            <a:ext cx="0" cy="181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343400" y="4419600"/>
            <a:ext cx="1933575" cy="1882775"/>
            <a:chOff x="4343400" y="4419600"/>
            <a:chExt cx="1933280" cy="1882775"/>
          </a:xfrm>
        </p:grpSpPr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4419588" y="4419600"/>
              <a:ext cx="1857092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A   B    A∙B</a:t>
              </a:r>
            </a:p>
          </p:txBody>
        </p:sp>
        <p:sp>
          <p:nvSpPr>
            <p:cNvPr id="9" name="Rectangle 36"/>
            <p:cNvSpPr>
              <a:spLocks noChangeArrowheads="1"/>
            </p:cNvSpPr>
            <p:nvPr/>
          </p:nvSpPr>
          <p:spPr bwMode="auto">
            <a:xfrm>
              <a:off x="4419588" y="4876800"/>
              <a:ext cx="860294" cy="142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0   0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1   0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1   1</a:t>
              </a:r>
            </a:p>
          </p:txBody>
        </p:sp>
        <p:sp>
          <p:nvSpPr>
            <p:cNvPr id="10" name="Rectangle 39"/>
            <p:cNvSpPr>
              <a:spLocks noChangeArrowheads="1"/>
            </p:cNvSpPr>
            <p:nvPr/>
          </p:nvSpPr>
          <p:spPr bwMode="auto">
            <a:xfrm>
              <a:off x="5646539" y="4886325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1" name="Rectangle 39"/>
            <p:cNvSpPr>
              <a:spLocks noChangeArrowheads="1"/>
            </p:cNvSpPr>
            <p:nvPr/>
          </p:nvSpPr>
          <p:spPr bwMode="auto">
            <a:xfrm>
              <a:off x="5646539" y="5202238"/>
              <a:ext cx="373005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2" name="Rectangle 39"/>
            <p:cNvSpPr>
              <a:spLocks noChangeArrowheads="1"/>
            </p:cNvSpPr>
            <p:nvPr/>
          </p:nvSpPr>
          <p:spPr bwMode="auto">
            <a:xfrm>
              <a:off x="5646539" y="5540375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</a:t>
              </a:r>
            </a:p>
          </p:txBody>
        </p:sp>
        <p:sp>
          <p:nvSpPr>
            <p:cNvPr id="13" name="Rectangle 39"/>
            <p:cNvSpPr>
              <a:spLocks noChangeArrowheads="1"/>
            </p:cNvSpPr>
            <p:nvPr/>
          </p:nvSpPr>
          <p:spPr bwMode="auto">
            <a:xfrm>
              <a:off x="5646539" y="5867400"/>
              <a:ext cx="37300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4343400" y="4876800"/>
              <a:ext cx="17523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6248400"/>
            <a:ext cx="175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 i="1">
                <a:solidFill>
                  <a:srgbClr val="3366FF"/>
                </a:solidFill>
                <a:latin typeface="Comic Sans MS" charset="0"/>
              </a:rPr>
              <a:t>A=1, B rising…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648200" y="5867400"/>
            <a:ext cx="344488" cy="762000"/>
            <a:chOff x="4313593" y="3009422"/>
            <a:chExt cx="999529" cy="221282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40629" y="3682489"/>
              <a:ext cx="161213" cy="673067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01841" y="4355556"/>
              <a:ext cx="276367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585355" y="4355556"/>
              <a:ext cx="216486" cy="815980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924" name="Group 20"/>
            <p:cNvGrpSpPr>
              <a:grpSpLocks/>
            </p:cNvGrpSpPr>
            <p:nvPr/>
          </p:nvGrpSpPr>
          <p:grpSpPr bwMode="auto">
            <a:xfrm>
              <a:off x="5070041" y="5090881"/>
              <a:ext cx="243081" cy="123489"/>
              <a:chOff x="5001195" y="2583125"/>
              <a:chExt cx="243081" cy="123489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000150" y="2691441"/>
                <a:ext cx="244126" cy="922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5009363" y="2585408"/>
                <a:ext cx="225701" cy="119862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7925" name="Group 21"/>
            <p:cNvGrpSpPr>
              <a:grpSpLocks/>
            </p:cNvGrpSpPr>
            <p:nvPr/>
          </p:nvGrpSpPr>
          <p:grpSpPr bwMode="auto">
            <a:xfrm>
              <a:off x="4342836" y="5082028"/>
              <a:ext cx="252852" cy="140217"/>
              <a:chOff x="4273990" y="2574272"/>
              <a:chExt cx="252852" cy="14021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H="1">
                <a:off x="4290807" y="2677609"/>
                <a:ext cx="234912" cy="3688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>
                <a:off x="4272383" y="2576189"/>
                <a:ext cx="253337" cy="138300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 flipV="1">
              <a:off x="4672870" y="3530359"/>
              <a:ext cx="354673" cy="225891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041360" y="3193824"/>
              <a:ext cx="138184" cy="33192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599172" y="3751641"/>
              <a:ext cx="41457" cy="295043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594568" y="4046684"/>
              <a:ext cx="175032" cy="290432"/>
            </a:xfrm>
            <a:prstGeom prst="line">
              <a:avLst/>
            </a:prstGeom>
            <a:ln w="127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6"/>
            <p:cNvSpPr/>
            <p:nvPr/>
          </p:nvSpPr>
          <p:spPr>
            <a:xfrm rot="19139357">
              <a:off x="5124270" y="3009422"/>
              <a:ext cx="161216" cy="129081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18043755">
              <a:off x="4582963" y="4334860"/>
              <a:ext cx="207451" cy="110547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127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32" name="Group 28"/>
            <p:cNvGrpSpPr>
              <a:grpSpLocks/>
            </p:cNvGrpSpPr>
            <p:nvPr/>
          </p:nvGrpSpPr>
          <p:grpSpPr bwMode="auto">
            <a:xfrm rot="-1581421">
              <a:off x="4313593" y="3250132"/>
              <a:ext cx="527419" cy="407801"/>
              <a:chOff x="4555897" y="729676"/>
              <a:chExt cx="527419" cy="40780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547129" y="694000"/>
                <a:ext cx="377702" cy="437953"/>
              </a:xfrm>
              <a:prstGeom prst="ellipse">
                <a:avLst/>
              </a:pr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>
                <a:off x="4560236" y="718076"/>
                <a:ext cx="534310" cy="248942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4554586" y="714568"/>
                <a:ext cx="308612" cy="225894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 w="12700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6019800" y="5791200"/>
            <a:ext cx="2420938" cy="677863"/>
            <a:chOff x="6019799" y="5791200"/>
            <a:chExt cx="2421032" cy="678250"/>
          </a:xfrm>
        </p:grpSpPr>
        <p:grpSp>
          <p:nvGrpSpPr>
            <p:cNvPr id="37900" name="Group 37"/>
            <p:cNvGrpSpPr>
              <a:grpSpLocks/>
            </p:cNvGrpSpPr>
            <p:nvPr/>
          </p:nvGrpSpPr>
          <p:grpSpPr bwMode="auto">
            <a:xfrm flipH="1">
              <a:off x="6019799" y="5791200"/>
              <a:ext cx="421995" cy="678250"/>
              <a:chOff x="2838890" y="729676"/>
              <a:chExt cx="1234915" cy="198481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3297956" y="1138724"/>
                <a:ext cx="0" cy="711187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297956" y="1849911"/>
                <a:ext cx="274103" cy="81344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3079605" y="1849911"/>
                <a:ext cx="218351" cy="813446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05" name="Group 4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3567412" y="2691245"/>
                  <a:ext cx="241583" cy="929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reeform 56"/>
                <p:cNvSpPr/>
                <p:nvPr/>
              </p:nvSpPr>
              <p:spPr>
                <a:xfrm>
                  <a:off x="3576704" y="2584337"/>
                  <a:ext cx="222999" cy="12085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7906" name="Group 4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2856607" y="2677303"/>
                  <a:ext cx="190477" cy="37186"/>
                </a:xfrm>
                <a:prstGeom prst="line">
                  <a:avLst/>
                </a:pr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2838024" y="2575042"/>
                  <a:ext cx="209060" cy="13944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>
                <a:off x="3302603" y="1217746"/>
                <a:ext cx="311267" cy="227764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endCxn id="48" idx="0"/>
              </p:cNvCxnSpPr>
              <p:nvPr/>
            </p:nvCxnSpPr>
            <p:spPr>
              <a:xfrm flipV="1">
                <a:off x="3632453" y="1166613"/>
                <a:ext cx="278748" cy="269600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3093541" y="1227042"/>
                <a:ext cx="195123" cy="31143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093541" y="1538475"/>
                <a:ext cx="171896" cy="288193"/>
              </a:xfrm>
              <a:prstGeom prst="line">
                <a:avLst/>
              </a:prstGeom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Freeform 47"/>
              <p:cNvSpPr/>
              <p:nvPr/>
            </p:nvSpPr>
            <p:spPr>
              <a:xfrm>
                <a:off x="3911201" y="1045758"/>
                <a:ext cx="162604" cy="130152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 rot="18043755">
                <a:off x="3079551" y="1826698"/>
                <a:ext cx="204524" cy="111499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27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7913" name="Group 4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3135356" y="734326"/>
                  <a:ext cx="348433" cy="404399"/>
                </a:xfrm>
                <a:prstGeom prst="ellipse">
                  <a:avLst/>
                </a:prstGeom>
                <a:noFill/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" name="Freeform 51"/>
                <p:cNvSpPr/>
                <p:nvPr/>
              </p:nvSpPr>
              <p:spPr>
                <a:xfrm>
                  <a:off x="3144648" y="752919"/>
                  <a:ext cx="501745" cy="22311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27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121417" y="729676"/>
                  <a:ext cx="306622" cy="22311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270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  <p:sp>
          <p:nvSpPr>
            <p:cNvPr id="37901" name="TextBox 57"/>
            <p:cNvSpPr txBox="1">
              <a:spLocks noChangeArrowheads="1"/>
            </p:cNvSpPr>
            <p:nvPr/>
          </p:nvSpPr>
          <p:spPr bwMode="auto">
            <a:xfrm>
              <a:off x="6553200" y="5791200"/>
              <a:ext cx="188763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Oops, output is</a:t>
              </a:r>
            </a:p>
            <a:p>
              <a:pPr eaLnBrk="1" hangingPunct="1"/>
              <a:r>
                <a:rPr lang="en-US" altLang="x-none" sz="1800" i="1">
                  <a:solidFill>
                    <a:srgbClr val="3366FF"/>
                  </a:solidFill>
                  <a:latin typeface="Comic Sans MS" charset="0"/>
                </a:rPr>
                <a:t>also rising!</a:t>
              </a:r>
            </a:p>
          </p:txBody>
        </p:sp>
      </p:grp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176963" y="1792288"/>
            <a:ext cx="2890837" cy="2246312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For CMOS gate: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  All inputs 0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nfets off, pfets on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output must be 1</a:t>
            </a:r>
          </a:p>
          <a:p>
            <a:pPr eaLnBrk="1" hangingPunct="1"/>
            <a:r>
              <a:rPr lang="en-US" altLang="x-none" sz="2000">
                <a:latin typeface="Bookman Old Style" charset="0"/>
              </a:rPr>
              <a:t>  All inputs 1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nfets on, pfets off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</a:rPr>
              <a:t>  → output must be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6" grpId="0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Timing Specifications</a:t>
            </a:r>
          </a:p>
        </p:txBody>
      </p:sp>
      <p:grpSp>
        <p:nvGrpSpPr>
          <p:cNvPr id="39938" name="Group 4"/>
          <p:cNvGrpSpPr>
            <a:grpSpLocks/>
          </p:cNvGrpSpPr>
          <p:nvPr/>
        </p:nvGrpSpPr>
        <p:grpSpPr bwMode="auto">
          <a:xfrm>
            <a:off x="3200400" y="1143000"/>
            <a:ext cx="4533900" cy="444500"/>
            <a:chOff x="1409" y="808"/>
            <a:chExt cx="2856" cy="280"/>
          </a:xfrm>
        </p:grpSpPr>
        <p:grpSp>
          <p:nvGrpSpPr>
            <p:cNvPr id="40033" name="Group 5"/>
            <p:cNvGrpSpPr>
              <a:grpSpLocks/>
            </p:cNvGrpSpPr>
            <p:nvPr/>
          </p:nvGrpSpPr>
          <p:grpSpPr bwMode="auto">
            <a:xfrm>
              <a:off x="1409" y="808"/>
              <a:ext cx="719" cy="280"/>
              <a:chOff x="1105" y="3408"/>
              <a:chExt cx="719" cy="28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1105" y="3552"/>
                <a:ext cx="7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 rot="5400000">
                <a:off x="1289" y="3415"/>
                <a:ext cx="280" cy="26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" name="Oval 8"/>
              <p:cNvSpPr>
                <a:spLocks noChangeArrowheads="1"/>
              </p:cNvSpPr>
              <p:nvPr/>
            </p:nvSpPr>
            <p:spPr bwMode="auto">
              <a:xfrm>
                <a:off x="1561" y="3527"/>
                <a:ext cx="66" cy="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0034" name="Group 9"/>
            <p:cNvGrpSpPr>
              <a:grpSpLocks/>
            </p:cNvGrpSpPr>
            <p:nvPr/>
          </p:nvGrpSpPr>
          <p:grpSpPr bwMode="auto">
            <a:xfrm>
              <a:off x="3546" y="808"/>
              <a:ext cx="719" cy="280"/>
              <a:chOff x="1105" y="3408"/>
              <a:chExt cx="719" cy="280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1105" y="3552"/>
                <a:ext cx="7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 rot="5400000">
                <a:off x="1289" y="3415"/>
                <a:ext cx="280" cy="26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1561" y="3527"/>
                <a:ext cx="66" cy="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2074" y="952"/>
              <a:ext cx="14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19400" y="5111750"/>
            <a:ext cx="4516438" cy="1433513"/>
            <a:chOff x="2819400" y="5111294"/>
            <a:chExt cx="4516833" cy="1434011"/>
          </a:xfrm>
        </p:grpSpPr>
        <p:sp>
          <p:nvSpPr>
            <p:cNvPr id="91" name="Line 12"/>
            <p:cNvSpPr>
              <a:spLocks noChangeShapeType="1"/>
            </p:cNvSpPr>
            <p:nvPr/>
          </p:nvSpPr>
          <p:spPr bwMode="auto">
            <a:xfrm flipV="1">
              <a:off x="3065485" y="5422552"/>
              <a:ext cx="0" cy="11227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2" name="Line 13"/>
            <p:cNvSpPr>
              <a:spLocks noChangeShapeType="1"/>
            </p:cNvSpPr>
            <p:nvPr/>
          </p:nvSpPr>
          <p:spPr bwMode="auto">
            <a:xfrm>
              <a:off x="2952762" y="6423025"/>
              <a:ext cx="43834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>
              <a:off x="3244887" y="5662348"/>
              <a:ext cx="1103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4" name="Line 15"/>
            <p:cNvSpPr>
              <a:spLocks noChangeShapeType="1"/>
            </p:cNvSpPr>
            <p:nvPr/>
          </p:nvSpPr>
          <p:spPr bwMode="auto">
            <a:xfrm>
              <a:off x="4943661" y="6246751"/>
              <a:ext cx="12796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Arc 16"/>
            <p:cNvSpPr>
              <a:spLocks/>
            </p:cNvSpPr>
            <p:nvPr/>
          </p:nvSpPr>
          <p:spPr bwMode="auto">
            <a:xfrm>
              <a:off x="4359410" y="5662348"/>
              <a:ext cx="581076" cy="5796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599"/>
                  </a:moveTo>
                  <a:cubicBezTo>
                    <a:pt x="9670" y="21599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599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Arc 17"/>
            <p:cNvSpPr>
              <a:spLocks/>
            </p:cNvSpPr>
            <p:nvPr/>
          </p:nvSpPr>
          <p:spPr bwMode="auto">
            <a:xfrm>
              <a:off x="6226473" y="5667112"/>
              <a:ext cx="581076" cy="5812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8"/>
                    <a:pt x="9643" y="24"/>
                    <a:pt x="21555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18"/>
            <p:cNvSpPr>
              <a:spLocks noChangeShapeType="1"/>
            </p:cNvSpPr>
            <p:nvPr/>
          </p:nvSpPr>
          <p:spPr bwMode="auto">
            <a:xfrm>
              <a:off x="6810724" y="5662348"/>
              <a:ext cx="401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2819400" y="5111294"/>
              <a:ext cx="695386" cy="343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836988" y="4953000"/>
            <a:ext cx="5197475" cy="1371600"/>
            <a:chOff x="3200400" y="4953000"/>
            <a:chExt cx="5196305" cy="1371208"/>
          </a:xfrm>
        </p:grpSpPr>
        <p:sp>
          <p:nvSpPr>
            <p:cNvPr id="115" name="Freeform 36"/>
            <p:cNvSpPr>
              <a:spLocks/>
            </p:cNvSpPr>
            <p:nvPr/>
          </p:nvSpPr>
          <p:spPr bwMode="auto">
            <a:xfrm flipH="1" flipV="1">
              <a:off x="3903504" y="5562426"/>
              <a:ext cx="293622" cy="393587"/>
            </a:xfrm>
            <a:custGeom>
              <a:avLst/>
              <a:gdLst>
                <a:gd name="T0" fmla="*/ 0 w 192"/>
                <a:gd name="T1" fmla="*/ 2147483647 h 432"/>
                <a:gd name="T2" fmla="*/ 2147483647 w 192"/>
                <a:gd name="T3" fmla="*/ 2147483647 h 432"/>
                <a:gd name="T4" fmla="*/ 2147483647 w 192"/>
                <a:gd name="T5" fmla="*/ 2147483647 h 432"/>
                <a:gd name="T6" fmla="*/ 2147483647 w 19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432"/>
                <a:gd name="T14" fmla="*/ 192 w 192"/>
                <a:gd name="T15" fmla="*/ 432 h 432"/>
                <a:gd name="connsiteX0" fmla="*/ 0 w 12529"/>
                <a:gd name="connsiteY0" fmla="*/ 8232 h 8232"/>
                <a:gd name="connsiteX1" fmla="*/ 2500 w 12529"/>
                <a:gd name="connsiteY1" fmla="*/ 4899 h 8232"/>
                <a:gd name="connsiteX2" fmla="*/ 5000 w 12529"/>
                <a:gd name="connsiteY2" fmla="*/ 7121 h 8232"/>
                <a:gd name="connsiteX3" fmla="*/ 12529 w 12529"/>
                <a:gd name="connsiteY3" fmla="*/ 0 h 8232"/>
                <a:gd name="connsiteX0" fmla="*/ 0 w 10000"/>
                <a:gd name="connsiteY0" fmla="*/ 10000 h 10000"/>
                <a:gd name="connsiteX1" fmla="*/ 1707 w 10000"/>
                <a:gd name="connsiteY1" fmla="*/ 3803 h 10000"/>
                <a:gd name="connsiteX2" fmla="*/ 3991 w 10000"/>
                <a:gd name="connsiteY2" fmla="*/ 8650 h 10000"/>
                <a:gd name="connsiteX3" fmla="*/ 10000 w 10000"/>
                <a:gd name="connsiteY3" fmla="*/ 0 h 10000"/>
                <a:gd name="connsiteX0" fmla="*/ 0 w 10000"/>
                <a:gd name="connsiteY0" fmla="*/ 10000 h 10000"/>
                <a:gd name="connsiteX1" fmla="*/ 1707 w 10000"/>
                <a:gd name="connsiteY1" fmla="*/ 3803 h 10000"/>
                <a:gd name="connsiteX2" fmla="*/ 6010 w 10000"/>
                <a:gd name="connsiteY2" fmla="*/ 7361 h 10000"/>
                <a:gd name="connsiteX3" fmla="*/ 1000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665" y="8088"/>
                    <a:pt x="705" y="4243"/>
                    <a:pt x="1707" y="3803"/>
                  </a:cubicBezTo>
                  <a:cubicBezTo>
                    <a:pt x="2709" y="3363"/>
                    <a:pt x="5012" y="8711"/>
                    <a:pt x="6010" y="7361"/>
                  </a:cubicBezTo>
                  <a:cubicBezTo>
                    <a:pt x="7007" y="6012"/>
                    <a:pt x="8503" y="4724"/>
                    <a:pt x="1000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rot="16200000">
              <a:off x="6002506" y="5579067"/>
              <a:ext cx="179337" cy="755480"/>
            </a:xfrm>
            <a:custGeom>
              <a:avLst/>
              <a:gdLst>
                <a:gd name="T0" fmla="*/ 2147483647 w 251"/>
                <a:gd name="T1" fmla="*/ 2147483647 h 649"/>
                <a:gd name="T2" fmla="*/ 2147483647 w 251"/>
                <a:gd name="T3" fmla="*/ 2147483647 h 649"/>
                <a:gd name="T4" fmla="*/ 2147483647 w 251"/>
                <a:gd name="T5" fmla="*/ 2147483647 h 649"/>
                <a:gd name="T6" fmla="*/ 0 w 251"/>
                <a:gd name="T7" fmla="*/ 0 h 6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1"/>
                <a:gd name="T13" fmla="*/ 0 h 649"/>
                <a:gd name="T14" fmla="*/ 251 w 251"/>
                <a:gd name="T15" fmla="*/ 649 h 649"/>
                <a:gd name="connsiteX0" fmla="*/ 5854 w 5854"/>
                <a:gd name="connsiteY0" fmla="*/ 9522 h 9522"/>
                <a:gd name="connsiteX1" fmla="*/ 3942 w 5854"/>
                <a:gd name="connsiteY1" fmla="*/ 7304 h 9522"/>
                <a:gd name="connsiteX2" fmla="*/ 2029 w 5854"/>
                <a:gd name="connsiteY2" fmla="*/ 8783 h 9522"/>
                <a:gd name="connsiteX3" fmla="*/ 0 w 5854"/>
                <a:gd name="connsiteY3" fmla="*/ 0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4" h="9522">
                  <a:moveTo>
                    <a:pt x="5854" y="9522"/>
                  </a:moveTo>
                  <a:cubicBezTo>
                    <a:pt x="5217" y="8475"/>
                    <a:pt x="4579" y="7427"/>
                    <a:pt x="3942" y="7304"/>
                  </a:cubicBezTo>
                  <a:cubicBezTo>
                    <a:pt x="3304" y="7180"/>
                    <a:pt x="3384" y="10000"/>
                    <a:pt x="2029" y="8783"/>
                  </a:cubicBezTo>
                  <a:cubicBezTo>
                    <a:pt x="675" y="7565"/>
                    <a:pt x="1275" y="1834"/>
                    <a:pt x="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" name="Rectangle 34"/>
            <p:cNvSpPr>
              <a:spLocks noChangeArrowheads="1"/>
            </p:cNvSpPr>
            <p:nvPr/>
          </p:nvSpPr>
          <p:spPr bwMode="auto">
            <a:xfrm>
              <a:off x="3200400" y="4953000"/>
              <a:ext cx="1926791" cy="649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time constant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  τ  = R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∙C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L</a:t>
              </a:r>
            </a:p>
          </p:txBody>
        </p:sp>
        <p:sp>
          <p:nvSpPr>
            <p:cNvPr id="119" name="Rectangle 35"/>
            <p:cNvSpPr>
              <a:spLocks noChangeArrowheads="1"/>
            </p:cNvSpPr>
            <p:nvPr/>
          </p:nvSpPr>
          <p:spPr bwMode="auto">
            <a:xfrm>
              <a:off x="6476262" y="5675107"/>
              <a:ext cx="1920443" cy="64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time constant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  τ  = R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PU</a:t>
              </a: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∙C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L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819400" y="3505200"/>
            <a:ext cx="4462463" cy="1458913"/>
            <a:chOff x="2819400" y="3505200"/>
            <a:chExt cx="4463134" cy="1458420"/>
          </a:xfrm>
        </p:grpSpPr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V="1">
              <a:off x="3065500" y="3840050"/>
              <a:ext cx="0" cy="1123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>
              <a:off x="2952770" y="4841423"/>
              <a:ext cx="4325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Freeform 29"/>
            <p:cNvSpPr>
              <a:spLocks/>
            </p:cNvSpPr>
            <p:nvPr/>
          </p:nvSpPr>
          <p:spPr bwMode="auto">
            <a:xfrm>
              <a:off x="3240151" y="4073333"/>
              <a:ext cx="4042383" cy="591938"/>
            </a:xfrm>
            <a:custGeom>
              <a:avLst/>
              <a:gdLst>
                <a:gd name="T0" fmla="*/ 0 w 3312"/>
                <a:gd name="T1" fmla="*/ 486 h 486"/>
                <a:gd name="T2" fmla="*/ 816 w 3312"/>
                <a:gd name="T3" fmla="*/ 486 h 486"/>
                <a:gd name="T4" fmla="*/ 888 w 3312"/>
                <a:gd name="T5" fmla="*/ 0 h 486"/>
                <a:gd name="T6" fmla="*/ 2335 w 3312"/>
                <a:gd name="T7" fmla="*/ 0 h 486"/>
                <a:gd name="T8" fmla="*/ 2400 w 3312"/>
                <a:gd name="T9" fmla="*/ 486 h 486"/>
                <a:gd name="T10" fmla="*/ 3312 w 3312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12"/>
                <a:gd name="T19" fmla="*/ 0 h 486"/>
                <a:gd name="T20" fmla="*/ 3312 w 3312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12" h="486">
                  <a:moveTo>
                    <a:pt x="0" y="486"/>
                  </a:moveTo>
                  <a:lnTo>
                    <a:pt x="816" y="486"/>
                  </a:lnTo>
                  <a:lnTo>
                    <a:pt x="888" y="0"/>
                  </a:lnTo>
                  <a:lnTo>
                    <a:pt x="2335" y="0"/>
                  </a:lnTo>
                  <a:lnTo>
                    <a:pt x="2400" y="486"/>
                  </a:lnTo>
                  <a:lnTo>
                    <a:pt x="3312" y="48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Rectangle 28"/>
            <p:cNvSpPr>
              <a:spLocks noChangeArrowheads="1"/>
            </p:cNvSpPr>
            <p:nvPr/>
          </p:nvSpPr>
          <p:spPr bwMode="auto">
            <a:xfrm>
              <a:off x="2819400" y="3505200"/>
              <a:ext cx="528717" cy="344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</a:p>
          </p:txBody>
        </p:sp>
      </p:grpSp>
      <p:sp>
        <p:nvSpPr>
          <p:cNvPr id="28720" name="TextBox 4"/>
          <p:cNvSpPr txBox="1">
            <a:spLocks noChangeArrowheads="1"/>
          </p:cNvSpPr>
          <p:nvPr/>
        </p:nvSpPr>
        <p:spPr bwMode="auto">
          <a:xfrm>
            <a:off x="304800" y="2438400"/>
            <a:ext cx="2278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Electrical model:</a:t>
            </a:r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304800" y="4876800"/>
            <a:ext cx="164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Waveforms:</a:t>
            </a:r>
          </a:p>
        </p:txBody>
      </p:sp>
      <p:sp>
        <p:nvSpPr>
          <p:cNvPr id="39944" name="TextBox 122"/>
          <p:cNvSpPr txBox="1">
            <a:spLocks noChangeArrowheads="1"/>
          </p:cNvSpPr>
          <p:nvPr/>
        </p:nvSpPr>
        <p:spPr bwMode="auto">
          <a:xfrm>
            <a:off x="304800" y="1143000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Circuit: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43200" y="1752600"/>
            <a:ext cx="4660900" cy="1884363"/>
            <a:chOff x="2743200" y="1752600"/>
            <a:chExt cx="4660900" cy="1884363"/>
          </a:xfrm>
        </p:grpSpPr>
        <p:sp useBgFill="1">
          <p:nvSpPr>
            <p:cNvPr id="42" name="AutoShape 54"/>
            <p:cNvSpPr>
              <a:spLocks noChangeArrowheads="1"/>
            </p:cNvSpPr>
            <p:nvPr/>
          </p:nvSpPr>
          <p:spPr bwMode="auto">
            <a:xfrm rot="10800000" flipH="1">
              <a:off x="6961188" y="3475038"/>
              <a:ext cx="219075" cy="161925"/>
            </a:xfrm>
            <a:prstGeom prst="triangle">
              <a:avLst>
                <a:gd name="adj" fmla="val 49995"/>
              </a:avLst>
            </a:prstGeom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2743200" y="2446338"/>
              <a:ext cx="390525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2000" baseline="-25000" dirty="0">
                  <a:latin typeface="+mj-lt"/>
                  <a:ea typeface="ＭＳ Ｐゴシック" charset="0"/>
                  <a:cs typeface="ＭＳ Ｐゴシック" charset="0"/>
                </a:rPr>
                <a:t>IN</a:t>
              </a:r>
            </a:p>
          </p:txBody>
        </p:sp>
        <p:grpSp>
          <p:nvGrpSpPr>
            <p:cNvPr id="39948" name="Group 15"/>
            <p:cNvGrpSpPr>
              <a:grpSpLocks/>
            </p:cNvGrpSpPr>
            <p:nvPr/>
          </p:nvGrpSpPr>
          <p:grpSpPr bwMode="auto">
            <a:xfrm>
              <a:off x="4600575" y="2536825"/>
              <a:ext cx="1108075" cy="169863"/>
              <a:chOff x="2411" y="1553"/>
              <a:chExt cx="930" cy="151"/>
            </a:xfrm>
          </p:grpSpPr>
          <p:sp>
            <p:nvSpPr>
              <p:cNvPr id="79" name="Line 16"/>
              <p:cNvSpPr>
                <a:spLocks noChangeShapeType="1"/>
              </p:cNvSpPr>
              <p:nvPr/>
            </p:nvSpPr>
            <p:spPr bwMode="auto">
              <a:xfrm>
                <a:off x="2411" y="1625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0" name="Freeform 17"/>
              <p:cNvSpPr>
                <a:spLocks/>
              </p:cNvSpPr>
              <p:nvPr/>
            </p:nvSpPr>
            <p:spPr bwMode="auto">
              <a:xfrm>
                <a:off x="287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1" name="Freeform 18"/>
              <p:cNvSpPr>
                <a:spLocks/>
              </p:cNvSpPr>
              <p:nvPr/>
            </p:nvSpPr>
            <p:spPr bwMode="auto">
              <a:xfrm>
                <a:off x="293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2" name="Freeform 19"/>
              <p:cNvSpPr>
                <a:spLocks/>
              </p:cNvSpPr>
              <p:nvPr/>
            </p:nvSpPr>
            <p:spPr bwMode="auto">
              <a:xfrm>
                <a:off x="2999" y="1553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Freeform 20"/>
              <p:cNvSpPr>
                <a:spLocks/>
              </p:cNvSpPr>
              <p:nvPr/>
            </p:nvSpPr>
            <p:spPr bwMode="auto">
              <a:xfrm>
                <a:off x="3059" y="1559"/>
                <a:ext cx="56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Line 21"/>
              <p:cNvSpPr>
                <a:spLocks noChangeShapeType="1"/>
              </p:cNvSpPr>
              <p:nvPr/>
            </p:nvSpPr>
            <p:spPr bwMode="auto">
              <a:xfrm>
                <a:off x="3113" y="1631"/>
                <a:ext cx="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49" name="Group 22"/>
            <p:cNvGrpSpPr>
              <a:grpSpLocks/>
            </p:cNvGrpSpPr>
            <p:nvPr/>
          </p:nvGrpSpPr>
          <p:grpSpPr bwMode="auto">
            <a:xfrm>
              <a:off x="3817938" y="1979613"/>
              <a:ext cx="587375" cy="511175"/>
              <a:chOff x="1153" y="2400"/>
              <a:chExt cx="719" cy="577"/>
            </a:xfrm>
          </p:grpSpPr>
          <p:sp>
            <p:nvSpPr>
              <p:cNvPr id="73" name="Arc 23"/>
              <p:cNvSpPr>
                <a:spLocks/>
              </p:cNvSpPr>
              <p:nvPr/>
            </p:nvSpPr>
            <p:spPr bwMode="auto">
              <a:xfrm>
                <a:off x="1584" y="2737"/>
                <a:ext cx="239" cy="2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Arc 24"/>
              <p:cNvSpPr>
                <a:spLocks/>
              </p:cNvSpPr>
              <p:nvPr/>
            </p:nvSpPr>
            <p:spPr bwMode="auto">
              <a:xfrm>
                <a:off x="1631" y="2491"/>
                <a:ext cx="241" cy="371"/>
              </a:xfrm>
              <a:custGeom>
                <a:avLst/>
                <a:gdLst>
                  <a:gd name="T0" fmla="*/ 0 w 21600"/>
                  <a:gd name="T1" fmla="*/ 0 h 33230"/>
                  <a:gd name="T2" fmla="*/ 0 w 21600"/>
                  <a:gd name="T3" fmla="*/ 0 h 33230"/>
                  <a:gd name="T4" fmla="*/ 0 w 21600"/>
                  <a:gd name="T5" fmla="*/ 0 h 3323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3230"/>
                  <a:gd name="T11" fmla="*/ 21600 w 21600"/>
                  <a:gd name="T12" fmla="*/ 33230 h 3323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3230" fill="none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</a:path>
                  <a:path w="21600" h="33230" stroke="0" extrusionOk="0">
                    <a:moveTo>
                      <a:pt x="12332" y="-1"/>
                    </a:moveTo>
                    <a:cubicBezTo>
                      <a:pt x="18138" y="4037"/>
                      <a:pt x="21600" y="10661"/>
                      <a:pt x="21600" y="17733"/>
                    </a:cubicBezTo>
                    <a:cubicBezTo>
                      <a:pt x="21600" y="23572"/>
                      <a:pt x="19236" y="29162"/>
                      <a:pt x="15046" y="33229"/>
                    </a:cubicBezTo>
                    <a:lnTo>
                      <a:pt x="0" y="17733"/>
                    </a:lnTo>
                    <a:lnTo>
                      <a:pt x="12332" y="-1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Arc 25"/>
              <p:cNvSpPr>
                <a:spLocks/>
              </p:cNvSpPr>
              <p:nvPr/>
            </p:nvSpPr>
            <p:spPr bwMode="auto">
              <a:xfrm>
                <a:off x="1528" y="2402"/>
                <a:ext cx="299" cy="238"/>
              </a:xfrm>
              <a:custGeom>
                <a:avLst/>
                <a:gdLst>
                  <a:gd name="T0" fmla="*/ 0 w 35125"/>
                  <a:gd name="T1" fmla="*/ 0 h 21600"/>
                  <a:gd name="T2" fmla="*/ 0 w 35125"/>
                  <a:gd name="T3" fmla="*/ 0 h 21600"/>
                  <a:gd name="T4" fmla="*/ 0 w 3512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5125"/>
                  <a:gd name="T10" fmla="*/ 0 h 21600"/>
                  <a:gd name="T11" fmla="*/ 35125 w 3512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5125" h="21600" fill="none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</a:path>
                  <a:path w="35125" h="21600" stroke="0" extrusionOk="0">
                    <a:moveTo>
                      <a:pt x="0" y="5032"/>
                    </a:moveTo>
                    <a:cubicBezTo>
                      <a:pt x="3886" y="1781"/>
                      <a:pt x="8792" y="-1"/>
                      <a:pt x="13859" y="0"/>
                    </a:cubicBezTo>
                    <a:cubicBezTo>
                      <a:pt x="24328" y="0"/>
                      <a:pt x="33290" y="7508"/>
                      <a:pt x="35124" y="17816"/>
                    </a:cubicBezTo>
                    <a:lnTo>
                      <a:pt x="13859" y="21600"/>
                    </a:lnTo>
                    <a:lnTo>
                      <a:pt x="0" y="5032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Arc 26"/>
              <p:cNvSpPr>
                <a:spLocks/>
              </p:cNvSpPr>
              <p:nvPr/>
            </p:nvSpPr>
            <p:spPr bwMode="auto">
              <a:xfrm rot="10800000">
                <a:off x="1248" y="2400"/>
                <a:ext cx="445" cy="143"/>
              </a:xfrm>
              <a:custGeom>
                <a:avLst/>
                <a:gdLst>
                  <a:gd name="T0" fmla="*/ 0 w 39950"/>
                  <a:gd name="T1" fmla="*/ 0 h 21600"/>
                  <a:gd name="T2" fmla="*/ 0 w 39950"/>
                  <a:gd name="T3" fmla="*/ 0 h 21600"/>
                  <a:gd name="T4" fmla="*/ 0 w 3995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50"/>
                  <a:gd name="T10" fmla="*/ 0 h 21600"/>
                  <a:gd name="T11" fmla="*/ 39950 w 399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50" h="21600" fill="none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599"/>
                      <a:pt x="3940" y="17740"/>
                      <a:pt x="-1" y="11394"/>
                    </a:cubicBezTo>
                  </a:path>
                  <a:path w="39950" h="21600" stroke="0" extrusionOk="0">
                    <a:moveTo>
                      <a:pt x="39950" y="0"/>
                    </a:moveTo>
                    <a:cubicBezTo>
                      <a:pt x="39950" y="11929"/>
                      <a:pt x="30279" y="21600"/>
                      <a:pt x="18350" y="21600"/>
                    </a:cubicBezTo>
                    <a:cubicBezTo>
                      <a:pt x="10879" y="21599"/>
                      <a:pt x="3940" y="17740"/>
                      <a:pt x="-1" y="11394"/>
                    </a:cubicBezTo>
                    <a:lnTo>
                      <a:pt x="18350" y="0"/>
                    </a:lnTo>
                    <a:lnTo>
                      <a:pt x="3995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Arc 27"/>
              <p:cNvSpPr>
                <a:spLocks/>
              </p:cNvSpPr>
              <p:nvPr/>
            </p:nvSpPr>
            <p:spPr bwMode="auto">
              <a:xfrm>
                <a:off x="1153" y="2450"/>
                <a:ext cx="192" cy="366"/>
              </a:xfrm>
              <a:custGeom>
                <a:avLst/>
                <a:gdLst>
                  <a:gd name="T0" fmla="*/ 0 w 21600"/>
                  <a:gd name="T1" fmla="*/ 0 h 41118"/>
                  <a:gd name="T2" fmla="*/ 0 w 21600"/>
                  <a:gd name="T3" fmla="*/ 0 h 41118"/>
                  <a:gd name="T4" fmla="*/ 0 w 21600"/>
                  <a:gd name="T5" fmla="*/ 0 h 4111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118"/>
                  <a:gd name="T11" fmla="*/ 21600 w 21600"/>
                  <a:gd name="T12" fmla="*/ 41118 h 411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118" fill="none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</a:path>
                  <a:path w="21600" h="41118" stroke="0" extrusionOk="0">
                    <a:moveTo>
                      <a:pt x="12347" y="41118"/>
                    </a:moveTo>
                    <a:cubicBezTo>
                      <a:pt x="4807" y="37543"/>
                      <a:pt x="0" y="29945"/>
                      <a:pt x="0" y="21600"/>
                    </a:cubicBezTo>
                    <a:cubicBezTo>
                      <a:pt x="-1" y="9714"/>
                      <a:pt x="9602" y="61"/>
                      <a:pt x="21488" y="0"/>
                    </a:cubicBezTo>
                    <a:lnTo>
                      <a:pt x="21600" y="21600"/>
                    </a:lnTo>
                    <a:lnTo>
                      <a:pt x="12347" y="41118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Arc 28"/>
              <p:cNvSpPr>
                <a:spLocks/>
              </p:cNvSpPr>
              <p:nvPr/>
            </p:nvSpPr>
            <p:spPr bwMode="auto">
              <a:xfrm>
                <a:off x="1200" y="2737"/>
                <a:ext cx="497" cy="240"/>
              </a:xfrm>
              <a:custGeom>
                <a:avLst/>
                <a:gdLst>
                  <a:gd name="T0" fmla="*/ 0 w 39677"/>
                  <a:gd name="T1" fmla="*/ 0 h 31502"/>
                  <a:gd name="T2" fmla="*/ 0 w 39677"/>
                  <a:gd name="T3" fmla="*/ 0 h 31502"/>
                  <a:gd name="T4" fmla="*/ 0 w 39677"/>
                  <a:gd name="T5" fmla="*/ 0 h 31502"/>
                  <a:gd name="T6" fmla="*/ 0 60000 65536"/>
                  <a:gd name="T7" fmla="*/ 0 60000 65536"/>
                  <a:gd name="T8" fmla="*/ 0 60000 65536"/>
                  <a:gd name="T9" fmla="*/ 0 w 39677"/>
                  <a:gd name="T10" fmla="*/ 0 h 31502"/>
                  <a:gd name="T11" fmla="*/ 39677 w 39677"/>
                  <a:gd name="T12" fmla="*/ 31502 h 315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677" h="31502" fill="none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1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</a:path>
                  <a:path w="39677" h="31502" stroke="0" extrusionOk="0">
                    <a:moveTo>
                      <a:pt x="39676" y="21724"/>
                    </a:moveTo>
                    <a:cubicBezTo>
                      <a:pt x="35687" y="27825"/>
                      <a:pt x="28889" y="31501"/>
                      <a:pt x="21600" y="31501"/>
                    </a:cubicBezTo>
                    <a:cubicBezTo>
                      <a:pt x="9670" y="31502"/>
                      <a:pt x="0" y="21831"/>
                      <a:pt x="0" y="9902"/>
                    </a:cubicBezTo>
                    <a:cubicBezTo>
                      <a:pt x="-1" y="6456"/>
                      <a:pt x="824" y="3061"/>
                      <a:pt x="2403" y="0"/>
                    </a:cubicBezTo>
                    <a:lnTo>
                      <a:pt x="21600" y="9902"/>
                    </a:lnTo>
                    <a:lnTo>
                      <a:pt x="39676" y="21724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V="1">
              <a:off x="4090988" y="1851025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4013200" y="1851025"/>
              <a:ext cx="157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4090988" y="2489200"/>
              <a:ext cx="0" cy="255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4090988" y="2617788"/>
              <a:ext cx="5095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30638" y="1885950"/>
              <a:ext cx="131762" cy="185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endParaRPr lang="en-US" baseline="-250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3582988" y="2233613"/>
              <a:ext cx="1793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 flipH="1">
              <a:off x="3427413" y="2617788"/>
              <a:ext cx="155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36"/>
            <p:cNvSpPr>
              <a:spLocks noChangeShapeType="1"/>
            </p:cNvSpPr>
            <p:nvPr/>
          </p:nvSpPr>
          <p:spPr bwMode="auto">
            <a:xfrm>
              <a:off x="5292725" y="2792413"/>
              <a:ext cx="0" cy="128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3582988" y="3000375"/>
              <a:ext cx="2349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rc 38"/>
            <p:cNvSpPr>
              <a:spLocks/>
            </p:cNvSpPr>
            <p:nvPr/>
          </p:nvSpPr>
          <p:spPr bwMode="auto">
            <a:xfrm>
              <a:off x="4170363" y="3043238"/>
              <a:ext cx="195262" cy="2127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Arc 39"/>
            <p:cNvSpPr>
              <a:spLocks/>
            </p:cNvSpPr>
            <p:nvPr/>
          </p:nvSpPr>
          <p:spPr bwMode="auto">
            <a:xfrm>
              <a:off x="4208463" y="2827338"/>
              <a:ext cx="196850" cy="327025"/>
            </a:xfrm>
            <a:custGeom>
              <a:avLst/>
              <a:gdLst>
                <a:gd name="T0" fmla="*/ 0 w 21600"/>
                <a:gd name="T1" fmla="*/ 0 h 33230"/>
                <a:gd name="T2" fmla="*/ 0 w 21600"/>
                <a:gd name="T3" fmla="*/ 0 h 33230"/>
                <a:gd name="T4" fmla="*/ 0 w 21600"/>
                <a:gd name="T5" fmla="*/ 0 h 33230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230"/>
                <a:gd name="T11" fmla="*/ 21600 w 21600"/>
                <a:gd name="T12" fmla="*/ 33230 h 33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230" fill="none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</a:path>
                <a:path w="21600" h="33230" stroke="0" extrusionOk="0">
                  <a:moveTo>
                    <a:pt x="12332" y="-1"/>
                  </a:moveTo>
                  <a:cubicBezTo>
                    <a:pt x="18138" y="4037"/>
                    <a:pt x="21600" y="10661"/>
                    <a:pt x="21600" y="17733"/>
                  </a:cubicBezTo>
                  <a:cubicBezTo>
                    <a:pt x="21600" y="23572"/>
                    <a:pt x="19236" y="29162"/>
                    <a:pt x="15046" y="33229"/>
                  </a:cubicBezTo>
                  <a:lnTo>
                    <a:pt x="0" y="17733"/>
                  </a:lnTo>
                  <a:lnTo>
                    <a:pt x="12332" y="-1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Arc 40"/>
            <p:cNvSpPr>
              <a:spLocks/>
            </p:cNvSpPr>
            <p:nvPr/>
          </p:nvSpPr>
          <p:spPr bwMode="auto">
            <a:xfrm>
              <a:off x="4124325" y="2746375"/>
              <a:ext cx="242888" cy="212725"/>
            </a:xfrm>
            <a:custGeom>
              <a:avLst/>
              <a:gdLst>
                <a:gd name="T0" fmla="*/ 0 w 35125"/>
                <a:gd name="T1" fmla="*/ 0 h 21600"/>
                <a:gd name="T2" fmla="*/ 0 w 35125"/>
                <a:gd name="T3" fmla="*/ 0 h 21600"/>
                <a:gd name="T4" fmla="*/ 0 w 35125"/>
                <a:gd name="T5" fmla="*/ 0 h 21600"/>
                <a:gd name="T6" fmla="*/ 0 60000 65536"/>
                <a:gd name="T7" fmla="*/ 0 60000 65536"/>
                <a:gd name="T8" fmla="*/ 0 60000 65536"/>
                <a:gd name="T9" fmla="*/ 0 w 35125"/>
                <a:gd name="T10" fmla="*/ 0 h 21600"/>
                <a:gd name="T11" fmla="*/ 35125 w 3512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25" h="21600" fill="none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</a:path>
                <a:path w="35125" h="21600" stroke="0" extrusionOk="0">
                  <a:moveTo>
                    <a:pt x="0" y="5032"/>
                  </a:moveTo>
                  <a:cubicBezTo>
                    <a:pt x="3886" y="1781"/>
                    <a:pt x="8792" y="-1"/>
                    <a:pt x="13859" y="0"/>
                  </a:cubicBezTo>
                  <a:cubicBezTo>
                    <a:pt x="24328" y="0"/>
                    <a:pt x="33290" y="7508"/>
                    <a:pt x="35124" y="17816"/>
                  </a:cubicBezTo>
                  <a:lnTo>
                    <a:pt x="13859" y="21600"/>
                  </a:lnTo>
                  <a:lnTo>
                    <a:pt x="0" y="5032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Arc 41"/>
            <p:cNvSpPr>
              <a:spLocks/>
            </p:cNvSpPr>
            <p:nvPr/>
          </p:nvSpPr>
          <p:spPr bwMode="auto">
            <a:xfrm rot="10800000">
              <a:off x="3897313" y="2744788"/>
              <a:ext cx="360362" cy="128587"/>
            </a:xfrm>
            <a:custGeom>
              <a:avLst/>
              <a:gdLst>
                <a:gd name="T0" fmla="*/ 0 w 39950"/>
                <a:gd name="T1" fmla="*/ 0 h 21600"/>
                <a:gd name="T2" fmla="*/ 0 w 39950"/>
                <a:gd name="T3" fmla="*/ 0 h 21600"/>
                <a:gd name="T4" fmla="*/ 0 w 39950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50"/>
                <a:gd name="T10" fmla="*/ 0 h 21600"/>
                <a:gd name="T11" fmla="*/ 39950 w 3995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50" h="21600" fill="none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599"/>
                    <a:pt x="3940" y="17740"/>
                    <a:pt x="-1" y="11394"/>
                  </a:cubicBezTo>
                </a:path>
                <a:path w="39950" h="21600" stroke="0" extrusionOk="0">
                  <a:moveTo>
                    <a:pt x="39950" y="0"/>
                  </a:moveTo>
                  <a:cubicBezTo>
                    <a:pt x="39950" y="11929"/>
                    <a:pt x="30279" y="21600"/>
                    <a:pt x="18350" y="21600"/>
                  </a:cubicBezTo>
                  <a:cubicBezTo>
                    <a:pt x="10879" y="21599"/>
                    <a:pt x="3940" y="17740"/>
                    <a:pt x="-1" y="11394"/>
                  </a:cubicBezTo>
                  <a:lnTo>
                    <a:pt x="18350" y="0"/>
                  </a:lnTo>
                  <a:lnTo>
                    <a:pt x="39950" y="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Arc 42"/>
            <p:cNvSpPr>
              <a:spLocks/>
            </p:cNvSpPr>
            <p:nvPr/>
          </p:nvSpPr>
          <p:spPr bwMode="auto">
            <a:xfrm>
              <a:off x="3817938" y="2789238"/>
              <a:ext cx="157162" cy="322262"/>
            </a:xfrm>
            <a:custGeom>
              <a:avLst/>
              <a:gdLst>
                <a:gd name="T0" fmla="*/ 0 w 21600"/>
                <a:gd name="T1" fmla="*/ 0 h 41118"/>
                <a:gd name="T2" fmla="*/ 0 w 21600"/>
                <a:gd name="T3" fmla="*/ 0 h 41118"/>
                <a:gd name="T4" fmla="*/ 0 w 21600"/>
                <a:gd name="T5" fmla="*/ 0 h 4111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118"/>
                <a:gd name="T11" fmla="*/ 21600 w 21600"/>
                <a:gd name="T12" fmla="*/ 41118 h 41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118" fill="none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</a:path>
                <a:path w="21600" h="41118" stroke="0" extrusionOk="0">
                  <a:moveTo>
                    <a:pt x="12347" y="41118"/>
                  </a:moveTo>
                  <a:cubicBezTo>
                    <a:pt x="4807" y="37543"/>
                    <a:pt x="0" y="29945"/>
                    <a:pt x="0" y="21600"/>
                  </a:cubicBezTo>
                  <a:cubicBezTo>
                    <a:pt x="-1" y="9714"/>
                    <a:pt x="9602" y="61"/>
                    <a:pt x="21488" y="0"/>
                  </a:cubicBezTo>
                  <a:lnTo>
                    <a:pt x="21600" y="21600"/>
                  </a:lnTo>
                  <a:lnTo>
                    <a:pt x="12347" y="41118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Arc 43"/>
            <p:cNvSpPr>
              <a:spLocks/>
            </p:cNvSpPr>
            <p:nvPr/>
          </p:nvSpPr>
          <p:spPr bwMode="auto">
            <a:xfrm>
              <a:off x="3857625" y="3043238"/>
              <a:ext cx="404813" cy="212725"/>
            </a:xfrm>
            <a:custGeom>
              <a:avLst/>
              <a:gdLst>
                <a:gd name="T0" fmla="*/ 0 w 39677"/>
                <a:gd name="T1" fmla="*/ 0 h 31502"/>
                <a:gd name="T2" fmla="*/ 0 w 39677"/>
                <a:gd name="T3" fmla="*/ 0 h 31502"/>
                <a:gd name="T4" fmla="*/ 0 w 39677"/>
                <a:gd name="T5" fmla="*/ 0 h 31502"/>
                <a:gd name="T6" fmla="*/ 0 60000 65536"/>
                <a:gd name="T7" fmla="*/ 0 60000 65536"/>
                <a:gd name="T8" fmla="*/ 0 60000 65536"/>
                <a:gd name="T9" fmla="*/ 0 w 39677"/>
                <a:gd name="T10" fmla="*/ 0 h 31502"/>
                <a:gd name="T11" fmla="*/ 39677 w 39677"/>
                <a:gd name="T12" fmla="*/ 31502 h 315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77" h="31502" fill="none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1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</a:path>
                <a:path w="39677" h="31502" stroke="0" extrusionOk="0">
                  <a:moveTo>
                    <a:pt x="39676" y="21724"/>
                  </a:moveTo>
                  <a:cubicBezTo>
                    <a:pt x="35687" y="27825"/>
                    <a:pt x="28889" y="31501"/>
                    <a:pt x="21600" y="31501"/>
                  </a:cubicBezTo>
                  <a:cubicBezTo>
                    <a:pt x="9670" y="31502"/>
                    <a:pt x="0" y="21831"/>
                    <a:pt x="0" y="9902"/>
                  </a:cubicBezTo>
                  <a:cubicBezTo>
                    <a:pt x="-1" y="6456"/>
                    <a:pt x="824" y="3061"/>
                    <a:pt x="2403" y="0"/>
                  </a:cubicBezTo>
                  <a:lnTo>
                    <a:pt x="21600" y="9902"/>
                  </a:lnTo>
                  <a:lnTo>
                    <a:pt x="39676" y="21724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32" name="AutoShape 44"/>
            <p:cNvSpPr>
              <a:spLocks noChangeArrowheads="1"/>
            </p:cNvSpPr>
            <p:nvPr/>
          </p:nvSpPr>
          <p:spPr bwMode="auto">
            <a:xfrm rot="10800000" flipH="1">
              <a:off x="5218113" y="2924175"/>
              <a:ext cx="150812" cy="77788"/>
            </a:xfrm>
            <a:prstGeom prst="triangle">
              <a:avLst>
                <a:gd name="adj" fmla="val 49995"/>
              </a:avLst>
            </a:prstGeom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>
              <a:off x="3582988" y="2617788"/>
              <a:ext cx="0" cy="382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9967" name="Group 28671"/>
            <p:cNvGrpSpPr>
              <a:grpSpLocks/>
            </p:cNvGrpSpPr>
            <p:nvPr/>
          </p:nvGrpSpPr>
          <p:grpSpPr bwMode="auto">
            <a:xfrm>
              <a:off x="4000500" y="1982788"/>
              <a:ext cx="90488" cy="509587"/>
              <a:chOff x="4009194" y="2744652"/>
              <a:chExt cx="90186" cy="509553"/>
            </a:xfrm>
          </p:grpSpPr>
          <p:sp>
            <p:nvSpPr>
              <p:cNvPr id="34" name="Line 46"/>
              <p:cNvSpPr>
                <a:spLocks noChangeShapeType="1"/>
              </p:cNvSpPr>
              <p:nvPr/>
            </p:nvSpPr>
            <p:spPr bwMode="auto">
              <a:xfrm flipH="1">
                <a:off x="4091468" y="3109753"/>
                <a:ext cx="0" cy="1444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Line 47"/>
              <p:cNvSpPr>
                <a:spLocks noChangeShapeType="1"/>
              </p:cNvSpPr>
              <p:nvPr/>
            </p:nvSpPr>
            <p:spPr bwMode="auto">
              <a:xfrm>
                <a:off x="4099380" y="2744652"/>
                <a:ext cx="0" cy="214298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 flipH="1" flipV="1">
                <a:off x="4009194" y="3001810"/>
                <a:ext cx="82274" cy="10794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" name="Line 49"/>
            <p:cNvSpPr>
              <a:spLocks noChangeShapeType="1"/>
            </p:cNvSpPr>
            <p:nvPr/>
          </p:nvSpPr>
          <p:spPr bwMode="auto">
            <a:xfrm>
              <a:off x="3581400" y="2238375"/>
              <a:ext cx="0" cy="384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Oval 50"/>
            <p:cNvSpPr>
              <a:spLocks noChangeArrowheads="1"/>
            </p:cNvSpPr>
            <p:nvPr/>
          </p:nvSpPr>
          <p:spPr bwMode="auto">
            <a:xfrm>
              <a:off x="3762375" y="2192338"/>
              <a:ext cx="55563" cy="841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Rectangle 52"/>
            <p:cNvSpPr>
              <a:spLocks noChangeArrowheads="1"/>
            </p:cNvSpPr>
            <p:nvPr/>
          </p:nvSpPr>
          <p:spPr bwMode="auto">
            <a:xfrm>
              <a:off x="5105400" y="2255838"/>
              <a:ext cx="381000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R</a:t>
              </a:r>
              <a:endParaRPr lang="en-US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Freeform 53"/>
            <p:cNvSpPr>
              <a:spLocks/>
            </p:cNvSpPr>
            <p:nvPr/>
          </p:nvSpPr>
          <p:spPr bwMode="auto">
            <a:xfrm rot="5400000">
              <a:off x="4356100" y="2654300"/>
              <a:ext cx="441325" cy="619125"/>
            </a:xfrm>
            <a:custGeom>
              <a:avLst/>
              <a:gdLst>
                <a:gd name="T0" fmla="*/ 9 w 391"/>
                <a:gd name="T1" fmla="*/ 0 h 549"/>
                <a:gd name="T2" fmla="*/ 20 w 391"/>
                <a:gd name="T3" fmla="*/ 297 h 549"/>
                <a:gd name="T4" fmla="*/ 128 w 391"/>
                <a:gd name="T5" fmla="*/ 508 h 549"/>
                <a:gd name="T6" fmla="*/ 391 w 391"/>
                <a:gd name="T7" fmla="*/ 542 h 5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1"/>
                <a:gd name="T13" fmla="*/ 0 h 549"/>
                <a:gd name="T14" fmla="*/ 391 w 391"/>
                <a:gd name="T15" fmla="*/ 549 h 5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1" h="549">
                  <a:moveTo>
                    <a:pt x="9" y="0"/>
                  </a:moveTo>
                  <a:cubicBezTo>
                    <a:pt x="4" y="106"/>
                    <a:pt x="0" y="212"/>
                    <a:pt x="20" y="297"/>
                  </a:cubicBezTo>
                  <a:cubicBezTo>
                    <a:pt x="40" y="382"/>
                    <a:pt x="66" y="467"/>
                    <a:pt x="128" y="508"/>
                  </a:cubicBezTo>
                  <a:cubicBezTo>
                    <a:pt x="190" y="549"/>
                    <a:pt x="290" y="545"/>
                    <a:pt x="391" y="54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55"/>
            <p:cNvSpPr>
              <a:spLocks noChangeShapeType="1"/>
            </p:cNvSpPr>
            <p:nvPr/>
          </p:nvSpPr>
          <p:spPr bwMode="auto">
            <a:xfrm>
              <a:off x="6916738" y="1752600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56"/>
            <p:cNvSpPr>
              <a:spLocks/>
            </p:cNvSpPr>
            <p:nvPr/>
          </p:nvSpPr>
          <p:spPr bwMode="auto">
            <a:xfrm>
              <a:off x="6915150" y="1752600"/>
              <a:ext cx="161925" cy="1714500"/>
            </a:xfrm>
            <a:custGeom>
              <a:avLst/>
              <a:gdLst>
                <a:gd name="T0" fmla="*/ 142 w 143"/>
                <a:gd name="T1" fmla="*/ 1520 h 1521"/>
                <a:gd name="T2" fmla="*/ 142 w 143"/>
                <a:gd name="T3" fmla="*/ 1280 h 1521"/>
                <a:gd name="T4" fmla="*/ 0 w 143"/>
                <a:gd name="T5" fmla="*/ 1280 h 1521"/>
                <a:gd name="T6" fmla="*/ 0 w 143"/>
                <a:gd name="T7" fmla="*/ 960 h 1521"/>
                <a:gd name="T8" fmla="*/ 142 w 143"/>
                <a:gd name="T9" fmla="*/ 960 h 1521"/>
                <a:gd name="T10" fmla="*/ 142 w 143"/>
                <a:gd name="T11" fmla="*/ 560 h 1521"/>
                <a:gd name="T12" fmla="*/ 0 w 143"/>
                <a:gd name="T13" fmla="*/ 560 h 1521"/>
                <a:gd name="T14" fmla="*/ 0 w 143"/>
                <a:gd name="T15" fmla="*/ 240 h 1521"/>
                <a:gd name="T16" fmla="*/ 142 w 143"/>
                <a:gd name="T17" fmla="*/ 240 h 1521"/>
                <a:gd name="T18" fmla="*/ 142 w 143"/>
                <a:gd name="T19" fmla="*/ 0 h 15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3"/>
                <a:gd name="T31" fmla="*/ 0 h 1521"/>
                <a:gd name="T32" fmla="*/ 143 w 143"/>
                <a:gd name="T33" fmla="*/ 1521 h 15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3" h="1521">
                  <a:moveTo>
                    <a:pt x="142" y="1520"/>
                  </a:moveTo>
                  <a:lnTo>
                    <a:pt x="142" y="1280"/>
                  </a:lnTo>
                  <a:lnTo>
                    <a:pt x="0" y="1280"/>
                  </a:lnTo>
                  <a:lnTo>
                    <a:pt x="0" y="960"/>
                  </a:lnTo>
                  <a:lnTo>
                    <a:pt x="142" y="960"/>
                  </a:lnTo>
                  <a:lnTo>
                    <a:pt x="142" y="560"/>
                  </a:lnTo>
                  <a:lnTo>
                    <a:pt x="0" y="560"/>
                  </a:lnTo>
                  <a:lnTo>
                    <a:pt x="0" y="240"/>
                  </a:lnTo>
                  <a:lnTo>
                    <a:pt x="142" y="240"/>
                  </a:lnTo>
                  <a:lnTo>
                    <a:pt x="142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6837363" y="2835275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flipV="1">
              <a:off x="6837363" y="2022475"/>
              <a:ext cx="0" cy="361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Freeform 59"/>
            <p:cNvSpPr>
              <a:spLocks/>
            </p:cNvSpPr>
            <p:nvPr/>
          </p:nvSpPr>
          <p:spPr bwMode="auto">
            <a:xfrm>
              <a:off x="6521450" y="2203450"/>
              <a:ext cx="317500" cy="812800"/>
            </a:xfrm>
            <a:custGeom>
              <a:avLst/>
              <a:gdLst>
                <a:gd name="T0" fmla="*/ 281 w 282"/>
                <a:gd name="T1" fmla="*/ 720 h 721"/>
                <a:gd name="T2" fmla="*/ 0 w 282"/>
                <a:gd name="T3" fmla="*/ 720 h 721"/>
                <a:gd name="T4" fmla="*/ 0 w 282"/>
                <a:gd name="T5" fmla="*/ 0 h 721"/>
                <a:gd name="T6" fmla="*/ 281 w 282"/>
                <a:gd name="T7" fmla="*/ 0 h 7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2"/>
                <a:gd name="T13" fmla="*/ 0 h 721"/>
                <a:gd name="T14" fmla="*/ 282 w 282"/>
                <a:gd name="T15" fmla="*/ 721 h 7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2" h="721">
                  <a:moveTo>
                    <a:pt x="281" y="720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281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48" name="Oval 60"/>
            <p:cNvSpPr>
              <a:spLocks noChangeArrowheads="1"/>
            </p:cNvSpPr>
            <p:nvPr/>
          </p:nvSpPr>
          <p:spPr bwMode="auto">
            <a:xfrm>
              <a:off x="6767513" y="2178050"/>
              <a:ext cx="61912" cy="71438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61"/>
            <p:cNvSpPr>
              <a:spLocks noChangeShapeType="1"/>
            </p:cNvSpPr>
            <p:nvPr/>
          </p:nvSpPr>
          <p:spPr bwMode="auto">
            <a:xfrm>
              <a:off x="5713413" y="2624138"/>
              <a:ext cx="808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Line 62"/>
            <p:cNvSpPr>
              <a:spLocks noChangeShapeType="1"/>
            </p:cNvSpPr>
            <p:nvPr/>
          </p:nvSpPr>
          <p:spPr bwMode="auto">
            <a:xfrm>
              <a:off x="7075488" y="2624138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4419600" y="2127250"/>
              <a:ext cx="642938" cy="37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 dirty="0" err="1">
                  <a:latin typeface="+mj-lt"/>
                  <a:ea typeface="ＭＳ Ｐゴシック" charset="0"/>
                  <a:cs typeface="ＭＳ Ｐゴシック" charset="0"/>
                </a:rPr>
                <a:t>V</a:t>
              </a:r>
              <a:r>
                <a:rPr lang="en-US" sz="2000" baseline="-25000" dirty="0" err="1">
                  <a:latin typeface="+mj-lt"/>
                  <a:ea typeface="ＭＳ Ｐゴシック" charset="0"/>
                  <a:cs typeface="ＭＳ Ｐゴシック" charset="0"/>
                </a:rPr>
                <a:t>out</a:t>
              </a:r>
              <a:endParaRPr lang="en-US" sz="2000" baseline="-25000" dirty="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Line 64"/>
            <p:cNvSpPr>
              <a:spLocks noChangeShapeType="1"/>
            </p:cNvSpPr>
            <p:nvPr/>
          </p:nvSpPr>
          <p:spPr bwMode="auto">
            <a:xfrm flipV="1">
              <a:off x="3289300" y="2497138"/>
              <a:ext cx="0" cy="246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>
              <a:off x="5029200" y="2192338"/>
              <a:ext cx="0" cy="246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5135563" y="2795588"/>
              <a:ext cx="315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5448300" y="2692400"/>
              <a:ext cx="506413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W</a:t>
              </a:r>
            </a:p>
          </p:txBody>
        </p:sp>
        <p:grpSp>
          <p:nvGrpSpPr>
            <p:cNvPr id="39985" name="Group 70"/>
            <p:cNvGrpSpPr>
              <a:grpSpLocks/>
            </p:cNvGrpSpPr>
            <p:nvPr/>
          </p:nvGrpSpPr>
          <p:grpSpPr bwMode="auto">
            <a:xfrm rot="-5400000">
              <a:off x="3750469" y="2870994"/>
              <a:ext cx="527050" cy="306388"/>
              <a:chOff x="3118" y="2602"/>
              <a:chExt cx="652" cy="452"/>
            </a:xfrm>
          </p:grpSpPr>
          <p:sp>
            <p:nvSpPr>
              <p:cNvPr id="61" name="Line 71"/>
              <p:cNvSpPr>
                <a:spLocks noChangeShapeType="1"/>
              </p:cNvSpPr>
              <p:nvPr/>
            </p:nvSpPr>
            <p:spPr bwMode="auto">
              <a:xfrm>
                <a:off x="3124" y="2937"/>
                <a:ext cx="20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72"/>
              <p:cNvSpPr>
                <a:spLocks noChangeShapeType="1"/>
              </p:cNvSpPr>
              <p:nvPr/>
            </p:nvSpPr>
            <p:spPr bwMode="auto">
              <a:xfrm>
                <a:off x="3611" y="2937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63" name="Oval 73"/>
              <p:cNvSpPr>
                <a:spLocks noChangeArrowheads="1"/>
              </p:cNvSpPr>
              <p:nvPr/>
            </p:nvSpPr>
            <p:spPr bwMode="auto">
              <a:xfrm>
                <a:off x="3332" y="2822"/>
                <a:ext cx="236" cy="232"/>
              </a:xfrm>
              <a:prstGeom prst="ellipse">
                <a:avLst/>
              </a:prstGeom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74"/>
              <p:cNvSpPr>
                <a:spLocks noChangeShapeType="1"/>
              </p:cNvSpPr>
              <p:nvPr/>
            </p:nvSpPr>
            <p:spPr bwMode="auto">
              <a:xfrm flipH="1">
                <a:off x="3432" y="2937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Freeform 75"/>
              <p:cNvSpPr>
                <a:spLocks/>
              </p:cNvSpPr>
              <p:nvPr/>
            </p:nvSpPr>
            <p:spPr bwMode="auto">
              <a:xfrm>
                <a:off x="3334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Freeform 76"/>
              <p:cNvSpPr>
                <a:spLocks/>
              </p:cNvSpPr>
              <p:nvPr/>
            </p:nvSpPr>
            <p:spPr bwMode="auto">
              <a:xfrm>
                <a:off x="3399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7" name="Freeform 77"/>
              <p:cNvSpPr>
                <a:spLocks/>
              </p:cNvSpPr>
              <p:nvPr/>
            </p:nvSpPr>
            <p:spPr bwMode="auto">
              <a:xfrm>
                <a:off x="3479" y="2572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8" name="Freeform 78"/>
              <p:cNvSpPr>
                <a:spLocks/>
              </p:cNvSpPr>
              <p:nvPr/>
            </p:nvSpPr>
            <p:spPr bwMode="auto">
              <a:xfrm>
                <a:off x="3544" y="2579"/>
                <a:ext cx="53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9" name="Freeform 79"/>
              <p:cNvSpPr>
                <a:spLocks/>
              </p:cNvSpPr>
              <p:nvPr/>
            </p:nvSpPr>
            <p:spPr bwMode="auto">
              <a:xfrm>
                <a:off x="3244" y="2644"/>
                <a:ext cx="96" cy="288"/>
              </a:xfrm>
              <a:custGeom>
                <a:avLst/>
                <a:gdLst>
                  <a:gd name="T0" fmla="*/ 96 w 97"/>
                  <a:gd name="T1" fmla="*/ 0 h 289"/>
                  <a:gd name="T2" fmla="*/ 0 w 97"/>
                  <a:gd name="T3" fmla="*/ 0 h 289"/>
                  <a:gd name="T4" fmla="*/ 0 w 97"/>
                  <a:gd name="T5" fmla="*/ 288 h 289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89"/>
                  <a:gd name="T11" fmla="*/ 97 w 97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89">
                    <a:moveTo>
                      <a:pt x="96" y="0"/>
                    </a:moveTo>
                    <a:lnTo>
                      <a:pt x="0" y="0"/>
                    </a:lnTo>
                    <a:lnTo>
                      <a:pt x="0" y="288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Oval 80"/>
              <p:cNvSpPr>
                <a:spLocks noChangeArrowheads="1"/>
              </p:cNvSpPr>
              <p:nvPr/>
            </p:nvSpPr>
            <p:spPr bwMode="auto">
              <a:xfrm>
                <a:off x="3210" y="2918"/>
                <a:ext cx="39" cy="40"/>
              </a:xfrm>
              <a:prstGeom prst="ellipse">
                <a:avLst/>
              </a:pr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1" name="Freeform 81"/>
              <p:cNvSpPr>
                <a:spLocks/>
              </p:cNvSpPr>
              <p:nvPr/>
            </p:nvSpPr>
            <p:spPr bwMode="auto">
              <a:xfrm>
                <a:off x="3617" y="2672"/>
                <a:ext cx="96" cy="290"/>
              </a:xfrm>
              <a:custGeom>
                <a:avLst/>
                <a:gdLst>
                  <a:gd name="T0" fmla="*/ 0 w 97"/>
                  <a:gd name="T1" fmla="*/ 0 h 289"/>
                  <a:gd name="T2" fmla="*/ 96 w 97"/>
                  <a:gd name="T3" fmla="*/ 0 h 289"/>
                  <a:gd name="T4" fmla="*/ 96 w 97"/>
                  <a:gd name="T5" fmla="*/ 288 h 289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289"/>
                  <a:gd name="T11" fmla="*/ 97 w 97"/>
                  <a:gd name="T12" fmla="*/ 289 h 28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289">
                    <a:moveTo>
                      <a:pt x="0" y="0"/>
                    </a:moveTo>
                    <a:lnTo>
                      <a:pt x="96" y="0"/>
                    </a:lnTo>
                    <a:lnTo>
                      <a:pt x="96" y="288"/>
                    </a:lnTo>
                  </a:path>
                </a:pathLst>
              </a:custGeom>
              <a:noFill/>
              <a:ln w="28575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" name="Oval 82"/>
              <p:cNvSpPr>
                <a:spLocks noChangeArrowheads="1"/>
              </p:cNvSpPr>
              <p:nvPr/>
            </p:nvSpPr>
            <p:spPr bwMode="auto">
              <a:xfrm>
                <a:off x="3670" y="2918"/>
                <a:ext cx="39" cy="40"/>
              </a:xfrm>
              <a:prstGeom prst="ellipse">
                <a:avLst/>
              </a:prstGeom>
              <a:solidFill>
                <a:srgbClr val="CC0000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9" name="Line 83"/>
            <p:cNvSpPr>
              <a:spLocks noChangeShapeType="1"/>
            </p:cNvSpPr>
            <p:nvPr/>
          </p:nvSpPr>
          <p:spPr bwMode="auto">
            <a:xfrm>
              <a:off x="4090988" y="3257550"/>
              <a:ext cx="0" cy="128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 useBgFill="1">
          <p:nvSpPr>
            <p:cNvPr id="60" name="AutoShape 84"/>
            <p:cNvSpPr>
              <a:spLocks noChangeArrowheads="1"/>
            </p:cNvSpPr>
            <p:nvPr/>
          </p:nvSpPr>
          <p:spPr bwMode="auto">
            <a:xfrm rot="10800000" flipH="1">
              <a:off x="4016375" y="3389313"/>
              <a:ext cx="149225" cy="77787"/>
            </a:xfrm>
            <a:prstGeom prst="triangle">
              <a:avLst>
                <a:gd name="adj" fmla="val 49995"/>
              </a:avLst>
            </a:prstGeom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9" name="Rectangle 69"/>
            <p:cNvSpPr>
              <a:spLocks noChangeArrowheads="1"/>
            </p:cNvSpPr>
            <p:nvPr/>
          </p:nvSpPr>
          <p:spPr bwMode="auto">
            <a:xfrm>
              <a:off x="6934200" y="1981200"/>
              <a:ext cx="452438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140" name="Rectangle 69"/>
            <p:cNvSpPr>
              <a:spLocks noChangeArrowheads="1"/>
            </p:cNvSpPr>
            <p:nvPr/>
          </p:nvSpPr>
          <p:spPr bwMode="auto">
            <a:xfrm>
              <a:off x="6934200" y="2819400"/>
              <a:ext cx="46990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C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0" grpId="0"/>
      <p:bldP spid="1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Propagation Delay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57238" y="1255713"/>
            <a:ext cx="7700962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Propagation delay (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):  An UPPER BOUND on the delay from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valid inputs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to </a:t>
            </a:r>
            <a:r>
              <a:rPr lang="en-US" sz="2000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valid outputs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43713" y="2293938"/>
            <a:ext cx="19621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GOAL: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minimize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propagation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delay!</a:t>
            </a: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ISSUE: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keep 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capacitances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low and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transistors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 fast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155700" y="2965450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155700" y="3498850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155700" y="5680075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155700" y="4994275"/>
            <a:ext cx="5549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838450" y="2514600"/>
            <a:ext cx="0" cy="2286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238750" y="2514600"/>
            <a:ext cx="0" cy="2362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219200" y="46355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073150" y="5937250"/>
            <a:ext cx="570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454150" y="4946650"/>
            <a:ext cx="1435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663950" y="5708650"/>
            <a:ext cx="166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>
            <a:off x="2903538" y="4946650"/>
            <a:ext cx="755650" cy="755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5332413" y="4954588"/>
            <a:ext cx="755650" cy="75565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092825" y="4946650"/>
            <a:ext cx="520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900113" y="4230688"/>
            <a:ext cx="8493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505200" y="4724400"/>
            <a:ext cx="0" cy="1358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867400" y="4648200"/>
            <a:ext cx="0" cy="13589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249863" y="4756150"/>
            <a:ext cx="6175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2844800" y="4756150"/>
            <a:ext cx="660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2754313" y="4354513"/>
            <a:ext cx="3186112" cy="371475"/>
            <a:chOff x="2754313" y="4354513"/>
            <a:chExt cx="3186112" cy="371475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5181600" y="4354513"/>
              <a:ext cx="7588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≤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754313" y="4354513"/>
              <a:ext cx="75882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≤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PD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</p:grp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1219200" y="2578100"/>
            <a:ext cx="0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073150" y="3879850"/>
            <a:ext cx="562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900113" y="2141538"/>
            <a:ext cx="619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4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9" name="Freeform 29"/>
          <p:cNvSpPr>
            <a:spLocks/>
          </p:cNvSpPr>
          <p:nvPr/>
        </p:nvSpPr>
        <p:spPr bwMode="auto">
          <a:xfrm>
            <a:off x="1447800" y="2879725"/>
            <a:ext cx="5257800" cy="771525"/>
          </a:xfrm>
          <a:custGeom>
            <a:avLst/>
            <a:gdLst>
              <a:gd name="T0" fmla="*/ 0 w 3312"/>
              <a:gd name="T1" fmla="*/ 486 h 486"/>
              <a:gd name="T2" fmla="*/ 816 w 3312"/>
              <a:gd name="T3" fmla="*/ 486 h 486"/>
              <a:gd name="T4" fmla="*/ 888 w 3312"/>
              <a:gd name="T5" fmla="*/ 0 h 486"/>
              <a:gd name="T6" fmla="*/ 2335 w 3312"/>
              <a:gd name="T7" fmla="*/ 0 h 486"/>
              <a:gd name="T8" fmla="*/ 2400 w 3312"/>
              <a:gd name="T9" fmla="*/ 486 h 486"/>
              <a:gd name="T10" fmla="*/ 3312 w 3312"/>
              <a:gd name="T11" fmla="*/ 486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486"/>
              <a:gd name="T20" fmla="*/ 3312 w 331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486">
                <a:moveTo>
                  <a:pt x="0" y="486"/>
                </a:moveTo>
                <a:lnTo>
                  <a:pt x="816" y="486"/>
                </a:lnTo>
                <a:lnTo>
                  <a:pt x="888" y="0"/>
                </a:lnTo>
                <a:lnTo>
                  <a:pt x="2335" y="0"/>
                </a:lnTo>
                <a:lnTo>
                  <a:pt x="2400" y="486"/>
                </a:lnTo>
                <a:lnTo>
                  <a:pt x="3312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836613" y="5554663"/>
            <a:ext cx="454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OL</a:t>
            </a:r>
            <a:endParaRPr lang="en-US">
              <a:latin typeface="+mj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839788" y="4899025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OH</a:t>
            </a:r>
            <a:endParaRPr lang="en-US">
              <a:latin typeface="+mj-lt"/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842963" y="3344863"/>
            <a:ext cx="415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IL</a:t>
            </a:r>
            <a:endParaRPr lang="en-US">
              <a:latin typeface="+mj-lt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858838" y="2840038"/>
            <a:ext cx="428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>
                <a:latin typeface="+mj-lt"/>
              </a:rPr>
              <a:t>V</a:t>
            </a:r>
            <a:r>
              <a:rPr lang="en-US" sz="1200" baseline="-25000">
                <a:latin typeface="+mj-lt"/>
              </a:rPr>
              <a:t>IH</a:t>
            </a: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Contamination Delay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990600"/>
            <a:ext cx="800100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marL="1588" indent="-1588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Contamination delay (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):  A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LOWER BOUND on the delay from any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invalid input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to an </a:t>
            </a:r>
            <a:r>
              <a:rPr lang="en-US" dirty="0">
                <a:solidFill>
                  <a:srgbClr val="FF0000"/>
                </a:solidFill>
                <a:latin typeface="+mj-lt"/>
                <a:ea typeface="ＭＳ Ｐゴシック" charset="0"/>
                <a:cs typeface="ＭＳ Ｐゴシック" charset="0"/>
              </a:rPr>
              <a:t>invalid output</a:t>
            </a:r>
            <a:endParaRPr lang="en-US" sz="2000" dirty="0">
              <a:solidFill>
                <a:srgbClr val="FF0000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981075" y="2560638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981075" y="3046413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981075" y="5032375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981075" y="4406900"/>
            <a:ext cx="5051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43163" y="2151063"/>
            <a:ext cx="0" cy="211613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4637088" y="2151063"/>
            <a:ext cx="0" cy="21907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038225" y="4081463"/>
            <a:ext cx="0" cy="1328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904875" y="5265738"/>
            <a:ext cx="5191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252538" y="4364038"/>
            <a:ext cx="1306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263900" y="5057775"/>
            <a:ext cx="1514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c 16"/>
          <p:cNvSpPr>
            <a:spLocks/>
          </p:cNvSpPr>
          <p:nvPr/>
        </p:nvSpPr>
        <p:spPr bwMode="auto">
          <a:xfrm>
            <a:off x="2571750" y="4364038"/>
            <a:ext cx="687388" cy="6873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c 17"/>
          <p:cNvSpPr>
            <a:spLocks/>
          </p:cNvSpPr>
          <p:nvPr/>
        </p:nvSpPr>
        <p:spPr bwMode="auto">
          <a:xfrm>
            <a:off x="4783138" y="4371975"/>
            <a:ext cx="687387" cy="6873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88"/>
                  <a:pt x="9643" y="24"/>
                  <a:pt x="21555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475288" y="4364038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47713" y="3713163"/>
            <a:ext cx="7477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573338" y="4162425"/>
            <a:ext cx="0" cy="1236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4783138" y="4092575"/>
            <a:ext cx="0" cy="123666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V="1">
            <a:off x="1038225" y="2208213"/>
            <a:ext cx="0" cy="1330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904875" y="3394075"/>
            <a:ext cx="5121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47713" y="1811338"/>
            <a:ext cx="54768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2000" baseline="-25000" dirty="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246188" y="2482850"/>
            <a:ext cx="4786312" cy="701675"/>
          </a:xfrm>
          <a:custGeom>
            <a:avLst/>
            <a:gdLst>
              <a:gd name="T0" fmla="*/ 0 w 3312"/>
              <a:gd name="T1" fmla="*/ 486 h 486"/>
              <a:gd name="T2" fmla="*/ 816 w 3312"/>
              <a:gd name="T3" fmla="*/ 486 h 486"/>
              <a:gd name="T4" fmla="*/ 888 w 3312"/>
              <a:gd name="T5" fmla="*/ 0 h 486"/>
              <a:gd name="T6" fmla="*/ 2335 w 3312"/>
              <a:gd name="T7" fmla="*/ 0 h 486"/>
              <a:gd name="T8" fmla="*/ 2400 w 3312"/>
              <a:gd name="T9" fmla="*/ 486 h 486"/>
              <a:gd name="T10" fmla="*/ 3312 w 3312"/>
              <a:gd name="T11" fmla="*/ 486 h 4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12"/>
              <a:gd name="T19" fmla="*/ 0 h 486"/>
              <a:gd name="T20" fmla="*/ 3312 w 3312"/>
              <a:gd name="T21" fmla="*/ 486 h 48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12" h="486">
                <a:moveTo>
                  <a:pt x="0" y="486"/>
                </a:moveTo>
                <a:lnTo>
                  <a:pt x="816" y="486"/>
                </a:lnTo>
                <a:lnTo>
                  <a:pt x="888" y="0"/>
                </a:lnTo>
                <a:lnTo>
                  <a:pt x="2335" y="0"/>
                </a:lnTo>
                <a:lnTo>
                  <a:pt x="2400" y="486"/>
                </a:lnTo>
                <a:lnTo>
                  <a:pt x="3312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669925" y="4905375"/>
            <a:ext cx="4540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OL</a:t>
            </a:r>
            <a:endParaRPr lang="en-US" b="0">
              <a:latin typeface="+mj-lt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674688" y="4310063"/>
            <a:ext cx="46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OH</a:t>
            </a:r>
            <a:endParaRPr lang="en-US" b="0">
              <a:latin typeface="+mj-lt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88975" y="2895600"/>
            <a:ext cx="3905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IL</a:t>
            </a:r>
            <a:endParaRPr lang="en-US" b="0">
              <a:latin typeface="+mj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98500" y="2435225"/>
            <a:ext cx="4095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b="0">
                <a:latin typeface="+mj-lt"/>
              </a:rPr>
              <a:t>V</a:t>
            </a:r>
            <a:r>
              <a:rPr lang="en-US" sz="1200" b="0" baseline="-25000">
                <a:latin typeface="+mj-lt"/>
              </a:rPr>
              <a:t>IH</a:t>
            </a:r>
            <a:endParaRPr lang="en-US" b="0">
              <a:latin typeface="+mj-lt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147888" y="3746500"/>
            <a:ext cx="987425" cy="415925"/>
            <a:chOff x="2148187" y="3745853"/>
            <a:chExt cx="986953" cy="416087"/>
          </a:xfrm>
        </p:grpSpPr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2356050" y="3745853"/>
              <a:ext cx="779090" cy="370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≥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CD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148187" y="4161940"/>
              <a:ext cx="29513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573434" y="4161940"/>
              <a:ext cx="26815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41813" y="3762375"/>
            <a:ext cx="1012825" cy="400050"/>
            <a:chOff x="4341738" y="3761745"/>
            <a:chExt cx="1012963" cy="400195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575132" y="3761745"/>
              <a:ext cx="779569" cy="37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2000">
                  <a:solidFill>
                    <a:srgbClr val="FF0000"/>
                  </a:solidFill>
                  <a:latin typeface="Bookman Old Style" charset="0"/>
                </a:rPr>
                <a:t>≥ t</a:t>
              </a:r>
              <a:r>
                <a:rPr lang="en-US" altLang="x-none" sz="2000" baseline="-25000">
                  <a:solidFill>
                    <a:srgbClr val="FF0000"/>
                  </a:solidFill>
                  <a:latin typeface="Bookman Old Style" charset="0"/>
                </a:rPr>
                <a:t>CD</a:t>
              </a:r>
              <a:endParaRPr lang="en-US" altLang="x-none" baseline="-25000">
                <a:solidFill>
                  <a:srgbClr val="FF0000"/>
                </a:solidFill>
                <a:latin typeface="Bookman Old Style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4341738" y="4161940"/>
              <a:ext cx="29531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H="1">
              <a:off x="4792649" y="4161940"/>
              <a:ext cx="2683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6537325" y="2133600"/>
            <a:ext cx="2378075" cy="3416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Do we really need t</a:t>
            </a:r>
            <a:r>
              <a:rPr lang="en-US" altLang="x-none" sz="1800" baseline="-25000">
                <a:latin typeface="Bookman Old Style" charset="0"/>
              </a:rPr>
              <a:t>CD</a:t>
            </a:r>
            <a:r>
              <a:rPr lang="en-US" altLang="x-none" sz="1800">
                <a:latin typeface="Bookman Old Style" charset="0"/>
              </a:rPr>
              <a:t>?</a:t>
            </a:r>
          </a:p>
          <a:p>
            <a:pPr eaLnBrk="1" hangingPunct="1"/>
            <a:endParaRPr lang="en-US" altLang="x-none" sz="1800">
              <a:latin typeface="Bookman Old Style" charset="0"/>
            </a:endParaRPr>
          </a:p>
          <a:p>
            <a:pPr eaLnBrk="1" hangingPunct="1"/>
            <a:r>
              <a:rPr lang="en-US" altLang="x-none" sz="1800">
                <a:latin typeface="Bookman Old Style" charset="0"/>
              </a:rPr>
              <a:t>Usually not…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ll be important when we design circuits with registers (coming soon!)</a:t>
            </a:r>
          </a:p>
          <a:p>
            <a:pPr eaLnBrk="1" hangingPunct="1"/>
            <a:endParaRPr lang="en-US" altLang="x-none" sz="1800">
              <a:latin typeface="Bookman Old Style" charset="0"/>
            </a:endParaRPr>
          </a:p>
          <a:p>
            <a:pPr eaLnBrk="1" hangingPunct="1"/>
            <a:r>
              <a:rPr lang="en-US" altLang="x-none" sz="1800">
                <a:latin typeface="Bookman Old Style" charset="0"/>
              </a:rPr>
              <a:t>If t</a:t>
            </a:r>
            <a:r>
              <a:rPr lang="en-US" altLang="x-none" sz="1800" baseline="-25000">
                <a:latin typeface="Bookman Old Style" charset="0"/>
              </a:rPr>
              <a:t>CD</a:t>
            </a:r>
            <a:r>
              <a:rPr lang="en-US" altLang="x-none" sz="1800">
                <a:latin typeface="Bookman Old Style" charset="0"/>
              </a:rPr>
              <a:t> is not specified, safe to assume it</a:t>
            </a:r>
            <a:r>
              <a:rPr lang="en-US" altLang="en-US" sz="1800">
                <a:latin typeface="Bookman Old Style" charset="0"/>
              </a:rPr>
              <a:t>’</a:t>
            </a:r>
            <a:r>
              <a:rPr lang="en-US" altLang="x-none" sz="1800">
                <a:latin typeface="Bookman Old Style" charset="0"/>
              </a:rPr>
              <a:t>s </a:t>
            </a:r>
            <a:r>
              <a:rPr lang="en-US" altLang="x-none" sz="1800">
                <a:solidFill>
                  <a:srgbClr val="CC0000"/>
                </a:solidFill>
                <a:latin typeface="Bookman Old Style" charset="0"/>
              </a:rPr>
              <a:t>0</a:t>
            </a:r>
            <a:r>
              <a:rPr lang="en-US" altLang="x-none" sz="1800">
                <a:latin typeface="Bookman Old Style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The Combinational Contract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2147888" y="2659063"/>
            <a:ext cx="0" cy="21209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1544638" y="2805113"/>
            <a:ext cx="5549900" cy="228600"/>
            <a:chOff x="1060" y="1776"/>
            <a:chExt cx="3496" cy="14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060" y="1776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060" y="1920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4" name="Group 7"/>
          <p:cNvGrpSpPr>
            <a:grpSpLocks/>
          </p:cNvGrpSpPr>
          <p:nvPr/>
        </p:nvGrpSpPr>
        <p:grpSpPr bwMode="auto">
          <a:xfrm>
            <a:off x="1828800" y="1524000"/>
            <a:ext cx="1477963" cy="428625"/>
            <a:chOff x="1239" y="969"/>
            <a:chExt cx="931" cy="270"/>
          </a:xfrm>
        </p:grpSpPr>
        <p:pic>
          <p:nvPicPr>
            <p:cNvPr id="46129" name="Picture 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" y="1008"/>
              <a:ext cx="448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39" y="969"/>
              <a:ext cx="255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11" y="969"/>
              <a:ext cx="25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46085" name="Group 11"/>
          <p:cNvGrpSpPr>
            <a:grpSpLocks/>
          </p:cNvGrpSpPr>
          <p:nvPr/>
        </p:nvGrpSpPr>
        <p:grpSpPr bwMode="auto">
          <a:xfrm>
            <a:off x="3906838" y="1219200"/>
            <a:ext cx="884237" cy="1141413"/>
            <a:chOff x="2548" y="777"/>
            <a:chExt cx="557" cy="719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832" y="916"/>
              <a:ext cx="0" cy="5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583" y="777"/>
              <a:ext cx="522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A  B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583" y="1017"/>
              <a:ext cx="480" cy="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0  1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1  0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548" y="1008"/>
              <a:ext cx="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5105400" y="1371600"/>
            <a:ext cx="374808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 propagation delay</a:t>
            </a:r>
          </a:p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>
                <a:latin typeface="+mj-lt"/>
                <a:ea typeface="ＭＳ Ｐゴシック" charset="0"/>
                <a:cs typeface="ＭＳ Ｐゴシック" charset="0"/>
              </a:rPr>
              <a:t>CD </a:t>
            </a: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contamination delay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66800" y="2743200"/>
            <a:ext cx="404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A</a:t>
            </a:r>
          </a:p>
        </p:txBody>
      </p:sp>
      <p:grpSp>
        <p:nvGrpSpPr>
          <p:cNvPr id="46088" name="Group 18"/>
          <p:cNvGrpSpPr>
            <a:grpSpLocks/>
          </p:cNvGrpSpPr>
          <p:nvPr/>
        </p:nvGrpSpPr>
        <p:grpSpPr bwMode="auto">
          <a:xfrm>
            <a:off x="1544638" y="3338513"/>
            <a:ext cx="5549900" cy="228600"/>
            <a:chOff x="1060" y="2112"/>
            <a:chExt cx="3496" cy="144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060" y="2112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060" y="2256"/>
              <a:ext cx="3496" cy="0"/>
            </a:xfrm>
            <a:prstGeom prst="line">
              <a:avLst/>
            </a:prstGeom>
            <a:noFill/>
            <a:ln w="12700">
              <a:solidFill>
                <a:srgbClr val="91919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066800" y="3276600"/>
            <a:ext cx="411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B</a:t>
            </a: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2376488" y="3338513"/>
            <a:ext cx="534987" cy="230187"/>
          </a:xfrm>
          <a:custGeom>
            <a:avLst/>
            <a:gdLst>
              <a:gd name="T0" fmla="*/ 0 w 337"/>
              <a:gd name="T1" fmla="*/ 2147483647 h 145"/>
              <a:gd name="T2" fmla="*/ 2147483647 w 337"/>
              <a:gd name="T3" fmla="*/ 0 h 145"/>
              <a:gd name="T4" fmla="*/ 2147483647 w 337"/>
              <a:gd name="T5" fmla="*/ 2147483647 h 145"/>
              <a:gd name="T6" fmla="*/ 2147483647 w 337"/>
              <a:gd name="T7" fmla="*/ 0 h 145"/>
              <a:gd name="T8" fmla="*/ 2147483647 w 337"/>
              <a:gd name="T9" fmla="*/ 2147483647 h 145"/>
              <a:gd name="T10" fmla="*/ 2147483647 w 337"/>
              <a:gd name="T11" fmla="*/ 0 h 145"/>
              <a:gd name="T12" fmla="*/ 2147483647 w 337"/>
              <a:gd name="T13" fmla="*/ 2147483647 h 145"/>
              <a:gd name="T14" fmla="*/ 2147483647 w 337"/>
              <a:gd name="T15" fmla="*/ 0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"/>
              <a:gd name="T25" fmla="*/ 0 h 145"/>
              <a:gd name="T26" fmla="*/ 337 w 337"/>
              <a:gd name="T27" fmla="*/ 145 h 1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" h="145">
                <a:moveTo>
                  <a:pt x="0" y="144"/>
                </a:moveTo>
                <a:lnTo>
                  <a:pt x="48" y="0"/>
                </a:lnTo>
                <a:lnTo>
                  <a:pt x="96" y="144"/>
                </a:lnTo>
                <a:lnTo>
                  <a:pt x="144" y="0"/>
                </a:lnTo>
                <a:lnTo>
                  <a:pt x="192" y="144"/>
                </a:lnTo>
                <a:lnTo>
                  <a:pt x="240" y="0"/>
                </a:lnTo>
                <a:lnTo>
                  <a:pt x="288" y="144"/>
                </a:lnTo>
                <a:lnTo>
                  <a:pt x="336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4814888" y="3338513"/>
            <a:ext cx="534987" cy="230187"/>
          </a:xfrm>
          <a:custGeom>
            <a:avLst/>
            <a:gdLst>
              <a:gd name="T0" fmla="*/ 0 w 337"/>
              <a:gd name="T1" fmla="*/ 0 h 145"/>
              <a:gd name="T2" fmla="*/ 2147483647 w 337"/>
              <a:gd name="T3" fmla="*/ 2147483647 h 145"/>
              <a:gd name="T4" fmla="*/ 2147483647 w 337"/>
              <a:gd name="T5" fmla="*/ 0 h 145"/>
              <a:gd name="T6" fmla="*/ 2147483647 w 337"/>
              <a:gd name="T7" fmla="*/ 2147483647 h 145"/>
              <a:gd name="T8" fmla="*/ 2147483647 w 337"/>
              <a:gd name="T9" fmla="*/ 0 h 145"/>
              <a:gd name="T10" fmla="*/ 2147483647 w 337"/>
              <a:gd name="T11" fmla="*/ 2147483647 h 145"/>
              <a:gd name="T12" fmla="*/ 2147483647 w 337"/>
              <a:gd name="T13" fmla="*/ 0 h 145"/>
              <a:gd name="T14" fmla="*/ 2147483647 w 337"/>
              <a:gd name="T15" fmla="*/ 2147483647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7"/>
              <a:gd name="T25" fmla="*/ 0 h 145"/>
              <a:gd name="T26" fmla="*/ 337 w 337"/>
              <a:gd name="T27" fmla="*/ 145 h 1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7" h="145">
                <a:moveTo>
                  <a:pt x="0" y="0"/>
                </a:moveTo>
                <a:lnTo>
                  <a:pt x="48" y="144"/>
                </a:lnTo>
                <a:lnTo>
                  <a:pt x="96" y="0"/>
                </a:lnTo>
                <a:lnTo>
                  <a:pt x="144" y="144"/>
                </a:lnTo>
                <a:lnTo>
                  <a:pt x="192" y="0"/>
                </a:lnTo>
                <a:lnTo>
                  <a:pt x="240" y="144"/>
                </a:lnTo>
                <a:lnTo>
                  <a:pt x="288" y="0"/>
                </a:lnTo>
                <a:lnTo>
                  <a:pt x="336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2376488" y="2659063"/>
            <a:ext cx="0" cy="1816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2909888" y="2659063"/>
            <a:ext cx="0" cy="21209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510088" y="2659063"/>
            <a:ext cx="0" cy="2197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4814888" y="2659063"/>
            <a:ext cx="0" cy="1816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348288" y="2659063"/>
            <a:ext cx="0" cy="2197100"/>
          </a:xfrm>
          <a:prstGeom prst="line">
            <a:avLst/>
          </a:prstGeom>
          <a:noFill/>
          <a:ln w="12700">
            <a:solidFill>
              <a:srgbClr val="91919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697038" y="3649663"/>
            <a:ext cx="3873500" cy="825500"/>
            <a:chOff x="1697038" y="3649663"/>
            <a:chExt cx="3873500" cy="825500"/>
          </a:xfrm>
        </p:grpSpPr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1849438" y="3871913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4211638" y="3871913"/>
              <a:ext cx="2921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4808538" y="3871913"/>
              <a:ext cx="317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2370138" y="3871913"/>
              <a:ext cx="317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1697038" y="3649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4135438" y="3649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2840038" y="3878263"/>
              <a:ext cx="2730500" cy="596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278438" y="3878263"/>
              <a:ext cx="2921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01838" y="4411663"/>
            <a:ext cx="6484937" cy="989012"/>
            <a:chOff x="2001838" y="4411663"/>
            <a:chExt cx="6484937" cy="989012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5791200" y="5029200"/>
              <a:ext cx="26955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000">
                  <a:latin typeface="+mj-lt"/>
                  <a:ea typeface="ＭＳ Ｐゴシック" charset="0"/>
                  <a:cs typeface="ＭＳ Ｐゴシック" charset="0"/>
                </a:rPr>
                <a:t>Must be ___________</a:t>
              </a:r>
              <a:endParaRPr lang="en-US" sz="2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154238" y="4633913"/>
              <a:ext cx="749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516438" y="4633913"/>
              <a:ext cx="8255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2001838" y="4411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364038" y="4411663"/>
              <a:ext cx="1130300" cy="4445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144838" y="4716463"/>
              <a:ext cx="25781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5430838" y="4792663"/>
              <a:ext cx="292100" cy="368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5791200" y="4343400"/>
            <a:ext cx="26955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Must be ___________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Freeform 45"/>
          <p:cNvSpPr>
            <a:spLocks/>
          </p:cNvSpPr>
          <p:nvPr/>
        </p:nvSpPr>
        <p:spPr bwMode="auto">
          <a:xfrm>
            <a:off x="1690688" y="2805113"/>
            <a:ext cx="5183187" cy="230187"/>
          </a:xfrm>
          <a:custGeom>
            <a:avLst/>
            <a:gdLst>
              <a:gd name="T0" fmla="*/ 0 w 3265"/>
              <a:gd name="T1" fmla="*/ 2147483647 h 145"/>
              <a:gd name="T2" fmla="*/ 2147483647 w 3265"/>
              <a:gd name="T3" fmla="*/ 2147483647 h 145"/>
              <a:gd name="T4" fmla="*/ 2147483647 w 3265"/>
              <a:gd name="T5" fmla="*/ 0 h 145"/>
              <a:gd name="T6" fmla="*/ 2147483647 w 3265"/>
              <a:gd name="T7" fmla="*/ 0 h 145"/>
              <a:gd name="T8" fmla="*/ 2147483647 w 3265"/>
              <a:gd name="T9" fmla="*/ 2147483647 h 145"/>
              <a:gd name="T10" fmla="*/ 2147483647 w 3265"/>
              <a:gd name="T11" fmla="*/ 2147483647 h 1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5"/>
              <a:gd name="T19" fmla="*/ 0 h 145"/>
              <a:gd name="T20" fmla="*/ 3265 w 3265"/>
              <a:gd name="T21" fmla="*/ 145 h 1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5" h="145">
                <a:moveTo>
                  <a:pt x="0" y="144"/>
                </a:moveTo>
                <a:lnTo>
                  <a:pt x="288" y="144"/>
                </a:lnTo>
                <a:lnTo>
                  <a:pt x="288" y="0"/>
                </a:lnTo>
                <a:lnTo>
                  <a:pt x="1776" y="0"/>
                </a:lnTo>
                <a:lnTo>
                  <a:pt x="1776" y="144"/>
                </a:lnTo>
                <a:lnTo>
                  <a:pt x="3264" y="144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Freeform 46"/>
          <p:cNvSpPr>
            <a:spLocks/>
          </p:cNvSpPr>
          <p:nvPr/>
        </p:nvSpPr>
        <p:spPr bwMode="auto">
          <a:xfrm>
            <a:off x="1690688" y="3338513"/>
            <a:ext cx="5183187" cy="230187"/>
          </a:xfrm>
          <a:custGeom>
            <a:avLst/>
            <a:gdLst>
              <a:gd name="T0" fmla="*/ 0 w 3265"/>
              <a:gd name="T1" fmla="*/ 0 h 145"/>
              <a:gd name="T2" fmla="*/ 2147483647 w 3265"/>
              <a:gd name="T3" fmla="*/ 0 h 145"/>
              <a:gd name="T4" fmla="*/ 2147483647 w 3265"/>
              <a:gd name="T5" fmla="*/ 2147483647 h 145"/>
              <a:gd name="T6" fmla="*/ 2147483647 w 3265"/>
              <a:gd name="T7" fmla="*/ 0 h 145"/>
              <a:gd name="T8" fmla="*/ 2147483647 w 3265"/>
              <a:gd name="T9" fmla="*/ 2147483647 h 145"/>
              <a:gd name="T10" fmla="*/ 2147483647 w 3265"/>
              <a:gd name="T11" fmla="*/ 0 h 145"/>
              <a:gd name="T12" fmla="*/ 2147483647 w 3265"/>
              <a:gd name="T13" fmla="*/ 2147483647 h 145"/>
              <a:gd name="T14" fmla="*/ 2147483647 w 3265"/>
              <a:gd name="T15" fmla="*/ 0 h 145"/>
              <a:gd name="T16" fmla="*/ 2147483647 w 3265"/>
              <a:gd name="T17" fmla="*/ 2147483647 h 145"/>
              <a:gd name="T18" fmla="*/ 2147483647 w 3265"/>
              <a:gd name="T19" fmla="*/ 2147483647 h 145"/>
              <a:gd name="T20" fmla="*/ 2147483647 w 3265"/>
              <a:gd name="T21" fmla="*/ 0 h 145"/>
              <a:gd name="T22" fmla="*/ 2147483647 w 3265"/>
              <a:gd name="T23" fmla="*/ 2147483647 h 145"/>
              <a:gd name="T24" fmla="*/ 2147483647 w 3265"/>
              <a:gd name="T25" fmla="*/ 0 h 145"/>
              <a:gd name="T26" fmla="*/ 2147483647 w 3265"/>
              <a:gd name="T27" fmla="*/ 2147483647 h 145"/>
              <a:gd name="T28" fmla="*/ 2147483647 w 3265"/>
              <a:gd name="T29" fmla="*/ 0 h 145"/>
              <a:gd name="T30" fmla="*/ 2147483647 w 3265"/>
              <a:gd name="T31" fmla="*/ 2147483647 h 145"/>
              <a:gd name="T32" fmla="*/ 2147483647 w 3265"/>
              <a:gd name="T33" fmla="*/ 0 h 145"/>
              <a:gd name="T34" fmla="*/ 2147483647 w 3265"/>
              <a:gd name="T35" fmla="*/ 0 h 1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3265"/>
              <a:gd name="T55" fmla="*/ 0 h 145"/>
              <a:gd name="T56" fmla="*/ 3265 w 3265"/>
              <a:gd name="T57" fmla="*/ 145 h 14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3265" h="145">
                <a:moveTo>
                  <a:pt x="0" y="0"/>
                </a:moveTo>
                <a:lnTo>
                  <a:pt x="432" y="0"/>
                </a:lnTo>
                <a:lnTo>
                  <a:pt x="480" y="144"/>
                </a:lnTo>
                <a:lnTo>
                  <a:pt x="528" y="0"/>
                </a:lnTo>
                <a:lnTo>
                  <a:pt x="576" y="144"/>
                </a:lnTo>
                <a:lnTo>
                  <a:pt x="624" y="0"/>
                </a:lnTo>
                <a:lnTo>
                  <a:pt x="672" y="144"/>
                </a:lnTo>
                <a:lnTo>
                  <a:pt x="720" y="0"/>
                </a:lnTo>
                <a:lnTo>
                  <a:pt x="768" y="144"/>
                </a:lnTo>
                <a:lnTo>
                  <a:pt x="1968" y="144"/>
                </a:lnTo>
                <a:lnTo>
                  <a:pt x="2016" y="0"/>
                </a:lnTo>
                <a:lnTo>
                  <a:pt x="2064" y="144"/>
                </a:lnTo>
                <a:lnTo>
                  <a:pt x="2112" y="0"/>
                </a:lnTo>
                <a:lnTo>
                  <a:pt x="2160" y="144"/>
                </a:lnTo>
                <a:lnTo>
                  <a:pt x="2208" y="0"/>
                </a:lnTo>
                <a:lnTo>
                  <a:pt x="2256" y="144"/>
                </a:lnTo>
                <a:lnTo>
                  <a:pt x="2304" y="0"/>
                </a:lnTo>
                <a:lnTo>
                  <a:pt x="3264" y="0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Rectangle 47"/>
          <p:cNvSpPr>
            <a:spLocks noChangeArrowheads="1"/>
          </p:cNvSpPr>
          <p:nvPr/>
        </p:nvSpPr>
        <p:spPr bwMode="auto">
          <a:xfrm>
            <a:off x="533400" y="5105400"/>
            <a:ext cx="5983288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Notes: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1. </a:t>
            </a:r>
            <a:r>
              <a:rPr lang="en-US" sz="2400" i="1" dirty="0">
                <a:latin typeface="+mj-lt"/>
                <a:ea typeface="ＭＳ Ｐゴシック" charset="0"/>
                <a:cs typeface="ＭＳ Ｐゴシック" charset="0"/>
              </a:rPr>
              <a:t>No Promises 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during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 2. Default (conservative) spec: </a:t>
            </a: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400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 = 0</a:t>
            </a:r>
          </a:p>
        </p:txBody>
      </p:sp>
      <p:grpSp>
        <p:nvGrpSpPr>
          <p:cNvPr id="46103" name="Group 48"/>
          <p:cNvGrpSpPr>
            <a:grpSpLocks/>
          </p:cNvGrpSpPr>
          <p:nvPr/>
        </p:nvGrpSpPr>
        <p:grpSpPr bwMode="auto">
          <a:xfrm>
            <a:off x="4265613" y="5548313"/>
            <a:ext cx="534987" cy="230187"/>
            <a:chOff x="2256" y="3504"/>
            <a:chExt cx="337" cy="145"/>
          </a:xfrm>
        </p:grpSpPr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256" y="3504"/>
              <a:ext cx="337" cy="145"/>
            </a:xfrm>
            <a:custGeom>
              <a:avLst/>
              <a:gdLst>
                <a:gd name="T0" fmla="*/ 0 w 337"/>
                <a:gd name="T1" fmla="*/ 144 h 145"/>
                <a:gd name="T2" fmla="*/ 48 w 337"/>
                <a:gd name="T3" fmla="*/ 0 h 145"/>
                <a:gd name="T4" fmla="*/ 96 w 337"/>
                <a:gd name="T5" fmla="*/ 144 h 145"/>
                <a:gd name="T6" fmla="*/ 144 w 337"/>
                <a:gd name="T7" fmla="*/ 0 h 145"/>
                <a:gd name="T8" fmla="*/ 192 w 337"/>
                <a:gd name="T9" fmla="*/ 144 h 145"/>
                <a:gd name="T10" fmla="*/ 240 w 337"/>
                <a:gd name="T11" fmla="*/ 0 h 145"/>
                <a:gd name="T12" fmla="*/ 288 w 337"/>
                <a:gd name="T13" fmla="*/ 144 h 145"/>
                <a:gd name="T14" fmla="*/ 336 w 337"/>
                <a:gd name="T15" fmla="*/ 0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145"/>
                <a:gd name="T26" fmla="*/ 337 w 337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145">
                  <a:moveTo>
                    <a:pt x="0" y="144"/>
                  </a:moveTo>
                  <a:lnTo>
                    <a:pt x="48" y="0"/>
                  </a:lnTo>
                  <a:lnTo>
                    <a:pt x="96" y="144"/>
                  </a:lnTo>
                  <a:lnTo>
                    <a:pt x="144" y="0"/>
                  </a:lnTo>
                  <a:lnTo>
                    <a:pt x="192" y="144"/>
                  </a:lnTo>
                  <a:lnTo>
                    <a:pt x="240" y="0"/>
                  </a:lnTo>
                  <a:lnTo>
                    <a:pt x="288" y="144"/>
                  </a:lnTo>
                  <a:lnTo>
                    <a:pt x="336" y="0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2256" y="3504"/>
              <a:ext cx="337" cy="145"/>
            </a:xfrm>
            <a:custGeom>
              <a:avLst/>
              <a:gdLst>
                <a:gd name="T0" fmla="*/ 0 w 337"/>
                <a:gd name="T1" fmla="*/ 0 h 145"/>
                <a:gd name="T2" fmla="*/ 48 w 337"/>
                <a:gd name="T3" fmla="*/ 144 h 145"/>
                <a:gd name="T4" fmla="*/ 96 w 337"/>
                <a:gd name="T5" fmla="*/ 0 h 145"/>
                <a:gd name="T6" fmla="*/ 144 w 337"/>
                <a:gd name="T7" fmla="*/ 144 h 145"/>
                <a:gd name="T8" fmla="*/ 192 w 337"/>
                <a:gd name="T9" fmla="*/ 0 h 145"/>
                <a:gd name="T10" fmla="*/ 240 w 337"/>
                <a:gd name="T11" fmla="*/ 144 h 145"/>
                <a:gd name="T12" fmla="*/ 288 w 337"/>
                <a:gd name="T13" fmla="*/ 0 h 145"/>
                <a:gd name="T14" fmla="*/ 336 w 337"/>
                <a:gd name="T15" fmla="*/ 144 h 1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145"/>
                <a:gd name="T26" fmla="*/ 337 w 337"/>
                <a:gd name="T27" fmla="*/ 145 h 1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145">
                  <a:moveTo>
                    <a:pt x="0" y="0"/>
                  </a:moveTo>
                  <a:lnTo>
                    <a:pt x="48" y="144"/>
                  </a:lnTo>
                  <a:lnTo>
                    <a:pt x="96" y="0"/>
                  </a:lnTo>
                  <a:lnTo>
                    <a:pt x="144" y="144"/>
                  </a:lnTo>
                  <a:lnTo>
                    <a:pt x="192" y="0"/>
                  </a:lnTo>
                  <a:lnTo>
                    <a:pt x="240" y="144"/>
                  </a:lnTo>
                  <a:lnTo>
                    <a:pt x="288" y="0"/>
                  </a:lnTo>
                  <a:lnTo>
                    <a:pt x="336" y="144"/>
                  </a:ln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7389813" y="4876800"/>
            <a:ext cx="8699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>
            <a:lvl1pPr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≤ t</a:t>
            </a:r>
            <a:r>
              <a:rPr lang="en-US" altLang="x-none" baseline="-25000">
                <a:latin typeface="Bookman Old Style" charset="0"/>
              </a:rPr>
              <a:t>PD</a:t>
            </a: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7373938" y="4191000"/>
            <a:ext cx="895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977" tIns="43708" rIns="88977" bIns="43708">
            <a:spAutoFit/>
          </a:bodyPr>
          <a:lstStyle>
            <a:lvl1pPr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898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898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≥ t</a:t>
            </a:r>
            <a:r>
              <a:rPr lang="en-US" altLang="x-none" baseline="-25000">
                <a:latin typeface="Bookman Old Style" charset="0"/>
              </a:rPr>
              <a:t>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1" grpId="0" autoUpdateAnimBg="0"/>
      <p:bldP spid="5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Acyclic Combinational Circuits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054100" y="1370013"/>
            <a:ext cx="70215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If NAND gates have a t</a:t>
            </a:r>
            <a:r>
              <a:rPr lang="en-US" b="0" baseline="-25000">
                <a:latin typeface="+mj-lt"/>
              </a:rPr>
              <a:t>PD</a:t>
            </a:r>
            <a:r>
              <a:rPr lang="en-US" b="0">
                <a:latin typeface="+mj-lt"/>
              </a:rPr>
              <a:t> = 4nS and t</a:t>
            </a:r>
            <a:r>
              <a:rPr lang="en-US" b="0" baseline="-25000">
                <a:latin typeface="+mj-lt"/>
              </a:rPr>
              <a:t>CD</a:t>
            </a:r>
            <a:r>
              <a:rPr lang="en-US" b="0">
                <a:latin typeface="+mj-lt"/>
              </a:rPr>
              <a:t> = 1nS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1901825" y="3579813"/>
            <a:ext cx="5421313" cy="2057400"/>
            <a:chOff x="1486" y="1727"/>
            <a:chExt cx="3415" cy="1296"/>
          </a:xfrm>
        </p:grpSpPr>
        <p:grpSp>
          <p:nvGrpSpPr>
            <p:cNvPr id="48139" name="Group 5"/>
            <p:cNvGrpSpPr>
              <a:grpSpLocks noChangeAspect="1"/>
            </p:cNvGrpSpPr>
            <p:nvPr/>
          </p:nvGrpSpPr>
          <p:grpSpPr bwMode="auto">
            <a:xfrm>
              <a:off x="3696" y="2256"/>
              <a:ext cx="860" cy="383"/>
              <a:chOff x="5616" y="4896"/>
              <a:chExt cx="1296" cy="576"/>
            </a:xfrm>
          </p:grpSpPr>
          <p:grpSp>
            <p:nvGrpSpPr>
              <p:cNvPr id="48174" name="Group 6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42" name="Freeform 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3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4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45" name="Line 1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41" name="Oval 11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0" name="Group 12"/>
            <p:cNvGrpSpPr>
              <a:grpSpLocks noChangeAspect="1"/>
            </p:cNvGrpSpPr>
            <p:nvPr/>
          </p:nvGrpSpPr>
          <p:grpSpPr bwMode="auto">
            <a:xfrm>
              <a:off x="2832" y="1872"/>
              <a:ext cx="860" cy="383"/>
              <a:chOff x="5616" y="4896"/>
              <a:chExt cx="1296" cy="576"/>
            </a:xfrm>
          </p:grpSpPr>
          <p:grpSp>
            <p:nvGrpSpPr>
              <p:cNvPr id="48168" name="Group 13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6" name="Freeform 14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7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8" name="Line 16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9" name="Line 17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35" name="Oval 18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41" name="Group 19"/>
            <p:cNvGrpSpPr>
              <a:grpSpLocks noChangeAspect="1"/>
            </p:cNvGrpSpPr>
            <p:nvPr/>
          </p:nvGrpSpPr>
          <p:grpSpPr bwMode="auto">
            <a:xfrm>
              <a:off x="2832" y="2640"/>
              <a:ext cx="860" cy="383"/>
              <a:chOff x="5616" y="4896"/>
              <a:chExt cx="1296" cy="576"/>
            </a:xfrm>
          </p:grpSpPr>
          <p:grpSp>
            <p:nvGrpSpPr>
              <p:cNvPr id="48162" name="Group 20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30" name="Freeform 21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22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3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" name="Oval 25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3696" y="20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>
              <a:off x="3696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4560" y="244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1680" y="292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H="1">
              <a:off x="1728" y="196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487" y="1727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sp>
          <p:nvSpPr>
            <p:cNvPr id="14" name="Text Box 32"/>
            <p:cNvSpPr txBox="1">
              <a:spLocks noChangeArrowheads="1"/>
            </p:cNvSpPr>
            <p:nvPr/>
          </p:nvSpPr>
          <p:spPr bwMode="auto">
            <a:xfrm>
              <a:off x="1486" y="2207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C</a:t>
              </a:r>
            </a:p>
          </p:txBody>
        </p:sp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1488" y="2687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4647" y="2255"/>
              <a:ext cx="2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b="0">
                  <a:latin typeface="+mj-lt"/>
                </a:rPr>
                <a:t>Y</a:t>
              </a:r>
            </a:p>
          </p:txBody>
        </p:sp>
        <p:grpSp>
          <p:nvGrpSpPr>
            <p:cNvPr id="48151" name="Group 35"/>
            <p:cNvGrpSpPr>
              <a:grpSpLocks noChangeAspect="1"/>
            </p:cNvGrpSpPr>
            <p:nvPr/>
          </p:nvGrpSpPr>
          <p:grpSpPr bwMode="auto">
            <a:xfrm>
              <a:off x="1968" y="2256"/>
              <a:ext cx="860" cy="383"/>
              <a:chOff x="5616" y="4896"/>
              <a:chExt cx="1296" cy="576"/>
            </a:xfrm>
          </p:grpSpPr>
          <p:grpSp>
            <p:nvGrpSpPr>
              <p:cNvPr id="48156" name="Group 36"/>
              <p:cNvGrpSpPr>
                <a:grpSpLocks noChangeAspect="1"/>
              </p:cNvGrpSpPr>
              <p:nvPr/>
            </p:nvGrpSpPr>
            <p:grpSpPr bwMode="auto">
              <a:xfrm>
                <a:off x="5616" y="4896"/>
                <a:ext cx="1296" cy="576"/>
                <a:chOff x="2304" y="7200"/>
                <a:chExt cx="1296" cy="576"/>
              </a:xfrm>
            </p:grpSpPr>
            <p:sp>
              <p:nvSpPr>
                <p:cNvPr id="24" name="Freeform 37"/>
                <p:cNvSpPr>
                  <a:spLocks noChangeAspect="1"/>
                </p:cNvSpPr>
                <p:nvPr/>
              </p:nvSpPr>
              <p:spPr bwMode="auto">
                <a:xfrm>
                  <a:off x="2592" y="7200"/>
                  <a:ext cx="723" cy="576"/>
                </a:xfrm>
                <a:custGeom>
                  <a:avLst/>
                  <a:gdLst>
                    <a:gd name="T0" fmla="*/ 0 w 723"/>
                    <a:gd name="T1" fmla="*/ 0 h 576"/>
                    <a:gd name="T2" fmla="*/ 0 w 723"/>
                    <a:gd name="T3" fmla="*/ 576 h 576"/>
                    <a:gd name="T4" fmla="*/ 432 w 723"/>
                    <a:gd name="T5" fmla="*/ 576 h 576"/>
                    <a:gd name="T6" fmla="*/ 489 w 723"/>
                    <a:gd name="T7" fmla="*/ 573 h 576"/>
                    <a:gd name="T8" fmla="*/ 555 w 723"/>
                    <a:gd name="T9" fmla="*/ 549 h 576"/>
                    <a:gd name="T10" fmla="*/ 591 w 723"/>
                    <a:gd name="T11" fmla="*/ 525 h 576"/>
                    <a:gd name="T12" fmla="*/ 627 w 723"/>
                    <a:gd name="T13" fmla="*/ 501 h 576"/>
                    <a:gd name="T14" fmla="*/ 681 w 723"/>
                    <a:gd name="T15" fmla="*/ 435 h 576"/>
                    <a:gd name="T16" fmla="*/ 711 w 723"/>
                    <a:gd name="T17" fmla="*/ 363 h 576"/>
                    <a:gd name="T18" fmla="*/ 723 w 723"/>
                    <a:gd name="T19" fmla="*/ 285 h 576"/>
                    <a:gd name="T20" fmla="*/ 711 w 723"/>
                    <a:gd name="T21" fmla="*/ 213 h 576"/>
                    <a:gd name="T22" fmla="*/ 687 w 723"/>
                    <a:gd name="T23" fmla="*/ 147 h 576"/>
                    <a:gd name="T24" fmla="*/ 639 w 723"/>
                    <a:gd name="T25" fmla="*/ 87 h 576"/>
                    <a:gd name="T26" fmla="*/ 585 w 723"/>
                    <a:gd name="T27" fmla="*/ 45 h 576"/>
                    <a:gd name="T28" fmla="*/ 549 w 723"/>
                    <a:gd name="T29" fmla="*/ 27 h 576"/>
                    <a:gd name="T30" fmla="*/ 513 w 723"/>
                    <a:gd name="T31" fmla="*/ 15 h 576"/>
                    <a:gd name="T32" fmla="*/ 477 w 723"/>
                    <a:gd name="T33" fmla="*/ 3 h 576"/>
                    <a:gd name="T34" fmla="*/ 432 w 723"/>
                    <a:gd name="T35" fmla="*/ 0 h 576"/>
                    <a:gd name="T36" fmla="*/ 0 w 723"/>
                    <a:gd name="T37" fmla="*/ 0 h 5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23"/>
                    <a:gd name="T58" fmla="*/ 0 h 576"/>
                    <a:gd name="T59" fmla="*/ 723 w 723"/>
                    <a:gd name="T60" fmla="*/ 576 h 57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23" h="576">
                      <a:moveTo>
                        <a:pt x="0" y="0"/>
                      </a:moveTo>
                      <a:lnTo>
                        <a:pt x="0" y="576"/>
                      </a:lnTo>
                      <a:lnTo>
                        <a:pt x="432" y="576"/>
                      </a:lnTo>
                      <a:lnTo>
                        <a:pt x="489" y="573"/>
                      </a:lnTo>
                      <a:lnTo>
                        <a:pt x="555" y="549"/>
                      </a:lnTo>
                      <a:lnTo>
                        <a:pt x="591" y="525"/>
                      </a:lnTo>
                      <a:lnTo>
                        <a:pt x="627" y="501"/>
                      </a:lnTo>
                      <a:lnTo>
                        <a:pt x="681" y="435"/>
                      </a:lnTo>
                      <a:lnTo>
                        <a:pt x="711" y="363"/>
                      </a:lnTo>
                      <a:lnTo>
                        <a:pt x="723" y="285"/>
                      </a:lnTo>
                      <a:lnTo>
                        <a:pt x="711" y="213"/>
                      </a:lnTo>
                      <a:lnTo>
                        <a:pt x="687" y="147"/>
                      </a:lnTo>
                      <a:lnTo>
                        <a:pt x="639" y="87"/>
                      </a:lnTo>
                      <a:lnTo>
                        <a:pt x="585" y="45"/>
                      </a:lnTo>
                      <a:lnTo>
                        <a:pt x="549" y="27"/>
                      </a:lnTo>
                      <a:lnTo>
                        <a:pt x="513" y="15"/>
                      </a:lnTo>
                      <a:lnTo>
                        <a:pt x="477" y="3"/>
                      </a:lnTo>
                      <a:lnTo>
                        <a:pt x="4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5" name="Line 38"/>
                <p:cNvSpPr>
                  <a:spLocks noChangeAspect="1" noChangeShapeType="1"/>
                </p:cNvSpPr>
                <p:nvPr/>
              </p:nvSpPr>
              <p:spPr bwMode="auto">
                <a:xfrm>
                  <a:off x="3312" y="7489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6" name="Line 39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344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Line 40"/>
                <p:cNvSpPr>
                  <a:spLocks noChangeAspect="1" noChangeShapeType="1"/>
                </p:cNvSpPr>
                <p:nvPr/>
              </p:nvSpPr>
              <p:spPr bwMode="auto">
                <a:xfrm>
                  <a:off x="2304" y="76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3" name="Oval 41"/>
              <p:cNvSpPr>
                <a:spLocks noChangeAspect="1" noChangeArrowheads="1"/>
              </p:cNvSpPr>
              <p:nvPr/>
            </p:nvSpPr>
            <p:spPr bwMode="auto">
              <a:xfrm>
                <a:off x="6624" y="5113"/>
                <a:ext cx="143" cy="143"/>
              </a:xfrm>
              <a:prstGeom prst="ellipse">
                <a:avLst/>
              </a:prstGeom>
              <a:solidFill>
                <a:srgbClr val="CCFF99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2832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1968" y="216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44"/>
            <p:cNvSpPr>
              <a:spLocks noChangeShapeType="1"/>
            </p:cNvSpPr>
            <p:nvPr/>
          </p:nvSpPr>
          <p:spPr bwMode="auto">
            <a:xfrm flipH="1">
              <a:off x="1968" y="2160"/>
              <a:ext cx="8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Line 45"/>
            <p:cNvSpPr>
              <a:spLocks noChangeShapeType="1"/>
            </p:cNvSpPr>
            <p:nvPr/>
          </p:nvSpPr>
          <p:spPr bwMode="auto">
            <a:xfrm flipH="1">
              <a:off x="1632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5562600" y="2203450"/>
            <a:ext cx="2625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t</a:t>
            </a:r>
            <a:r>
              <a:rPr lang="en-US" b="0" baseline="-25000">
                <a:latin typeface="+mj-lt"/>
              </a:rPr>
              <a:t>PD</a:t>
            </a:r>
            <a:r>
              <a:rPr lang="en-US" b="0">
                <a:latin typeface="+mj-lt"/>
              </a:rPr>
              <a:t> = _______ nS</a:t>
            </a:r>
          </a:p>
          <a:p>
            <a:pPr>
              <a:defRPr/>
            </a:pPr>
            <a:endParaRPr lang="en-US" b="0">
              <a:latin typeface="+mj-lt"/>
            </a:endParaRPr>
          </a:p>
          <a:p>
            <a:pPr>
              <a:defRPr/>
            </a:pPr>
            <a:r>
              <a:rPr lang="en-US" b="0">
                <a:latin typeface="+mj-lt"/>
              </a:rPr>
              <a:t>t</a:t>
            </a:r>
            <a:r>
              <a:rPr lang="en-US" b="0" baseline="-25000">
                <a:latin typeface="+mj-lt"/>
              </a:rPr>
              <a:t>CD</a:t>
            </a:r>
            <a:r>
              <a:rPr lang="en-US" b="0">
                <a:latin typeface="+mj-lt"/>
              </a:rPr>
              <a:t> = _______ nS</a:t>
            </a:r>
          </a:p>
        </p:txBody>
      </p:sp>
      <p:sp>
        <p:nvSpPr>
          <p:cNvPr id="47" name="Text Box 47"/>
          <p:cNvSpPr txBox="1">
            <a:spLocks noChangeArrowheads="1"/>
          </p:cNvSpPr>
          <p:nvPr/>
        </p:nvSpPr>
        <p:spPr bwMode="auto">
          <a:xfrm>
            <a:off x="6550025" y="2132013"/>
            <a:ext cx="565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12</a:t>
            </a:r>
          </a:p>
        </p:txBody>
      </p:sp>
      <p:sp>
        <p:nvSpPr>
          <p:cNvPr id="48" name="Freeform 48"/>
          <p:cNvSpPr>
            <a:spLocks/>
          </p:cNvSpPr>
          <p:nvPr/>
        </p:nvSpPr>
        <p:spPr bwMode="auto">
          <a:xfrm>
            <a:off x="2184400" y="4781550"/>
            <a:ext cx="4826000" cy="725488"/>
          </a:xfrm>
          <a:custGeom>
            <a:avLst/>
            <a:gdLst>
              <a:gd name="T0" fmla="*/ 0 w 3040"/>
              <a:gd name="T1" fmla="*/ 2147483647 h 457"/>
              <a:gd name="T2" fmla="*/ 2147483647 w 3040"/>
              <a:gd name="T3" fmla="*/ 2147483647 h 457"/>
              <a:gd name="T4" fmla="*/ 2147483647 w 3040"/>
              <a:gd name="T5" fmla="*/ 2147483647 h 457"/>
              <a:gd name="T6" fmla="*/ 2147483647 w 3040"/>
              <a:gd name="T7" fmla="*/ 2147483647 h 457"/>
              <a:gd name="T8" fmla="*/ 2147483647 w 3040"/>
              <a:gd name="T9" fmla="*/ 2147483647 h 4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0"/>
              <a:gd name="T16" fmla="*/ 0 h 457"/>
              <a:gd name="T17" fmla="*/ 3040 w 3040"/>
              <a:gd name="T18" fmla="*/ 457 h 4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0" h="457">
                <a:moveTo>
                  <a:pt x="0" y="33"/>
                </a:moveTo>
                <a:cubicBezTo>
                  <a:pt x="116" y="39"/>
                  <a:pt x="429" y="8"/>
                  <a:pt x="696" y="78"/>
                </a:cubicBezTo>
                <a:cubicBezTo>
                  <a:pt x="963" y="148"/>
                  <a:pt x="1305" y="457"/>
                  <a:pt x="1600" y="456"/>
                </a:cubicBezTo>
                <a:cubicBezTo>
                  <a:pt x="1895" y="455"/>
                  <a:pt x="2224" y="144"/>
                  <a:pt x="2464" y="72"/>
                </a:cubicBezTo>
                <a:cubicBezTo>
                  <a:pt x="2704" y="0"/>
                  <a:pt x="2872" y="12"/>
                  <a:pt x="3040" y="24"/>
                </a:cubicBezTo>
              </a:path>
            </a:pathLst>
          </a:custGeom>
          <a:noFill/>
          <a:ln w="381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6635750" y="2895600"/>
            <a:ext cx="384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>
                <a:latin typeface="+mj-lt"/>
              </a:rPr>
              <a:t>2</a:t>
            </a:r>
          </a:p>
        </p:txBody>
      </p:sp>
      <p:sp>
        <p:nvSpPr>
          <p:cNvPr id="50" name="Freeform 50"/>
          <p:cNvSpPr>
            <a:spLocks/>
          </p:cNvSpPr>
          <p:nvPr/>
        </p:nvSpPr>
        <p:spPr bwMode="auto">
          <a:xfrm>
            <a:off x="2286000" y="3759200"/>
            <a:ext cx="4648200" cy="901700"/>
          </a:xfrm>
          <a:custGeom>
            <a:avLst/>
            <a:gdLst>
              <a:gd name="T0" fmla="*/ 0 w 2928"/>
              <a:gd name="T1" fmla="*/ 2147483647 h 568"/>
              <a:gd name="T2" fmla="*/ 2147483647 w 2928"/>
              <a:gd name="T3" fmla="*/ 2147483647 h 568"/>
              <a:gd name="T4" fmla="*/ 2147483647 w 2928"/>
              <a:gd name="T5" fmla="*/ 2147483647 h 568"/>
              <a:gd name="T6" fmla="*/ 2147483647 w 2928"/>
              <a:gd name="T7" fmla="*/ 2147483647 h 568"/>
              <a:gd name="T8" fmla="*/ 2147483647 w 2928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28"/>
              <a:gd name="T16" fmla="*/ 0 h 568"/>
              <a:gd name="T17" fmla="*/ 2928 w 2928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28" h="568">
                <a:moveTo>
                  <a:pt x="0" y="32"/>
                </a:moveTo>
                <a:cubicBezTo>
                  <a:pt x="376" y="16"/>
                  <a:pt x="752" y="0"/>
                  <a:pt x="1008" y="32"/>
                </a:cubicBezTo>
                <a:cubicBezTo>
                  <a:pt x="1264" y="64"/>
                  <a:pt x="1296" y="144"/>
                  <a:pt x="1536" y="224"/>
                </a:cubicBezTo>
                <a:cubicBezTo>
                  <a:pt x="1776" y="304"/>
                  <a:pt x="2216" y="456"/>
                  <a:pt x="2448" y="512"/>
                </a:cubicBezTo>
                <a:cubicBezTo>
                  <a:pt x="2680" y="568"/>
                  <a:pt x="2804" y="564"/>
                  <a:pt x="2928" y="560"/>
                </a:cubicBezTo>
              </a:path>
            </a:pathLst>
          </a:custGeom>
          <a:noFill/>
          <a:ln w="3810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1" name="Text Box 51"/>
          <p:cNvSpPr txBox="1">
            <a:spLocks noChangeArrowheads="1"/>
          </p:cNvSpPr>
          <p:nvPr/>
        </p:nvSpPr>
        <p:spPr bwMode="auto">
          <a:xfrm>
            <a:off x="5622925" y="533400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 err="1">
                <a:latin typeface="+mj-lt"/>
              </a:rPr>
              <a:t>t</a:t>
            </a:r>
            <a:r>
              <a:rPr lang="en-US" sz="1800" b="0" baseline="-25000" dirty="0" err="1">
                <a:latin typeface="+mj-lt"/>
              </a:rPr>
              <a:t>PD</a:t>
            </a:r>
            <a:r>
              <a:rPr lang="en-US" sz="1800" b="0" dirty="0">
                <a:latin typeface="+mj-lt"/>
              </a:rPr>
              <a:t> is the </a:t>
            </a:r>
            <a:r>
              <a:rPr lang="en-US" sz="1800" b="0" i="1" dirty="0">
                <a:solidFill>
                  <a:srgbClr val="CC0000"/>
                </a:solidFill>
                <a:latin typeface="+mj-lt"/>
              </a:rPr>
              <a:t>maximum</a:t>
            </a:r>
            <a:r>
              <a:rPr lang="en-US" sz="1800" b="0" dirty="0">
                <a:latin typeface="+mj-lt"/>
              </a:rPr>
              <a:t> cumulative propagation delay over all paths from inputs to outputs</a:t>
            </a: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1447800" y="2438400"/>
            <a:ext cx="329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t</a:t>
            </a:r>
            <a:r>
              <a:rPr lang="en-US" sz="1800" b="0" baseline="-25000">
                <a:latin typeface="+mj-lt"/>
              </a:rPr>
              <a:t>CD</a:t>
            </a:r>
            <a:r>
              <a:rPr lang="en-US" sz="1800" b="0">
                <a:latin typeface="+mj-lt"/>
              </a:rPr>
              <a:t> is the </a:t>
            </a:r>
            <a:r>
              <a:rPr lang="en-US" sz="1800" b="0" i="1">
                <a:solidFill>
                  <a:srgbClr val="CC0000"/>
                </a:solidFill>
                <a:latin typeface="+mj-lt"/>
              </a:rPr>
              <a:t>minimum</a:t>
            </a:r>
            <a:r>
              <a:rPr lang="en-US" sz="1800" b="0">
                <a:latin typeface="+mj-lt"/>
              </a:rPr>
              <a:t> cumulative contamination delay over all paths from inputs to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 autoUpdateAnimBg="0"/>
      <p:bldP spid="49" grpId="0" build="p" autoUpdateAnimBg="0"/>
      <p:bldP spid="51" grpId="0" build="p" autoUpdateAnimBg="0"/>
      <p:bldP spid="52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One Last Timing Issue…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3505200"/>
            <a:ext cx="7848600" cy="1917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Recall the rules for </a:t>
            </a:r>
            <a:r>
              <a:rPr lang="en-US" i="1" dirty="0">
                <a:latin typeface="+mj-lt"/>
                <a:ea typeface="ＭＳ Ｐゴシック" charset="0"/>
                <a:cs typeface="ＭＳ Ｐゴシック" charset="0"/>
              </a:rPr>
              <a:t>combinational devices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: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	Output guaranteed to be valid when </a:t>
            </a:r>
            <a:r>
              <a:rPr lang="en-US" i="1" u="sng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 inputs have been valid for at least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, and, outputs may become invalid no earlier than </a:t>
            </a:r>
            <a:r>
              <a:rPr lang="en-US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baseline="-25000" dirty="0" err="1">
                <a:latin typeface="+mj-lt"/>
                <a:ea typeface="ＭＳ Ｐゴシック" charset="0"/>
                <a:cs typeface="ＭＳ Ｐゴシック" charset="0"/>
              </a:rPr>
              <a:t>CD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 after an input changes!</a:t>
            </a:r>
            <a:endParaRPr lang="en-US" sz="28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335588" y="1490663"/>
            <a:ext cx="40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A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5945188" y="1863725"/>
            <a:ext cx="220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5945188" y="15589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35588" y="2174875"/>
            <a:ext cx="41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B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945188" y="25495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5945188" y="2168525"/>
            <a:ext cx="2209800" cy="381000"/>
          </a:xfrm>
          <a:custGeom>
            <a:avLst/>
            <a:gdLst>
              <a:gd name="T0" fmla="*/ 0 w 1392"/>
              <a:gd name="T1" fmla="*/ 2147483647 h 240"/>
              <a:gd name="T2" fmla="*/ 2147483647 w 1392"/>
              <a:gd name="T3" fmla="*/ 2147483647 h 240"/>
              <a:gd name="T4" fmla="*/ 2147483647 w 1392"/>
              <a:gd name="T5" fmla="*/ 0 h 240"/>
              <a:gd name="T6" fmla="*/ 2147483647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0" y="240"/>
                </a:moveTo>
                <a:lnTo>
                  <a:pt x="624" y="240"/>
                </a:lnTo>
                <a:lnTo>
                  <a:pt x="624" y="0"/>
                </a:lnTo>
                <a:lnTo>
                  <a:pt x="139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35588" y="286226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0">
                <a:latin typeface="+mj-lt"/>
              </a:rPr>
              <a:t>Z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945188" y="32353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5945188" y="28543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945188" y="2168525"/>
            <a:ext cx="2209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5945188" y="2854325"/>
            <a:ext cx="2209800" cy="381000"/>
          </a:xfrm>
          <a:custGeom>
            <a:avLst/>
            <a:gdLst>
              <a:gd name="T0" fmla="*/ 2147483647 w 1392"/>
              <a:gd name="T1" fmla="*/ 2147483647 h 240"/>
              <a:gd name="T2" fmla="*/ 2147483647 w 1392"/>
              <a:gd name="T3" fmla="*/ 2147483647 h 240"/>
              <a:gd name="T4" fmla="*/ 2147483647 w 1392"/>
              <a:gd name="T5" fmla="*/ 2147483647 h 240"/>
              <a:gd name="T6" fmla="*/ 0 w 139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240"/>
              <a:gd name="T14" fmla="*/ 1392 w 139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240">
                <a:moveTo>
                  <a:pt x="1392" y="240"/>
                </a:moveTo>
                <a:lnTo>
                  <a:pt x="1161" y="239"/>
                </a:lnTo>
                <a:lnTo>
                  <a:pt x="1161" y="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935788" y="1481138"/>
            <a:ext cx="0" cy="175418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164388" y="1481138"/>
            <a:ext cx="0" cy="1735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7773988" y="1481138"/>
            <a:ext cx="0" cy="173513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935788" y="30718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6935788" y="2778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164388" y="2551113"/>
            <a:ext cx="366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b="0">
                <a:latin typeface="+mj-lt"/>
              </a:rPr>
              <a:t>t</a:t>
            </a:r>
            <a:r>
              <a:rPr lang="en-US" sz="1000" b="0" baseline="-25000">
                <a:latin typeface="+mj-lt"/>
              </a:rPr>
              <a:t>PD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96100" y="2840038"/>
            <a:ext cx="3762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b="0">
                <a:latin typeface="+mj-lt"/>
              </a:rPr>
              <a:t>t</a:t>
            </a:r>
            <a:r>
              <a:rPr lang="en-US" sz="1000" b="0" baseline="-25000">
                <a:latin typeface="+mj-lt"/>
              </a:rPr>
              <a:t>CD</a:t>
            </a:r>
          </a:p>
        </p:txBody>
      </p:sp>
      <p:grpSp>
        <p:nvGrpSpPr>
          <p:cNvPr id="50197" name="Group 22"/>
          <p:cNvGrpSpPr>
            <a:grpSpLocks/>
          </p:cNvGrpSpPr>
          <p:nvPr/>
        </p:nvGrpSpPr>
        <p:grpSpPr bwMode="auto">
          <a:xfrm>
            <a:off x="609600" y="2024063"/>
            <a:ext cx="2540000" cy="841375"/>
            <a:chOff x="983" y="1345"/>
            <a:chExt cx="1600" cy="530"/>
          </a:xfrm>
        </p:grpSpPr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983" y="1345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2343" y="1493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Z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992" y="1584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grpSp>
          <p:nvGrpSpPr>
            <p:cNvPr id="50246" name="Group 26"/>
            <p:cNvGrpSpPr>
              <a:grpSpLocks noChangeAspect="1"/>
            </p:cNvGrpSpPr>
            <p:nvPr/>
          </p:nvGrpSpPr>
          <p:grpSpPr bwMode="auto">
            <a:xfrm>
              <a:off x="1268" y="1401"/>
              <a:ext cx="1036" cy="462"/>
              <a:chOff x="5616" y="4176"/>
              <a:chExt cx="1296" cy="576"/>
            </a:xfrm>
          </p:grpSpPr>
          <p:grpSp>
            <p:nvGrpSpPr>
              <p:cNvPr id="50247" name="Group 27"/>
              <p:cNvGrpSpPr>
                <a:grpSpLocks noChangeAspect="1"/>
              </p:cNvGrpSpPr>
              <p:nvPr/>
            </p:nvGrpSpPr>
            <p:grpSpPr bwMode="auto">
              <a:xfrm>
                <a:off x="5616" y="4176"/>
                <a:ext cx="1296" cy="576"/>
                <a:chOff x="3744" y="7632"/>
                <a:chExt cx="1296" cy="576"/>
              </a:xfrm>
            </p:grpSpPr>
            <p:sp>
              <p:nvSpPr>
                <p:cNvPr id="29" name="Freeform 28"/>
                <p:cNvSpPr>
                  <a:spLocks noChangeAspect="1"/>
                </p:cNvSpPr>
                <p:nvPr/>
              </p:nvSpPr>
              <p:spPr bwMode="auto">
                <a:xfrm>
                  <a:off x="4032" y="7632"/>
                  <a:ext cx="747" cy="576"/>
                </a:xfrm>
                <a:custGeom>
                  <a:avLst/>
                  <a:gdLst>
                    <a:gd name="T0" fmla="*/ 0 w 747"/>
                    <a:gd name="T1" fmla="*/ 0 h 576"/>
                    <a:gd name="T2" fmla="*/ 432 w 747"/>
                    <a:gd name="T3" fmla="*/ 0 h 576"/>
                    <a:gd name="T4" fmla="*/ 495 w 747"/>
                    <a:gd name="T5" fmla="*/ 9 h 576"/>
                    <a:gd name="T6" fmla="*/ 555 w 747"/>
                    <a:gd name="T7" fmla="*/ 27 h 576"/>
                    <a:gd name="T8" fmla="*/ 639 w 747"/>
                    <a:gd name="T9" fmla="*/ 99 h 576"/>
                    <a:gd name="T10" fmla="*/ 699 w 747"/>
                    <a:gd name="T11" fmla="*/ 189 h 576"/>
                    <a:gd name="T12" fmla="*/ 747 w 747"/>
                    <a:gd name="T13" fmla="*/ 291 h 576"/>
                    <a:gd name="T14" fmla="*/ 699 w 747"/>
                    <a:gd name="T15" fmla="*/ 393 h 576"/>
                    <a:gd name="T16" fmla="*/ 633 w 747"/>
                    <a:gd name="T17" fmla="*/ 477 h 576"/>
                    <a:gd name="T18" fmla="*/ 549 w 747"/>
                    <a:gd name="T19" fmla="*/ 549 h 576"/>
                    <a:gd name="T20" fmla="*/ 495 w 747"/>
                    <a:gd name="T21" fmla="*/ 567 h 576"/>
                    <a:gd name="T22" fmla="*/ 432 w 747"/>
                    <a:gd name="T23" fmla="*/ 576 h 576"/>
                    <a:gd name="T24" fmla="*/ 0 w 747"/>
                    <a:gd name="T25" fmla="*/ 576 h 576"/>
                    <a:gd name="T26" fmla="*/ 39 w 747"/>
                    <a:gd name="T27" fmla="*/ 561 h 576"/>
                    <a:gd name="T28" fmla="*/ 69 w 747"/>
                    <a:gd name="T29" fmla="*/ 537 h 576"/>
                    <a:gd name="T30" fmla="*/ 111 w 747"/>
                    <a:gd name="T31" fmla="*/ 483 h 576"/>
                    <a:gd name="T32" fmla="*/ 135 w 747"/>
                    <a:gd name="T33" fmla="*/ 381 h 576"/>
                    <a:gd name="T34" fmla="*/ 144 w 747"/>
                    <a:gd name="T35" fmla="*/ 288 h 576"/>
                    <a:gd name="T36" fmla="*/ 135 w 747"/>
                    <a:gd name="T37" fmla="*/ 183 h 576"/>
                    <a:gd name="T38" fmla="*/ 111 w 747"/>
                    <a:gd name="T39" fmla="*/ 99 h 576"/>
                    <a:gd name="T40" fmla="*/ 69 w 747"/>
                    <a:gd name="T41" fmla="*/ 33 h 576"/>
                    <a:gd name="T42" fmla="*/ 39 w 747"/>
                    <a:gd name="T43" fmla="*/ 9 h 576"/>
                    <a:gd name="T44" fmla="*/ 0 w 747"/>
                    <a:gd name="T45" fmla="*/ 0 h 57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747"/>
                    <a:gd name="T70" fmla="*/ 0 h 576"/>
                    <a:gd name="T71" fmla="*/ 747 w 747"/>
                    <a:gd name="T72" fmla="*/ 576 h 57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747" h="576">
                      <a:moveTo>
                        <a:pt x="0" y="0"/>
                      </a:moveTo>
                      <a:lnTo>
                        <a:pt x="432" y="0"/>
                      </a:lnTo>
                      <a:lnTo>
                        <a:pt x="495" y="9"/>
                      </a:lnTo>
                      <a:lnTo>
                        <a:pt x="555" y="27"/>
                      </a:lnTo>
                      <a:lnTo>
                        <a:pt x="639" y="99"/>
                      </a:lnTo>
                      <a:lnTo>
                        <a:pt x="699" y="189"/>
                      </a:lnTo>
                      <a:lnTo>
                        <a:pt x="747" y="291"/>
                      </a:lnTo>
                      <a:lnTo>
                        <a:pt x="699" y="393"/>
                      </a:lnTo>
                      <a:lnTo>
                        <a:pt x="633" y="477"/>
                      </a:lnTo>
                      <a:lnTo>
                        <a:pt x="549" y="549"/>
                      </a:lnTo>
                      <a:lnTo>
                        <a:pt x="495" y="567"/>
                      </a:lnTo>
                      <a:lnTo>
                        <a:pt x="432" y="576"/>
                      </a:lnTo>
                      <a:lnTo>
                        <a:pt x="0" y="576"/>
                      </a:lnTo>
                      <a:lnTo>
                        <a:pt x="39" y="561"/>
                      </a:lnTo>
                      <a:lnTo>
                        <a:pt x="69" y="537"/>
                      </a:lnTo>
                      <a:lnTo>
                        <a:pt x="111" y="483"/>
                      </a:lnTo>
                      <a:lnTo>
                        <a:pt x="135" y="381"/>
                      </a:lnTo>
                      <a:lnTo>
                        <a:pt x="144" y="288"/>
                      </a:lnTo>
                      <a:lnTo>
                        <a:pt x="135" y="183"/>
                      </a:lnTo>
                      <a:lnTo>
                        <a:pt x="111" y="99"/>
                      </a:lnTo>
                      <a:lnTo>
                        <a:pt x="69" y="33"/>
                      </a:lnTo>
                      <a:lnTo>
                        <a:pt x="39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0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8065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1" name="Line 30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82" y="7920"/>
                  <a:ext cx="258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32" name="Line 31"/>
                <p:cNvSpPr>
                  <a:spLocks noChangeAspect="1" noChangeShapeType="1"/>
                </p:cNvSpPr>
                <p:nvPr/>
              </p:nvSpPr>
              <p:spPr bwMode="auto">
                <a:xfrm>
                  <a:off x="3744" y="7777"/>
                  <a:ext cx="41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" name="Oval 32"/>
              <p:cNvSpPr>
                <a:spLocks noChangeAspect="1" noChangeArrowheads="1"/>
              </p:cNvSpPr>
              <p:nvPr/>
            </p:nvSpPr>
            <p:spPr bwMode="auto">
              <a:xfrm>
                <a:off x="6624" y="4392"/>
                <a:ext cx="144" cy="146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50198" name="Group 33"/>
          <p:cNvGrpSpPr>
            <a:grpSpLocks/>
          </p:cNvGrpSpPr>
          <p:nvPr/>
        </p:nvGrpSpPr>
        <p:grpSpPr bwMode="auto">
          <a:xfrm>
            <a:off x="3635375" y="1585913"/>
            <a:ext cx="1062038" cy="1566862"/>
            <a:chOff x="1258" y="3203"/>
            <a:chExt cx="669" cy="987"/>
          </a:xfrm>
        </p:grpSpPr>
        <p:grpSp>
          <p:nvGrpSpPr>
            <p:cNvPr id="50234" name="Group 34"/>
            <p:cNvGrpSpPr>
              <a:grpSpLocks/>
            </p:cNvGrpSpPr>
            <p:nvPr/>
          </p:nvGrpSpPr>
          <p:grpSpPr bwMode="auto">
            <a:xfrm>
              <a:off x="1258" y="3294"/>
              <a:ext cx="646" cy="877"/>
              <a:chOff x="1258" y="3294"/>
              <a:chExt cx="646" cy="877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258" y="3421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1698" y="3294"/>
                <a:ext cx="0" cy="8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1281" y="3421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487" y="3421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696" y="3434"/>
              <a:ext cx="21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1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  <a:p>
              <a:pPr algn="ctr">
                <a:defRPr/>
              </a:pPr>
              <a:r>
                <a:rPr lang="en-US" sz="1800" b="0">
                  <a:latin typeface="+mj-lt"/>
                </a:rPr>
                <a:t>0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1272" y="3203"/>
              <a:ext cx="2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A</a:t>
              </a:r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1482" y="3203"/>
              <a:ext cx="2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B</a:t>
              </a:r>
            </a:p>
          </p:txBody>
        </p: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1714" y="3203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Z</a:t>
              </a:r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076325" y="1214438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0">
                <a:latin typeface="+mj-lt"/>
              </a:rPr>
              <a:t>NOR:</a:t>
            </a: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5334000" y="1404938"/>
            <a:ext cx="3124200" cy="1919287"/>
            <a:chOff x="624" y="192"/>
            <a:chExt cx="1968" cy="1209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624" y="192"/>
              <a:ext cx="1968" cy="12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13" name="Group 46"/>
            <p:cNvGrpSpPr>
              <a:grpSpLocks/>
            </p:cNvGrpSpPr>
            <p:nvPr/>
          </p:nvGrpSpPr>
          <p:grpSpPr bwMode="auto">
            <a:xfrm>
              <a:off x="624" y="240"/>
              <a:ext cx="1776" cy="1161"/>
              <a:chOff x="2880" y="1055"/>
              <a:chExt cx="1776" cy="1161"/>
            </a:xfrm>
          </p:grpSpPr>
          <p:sp>
            <p:nvSpPr>
              <p:cNvPr id="47" name="Text Box 47"/>
              <p:cNvSpPr txBox="1">
                <a:spLocks noChangeArrowheads="1"/>
              </p:cNvSpPr>
              <p:nvPr/>
            </p:nvSpPr>
            <p:spPr bwMode="auto">
              <a:xfrm>
                <a:off x="2880" y="1060"/>
                <a:ext cx="25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A</a:t>
                </a:r>
              </a:p>
            </p:txBody>
          </p:sp>
          <p:sp>
            <p:nvSpPr>
              <p:cNvPr id="48" name="Line 48"/>
              <p:cNvSpPr>
                <a:spLocks noChangeShapeType="1"/>
              </p:cNvSpPr>
              <p:nvPr/>
            </p:nvSpPr>
            <p:spPr bwMode="auto">
              <a:xfrm flipH="1">
                <a:off x="3264" y="1104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" name="Line 49"/>
              <p:cNvSpPr>
                <a:spLocks noChangeShapeType="1"/>
              </p:cNvSpPr>
              <p:nvPr/>
            </p:nvSpPr>
            <p:spPr bwMode="auto">
              <a:xfrm flipH="1">
                <a:off x="3264" y="1296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0" name="Text Box 50"/>
              <p:cNvSpPr txBox="1">
                <a:spLocks noChangeArrowheads="1"/>
              </p:cNvSpPr>
              <p:nvPr/>
            </p:nvSpPr>
            <p:spPr bwMode="auto">
              <a:xfrm>
                <a:off x="2880" y="1493"/>
                <a:ext cx="26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B</a:t>
                </a:r>
              </a:p>
            </p:txBody>
          </p:sp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>
                <a:off x="3264" y="1728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Freeform 52"/>
              <p:cNvSpPr>
                <a:spLocks/>
              </p:cNvSpPr>
              <p:nvPr/>
            </p:nvSpPr>
            <p:spPr bwMode="auto">
              <a:xfrm flipV="1">
                <a:off x="3264" y="1488"/>
                <a:ext cx="1392" cy="240"/>
              </a:xfrm>
              <a:custGeom>
                <a:avLst/>
                <a:gdLst>
                  <a:gd name="T0" fmla="*/ 0 w 1392"/>
                  <a:gd name="T1" fmla="*/ 240 h 240"/>
                  <a:gd name="T2" fmla="*/ 624 w 1392"/>
                  <a:gd name="T3" fmla="*/ 240 h 240"/>
                  <a:gd name="T4" fmla="*/ 624 w 1392"/>
                  <a:gd name="T5" fmla="*/ 0 h 240"/>
                  <a:gd name="T6" fmla="*/ 1392 w 139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240"/>
                  <a:gd name="T14" fmla="*/ 1392 w 13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240">
                    <a:moveTo>
                      <a:pt x="0" y="240"/>
                    </a:moveTo>
                    <a:lnTo>
                      <a:pt x="624" y="240"/>
                    </a:lnTo>
                    <a:lnTo>
                      <a:pt x="624" y="0"/>
                    </a:lnTo>
                    <a:lnTo>
                      <a:pt x="139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Text Box 53"/>
              <p:cNvSpPr txBox="1">
                <a:spLocks noChangeArrowheads="1"/>
              </p:cNvSpPr>
              <p:nvPr/>
            </p:nvSpPr>
            <p:spPr bwMode="auto">
              <a:xfrm>
                <a:off x="2880" y="1925"/>
                <a:ext cx="24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b="0">
                    <a:latin typeface="+mj-lt"/>
                  </a:rPr>
                  <a:t>Z</a:t>
                </a:r>
              </a:p>
            </p:txBody>
          </p:sp>
          <p:sp>
            <p:nvSpPr>
              <p:cNvPr id="54" name="Line 54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Rectangle 55" descr="Outlined diamond"/>
              <p:cNvSpPr>
                <a:spLocks noChangeArrowheads="1"/>
              </p:cNvSpPr>
              <p:nvPr/>
            </p:nvSpPr>
            <p:spPr bwMode="auto">
              <a:xfrm>
                <a:off x="4032" y="1920"/>
                <a:ext cx="384" cy="240"/>
              </a:xfrm>
              <a:prstGeom prst="rect">
                <a:avLst/>
              </a:prstGeom>
              <a:pattFill prst="openDmnd">
                <a:fgClr>
                  <a:srgbClr val="CC0000"/>
                </a:fgClr>
                <a:bgClr>
                  <a:srgbClr val="FFFFFF"/>
                </a:bgClr>
              </a:pattFill>
              <a:ln w="12700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56"/>
              <p:cNvSpPr>
                <a:spLocks noChangeShapeType="1"/>
              </p:cNvSpPr>
              <p:nvPr/>
            </p:nvSpPr>
            <p:spPr bwMode="auto">
              <a:xfrm flipH="1">
                <a:off x="3264" y="192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57"/>
              <p:cNvSpPr>
                <a:spLocks noChangeShapeType="1"/>
              </p:cNvSpPr>
              <p:nvPr/>
            </p:nvSpPr>
            <p:spPr bwMode="auto">
              <a:xfrm>
                <a:off x="3264" y="1488"/>
                <a:ext cx="1392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Line 58"/>
              <p:cNvSpPr>
                <a:spLocks noChangeShapeType="1"/>
              </p:cNvSpPr>
              <p:nvPr/>
            </p:nvSpPr>
            <p:spPr bwMode="auto">
              <a:xfrm>
                <a:off x="3888" y="1055"/>
                <a:ext cx="0" cy="1105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59"/>
              <p:cNvSpPr>
                <a:spLocks noChangeShapeType="1"/>
              </p:cNvSpPr>
              <p:nvPr/>
            </p:nvSpPr>
            <p:spPr bwMode="auto">
              <a:xfrm>
                <a:off x="4032" y="1055"/>
                <a:ext cx="0" cy="1093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>
                <a:off x="4416" y="1055"/>
                <a:ext cx="0" cy="1093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61"/>
              <p:cNvSpPr>
                <a:spLocks noChangeShapeType="1"/>
              </p:cNvSpPr>
              <p:nvPr/>
            </p:nvSpPr>
            <p:spPr bwMode="auto">
              <a:xfrm>
                <a:off x="3888" y="2057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sm" len="sm"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62"/>
              <p:cNvSpPr>
                <a:spLocks noChangeShapeType="1"/>
              </p:cNvSpPr>
              <p:nvPr/>
            </p:nvSpPr>
            <p:spPr bwMode="auto">
              <a:xfrm>
                <a:off x="3888" y="1872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sm" len="sm"/>
                <a:tailEnd type="arrow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Text Box 63"/>
              <p:cNvSpPr txBox="1">
                <a:spLocks noChangeArrowheads="1"/>
              </p:cNvSpPr>
              <p:nvPr/>
            </p:nvSpPr>
            <p:spPr bwMode="auto">
              <a:xfrm>
                <a:off x="4032" y="1729"/>
                <a:ext cx="23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t</a:t>
                </a:r>
                <a:r>
                  <a:rPr lang="en-US" sz="1000" b="0" baseline="-25000">
                    <a:latin typeface="+mj-lt"/>
                  </a:rPr>
                  <a:t>PD</a:t>
                </a:r>
              </a:p>
            </p:txBody>
          </p:sp>
          <p:sp>
            <p:nvSpPr>
              <p:cNvPr id="64" name="Text Box 64"/>
              <p:cNvSpPr txBox="1">
                <a:spLocks noChangeArrowheads="1"/>
              </p:cNvSpPr>
              <p:nvPr/>
            </p:nvSpPr>
            <p:spPr bwMode="auto">
              <a:xfrm>
                <a:off x="3863" y="1911"/>
                <a:ext cx="2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b="0">
                    <a:latin typeface="+mj-lt"/>
                  </a:rPr>
                  <a:t>t</a:t>
                </a:r>
                <a:r>
                  <a:rPr lang="en-US" sz="1000" b="0" baseline="-25000">
                    <a:latin typeface="+mj-lt"/>
                  </a:rPr>
                  <a:t>CD</a:t>
                </a:r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 flipH="1">
                <a:off x="3264" y="2160"/>
                <a:ext cx="7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flipH="1">
                <a:off x="4421" y="2160"/>
                <a:ext cx="2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67" name="Rectangle 67" descr="Outlined diamond"/>
          <p:cNvSpPr>
            <a:spLocks noChangeArrowheads="1"/>
          </p:cNvSpPr>
          <p:nvPr/>
        </p:nvSpPr>
        <p:spPr bwMode="auto">
          <a:xfrm>
            <a:off x="7164388" y="2854325"/>
            <a:ext cx="609600" cy="381000"/>
          </a:xfrm>
          <a:prstGeom prst="rect">
            <a:avLst/>
          </a:prstGeom>
          <a:pattFill prst="openDmnd">
            <a:fgClr>
              <a:srgbClr val="CC0000"/>
            </a:fgClr>
            <a:bgClr>
              <a:srgbClr val="FFFFFF"/>
            </a:bgClr>
          </a:patt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8" name="Group 107"/>
          <p:cNvGrpSpPr>
            <a:grpSpLocks/>
          </p:cNvGrpSpPr>
          <p:nvPr/>
        </p:nvGrpSpPr>
        <p:grpSpPr bwMode="auto">
          <a:xfrm>
            <a:off x="7156450" y="2914650"/>
            <a:ext cx="615950" cy="339725"/>
            <a:chOff x="9956799" y="3317878"/>
            <a:chExt cx="1574801" cy="718607"/>
          </a:xfrm>
        </p:grpSpPr>
        <p:grpSp>
          <p:nvGrpSpPr>
            <p:cNvPr id="50204" name="Group 103"/>
            <p:cNvGrpSpPr>
              <a:grpSpLocks/>
            </p:cNvGrpSpPr>
            <p:nvPr/>
          </p:nvGrpSpPr>
          <p:grpSpPr bwMode="auto">
            <a:xfrm>
              <a:off x="10227735" y="3317878"/>
              <a:ext cx="524936" cy="713844"/>
              <a:chOff x="10227735" y="3317878"/>
              <a:chExt cx="524936" cy="713844"/>
            </a:xfrm>
          </p:grpSpPr>
          <p:cxnSp>
            <p:nvCxnSpPr>
              <p:cNvPr id="50210" name="Straight Connector 8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007073" y="3540127"/>
                <a:ext cx="712257" cy="270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11" name="Straight Connector 93"/>
              <p:cNvCxnSpPr>
                <a:cxnSpLocks noChangeShapeType="1"/>
              </p:cNvCxnSpPr>
              <p:nvPr/>
            </p:nvCxnSpPr>
            <p:spPr bwMode="auto">
              <a:xfrm rot="16200000" flipV="1">
                <a:off x="10269544" y="3547007"/>
                <a:ext cx="712256" cy="25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205" name="Straight Connector 96"/>
            <p:cNvCxnSpPr>
              <a:cxnSpLocks noChangeShapeType="1"/>
            </p:cNvCxnSpPr>
            <p:nvPr/>
          </p:nvCxnSpPr>
          <p:spPr bwMode="auto">
            <a:xfrm>
              <a:off x="9956799" y="4030134"/>
              <a:ext cx="27093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Straight Connector 98"/>
            <p:cNvCxnSpPr>
              <a:cxnSpLocks noChangeShapeType="1"/>
            </p:cNvCxnSpPr>
            <p:nvPr/>
          </p:nvCxnSpPr>
          <p:spPr bwMode="auto">
            <a:xfrm>
              <a:off x="11260664" y="4034897"/>
              <a:ext cx="27093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07" name="Group 104"/>
            <p:cNvGrpSpPr>
              <a:grpSpLocks/>
            </p:cNvGrpSpPr>
            <p:nvPr/>
          </p:nvGrpSpPr>
          <p:grpSpPr bwMode="auto">
            <a:xfrm>
              <a:off x="10752671" y="3319465"/>
              <a:ext cx="524936" cy="713844"/>
              <a:chOff x="10227735" y="3317878"/>
              <a:chExt cx="524936" cy="713844"/>
            </a:xfrm>
          </p:grpSpPr>
          <p:cxnSp>
            <p:nvCxnSpPr>
              <p:cNvPr id="50208" name="Straight Connector 10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0007073" y="3540127"/>
                <a:ext cx="712257" cy="2709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209" name="Straight Connector 106"/>
              <p:cNvCxnSpPr>
                <a:cxnSpLocks noChangeShapeType="1"/>
              </p:cNvCxnSpPr>
              <p:nvPr/>
            </p:nvCxnSpPr>
            <p:spPr bwMode="auto">
              <a:xfrm rot="16200000" flipV="1">
                <a:off x="10269544" y="3547007"/>
                <a:ext cx="712256" cy="25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7" name="Rectangle 3"/>
          <p:cNvSpPr txBox="1">
            <a:spLocks noChangeArrowheads="1"/>
          </p:cNvSpPr>
          <p:nvPr/>
        </p:nvSpPr>
        <p:spPr bwMode="auto">
          <a:xfrm>
            <a:off x="609600" y="5575300"/>
            <a:ext cx="784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Bookman Old Style" charset="0"/>
              </a:rPr>
              <a:t>Many gate implementations—e.g., CMOS—</a:t>
            </a:r>
            <a:br>
              <a:rPr lang="en-US" altLang="x-none">
                <a:latin typeface="Bookman Old Style" charset="0"/>
              </a:rPr>
            </a:br>
            <a:r>
              <a:rPr lang="en-US" altLang="x-none">
                <a:latin typeface="Bookman Old Style" charset="0"/>
              </a:rPr>
              <a:t>	adhere to even tighter restrictions.</a:t>
            </a:r>
          </a:p>
          <a:p>
            <a:pPr eaLnBrk="1" hangingPunct="1"/>
            <a:endParaRPr lang="en-US" altLang="x-none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x-none" sz="2800"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Combinational Device Wish List</a:t>
            </a:r>
          </a:p>
        </p:txBody>
      </p:sp>
      <p:sp>
        <p:nvSpPr>
          <p:cNvPr id="3" name="Rectangle 41"/>
          <p:cNvSpPr txBox="1">
            <a:spLocks noChangeArrowheads="1"/>
          </p:cNvSpPr>
          <p:nvPr/>
        </p:nvSpPr>
        <p:spPr>
          <a:xfrm>
            <a:off x="4308475" y="1143000"/>
            <a:ext cx="4448175" cy="5105400"/>
          </a:xfrm>
          <a:prstGeom prst="rect">
            <a:avLst/>
          </a:prstGeom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</a:rPr>
              <a:t>Design our system to tolerate some amount of error</a:t>
            </a:r>
            <a:br>
              <a:rPr lang="en-US" altLang="x-none" sz="2000">
                <a:latin typeface="Bookman Old Style" charset="0"/>
              </a:rPr>
            </a:br>
            <a:r>
              <a:rPr lang="en-US" altLang="x-none" sz="2000">
                <a:latin typeface="Bookman Old Style" charset="0"/>
                <a:sym typeface="Symbol" charset="2"/>
              </a:rPr>
              <a:t>⇒ Add positive noise margins</a:t>
            </a:r>
            <a:br>
              <a:rPr lang="en-US" altLang="x-none" sz="2000">
                <a:latin typeface="Bookman Old Style" charset="0"/>
                <a:sym typeface="Symbol" charset="2"/>
              </a:rPr>
            </a:br>
            <a:r>
              <a:rPr lang="en-US" altLang="x-none" sz="2000">
                <a:latin typeface="Bookman Old Style" charset="0"/>
                <a:sym typeface="Symbol" charset="2"/>
              </a:rPr>
              <a:t>⇒ VTC: gain&gt;1 &amp; nonlinearity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Lots of gain ⇒ big noise margin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Cheap, small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Changing voltages will require us to dissipate power, but if no voltages are changing, we</a:t>
            </a:r>
            <a:r>
              <a:rPr lang="en-US" altLang="en-US" sz="2000">
                <a:latin typeface="Bookman Old Style" charset="0"/>
                <a:sym typeface="Symbol" charset="2"/>
              </a:rPr>
              <a:t>’</a:t>
            </a:r>
            <a:r>
              <a:rPr lang="en-US" altLang="ja-JP" sz="2000">
                <a:latin typeface="Bookman Old Style" charset="0"/>
                <a:sym typeface="Symbol" charset="2"/>
              </a:rPr>
              <a:t>d like zero power dissipation</a:t>
            </a:r>
          </a:p>
          <a:p>
            <a:pPr>
              <a:spcBef>
                <a:spcPct val="20000"/>
              </a:spcBef>
              <a:buFont typeface="Wingdings" charset="2"/>
              <a:buChar char="ü"/>
            </a:pPr>
            <a:r>
              <a:rPr lang="en-US" altLang="x-none" sz="2000">
                <a:latin typeface="Bookman Old Style" charset="0"/>
                <a:sym typeface="Symbol" charset="2"/>
              </a:rPr>
              <a:t>Want to build devices with useful functionality (what sort of operations do we want to perform?)</a:t>
            </a:r>
            <a:endParaRPr lang="en-US" altLang="x-none" sz="2000">
              <a:latin typeface="Bookman Old Style" charset="0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14563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57313" y="2990850"/>
            <a:ext cx="2187575" cy="1927225"/>
            <a:chOff x="1357945" y="2991499"/>
            <a:chExt cx="2187387" cy="1926774"/>
          </a:xfrm>
        </p:grpSpPr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357945" y="3005784"/>
              <a:ext cx="873050" cy="190455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2677044" y="2991499"/>
              <a:ext cx="868288" cy="1926774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93750" y="2841625"/>
            <a:ext cx="2125663" cy="2784475"/>
            <a:chOff x="793750" y="2841549"/>
            <a:chExt cx="2125537" cy="2784551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809624" y="4743426"/>
              <a:ext cx="485746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OL</a:t>
              </a:r>
            </a:p>
          </p:txBody>
        </p:sp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023990" y="5318117"/>
              <a:ext cx="438124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IL</a:t>
              </a: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2216066" y="5127611"/>
              <a:ext cx="0" cy="2571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458939" y="5286366"/>
              <a:ext cx="460348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IH</a:t>
              </a: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 flipV="1">
              <a:off x="2660539" y="5116499"/>
              <a:ext cx="0" cy="23019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1155679" y="4918056"/>
              <a:ext cx="201601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93750" y="2841549"/>
              <a:ext cx="507970" cy="30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CC0000"/>
                  </a:solidFill>
                  <a:latin typeface="+mj-lt"/>
                </a:rPr>
                <a:t>V</a:t>
              </a:r>
              <a:r>
                <a:rPr lang="en-US" sz="1400" baseline="-25000">
                  <a:solidFill>
                    <a:srgbClr val="CC0000"/>
                  </a:solidFill>
                  <a:latin typeface="+mj-lt"/>
                </a:rPr>
                <a:t>OH</a:t>
              </a:r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1138218" y="3016179"/>
              <a:ext cx="201600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" name="Line 18"/>
          <p:cNvSpPr>
            <a:spLocks noChangeShapeType="1"/>
          </p:cNvSpPr>
          <p:nvPr/>
        </p:nvSpPr>
        <p:spPr bwMode="auto">
          <a:xfrm flipV="1">
            <a:off x="1357313" y="2417763"/>
            <a:ext cx="0" cy="2709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1357313" y="5126038"/>
            <a:ext cx="2533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1357313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179228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09403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3530600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H="1">
            <a:off x="1212850" y="5126038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 flipH="1">
            <a:off x="1212850" y="46609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26"/>
          <p:cNvSpPr>
            <a:spLocks noChangeShapeType="1"/>
          </p:cNvSpPr>
          <p:nvPr/>
        </p:nvSpPr>
        <p:spPr bwMode="auto">
          <a:xfrm flipH="1">
            <a:off x="1212850" y="419735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27"/>
          <p:cNvSpPr>
            <a:spLocks noChangeShapeType="1"/>
          </p:cNvSpPr>
          <p:nvPr/>
        </p:nvSpPr>
        <p:spPr bwMode="auto">
          <a:xfrm flipH="1">
            <a:off x="1212850" y="3733800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8"/>
          <p:cNvSpPr>
            <a:spLocks noChangeShapeType="1"/>
          </p:cNvSpPr>
          <p:nvPr/>
        </p:nvSpPr>
        <p:spPr bwMode="auto">
          <a:xfrm flipH="1">
            <a:off x="1212850" y="326866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29"/>
          <p:cNvSpPr>
            <a:spLocks noChangeShapeType="1"/>
          </p:cNvSpPr>
          <p:nvPr/>
        </p:nvSpPr>
        <p:spPr bwMode="auto">
          <a:xfrm flipH="1">
            <a:off x="1212850" y="2805113"/>
            <a:ext cx="1444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3694113" y="5135563"/>
            <a:ext cx="4619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600" baseline="-2500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1" name="Line 32"/>
          <p:cNvSpPr>
            <a:spLocks noChangeShapeType="1"/>
          </p:cNvSpPr>
          <p:nvPr/>
        </p:nvSpPr>
        <p:spPr bwMode="auto">
          <a:xfrm>
            <a:off x="2668588" y="51260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104900" y="1509713"/>
            <a:ext cx="2828925" cy="3611562"/>
            <a:chOff x="1104517" y="1509713"/>
            <a:chExt cx="2829273" cy="3611283"/>
          </a:xfrm>
        </p:grpSpPr>
        <p:sp>
          <p:nvSpPr>
            <p:cNvPr id="22" name="Freeform 33"/>
            <p:cNvSpPr>
              <a:spLocks/>
            </p:cNvSpPr>
            <p:nvPr/>
          </p:nvSpPr>
          <p:spPr bwMode="auto">
            <a:xfrm>
              <a:off x="1356961" y="2792314"/>
              <a:ext cx="2211659" cy="2328682"/>
            </a:xfrm>
            <a:custGeom>
              <a:avLst/>
              <a:gdLst>
                <a:gd name="T0" fmla="*/ 0 w 1466"/>
                <a:gd name="T1" fmla="*/ 1 h 1446"/>
                <a:gd name="T2" fmla="*/ 1 w 1466"/>
                <a:gd name="T3" fmla="*/ 1 h 1446"/>
                <a:gd name="T4" fmla="*/ 1 w 1466"/>
                <a:gd name="T5" fmla="*/ 1 h 1446"/>
                <a:gd name="T6" fmla="*/ 1 w 1466"/>
                <a:gd name="T7" fmla="*/ 1 h 1446"/>
                <a:gd name="T8" fmla="*/ 1 w 1466"/>
                <a:gd name="T9" fmla="*/ 1 h 1446"/>
                <a:gd name="T10" fmla="*/ 1 w 1466"/>
                <a:gd name="T11" fmla="*/ 1 h 1446"/>
                <a:gd name="T12" fmla="*/ 1 w 1466"/>
                <a:gd name="T13" fmla="*/ 1 h 1446"/>
                <a:gd name="T14" fmla="*/ 1 w 1466"/>
                <a:gd name="T15" fmla="*/ 1 h 1446"/>
                <a:gd name="T16" fmla="*/ 1 w 1466"/>
                <a:gd name="T17" fmla="*/ 1 h 14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66"/>
                <a:gd name="T28" fmla="*/ 0 h 1446"/>
                <a:gd name="T29" fmla="*/ 1466 w 1466"/>
                <a:gd name="T30" fmla="*/ 1446 h 14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66" h="1446">
                  <a:moveTo>
                    <a:pt x="0" y="2"/>
                  </a:moveTo>
                  <a:cubicBezTo>
                    <a:pt x="27" y="3"/>
                    <a:pt x="98" y="6"/>
                    <a:pt x="165" y="10"/>
                  </a:cubicBezTo>
                  <a:cubicBezTo>
                    <a:pt x="232" y="14"/>
                    <a:pt x="318" y="0"/>
                    <a:pt x="404" y="25"/>
                  </a:cubicBezTo>
                  <a:cubicBezTo>
                    <a:pt x="490" y="50"/>
                    <a:pt x="626" y="44"/>
                    <a:pt x="681" y="159"/>
                  </a:cubicBezTo>
                  <a:cubicBezTo>
                    <a:pt x="736" y="274"/>
                    <a:pt x="713" y="525"/>
                    <a:pt x="733" y="713"/>
                  </a:cubicBezTo>
                  <a:cubicBezTo>
                    <a:pt x="753" y="901"/>
                    <a:pt x="753" y="1171"/>
                    <a:pt x="800" y="1289"/>
                  </a:cubicBezTo>
                  <a:cubicBezTo>
                    <a:pt x="847" y="1407"/>
                    <a:pt x="933" y="1396"/>
                    <a:pt x="1018" y="1421"/>
                  </a:cubicBezTo>
                  <a:cubicBezTo>
                    <a:pt x="1103" y="1446"/>
                    <a:pt x="1234" y="1434"/>
                    <a:pt x="1309" y="1438"/>
                  </a:cubicBezTo>
                  <a:cubicBezTo>
                    <a:pt x="1384" y="1442"/>
                    <a:pt x="1433" y="1444"/>
                    <a:pt x="1466" y="14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6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5388" name="Group 5"/>
            <p:cNvGrpSpPr>
              <a:grpSpLocks/>
            </p:cNvGrpSpPr>
            <p:nvPr/>
          </p:nvGrpSpPr>
          <p:grpSpPr bwMode="auto">
            <a:xfrm>
              <a:off x="1104517" y="1509713"/>
              <a:ext cx="2829273" cy="604399"/>
              <a:chOff x="1104517" y="1509713"/>
              <a:chExt cx="2829273" cy="604399"/>
            </a:xfrm>
          </p:grpSpPr>
          <p:sp>
            <p:nvSpPr>
              <p:cNvPr id="20" name="Rectangle 31"/>
              <p:cNvSpPr>
                <a:spLocks noChangeArrowheads="1"/>
              </p:cNvSpPr>
              <p:nvPr/>
            </p:nvSpPr>
            <p:spPr bwMode="auto">
              <a:xfrm>
                <a:off x="3382860" y="1612892"/>
                <a:ext cx="550930" cy="32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V</a:t>
                </a:r>
                <a:r>
                  <a:rPr lang="en-US" sz="1600" baseline="-25000">
                    <a:latin typeface="+mj-lt"/>
                    <a:ea typeface="ＭＳ Ｐゴシック" charset="0"/>
                    <a:cs typeface="ＭＳ Ｐゴシック" charset="0"/>
                  </a:rPr>
                  <a:t>out</a:t>
                </a:r>
              </a:p>
            </p:txBody>
          </p:sp>
          <p:grpSp>
            <p:nvGrpSpPr>
              <p:cNvPr id="15390" name="Group 34"/>
              <p:cNvGrpSpPr>
                <a:grpSpLocks/>
              </p:cNvGrpSpPr>
              <p:nvPr/>
            </p:nvGrpSpPr>
            <p:grpSpPr bwMode="auto">
              <a:xfrm>
                <a:off x="1726051" y="1509713"/>
                <a:ext cx="1551676" cy="604399"/>
                <a:chOff x="1105" y="3408"/>
                <a:chExt cx="719" cy="280"/>
              </a:xfrm>
            </p:grpSpPr>
            <p:sp>
              <p:nvSpPr>
                <p:cNvPr id="26" name="Line 35"/>
                <p:cNvSpPr>
                  <a:spLocks noChangeShapeType="1"/>
                </p:cNvSpPr>
                <p:nvPr/>
              </p:nvSpPr>
              <p:spPr bwMode="auto">
                <a:xfrm>
                  <a:off x="1105" y="355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" name="AutoShape 36"/>
                <p:cNvSpPr>
                  <a:spLocks noChangeArrowheads="1"/>
                </p:cNvSpPr>
                <p:nvPr/>
              </p:nvSpPr>
              <p:spPr bwMode="auto">
                <a:xfrm rot="5400000">
                  <a:off x="1289" y="3415"/>
                  <a:ext cx="280" cy="266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auto">
                <a:xfrm>
                  <a:off x="1561" y="3527"/>
                  <a:ext cx="66" cy="5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+mj-lt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4" name="Rectangle 38"/>
              <p:cNvSpPr>
                <a:spLocks noChangeArrowheads="1"/>
              </p:cNvSpPr>
              <p:nvPr/>
            </p:nvSpPr>
            <p:spPr bwMode="auto">
              <a:xfrm>
                <a:off x="1104517" y="1612892"/>
                <a:ext cx="462020" cy="322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sz="1600">
                    <a:latin typeface="+mj-lt"/>
                    <a:ea typeface="ＭＳ Ｐゴシック" charset="0"/>
                    <a:cs typeface="ＭＳ Ｐゴシック" charset="0"/>
                  </a:rPr>
                  <a:t>V</a:t>
                </a:r>
                <a:r>
                  <a:rPr lang="en-US" sz="1600" baseline="-25000">
                    <a:latin typeface="+mj-lt"/>
                    <a:ea typeface="ＭＳ Ｐゴシック" charset="0"/>
                    <a:cs typeface="ＭＳ Ｐゴシック" charset="0"/>
                  </a:rPr>
                  <a:t>in</a:t>
                </a:r>
              </a:p>
            </p:txBody>
          </p:sp>
        </p:grpSp>
      </p:grp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793750" y="2338388"/>
            <a:ext cx="5508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sz="1600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85800" y="2667000"/>
            <a:ext cx="2514600" cy="3124200"/>
            <a:chOff x="685800" y="2667000"/>
            <a:chExt cx="2514600" cy="31242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685800" y="26670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85800" y="44196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16200000">
              <a:off x="2019300" y="55245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>
              <a:off x="2933700" y="5524500"/>
              <a:ext cx="0" cy="53340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What Happens In This Case?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1143000"/>
            <a:ext cx="7848600" cy="5105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4572000" y="1474788"/>
            <a:ext cx="2819400" cy="1843087"/>
            <a:chOff x="2880" y="1055"/>
            <a:chExt cx="1776" cy="1161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80" y="1061"/>
              <a:ext cx="2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A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3264" y="110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264" y="1296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80" y="1492"/>
              <a:ext cx="2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B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264" y="1728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V="1">
              <a:off x="3264" y="1488"/>
              <a:ext cx="1392" cy="240"/>
            </a:xfrm>
            <a:custGeom>
              <a:avLst/>
              <a:gdLst>
                <a:gd name="T0" fmla="*/ 0 w 1392"/>
                <a:gd name="T1" fmla="*/ 240 h 240"/>
                <a:gd name="T2" fmla="*/ 624 w 1392"/>
                <a:gd name="T3" fmla="*/ 240 h 240"/>
                <a:gd name="T4" fmla="*/ 624 w 1392"/>
                <a:gd name="T5" fmla="*/ 0 h 240"/>
                <a:gd name="T6" fmla="*/ 1392 w 139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240"/>
                <a:gd name="T14" fmla="*/ 1392 w 139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240">
                  <a:moveTo>
                    <a:pt x="0" y="240"/>
                  </a:moveTo>
                  <a:lnTo>
                    <a:pt x="624" y="240"/>
                  </a:lnTo>
                  <a:lnTo>
                    <a:pt x="624" y="0"/>
                  </a:lnTo>
                  <a:lnTo>
                    <a:pt x="139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880" y="1925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>
                  <a:latin typeface="+mj-lt"/>
                </a:rPr>
                <a:t>Z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3264" y="2160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3" descr="Outlined diamond"/>
            <p:cNvSpPr>
              <a:spLocks noChangeArrowheads="1"/>
            </p:cNvSpPr>
            <p:nvPr/>
          </p:nvSpPr>
          <p:spPr bwMode="auto">
            <a:xfrm>
              <a:off x="4032" y="1920"/>
              <a:ext cx="384" cy="240"/>
            </a:xfrm>
            <a:prstGeom prst="rect">
              <a:avLst/>
            </a:prstGeom>
            <a:pattFill prst="openDmnd">
              <a:fgClr>
                <a:srgbClr val="CC0000"/>
              </a:fgClr>
              <a:bgClr>
                <a:srgbClr val="FFFFFF"/>
              </a:bgClr>
            </a:pattFill>
            <a:ln w="12700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3264" y="192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264" y="1488"/>
              <a:ext cx="1392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888" y="1055"/>
              <a:ext cx="0" cy="110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032" y="1055"/>
              <a:ext cx="0" cy="109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416" y="1055"/>
              <a:ext cx="0" cy="1093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888" y="205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888" y="187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sm" len="sm"/>
              <a:tailEnd type="arrow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032" y="1729"/>
              <a:ext cx="2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t</a:t>
              </a:r>
              <a:r>
                <a:rPr lang="en-US" sz="1000" b="0" baseline="-25000">
                  <a:latin typeface="+mj-lt"/>
                </a:rPr>
                <a:t>PD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863" y="1911"/>
              <a:ext cx="2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b="0">
                  <a:latin typeface="+mj-lt"/>
                </a:rPr>
                <a:t>t</a:t>
              </a:r>
              <a:r>
                <a:rPr lang="en-US" sz="1000" b="0" baseline="-25000">
                  <a:latin typeface="+mj-lt"/>
                </a:rPr>
                <a:t>CD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264" y="216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4421" y="2160"/>
              <a:ext cx="2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2228" name="Group 35"/>
          <p:cNvGrpSpPr>
            <a:grpSpLocks/>
          </p:cNvGrpSpPr>
          <p:nvPr/>
        </p:nvGrpSpPr>
        <p:grpSpPr bwMode="auto">
          <a:xfrm>
            <a:off x="1600200" y="990600"/>
            <a:ext cx="1981200" cy="2446338"/>
            <a:chOff x="364" y="2640"/>
            <a:chExt cx="1172" cy="1532"/>
          </a:xfrm>
        </p:grpSpPr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816" y="2640"/>
              <a:ext cx="1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99" name="Group 37"/>
            <p:cNvGrpSpPr>
              <a:grpSpLocks/>
            </p:cNvGrpSpPr>
            <p:nvPr/>
          </p:nvGrpSpPr>
          <p:grpSpPr bwMode="auto">
            <a:xfrm>
              <a:off x="672" y="3504"/>
              <a:ext cx="241" cy="481"/>
              <a:chOff x="672" y="3504"/>
              <a:chExt cx="241" cy="481"/>
            </a:xfrm>
          </p:grpSpPr>
          <p:sp>
            <p:nvSpPr>
              <p:cNvPr id="62" name="Freeform 38"/>
              <p:cNvSpPr>
                <a:spLocks/>
              </p:cNvSpPr>
              <p:nvPr/>
            </p:nvSpPr>
            <p:spPr bwMode="auto">
              <a:xfrm>
                <a:off x="834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39"/>
              <p:cNvSpPr>
                <a:spLocks noChangeShapeType="1"/>
              </p:cNvSpPr>
              <p:nvPr/>
            </p:nvSpPr>
            <p:spPr bwMode="auto">
              <a:xfrm>
                <a:off x="792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40"/>
              <p:cNvSpPr>
                <a:spLocks noChangeShapeType="1"/>
              </p:cNvSpPr>
              <p:nvPr/>
            </p:nvSpPr>
            <p:spPr bwMode="auto">
              <a:xfrm flipH="1">
                <a:off x="672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0" name="Group 41"/>
            <p:cNvGrpSpPr>
              <a:grpSpLocks/>
            </p:cNvGrpSpPr>
            <p:nvPr/>
          </p:nvGrpSpPr>
          <p:grpSpPr bwMode="auto">
            <a:xfrm>
              <a:off x="1104" y="3504"/>
              <a:ext cx="241" cy="481"/>
              <a:chOff x="1104" y="3504"/>
              <a:chExt cx="241" cy="481"/>
            </a:xfrm>
          </p:grpSpPr>
          <p:sp>
            <p:nvSpPr>
              <p:cNvPr id="59" name="Freeform 42"/>
              <p:cNvSpPr>
                <a:spLocks/>
              </p:cNvSpPr>
              <p:nvPr/>
            </p:nvSpPr>
            <p:spPr bwMode="auto">
              <a:xfrm>
                <a:off x="1266" y="350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>
                <a:off x="1224" y="366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 flipH="1">
                <a:off x="1104" y="3744"/>
                <a:ext cx="1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1" name="Group 45"/>
            <p:cNvGrpSpPr>
              <a:grpSpLocks/>
            </p:cNvGrpSpPr>
            <p:nvPr/>
          </p:nvGrpSpPr>
          <p:grpSpPr bwMode="auto">
            <a:xfrm>
              <a:off x="672" y="3024"/>
              <a:ext cx="241" cy="481"/>
              <a:chOff x="672" y="3024"/>
              <a:chExt cx="241" cy="481"/>
            </a:xfrm>
          </p:grpSpPr>
          <p:sp>
            <p:nvSpPr>
              <p:cNvPr id="55" name="Freeform 46"/>
              <p:cNvSpPr>
                <a:spLocks/>
              </p:cNvSpPr>
              <p:nvPr/>
            </p:nvSpPr>
            <p:spPr bwMode="auto">
              <a:xfrm>
                <a:off x="834" y="3024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Line 47"/>
              <p:cNvSpPr>
                <a:spLocks noChangeShapeType="1"/>
              </p:cNvSpPr>
              <p:nvPr/>
            </p:nvSpPr>
            <p:spPr bwMode="auto">
              <a:xfrm>
                <a:off x="792" y="3184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 flipH="1">
                <a:off x="672" y="325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8" name="Oval 49"/>
              <p:cNvSpPr>
                <a:spLocks noChangeArrowheads="1"/>
              </p:cNvSpPr>
              <p:nvPr/>
            </p:nvSpPr>
            <p:spPr bwMode="auto">
              <a:xfrm>
                <a:off x="757" y="3236"/>
                <a:ext cx="32" cy="46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302" name="Group 50"/>
            <p:cNvGrpSpPr>
              <a:grpSpLocks/>
            </p:cNvGrpSpPr>
            <p:nvPr/>
          </p:nvGrpSpPr>
          <p:grpSpPr bwMode="auto">
            <a:xfrm>
              <a:off x="672" y="2640"/>
              <a:ext cx="241" cy="481"/>
              <a:chOff x="672" y="2640"/>
              <a:chExt cx="241" cy="481"/>
            </a:xfrm>
          </p:grpSpPr>
          <p:sp>
            <p:nvSpPr>
              <p:cNvPr id="51" name="Freeform 51"/>
              <p:cNvSpPr>
                <a:spLocks/>
              </p:cNvSpPr>
              <p:nvPr/>
            </p:nvSpPr>
            <p:spPr bwMode="auto">
              <a:xfrm>
                <a:off x="834" y="2640"/>
                <a:ext cx="81" cy="481"/>
              </a:xfrm>
              <a:custGeom>
                <a:avLst/>
                <a:gdLst>
                  <a:gd name="T0" fmla="*/ 80 w 81"/>
                  <a:gd name="T1" fmla="*/ 0 h 481"/>
                  <a:gd name="T2" fmla="*/ 80 w 81"/>
                  <a:gd name="T3" fmla="*/ 160 h 481"/>
                  <a:gd name="T4" fmla="*/ 0 w 81"/>
                  <a:gd name="T5" fmla="*/ 160 h 481"/>
                  <a:gd name="T6" fmla="*/ 0 w 81"/>
                  <a:gd name="T7" fmla="*/ 320 h 481"/>
                  <a:gd name="T8" fmla="*/ 80 w 81"/>
                  <a:gd name="T9" fmla="*/ 320 h 481"/>
                  <a:gd name="T10" fmla="*/ 80 w 81"/>
                  <a:gd name="T11" fmla="*/ 480 h 4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81"/>
                  <a:gd name="T19" fmla="*/ 0 h 481"/>
                  <a:gd name="T20" fmla="*/ 81 w 81"/>
                  <a:gd name="T21" fmla="*/ 481 h 4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81" h="481">
                    <a:moveTo>
                      <a:pt x="80" y="0"/>
                    </a:moveTo>
                    <a:lnTo>
                      <a:pt x="80" y="160"/>
                    </a:lnTo>
                    <a:lnTo>
                      <a:pt x="0" y="160"/>
                    </a:lnTo>
                    <a:lnTo>
                      <a:pt x="0" y="320"/>
                    </a:lnTo>
                    <a:lnTo>
                      <a:pt x="80" y="320"/>
                    </a:lnTo>
                    <a:lnTo>
                      <a:pt x="80" y="480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792" y="2800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H="1">
                <a:off x="672" y="2880"/>
                <a:ext cx="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 useBgFill="1">
            <p:nvSpPr>
              <p:cNvPr id="54" name="Oval 54"/>
              <p:cNvSpPr>
                <a:spLocks noChangeArrowheads="1"/>
              </p:cNvSpPr>
              <p:nvPr/>
            </p:nvSpPr>
            <p:spPr bwMode="auto">
              <a:xfrm>
                <a:off x="757" y="2861"/>
                <a:ext cx="32" cy="46"/>
              </a:xfrm>
              <a:prstGeom prst="ellipse">
                <a:avLst/>
              </a:prstGeom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 useBgFill="1">
          <p:nvSpPr>
            <p:cNvPr id="41" name="AutoShape 55"/>
            <p:cNvSpPr>
              <a:spLocks noChangeArrowheads="1"/>
            </p:cNvSpPr>
            <p:nvPr/>
          </p:nvSpPr>
          <p:spPr bwMode="auto">
            <a:xfrm rot="10800000" flipH="1">
              <a:off x="1012" y="4084"/>
              <a:ext cx="184" cy="88"/>
            </a:xfrm>
            <a:prstGeom prst="triangle">
              <a:avLst>
                <a:gd name="adj" fmla="val 49995"/>
              </a:avLst>
            </a:prstGeom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Line 56"/>
            <p:cNvSpPr>
              <a:spLocks noChangeShapeType="1"/>
            </p:cNvSpPr>
            <p:nvPr/>
          </p:nvSpPr>
          <p:spPr bwMode="auto">
            <a:xfrm flipV="1">
              <a:off x="912" y="268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365" y="3645"/>
              <a:ext cx="216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364" y="2784"/>
              <a:ext cx="2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45" name="Line 59"/>
            <p:cNvSpPr>
              <a:spLocks noChangeShapeType="1"/>
            </p:cNvSpPr>
            <p:nvPr/>
          </p:nvSpPr>
          <p:spPr bwMode="auto">
            <a:xfrm>
              <a:off x="912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1104" y="3984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61"/>
            <p:cNvSpPr>
              <a:spLocks noChangeShapeType="1"/>
            </p:cNvSpPr>
            <p:nvPr/>
          </p:nvSpPr>
          <p:spPr bwMode="auto">
            <a:xfrm>
              <a:off x="912" y="3504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Line 62"/>
            <p:cNvSpPr>
              <a:spLocks noChangeShapeType="1"/>
            </p:cNvSpPr>
            <p:nvPr/>
          </p:nvSpPr>
          <p:spPr bwMode="auto">
            <a:xfrm>
              <a:off x="576" y="3744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>
              <a:off x="672" y="3264"/>
              <a:ext cx="0" cy="4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Freeform 64"/>
            <p:cNvSpPr>
              <a:spLocks/>
            </p:cNvSpPr>
            <p:nvPr/>
          </p:nvSpPr>
          <p:spPr bwMode="auto">
            <a:xfrm>
              <a:off x="576" y="2880"/>
              <a:ext cx="529" cy="865"/>
            </a:xfrm>
            <a:custGeom>
              <a:avLst/>
              <a:gdLst>
                <a:gd name="T0" fmla="*/ 0 w 529"/>
                <a:gd name="T1" fmla="*/ 0 h 865"/>
                <a:gd name="T2" fmla="*/ 528 w 529"/>
                <a:gd name="T3" fmla="*/ 0 h 865"/>
                <a:gd name="T4" fmla="*/ 528 w 529"/>
                <a:gd name="T5" fmla="*/ 864 h 865"/>
                <a:gd name="T6" fmla="*/ 0 60000 65536"/>
                <a:gd name="T7" fmla="*/ 0 60000 65536"/>
                <a:gd name="T8" fmla="*/ 0 60000 65536"/>
                <a:gd name="T9" fmla="*/ 0 w 529"/>
                <a:gd name="T10" fmla="*/ 0 h 865"/>
                <a:gd name="T11" fmla="*/ 529 w 529"/>
                <a:gd name="T12" fmla="*/ 865 h 8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9" h="865">
                  <a:moveTo>
                    <a:pt x="0" y="0"/>
                  </a:moveTo>
                  <a:lnTo>
                    <a:pt x="528" y="0"/>
                  </a:lnTo>
                  <a:lnTo>
                    <a:pt x="528" y="864"/>
                  </a:lnTo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5" name="Text Box 65"/>
          <p:cNvSpPr txBox="1">
            <a:spLocks noChangeArrowheads="1"/>
          </p:cNvSpPr>
          <p:nvPr/>
        </p:nvSpPr>
        <p:spPr bwMode="auto">
          <a:xfrm>
            <a:off x="3586163" y="211772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>
                <a:latin typeface="+mj-lt"/>
              </a:rPr>
              <a:t>Z</a:t>
            </a:r>
          </a:p>
        </p:txBody>
      </p:sp>
      <p:grpSp>
        <p:nvGrpSpPr>
          <p:cNvPr id="66" name="Group 66"/>
          <p:cNvGrpSpPr>
            <a:grpSpLocks/>
          </p:cNvGrpSpPr>
          <p:nvPr/>
        </p:nvGrpSpPr>
        <p:grpSpPr bwMode="auto">
          <a:xfrm>
            <a:off x="1279525" y="5200650"/>
            <a:ext cx="6797675" cy="1566863"/>
            <a:chOff x="806" y="3276"/>
            <a:chExt cx="4282" cy="987"/>
          </a:xfrm>
        </p:grpSpPr>
        <p:grpSp>
          <p:nvGrpSpPr>
            <p:cNvPr id="52263" name="Group 67"/>
            <p:cNvGrpSpPr>
              <a:grpSpLocks/>
            </p:cNvGrpSpPr>
            <p:nvPr/>
          </p:nvGrpSpPr>
          <p:grpSpPr bwMode="auto">
            <a:xfrm>
              <a:off x="4003" y="3385"/>
              <a:ext cx="1085" cy="765"/>
              <a:chOff x="3571" y="3312"/>
              <a:chExt cx="1085" cy="765"/>
            </a:xfrm>
          </p:grpSpPr>
          <p:sp>
            <p:nvSpPr>
              <p:cNvPr id="90" name="Text Box 68"/>
              <p:cNvSpPr txBox="1">
                <a:spLocks noChangeArrowheads="1"/>
              </p:cNvSpPr>
              <p:nvPr/>
            </p:nvSpPr>
            <p:spPr bwMode="auto">
              <a:xfrm>
                <a:off x="3571" y="3312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A</a:t>
                </a:r>
              </a:p>
            </p:txBody>
          </p:sp>
          <p:sp>
            <p:nvSpPr>
              <p:cNvPr id="91" name="Line 69"/>
              <p:cNvSpPr>
                <a:spLocks noChangeShapeType="1"/>
              </p:cNvSpPr>
              <p:nvPr/>
            </p:nvSpPr>
            <p:spPr bwMode="auto">
              <a:xfrm flipH="1">
                <a:off x="3799" y="3375"/>
                <a:ext cx="85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2" name="Line 70"/>
              <p:cNvSpPr>
                <a:spLocks noChangeShapeType="1"/>
              </p:cNvSpPr>
              <p:nvPr/>
            </p:nvSpPr>
            <p:spPr bwMode="auto">
              <a:xfrm flipH="1">
                <a:off x="3799" y="3501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" name="Text Box 71"/>
              <p:cNvSpPr txBox="1">
                <a:spLocks noChangeArrowheads="1"/>
              </p:cNvSpPr>
              <p:nvPr/>
            </p:nvSpPr>
            <p:spPr bwMode="auto">
              <a:xfrm>
                <a:off x="3571" y="3578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B</a:t>
                </a:r>
              </a:p>
            </p:txBody>
          </p:sp>
          <p:sp>
            <p:nvSpPr>
              <p:cNvPr id="94" name="Line 72"/>
              <p:cNvSpPr>
                <a:spLocks noChangeShapeType="1"/>
              </p:cNvSpPr>
              <p:nvPr/>
            </p:nvSpPr>
            <p:spPr bwMode="auto">
              <a:xfrm>
                <a:off x="3799" y="3767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5" name="Freeform 73"/>
              <p:cNvSpPr>
                <a:spLocks/>
              </p:cNvSpPr>
              <p:nvPr/>
            </p:nvSpPr>
            <p:spPr bwMode="auto">
              <a:xfrm flipV="1">
                <a:off x="3799" y="3619"/>
                <a:ext cx="857" cy="148"/>
              </a:xfrm>
              <a:custGeom>
                <a:avLst/>
                <a:gdLst>
                  <a:gd name="T0" fmla="*/ 0 w 1392"/>
                  <a:gd name="T1" fmla="*/ 1 h 240"/>
                  <a:gd name="T2" fmla="*/ 1 w 1392"/>
                  <a:gd name="T3" fmla="*/ 1 h 240"/>
                  <a:gd name="T4" fmla="*/ 1 w 1392"/>
                  <a:gd name="T5" fmla="*/ 0 h 240"/>
                  <a:gd name="T6" fmla="*/ 1 w 1392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92"/>
                  <a:gd name="T13" fmla="*/ 0 h 240"/>
                  <a:gd name="T14" fmla="*/ 1392 w 1392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92" h="240">
                    <a:moveTo>
                      <a:pt x="0" y="240"/>
                    </a:moveTo>
                    <a:lnTo>
                      <a:pt x="624" y="240"/>
                    </a:lnTo>
                    <a:lnTo>
                      <a:pt x="624" y="0"/>
                    </a:lnTo>
                    <a:lnTo>
                      <a:pt x="139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6" name="Text Box 74"/>
              <p:cNvSpPr txBox="1">
                <a:spLocks noChangeArrowheads="1"/>
              </p:cNvSpPr>
              <p:nvPr/>
            </p:nvSpPr>
            <p:spPr bwMode="auto">
              <a:xfrm>
                <a:off x="3571" y="3844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Z</a:t>
                </a:r>
              </a:p>
            </p:txBody>
          </p:sp>
          <p:sp>
            <p:nvSpPr>
              <p:cNvPr id="97" name="Line 75"/>
              <p:cNvSpPr>
                <a:spLocks noChangeShapeType="1"/>
              </p:cNvSpPr>
              <p:nvPr/>
            </p:nvSpPr>
            <p:spPr bwMode="auto">
              <a:xfrm>
                <a:off x="3799" y="4033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8" name="Line 76"/>
              <p:cNvSpPr>
                <a:spLocks noChangeShapeType="1"/>
              </p:cNvSpPr>
              <p:nvPr/>
            </p:nvSpPr>
            <p:spPr bwMode="auto">
              <a:xfrm flipH="1">
                <a:off x="3799" y="3885"/>
                <a:ext cx="85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9" name="Line 77"/>
              <p:cNvSpPr>
                <a:spLocks noChangeShapeType="1"/>
              </p:cNvSpPr>
              <p:nvPr/>
            </p:nvSpPr>
            <p:spPr bwMode="auto">
              <a:xfrm>
                <a:off x="3799" y="3619"/>
                <a:ext cx="857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0" name="Line 78"/>
              <p:cNvSpPr>
                <a:spLocks noChangeShapeType="1"/>
              </p:cNvSpPr>
              <p:nvPr/>
            </p:nvSpPr>
            <p:spPr bwMode="auto">
              <a:xfrm flipH="1">
                <a:off x="3799" y="4033"/>
                <a:ext cx="47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01" name="Line 79"/>
              <p:cNvSpPr>
                <a:spLocks noChangeShapeType="1"/>
              </p:cNvSpPr>
              <p:nvPr/>
            </p:nvSpPr>
            <p:spPr bwMode="auto">
              <a:xfrm flipH="1">
                <a:off x="4272" y="4033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2264" name="Group 80"/>
            <p:cNvGrpSpPr>
              <a:grpSpLocks/>
            </p:cNvGrpSpPr>
            <p:nvPr/>
          </p:nvGrpSpPr>
          <p:grpSpPr bwMode="auto">
            <a:xfrm>
              <a:off x="2777" y="3340"/>
              <a:ext cx="668" cy="813"/>
              <a:chOff x="2237" y="3276"/>
              <a:chExt cx="668" cy="813"/>
            </a:xfrm>
          </p:grpSpPr>
          <p:sp>
            <p:nvSpPr>
              <p:cNvPr id="82" name="Line 81"/>
              <p:cNvSpPr>
                <a:spLocks noChangeShapeType="1"/>
              </p:cNvSpPr>
              <p:nvPr/>
            </p:nvSpPr>
            <p:spPr bwMode="auto">
              <a:xfrm>
                <a:off x="2259" y="3502"/>
                <a:ext cx="64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>
                <a:off x="2663" y="3363"/>
                <a:ext cx="0" cy="66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4" name="Text Box 83"/>
              <p:cNvSpPr txBox="1">
                <a:spLocks noChangeArrowheads="1"/>
              </p:cNvSpPr>
              <p:nvPr/>
            </p:nvSpPr>
            <p:spPr bwMode="auto">
              <a:xfrm>
                <a:off x="2237" y="3494"/>
                <a:ext cx="23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X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</p:txBody>
          </p:sp>
          <p:sp>
            <p:nvSpPr>
              <p:cNvPr id="85" name="Text Box 84"/>
              <p:cNvSpPr txBox="1">
                <a:spLocks noChangeArrowheads="1"/>
              </p:cNvSpPr>
              <p:nvPr/>
            </p:nvSpPr>
            <p:spPr bwMode="auto">
              <a:xfrm>
                <a:off x="2443" y="3494"/>
                <a:ext cx="230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X</a:t>
                </a:r>
              </a:p>
            </p:txBody>
          </p:sp>
          <p:sp>
            <p:nvSpPr>
              <p:cNvPr id="86" name="Text Box 85"/>
              <p:cNvSpPr txBox="1">
                <a:spLocks noChangeArrowheads="1"/>
              </p:cNvSpPr>
              <p:nvPr/>
            </p:nvSpPr>
            <p:spPr bwMode="auto">
              <a:xfrm>
                <a:off x="2661" y="3507"/>
                <a:ext cx="21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1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0</a:t>
                </a:r>
              </a:p>
            </p:txBody>
          </p:sp>
          <p:sp>
            <p:nvSpPr>
              <p:cNvPr id="87" name="Text Box 86"/>
              <p:cNvSpPr txBox="1">
                <a:spLocks noChangeArrowheads="1"/>
              </p:cNvSpPr>
              <p:nvPr/>
            </p:nvSpPr>
            <p:spPr bwMode="auto">
              <a:xfrm>
                <a:off x="2245" y="3276"/>
                <a:ext cx="22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A</a:t>
                </a:r>
              </a:p>
            </p:txBody>
          </p:sp>
          <p:sp>
            <p:nvSpPr>
              <p:cNvPr id="88" name="Text Box 87"/>
              <p:cNvSpPr txBox="1">
                <a:spLocks noChangeArrowheads="1"/>
              </p:cNvSpPr>
              <p:nvPr/>
            </p:nvSpPr>
            <p:spPr bwMode="auto">
              <a:xfrm>
                <a:off x="2447" y="3276"/>
                <a:ext cx="2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B</a:t>
                </a:r>
              </a:p>
            </p:txBody>
          </p:sp>
          <p:sp>
            <p:nvSpPr>
              <p:cNvPr id="89" name="Text Box 88"/>
              <p:cNvSpPr txBox="1">
                <a:spLocks noChangeArrowheads="1"/>
              </p:cNvSpPr>
              <p:nvPr/>
            </p:nvSpPr>
            <p:spPr bwMode="auto">
              <a:xfrm>
                <a:off x="2679" y="3276"/>
                <a:ext cx="2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b="0">
                    <a:latin typeface="+mj-lt"/>
                  </a:rPr>
                  <a:t>Z</a:t>
                </a:r>
              </a:p>
            </p:txBody>
          </p:sp>
        </p:grpSp>
        <p:grpSp>
          <p:nvGrpSpPr>
            <p:cNvPr id="52265" name="Group 89"/>
            <p:cNvGrpSpPr>
              <a:grpSpLocks/>
            </p:cNvGrpSpPr>
            <p:nvPr/>
          </p:nvGrpSpPr>
          <p:grpSpPr bwMode="auto">
            <a:xfrm>
              <a:off x="806" y="3276"/>
              <a:ext cx="1130" cy="987"/>
              <a:chOff x="806" y="3276"/>
              <a:chExt cx="1130" cy="987"/>
            </a:xfrm>
          </p:grpSpPr>
          <p:grpSp>
            <p:nvGrpSpPr>
              <p:cNvPr id="52267" name="Group 90"/>
              <p:cNvGrpSpPr>
                <a:grpSpLocks/>
              </p:cNvGrpSpPr>
              <p:nvPr/>
            </p:nvGrpSpPr>
            <p:grpSpPr bwMode="auto">
              <a:xfrm>
                <a:off x="1267" y="3276"/>
                <a:ext cx="669" cy="987"/>
                <a:chOff x="1258" y="3203"/>
                <a:chExt cx="669" cy="987"/>
              </a:xfrm>
            </p:grpSpPr>
            <p:grpSp>
              <p:nvGrpSpPr>
                <p:cNvPr id="52269" name="Group 91"/>
                <p:cNvGrpSpPr>
                  <a:grpSpLocks/>
                </p:cNvGrpSpPr>
                <p:nvPr/>
              </p:nvGrpSpPr>
              <p:grpSpPr bwMode="auto">
                <a:xfrm>
                  <a:off x="1258" y="3294"/>
                  <a:ext cx="646" cy="877"/>
                  <a:chOff x="1258" y="3294"/>
                  <a:chExt cx="646" cy="877"/>
                </a:xfrm>
              </p:grpSpPr>
              <p:sp>
                <p:nvSpPr>
                  <p:cNvPr id="80" name="Line 92"/>
                  <p:cNvSpPr>
                    <a:spLocks noChangeShapeType="1"/>
                  </p:cNvSpPr>
                  <p:nvPr/>
                </p:nvSpPr>
                <p:spPr bwMode="auto">
                  <a:xfrm>
                    <a:off x="1258" y="3421"/>
                    <a:ext cx="64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81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698" y="3294"/>
                    <a:ext cx="0" cy="87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+mj-lt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sp>
              <p:nvSpPr>
                <p:cNvPr id="74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281" y="3421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75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1487" y="3421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7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696" y="3434"/>
                  <a:ext cx="212" cy="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1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7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1272" y="3203"/>
                  <a:ext cx="22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7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482" y="3203"/>
                  <a:ext cx="22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7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1714" y="3203"/>
                  <a:ext cx="21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800" b="0">
                      <a:latin typeface="+mj-lt"/>
                    </a:rPr>
                    <a:t>Z</a:t>
                  </a:r>
                </a:p>
              </p:txBody>
            </p:sp>
          </p:grpSp>
          <p:sp>
            <p:nvSpPr>
              <p:cNvPr id="72" name="Text Box 100"/>
              <p:cNvSpPr txBox="1">
                <a:spLocks noChangeArrowheads="1"/>
              </p:cNvSpPr>
              <p:nvPr/>
            </p:nvSpPr>
            <p:spPr bwMode="auto">
              <a:xfrm>
                <a:off x="806" y="3335"/>
                <a:ext cx="50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b="0">
                    <a:latin typeface="+mj-lt"/>
                  </a:rPr>
                  <a:t>NOR:</a:t>
                </a:r>
              </a:p>
            </p:txBody>
          </p:sp>
        </p:grpSp>
        <p:sp>
          <p:nvSpPr>
            <p:cNvPr id="70" name="Text Box 101"/>
            <p:cNvSpPr txBox="1">
              <a:spLocks noChangeArrowheads="1"/>
            </p:cNvSpPr>
            <p:nvPr/>
          </p:nvSpPr>
          <p:spPr bwMode="auto">
            <a:xfrm>
              <a:off x="2059" y="3356"/>
              <a:ext cx="67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b="0" i="1">
                  <a:latin typeface="+mj-lt"/>
                </a:rPr>
                <a:t>Lenient</a:t>
              </a:r>
            </a:p>
            <a:p>
              <a:pPr algn="r">
                <a:defRPr/>
              </a:pPr>
              <a:r>
                <a:rPr lang="en-US" sz="1800" b="0">
                  <a:latin typeface="+mj-lt"/>
                </a:rPr>
                <a:t>NOR:</a:t>
              </a:r>
            </a:p>
          </p:txBody>
        </p:sp>
      </p:grp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685800" y="3505200"/>
            <a:ext cx="7848600" cy="16383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LENIENT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Combinational Device</a:t>
            </a: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:</a:t>
            </a:r>
            <a:br>
              <a:rPr lang="en-US" sz="24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Output guaranteed to be valid when </a:t>
            </a:r>
            <a:r>
              <a:rPr lang="en-US" sz="2000" u="sng" dirty="0">
                <a:solidFill>
                  <a:srgbClr val="CC0000"/>
                </a:solidFill>
                <a:latin typeface="+mj-lt"/>
                <a:ea typeface="ＭＳ Ｐゴシック" charset="0"/>
                <a:cs typeface="ＭＳ Ｐゴシック" charset="0"/>
              </a:rPr>
              <a:t>any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 combination of inputs sufficient to determine the output value has been valid for at least </a:t>
            </a:r>
            <a:r>
              <a:rPr lang="en-US" sz="2000" dirty="0" err="1">
                <a:latin typeface="+mj-lt"/>
                <a:ea typeface="ＭＳ Ｐゴシック" charset="0"/>
                <a:cs typeface="ＭＳ Ｐゴシック" charset="0"/>
              </a:rPr>
              <a:t>t</a:t>
            </a:r>
            <a:r>
              <a:rPr lang="en-US" sz="2000" baseline="-25000" dirty="0" err="1">
                <a:latin typeface="+mj-lt"/>
                <a:ea typeface="ＭＳ Ｐゴシック" charset="0"/>
                <a:cs typeface="ＭＳ Ｐゴシック" charset="0"/>
              </a:rPr>
              <a:t>PD</a:t>
            </a: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.  </a:t>
            </a:r>
            <a:r>
              <a:rPr lang="en-US" sz="2000" i="1" dirty="0">
                <a:latin typeface="+mj-lt"/>
                <a:ea typeface="ＭＳ Ｐゴシック" charset="0"/>
                <a:cs typeface="ＭＳ Ｐゴシック" charset="0"/>
              </a:rPr>
              <a:t>Tolerates transitions -- and invalid levels -- on irrelevant inputs!</a:t>
            </a:r>
          </a:p>
        </p:txBody>
      </p:sp>
      <p:sp>
        <p:nvSpPr>
          <p:cNvPr id="103" name="Text Box 103"/>
          <p:cNvSpPr txBox="1">
            <a:spLocks noChangeArrowheads="1"/>
          </p:cNvSpPr>
          <p:nvPr/>
        </p:nvSpPr>
        <p:spPr bwMode="auto">
          <a:xfrm>
            <a:off x="152400" y="1154113"/>
            <a:ext cx="1601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latin typeface="+mj-lt"/>
              </a:rPr>
              <a:t>CMOS NOR:</a:t>
            </a:r>
          </a:p>
        </p:txBody>
      </p:sp>
      <p:sp>
        <p:nvSpPr>
          <p:cNvPr id="104" name="Line 104"/>
          <p:cNvSpPr>
            <a:spLocks noChangeShapeType="1"/>
          </p:cNvSpPr>
          <p:nvPr/>
        </p:nvSpPr>
        <p:spPr bwMode="auto">
          <a:xfrm>
            <a:off x="5181600" y="3209925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620000" y="762000"/>
            <a:ext cx="1447800" cy="2266950"/>
            <a:chOff x="7620000" y="762000"/>
            <a:chExt cx="1447800" cy="2266950"/>
          </a:xfrm>
        </p:grpSpPr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7885113" y="762000"/>
              <a:ext cx="1182687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200" b="0" dirty="0">
                  <a:solidFill>
                    <a:srgbClr val="3366FF"/>
                  </a:solidFill>
                  <a:latin typeface="+mj-lt"/>
                </a:rPr>
                <a:t>Input A=1 is sufficient to determine the output </a:t>
              </a: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V="1">
              <a:off x="7866063" y="1454150"/>
              <a:ext cx="122237" cy="36512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2243" name="Group 104"/>
            <p:cNvGrpSpPr>
              <a:grpSpLocks/>
            </p:cNvGrpSpPr>
            <p:nvPr/>
          </p:nvGrpSpPr>
          <p:grpSpPr bwMode="auto">
            <a:xfrm flipH="1">
              <a:off x="7620000" y="1828800"/>
              <a:ext cx="542925" cy="1200150"/>
              <a:chOff x="4313593" y="3009422"/>
              <a:chExt cx="999529" cy="2212823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4640924" y="3682635"/>
                <a:ext cx="160742" cy="67321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4801666" y="4355849"/>
                <a:ext cx="274724" cy="8166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4585394" y="4355849"/>
                <a:ext cx="216272" cy="81663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247" name="Group 108"/>
              <p:cNvGrpSpPr>
                <a:grpSpLocks/>
              </p:cNvGrpSpPr>
              <p:nvPr/>
            </p:nvGrpSpPr>
            <p:grpSpPr bwMode="auto"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001699" y="2691073"/>
                  <a:ext cx="242577" cy="11708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Freeform 123"/>
                <p:cNvSpPr/>
                <p:nvPr/>
              </p:nvSpPr>
              <p:spPr>
                <a:xfrm>
                  <a:off x="5010468" y="2582775"/>
                  <a:ext cx="225039" cy="122934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52248" name="Group 109"/>
              <p:cNvGrpSpPr>
                <a:grpSpLocks/>
              </p:cNvGrpSpPr>
              <p:nvPr/>
            </p:nvGrpSpPr>
            <p:grpSpPr bwMode="auto"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 flipH="1">
                  <a:off x="4291507" y="2676439"/>
                  <a:ext cx="236730" cy="3805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4273972" y="2573992"/>
                  <a:ext cx="251344" cy="14049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11" name="Straight Connector 110"/>
              <p:cNvCxnSpPr/>
              <p:nvPr/>
            </p:nvCxnSpPr>
            <p:spPr>
              <a:xfrm flipV="1">
                <a:off x="4675995" y="3530431"/>
                <a:ext cx="353634" cy="2253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5041319" y="3190897"/>
                <a:ext cx="137363" cy="3336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>
                <a:off x="4600008" y="3752884"/>
                <a:ext cx="40916" cy="29562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4597084" y="4048513"/>
                <a:ext cx="169511" cy="28684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Freeform 114"/>
              <p:cNvSpPr/>
              <p:nvPr/>
            </p:nvSpPr>
            <p:spPr>
              <a:xfrm rot="19139357">
                <a:off x="5126076" y="3009422"/>
                <a:ext cx="160742" cy="12878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6" name="Freeform 115"/>
              <p:cNvSpPr/>
              <p:nvPr/>
            </p:nvSpPr>
            <p:spPr>
              <a:xfrm rot="18043755">
                <a:off x="4583779" y="4333984"/>
                <a:ext cx="204891" cy="113980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255" name="Group 116"/>
              <p:cNvGrpSpPr>
                <a:grpSpLocks/>
              </p:cNvGrpSpPr>
              <p:nvPr/>
            </p:nvGrpSpPr>
            <p:grpSpPr bwMode="auto">
              <a:xfrm rot="-1581421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4594956" y="716634"/>
                  <a:ext cx="341945" cy="43027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>
                  <a:off x="4586350" y="739974"/>
                  <a:ext cx="499763" cy="231235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>
                  <a:off x="4561849" y="728788"/>
                  <a:ext cx="306872" cy="22830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" name="Down Arrow 1"/>
          <p:cNvSpPr/>
          <p:nvPr/>
        </p:nvSpPr>
        <p:spPr>
          <a:xfrm>
            <a:off x="2438400" y="25908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17526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  <p:sp>
        <p:nvSpPr>
          <p:cNvPr id="125" name="TextBox 124"/>
          <p:cNvSpPr txBox="1">
            <a:spLocks noChangeArrowheads="1"/>
          </p:cNvSpPr>
          <p:nvPr/>
        </p:nvSpPr>
        <p:spPr bwMode="auto">
          <a:xfrm>
            <a:off x="2286000" y="11430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  <p:sp>
        <p:nvSpPr>
          <p:cNvPr id="126" name="Down Arrow 125"/>
          <p:cNvSpPr/>
          <p:nvPr/>
        </p:nvSpPr>
        <p:spPr>
          <a:xfrm>
            <a:off x="3124200" y="25908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2438400" y="1219200"/>
            <a:ext cx="2032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3048000" y="2514600"/>
            <a:ext cx="42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  <a:latin typeface="Arial Black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" grpId="0" animBg="1"/>
      <p:bldP spid="4" grpId="0"/>
      <p:bldP spid="125" grpId="0"/>
      <p:bldP spid="125" grpId="1"/>
      <p:bldP spid="126" grpId="0" animBg="1"/>
      <p:bldP spid="126" grpId="1" animBg="1"/>
      <p:bldP spid="127" grpId="0" animBg="1"/>
      <p:bldP spid="1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Summary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8382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CMOS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Only use NFETs in pulldowns, PFETs in pullups </a:t>
            </a:r>
            <a:r>
              <a:rPr lang="en-US" altLang="x-none" sz="2000">
                <a:latin typeface="Bookman Old Style" charset="0"/>
                <a:sym typeface="Symbol" charset="2"/>
              </a:rPr>
              <a:t>→ mosfets behave as voltage-controlled switches</a:t>
            </a:r>
            <a:endParaRPr lang="en-US" altLang="x-none" sz="2000">
              <a:latin typeface="Bookman Old Style" charset="0"/>
            </a:endParaRP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Series/parallel Pullup and pulldown switch circuits are complementary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CMOS gates are naturally inverting (rising input transition can only cause falling output transition, and vice versa).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ja-JP" sz="2000">
                <a:latin typeface="Bookman Old Style" charset="0"/>
              </a:rPr>
              <a:t>“Perfect” VTC (high gain, V</a:t>
            </a:r>
            <a:r>
              <a:rPr lang="en-US" altLang="ja-JP" sz="2000" baseline="-25000">
                <a:latin typeface="Bookman Old Style" charset="0"/>
              </a:rPr>
              <a:t>OH</a:t>
            </a:r>
            <a:r>
              <a:rPr lang="en-US" altLang="ja-JP" sz="2000">
                <a:latin typeface="Bookman Old Style" charset="0"/>
              </a:rPr>
              <a:t> = V</a:t>
            </a:r>
            <a:r>
              <a:rPr lang="en-US" altLang="ja-JP" sz="2000" baseline="-25000">
                <a:latin typeface="Bookman Old Style" charset="0"/>
              </a:rPr>
              <a:t>DD</a:t>
            </a:r>
            <a:r>
              <a:rPr lang="en-US" altLang="ja-JP" sz="2000">
                <a:latin typeface="Bookman Old Style" charset="0"/>
              </a:rPr>
              <a:t>, V</a:t>
            </a:r>
            <a:r>
              <a:rPr lang="en-US" altLang="ja-JP" sz="2000" baseline="-25000">
                <a:latin typeface="Bookman Old Style" charset="0"/>
              </a:rPr>
              <a:t>OL</a:t>
            </a:r>
            <a:r>
              <a:rPr lang="en-US" altLang="ja-JP" sz="2000">
                <a:latin typeface="Bookman Old Style" charset="0"/>
              </a:rPr>
              <a:t> = GND) means large noise margins and no static power dissipation.</a:t>
            </a:r>
            <a:endParaRPr lang="en-US" altLang="ja-JP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Timing specs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PD</a:t>
            </a:r>
            <a:r>
              <a:rPr lang="en-US" altLang="x-none" sz="2000">
                <a:latin typeface="Bookman Old Style" charset="0"/>
              </a:rPr>
              <a:t>: upper bound on time from valid inputs to valid outputs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t</a:t>
            </a:r>
            <a:r>
              <a:rPr lang="en-US" altLang="x-none" sz="2000" baseline="-25000">
                <a:latin typeface="Bookman Old Style" charset="0"/>
              </a:rPr>
              <a:t>CD</a:t>
            </a:r>
            <a:r>
              <a:rPr lang="en-US" altLang="x-none" sz="2000">
                <a:latin typeface="Bookman Old Style" charset="0"/>
              </a:rPr>
              <a:t>: lower bound on time from invalid inputs to invalid outputs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If not specified, assume t</a:t>
            </a:r>
            <a:r>
              <a:rPr lang="en-US" altLang="x-none" sz="2000" baseline="-25000">
                <a:latin typeface="Bookman Old Style" charset="0"/>
              </a:rPr>
              <a:t>CD</a:t>
            </a:r>
            <a:r>
              <a:rPr lang="en-US" altLang="x-none" sz="2000">
                <a:latin typeface="Bookman Old Style" charset="0"/>
              </a:rPr>
              <a:t> = 0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x-none" sz="2000">
                <a:latin typeface="Bookman Old Style" charset="0"/>
              </a:rPr>
              <a:t>Lenient gates: output unaffected by some input transitions</a:t>
            </a:r>
            <a:endParaRPr lang="en-US" altLang="x-none">
              <a:latin typeface="Bookman Old Style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x-none">
                <a:latin typeface="Bookman Old Style" charset="0"/>
              </a:rPr>
              <a:t>Next time: logic simplification, other canonical 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2" descr="mos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810000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MOSFET: Physical View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73488" y="2527300"/>
            <a:ext cx="1412875" cy="1130300"/>
            <a:chOff x="3773488" y="2527299"/>
            <a:chExt cx="1412875" cy="1130301"/>
          </a:xfrm>
        </p:grpSpPr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3773488" y="3343275"/>
              <a:ext cx="387350" cy="93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H="1">
              <a:off x="4206875" y="2527299"/>
              <a:ext cx="979488" cy="83978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4313238" y="3130550"/>
              <a:ext cx="381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solidFill>
                    <a:schemeClr val="bg1"/>
                  </a:solidFill>
                  <a:latin typeface="+mj-lt"/>
                </a:rPr>
                <a:t>W</a:t>
              </a:r>
            </a:p>
          </p:txBody>
        </p: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3802063" y="3319463"/>
              <a:ext cx="31591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 dirty="0">
                  <a:latin typeface="+mj-lt"/>
                </a:rPr>
                <a:t>L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4876800" y="990600"/>
            <a:ext cx="703263" cy="914400"/>
            <a:chOff x="4876800" y="990600"/>
            <a:chExt cx="703263" cy="914400"/>
          </a:xfrm>
        </p:grpSpPr>
        <p:sp>
          <p:nvSpPr>
            <p:cNvPr id="19" name="Line 43"/>
            <p:cNvSpPr>
              <a:spLocks noChangeShapeType="1"/>
            </p:cNvSpPr>
            <p:nvPr/>
          </p:nvSpPr>
          <p:spPr bwMode="auto">
            <a:xfrm flipV="1">
              <a:off x="5181600" y="1371600"/>
              <a:ext cx="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4876800" y="990600"/>
              <a:ext cx="703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gate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524000" y="1504950"/>
            <a:ext cx="5911850" cy="1562100"/>
            <a:chOff x="1524000" y="1504950"/>
            <a:chExt cx="5911850" cy="1562100"/>
          </a:xfrm>
        </p:grpSpPr>
        <p:sp>
          <p:nvSpPr>
            <p:cNvPr id="24" name="Line 48"/>
            <p:cNvSpPr>
              <a:spLocks noChangeShapeType="1"/>
            </p:cNvSpPr>
            <p:nvPr/>
          </p:nvSpPr>
          <p:spPr bwMode="auto">
            <a:xfrm flipH="1" flipV="1">
              <a:off x="4953000" y="2481263"/>
              <a:ext cx="1600200" cy="3381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439" name="Group 10"/>
            <p:cNvGrpSpPr>
              <a:grpSpLocks/>
            </p:cNvGrpSpPr>
            <p:nvPr/>
          </p:nvGrpSpPr>
          <p:grpSpPr bwMode="auto">
            <a:xfrm>
              <a:off x="1524000" y="1504950"/>
              <a:ext cx="5911850" cy="1562100"/>
              <a:chOff x="1524000" y="1504950"/>
              <a:chExt cx="5911850" cy="1562100"/>
            </a:xfrm>
          </p:grpSpPr>
          <p:sp>
            <p:nvSpPr>
              <p:cNvPr id="20" name="Line 44"/>
              <p:cNvSpPr>
                <a:spLocks noChangeShapeType="1"/>
              </p:cNvSpPr>
              <p:nvPr/>
            </p:nvSpPr>
            <p:spPr bwMode="auto">
              <a:xfrm flipV="1">
                <a:off x="4953000" y="2476500"/>
                <a:ext cx="4763" cy="3095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1" name="Line 45"/>
              <p:cNvSpPr>
                <a:spLocks noChangeShapeType="1"/>
              </p:cNvSpPr>
              <p:nvPr/>
            </p:nvSpPr>
            <p:spPr bwMode="auto">
              <a:xfrm flipV="1">
                <a:off x="4191000" y="2286000"/>
                <a:ext cx="0" cy="304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 flipH="1" flipV="1">
                <a:off x="2514600" y="1828800"/>
                <a:ext cx="1676400" cy="457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6" name="Text Box 21"/>
              <p:cNvSpPr txBox="1">
                <a:spLocks noChangeArrowheads="1"/>
              </p:cNvSpPr>
              <p:nvPr/>
            </p:nvSpPr>
            <p:spPr bwMode="auto">
              <a:xfrm>
                <a:off x="6553200" y="2667000"/>
                <a:ext cx="8826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latin typeface="+mj-lt"/>
                  </a:rPr>
                  <a:t>drain</a:t>
                </a:r>
              </a:p>
            </p:txBody>
          </p:sp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1524000" y="1504950"/>
                <a:ext cx="10175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 b="0" dirty="0">
                    <a:latin typeface="+mj-lt"/>
                  </a:rPr>
                  <a:t>source</a:t>
                </a:r>
              </a:p>
            </p:txBody>
          </p:sp>
        </p:grp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581400" y="3805238"/>
            <a:ext cx="763588" cy="862012"/>
            <a:chOff x="3581400" y="3805238"/>
            <a:chExt cx="763588" cy="862012"/>
          </a:xfrm>
        </p:grpSpPr>
        <p:sp>
          <p:nvSpPr>
            <p:cNvPr id="22" name="Line 46"/>
            <p:cNvSpPr>
              <a:spLocks noChangeShapeType="1"/>
            </p:cNvSpPr>
            <p:nvPr/>
          </p:nvSpPr>
          <p:spPr bwMode="auto">
            <a:xfrm>
              <a:off x="3962400" y="3805238"/>
              <a:ext cx="0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3581400" y="4267200"/>
              <a:ext cx="7635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b="0" dirty="0">
                  <a:latin typeface="+mj-lt"/>
                </a:rPr>
                <a:t>bulk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410200" y="1447800"/>
            <a:ext cx="2436813" cy="457200"/>
            <a:chOff x="5410200" y="1447800"/>
            <a:chExt cx="2436813" cy="457200"/>
          </a:xfrm>
        </p:grpSpPr>
        <p:sp>
          <p:nvSpPr>
            <p:cNvPr id="26" name="Line 50"/>
            <p:cNvSpPr>
              <a:spLocks noChangeShapeType="1"/>
            </p:cNvSpPr>
            <p:nvPr/>
          </p:nvSpPr>
          <p:spPr bwMode="auto">
            <a:xfrm flipV="1">
              <a:off x="5410200" y="16002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6477000" y="1447800"/>
              <a:ext cx="137001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 err="1">
                  <a:latin typeface="+mj-lt"/>
                </a:rPr>
                <a:t>Polysilicon</a:t>
              </a:r>
              <a:r>
                <a:rPr lang="en-US" sz="1200" b="0" i="1" dirty="0">
                  <a:latin typeface="+mj-lt"/>
                </a:rPr>
                <a:t> wire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953000" y="4038600"/>
            <a:ext cx="3581400" cy="461963"/>
            <a:chOff x="4953000" y="4038600"/>
            <a:chExt cx="3581400" cy="461963"/>
          </a:xfrm>
        </p:grpSpPr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4953000" y="4038600"/>
              <a:ext cx="1600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Text Box 29"/>
            <p:cNvSpPr txBox="1">
              <a:spLocks noChangeArrowheads="1"/>
            </p:cNvSpPr>
            <p:nvPr/>
          </p:nvSpPr>
          <p:spPr bwMode="auto">
            <a:xfrm>
              <a:off x="6553200" y="4038600"/>
              <a:ext cx="1981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Doped p-type silicon substrate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52400" y="1981200"/>
            <a:ext cx="8382000" cy="1295400"/>
            <a:chOff x="152400" y="1981200"/>
            <a:chExt cx="8382000" cy="1295400"/>
          </a:xfrm>
        </p:grpSpPr>
        <p:sp>
          <p:nvSpPr>
            <p:cNvPr id="25" name="Line 49"/>
            <p:cNvSpPr>
              <a:spLocks noChangeShapeType="1"/>
            </p:cNvSpPr>
            <p:nvPr/>
          </p:nvSpPr>
          <p:spPr bwMode="auto">
            <a:xfrm flipV="1">
              <a:off x="5715000" y="2209800"/>
              <a:ext cx="914400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52"/>
            <p:cNvSpPr>
              <a:spLocks noChangeShapeType="1"/>
            </p:cNvSpPr>
            <p:nvPr/>
          </p:nvSpPr>
          <p:spPr bwMode="auto">
            <a:xfrm flipH="1" flipV="1">
              <a:off x="2482850" y="2968625"/>
              <a:ext cx="1327150" cy="307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Text Box 25"/>
            <p:cNvSpPr txBox="1">
              <a:spLocks noChangeArrowheads="1"/>
            </p:cNvSpPr>
            <p:nvPr/>
          </p:nvSpPr>
          <p:spPr bwMode="auto">
            <a:xfrm>
              <a:off x="6629400" y="1981200"/>
              <a:ext cx="1905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Inter-layer SiO</a:t>
              </a:r>
              <a:r>
                <a:rPr lang="en-US" sz="1200" b="0" i="1" baseline="-25000" dirty="0">
                  <a:latin typeface="+mj-lt"/>
                </a:rPr>
                <a:t>2</a:t>
              </a:r>
              <a:r>
                <a:rPr lang="en-US" sz="1200" b="0" i="1" dirty="0">
                  <a:latin typeface="+mj-lt"/>
                </a:rPr>
                <a:t> insulation</a:t>
              </a:r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152400" y="2630488"/>
              <a:ext cx="2595563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latin typeface="Bookman Old Style" charset="0"/>
                </a:rPr>
                <a:t>Very thin (&lt;20Å) high-quality SiO</a:t>
              </a:r>
              <a:r>
                <a:rPr lang="en-US" altLang="x-none" sz="1200" i="1" baseline="-25000">
                  <a:latin typeface="Bookman Old Style" charset="0"/>
                </a:rPr>
                <a:t>2</a:t>
              </a:r>
              <a:r>
                <a:rPr lang="en-US" altLang="x-none" sz="1200" i="1">
                  <a:latin typeface="Bookman Old Style" charset="0"/>
                </a:rPr>
                <a:t> insulating layer isolates gate from channel region.</a:t>
              </a:r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04800" y="2052638"/>
            <a:ext cx="3433763" cy="865187"/>
            <a:chOff x="304800" y="2052638"/>
            <a:chExt cx="3433763" cy="865187"/>
          </a:xfrm>
        </p:grpSpPr>
        <p:sp>
          <p:nvSpPr>
            <p:cNvPr id="29" name="Line 53"/>
            <p:cNvSpPr>
              <a:spLocks noChangeShapeType="1"/>
            </p:cNvSpPr>
            <p:nvPr/>
          </p:nvSpPr>
          <p:spPr bwMode="auto">
            <a:xfrm>
              <a:off x="2362200" y="2362200"/>
              <a:ext cx="1376363" cy="555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304800" y="2052638"/>
              <a:ext cx="20574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b="0" i="1" dirty="0">
                  <a:latin typeface="+mj-lt"/>
                </a:rPr>
                <a:t>Heavily doped n-type diffusions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00" y="3352800"/>
            <a:ext cx="3810000" cy="1092200"/>
            <a:chOff x="76200" y="3352800"/>
            <a:chExt cx="3810000" cy="1092200"/>
          </a:xfrm>
        </p:grpSpPr>
        <p:sp>
          <p:nvSpPr>
            <p:cNvPr id="30" name="Line 54"/>
            <p:cNvSpPr>
              <a:spLocks noChangeShapeType="1"/>
            </p:cNvSpPr>
            <p:nvPr/>
          </p:nvSpPr>
          <p:spPr bwMode="auto">
            <a:xfrm flipV="1">
              <a:off x="2514600" y="335280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76200" y="3429000"/>
              <a:ext cx="2667000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1200" i="1">
                  <a:latin typeface="Bookman Old Style" charset="0"/>
                </a:rPr>
                <a:t>Channel region: electric field from charges on gate locally </a:t>
              </a:r>
              <a:r>
                <a:rPr lang="ja-JP" altLang="en-US" sz="1200" i="1">
                  <a:latin typeface="Bookman Old Style" charset="0"/>
                </a:rPr>
                <a:t>“</a:t>
              </a:r>
              <a:r>
                <a:rPr lang="en-US" altLang="ja-JP" sz="1200" i="1">
                  <a:latin typeface="Bookman Old Style" charset="0"/>
                </a:rPr>
                <a:t>inverts</a:t>
              </a:r>
              <a:r>
                <a:rPr lang="ja-JP" altLang="en-US" sz="1200" i="1">
                  <a:latin typeface="Bookman Old Style" charset="0"/>
                </a:rPr>
                <a:t>”</a:t>
              </a:r>
              <a:r>
                <a:rPr lang="en-US" altLang="ja-JP" sz="1200" i="1">
                  <a:latin typeface="Bookman Old Style" charset="0"/>
                </a:rPr>
                <a:t> type of substrate to create a conducting channel between source and drain.</a:t>
              </a:r>
              <a:endParaRPr lang="en-US" altLang="x-none" sz="1200" i="1">
                <a:latin typeface="Bookman Old Style" charset="0"/>
              </a:endParaRPr>
            </a:p>
          </p:txBody>
        </p:sp>
      </p:grp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833438" y="4556125"/>
            <a:ext cx="77771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MOSFETs (metal-oxide-semiconductor field-effect transistors) are four-terminal voltage-controlled switches.  Current flows between the diffusion terminals if the voltage on the gate terminal is large enough to create a conducting </a:t>
            </a:r>
            <a:r>
              <a:rPr lang="ja-JP" altLang="en-US" sz="2000">
                <a:latin typeface="Bookman Old Style" charset="0"/>
              </a:rPr>
              <a:t>“</a:t>
            </a:r>
            <a:r>
              <a:rPr lang="en-US" altLang="ja-JP" sz="2000">
                <a:latin typeface="Bookman Old Style" charset="0"/>
              </a:rPr>
              <a:t>channel</a:t>
            </a:r>
            <a:r>
              <a:rPr lang="ja-JP" altLang="en-US" sz="2000">
                <a:latin typeface="Bookman Old Style" charset="0"/>
              </a:rPr>
              <a:t>”</a:t>
            </a:r>
            <a:r>
              <a:rPr lang="en-US" altLang="ja-JP" sz="2000">
                <a:latin typeface="Bookman Old Style" charset="0"/>
              </a:rPr>
              <a:t>, otherwise the mosfet is off and the diffusion terminals are not connected.</a:t>
            </a:r>
            <a:endParaRPr lang="en-US" altLang="x-none" sz="2000">
              <a:latin typeface="Bookman Old Style" charset="0"/>
            </a:endParaRPr>
          </a:p>
        </p:txBody>
      </p: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4248150" y="2036763"/>
            <a:ext cx="4743450" cy="1773237"/>
            <a:chOff x="4248427" y="2036414"/>
            <a:chExt cx="4742524" cy="1773586"/>
          </a:xfrm>
        </p:grpSpPr>
        <p:sp>
          <p:nvSpPr>
            <p:cNvPr id="47" name="Text Box 2"/>
            <p:cNvSpPr txBox="1">
              <a:spLocks noChangeArrowheads="1"/>
            </p:cNvSpPr>
            <p:nvPr/>
          </p:nvSpPr>
          <p:spPr bwMode="auto">
            <a:xfrm>
              <a:off x="6664130" y="3225685"/>
              <a:ext cx="2326821" cy="5843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3200" b="0" dirty="0">
                  <a:latin typeface="+mj-lt"/>
                </a:rPr>
                <a:t>I</a:t>
              </a:r>
              <a:r>
                <a:rPr lang="en-US" sz="3200" b="0" baseline="-25000" dirty="0">
                  <a:latin typeface="+mj-lt"/>
                </a:rPr>
                <a:t>DS</a:t>
              </a:r>
              <a:r>
                <a:rPr lang="en-US" sz="3200" b="0" dirty="0">
                  <a:latin typeface="+mj-lt"/>
                </a:rPr>
                <a:t> </a:t>
              </a:r>
              <a:r>
                <a:rPr lang="en-US" sz="3200" b="0" dirty="0">
                  <a:latin typeface="+mj-lt"/>
                  <a:sym typeface="Symbol" charset="0"/>
                </a:rPr>
                <a:t>∝ W/L</a:t>
              </a:r>
            </a:p>
          </p:txBody>
        </p:sp>
        <p:sp>
          <p:nvSpPr>
            <p:cNvPr id="48" name="Left Arrow 3"/>
            <p:cNvSpPr>
              <a:spLocks noChangeArrowheads="1"/>
            </p:cNvSpPr>
            <p:nvPr/>
          </p:nvSpPr>
          <p:spPr bwMode="auto">
            <a:xfrm rot="662706">
              <a:off x="4248427" y="2036414"/>
              <a:ext cx="647574" cy="666881"/>
            </a:xfrm>
            <a:prstGeom prst="leftArrow">
              <a:avLst>
                <a:gd name="adj1" fmla="val 50000"/>
                <a:gd name="adj2" fmla="val 50001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+mj-lt"/>
                  <a:ea typeface="ＭＳ Ｐゴシック" charset="0"/>
                  <a:cs typeface="ＭＳ Ｐゴシック" charset="0"/>
                </a:rPr>
                <a:t>I</a:t>
              </a:r>
              <a:r>
                <a:rPr lang="en-US" baseline="-25000" dirty="0">
                  <a:latin typeface="+mj-lt"/>
                  <a:ea typeface="ＭＳ Ｐゴシック" charset="0"/>
                  <a:cs typeface="ＭＳ Ｐゴシック" charset="0"/>
                </a:rPr>
                <a:t>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 descr="n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97" b="48534"/>
          <a:stretch>
            <a:fillRect/>
          </a:stretch>
        </p:blipFill>
        <p:spPr bwMode="auto">
          <a:xfrm>
            <a:off x="558800" y="2060575"/>
            <a:ext cx="4106863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MOSFET: Electrical View</a:t>
            </a:r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381000" y="914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The four terminals of a Field Effect Transistor (gate, source, drain and bulk) connect to conductors that generate a set of electric fields in the channel region which depend on the relative voltages of each terminal.</a:t>
            </a:r>
          </a:p>
        </p:txBody>
      </p:sp>
      <p:sp>
        <p:nvSpPr>
          <p:cNvPr id="19460" name="TextBox 25"/>
          <p:cNvSpPr txBox="1">
            <a:spLocks noChangeArrowheads="1"/>
          </p:cNvSpPr>
          <p:nvPr/>
        </p:nvSpPr>
        <p:spPr bwMode="auto">
          <a:xfrm>
            <a:off x="3192463" y="6535738"/>
            <a:ext cx="29035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>
                <a:solidFill>
                  <a:srgbClr val="000000"/>
                </a:solidFill>
              </a:rPr>
              <a:t>Olivier Deleage and Peter Scott (CC BY-SA 3.0)</a:t>
            </a:r>
          </a:p>
        </p:txBody>
      </p:sp>
      <p:sp>
        <p:nvSpPr>
          <p:cNvPr id="19461" name="TextBox 37"/>
          <p:cNvSpPr txBox="1">
            <a:spLocks noChangeArrowheads="1"/>
          </p:cNvSpPr>
          <p:nvPr/>
        </p:nvSpPr>
        <p:spPr bwMode="auto">
          <a:xfrm>
            <a:off x="1752600" y="3886200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Want V</a:t>
            </a:r>
            <a:r>
              <a:rPr lang="en-US" altLang="x-none" sz="2000" baseline="-25000">
                <a:latin typeface="Bookman Old Style" charset="0"/>
              </a:rPr>
              <a:t>P</a:t>
            </a:r>
            <a:r>
              <a:rPr lang="en-US" altLang="x-none" sz="2000">
                <a:latin typeface="Bookman Old Style" charset="0"/>
              </a:rPr>
              <a:t> ≤ V</a:t>
            </a:r>
            <a:r>
              <a:rPr lang="en-US" altLang="x-none" sz="2000" baseline="-25000">
                <a:latin typeface="Bookman Old Style" charset="0"/>
              </a:rPr>
              <a:t>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295400" y="3429000"/>
            <a:ext cx="457200" cy="685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576763" y="2065757"/>
            <a:ext cx="3960812" cy="209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nf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52119" r="-2336" b="-2098"/>
          <a:stretch>
            <a:fillRect/>
          </a:stretch>
        </p:blipFill>
        <p:spPr bwMode="auto">
          <a:xfrm>
            <a:off x="541338" y="4319588"/>
            <a:ext cx="81915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N-channel MOSFET I</a:t>
            </a:r>
            <a:r>
              <a:rPr lang="en-US" altLang="x-none" baseline="-25000">
                <a:latin typeface="Trebuchet MS" charset="0"/>
              </a:rPr>
              <a:t>DS</a:t>
            </a:r>
            <a:r>
              <a:rPr lang="en-US" altLang="x-none">
                <a:latin typeface="Trebuchet MS" charset="0"/>
              </a:rPr>
              <a:t> vs. V</a:t>
            </a:r>
            <a:r>
              <a:rPr lang="en-US" altLang="x-none" baseline="-25000">
                <a:latin typeface="Trebuchet MS" charset="0"/>
              </a:rPr>
              <a:t>DS</a:t>
            </a:r>
          </a:p>
        </p:txBody>
      </p:sp>
      <p:pic>
        <p:nvPicPr>
          <p:cNvPr id="21506" name="Picture 2" descr="mosfet_id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" t="1331"/>
          <a:stretch>
            <a:fillRect/>
          </a:stretch>
        </p:blipFill>
        <p:spPr bwMode="auto">
          <a:xfrm>
            <a:off x="669925" y="1665288"/>
            <a:ext cx="8021638" cy="481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990600" y="1123950"/>
            <a:ext cx="5568950" cy="4514850"/>
            <a:chOff x="990600" y="1123890"/>
            <a:chExt cx="5568943" cy="451491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990600" y="1295342"/>
              <a:ext cx="2971796" cy="434345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5"/>
            <p:cNvSpPr txBox="1">
              <a:spLocks noChangeArrowheads="1"/>
            </p:cNvSpPr>
            <p:nvPr/>
          </p:nvSpPr>
          <p:spPr bwMode="auto">
            <a:xfrm>
              <a:off x="3962400" y="1123890"/>
              <a:ext cx="259714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Ohmic: I</a:t>
              </a:r>
              <a:r>
                <a:rPr lang="en-US" altLang="x-none" sz="2000" baseline="-25000">
                  <a:latin typeface="Bookman Old Style" charset="0"/>
                </a:rPr>
                <a:t>DS</a:t>
              </a:r>
              <a:r>
                <a:rPr lang="en-US" altLang="x-none" sz="2000">
                  <a:latin typeface="Bookman Old Style" charset="0"/>
                </a:rPr>
                <a:t> = V</a:t>
              </a:r>
              <a:r>
                <a:rPr lang="en-US" altLang="x-none" sz="2000" baseline="-25000">
                  <a:latin typeface="Bookman Old Style" charset="0"/>
                </a:rPr>
                <a:t>DS</a:t>
              </a:r>
              <a:r>
                <a:rPr lang="en-US" altLang="x-none" sz="2000">
                  <a:latin typeface="Bookman Old Style" charset="0"/>
                </a:rPr>
                <a:t>/R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124200" y="2495550"/>
            <a:ext cx="5715000" cy="400050"/>
            <a:chOff x="3124200" y="2495490"/>
            <a:chExt cx="5715000" cy="40011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124200" y="2514543"/>
              <a:ext cx="5715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8"/>
            <p:cNvSpPr txBox="1">
              <a:spLocks noChangeArrowheads="1"/>
            </p:cNvSpPr>
            <p:nvPr/>
          </p:nvSpPr>
          <p:spPr bwMode="auto">
            <a:xfrm>
              <a:off x="6382226" y="2495490"/>
              <a:ext cx="13901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saturated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657600" y="5638800"/>
            <a:ext cx="1898650" cy="552450"/>
            <a:chOff x="3657600" y="5638800"/>
            <a:chExt cx="1899364" cy="552510"/>
          </a:xfrm>
        </p:grpSpPr>
        <p:sp>
          <p:nvSpPr>
            <p:cNvPr id="21516" name="TextBox 10"/>
            <p:cNvSpPr txBox="1">
              <a:spLocks noChangeArrowheads="1"/>
            </p:cNvSpPr>
            <p:nvPr/>
          </p:nvSpPr>
          <p:spPr bwMode="auto">
            <a:xfrm>
              <a:off x="4038600" y="5791200"/>
              <a:ext cx="151836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V</a:t>
              </a:r>
              <a:r>
                <a:rPr lang="en-US" altLang="x-none" sz="2000" baseline="-25000">
                  <a:latin typeface="Bookman Old Style" charset="0"/>
                </a:rPr>
                <a:t>TH</a:t>
              </a:r>
              <a:r>
                <a:rPr lang="en-US" altLang="x-none" sz="2000">
                  <a:latin typeface="Bookman Old Style" charset="0"/>
                </a:rPr>
                <a:t> = 0.5V</a:t>
              </a:r>
            </a:p>
          </p:txBody>
        </p:sp>
        <p:cxnSp>
          <p:nvCxnSpPr>
            <p:cNvPr id="13" name="Straight Arrow Connector 12"/>
            <p:cNvCxnSpPr>
              <a:stCxn id="21516" idx="1"/>
            </p:cNvCxnSpPr>
            <p:nvPr/>
          </p:nvCxnSpPr>
          <p:spPr>
            <a:xfrm flipH="1" flipV="1">
              <a:off x="3657600" y="5638800"/>
              <a:ext cx="381143" cy="35246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6172200" y="3276600"/>
            <a:ext cx="2286000" cy="1600200"/>
            <a:chOff x="6172200" y="3276600"/>
            <a:chExt cx="2286000" cy="16002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6172200" y="3276600"/>
              <a:ext cx="0" cy="1600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15" name="TextBox 15"/>
            <p:cNvSpPr txBox="1">
              <a:spLocks noChangeArrowheads="1"/>
            </p:cNvSpPr>
            <p:nvPr/>
          </p:nvSpPr>
          <p:spPr bwMode="auto">
            <a:xfrm>
              <a:off x="6324600" y="3962400"/>
              <a:ext cx="21336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000">
                  <a:latin typeface="Bookman Old Style" charset="0"/>
                </a:rPr>
                <a:t>Increasing V</a:t>
              </a:r>
              <a:r>
                <a:rPr lang="en-US" altLang="x-none" sz="2000" baseline="-25000">
                  <a:latin typeface="Bookman Old Style" charset="0"/>
                </a:rPr>
                <a:t>GS</a:t>
              </a:r>
            </a:p>
          </p:txBody>
        </p:sp>
      </p:grpSp>
      <p:sp>
        <p:nvSpPr>
          <p:cNvPr id="21511" name="TextBox 17"/>
          <p:cNvSpPr txBox="1">
            <a:spLocks noChangeArrowheads="1"/>
          </p:cNvSpPr>
          <p:nvPr/>
        </p:nvSpPr>
        <p:spPr bwMode="auto">
          <a:xfrm>
            <a:off x="165100" y="3657600"/>
            <a:ext cx="520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I</a:t>
            </a:r>
            <a:r>
              <a:rPr lang="en-US" altLang="x-none" sz="2000" baseline="-25000">
                <a:latin typeface="Bookman Old Style" charset="0"/>
              </a:rPr>
              <a:t>DS</a:t>
            </a:r>
          </a:p>
        </p:txBody>
      </p:sp>
      <p:sp>
        <p:nvSpPr>
          <p:cNvPr id="21512" name="TextBox 18"/>
          <p:cNvSpPr txBox="1">
            <a:spLocks noChangeArrowheads="1"/>
          </p:cNvSpPr>
          <p:nvPr/>
        </p:nvSpPr>
        <p:spPr bwMode="auto">
          <a:xfrm>
            <a:off x="4419600" y="6400800"/>
            <a:ext cx="614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V</a:t>
            </a:r>
            <a:r>
              <a:rPr lang="en-US" altLang="x-none" sz="2000" baseline="-25000">
                <a:latin typeface="Bookman Old Style" charset="0"/>
              </a:rPr>
              <a:t>DS</a:t>
            </a:r>
          </a:p>
        </p:txBody>
      </p:sp>
      <p:pic>
        <p:nvPicPr>
          <p:cNvPr id="21513" name="Picture 23" descr="ids_ck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0"/>
            <a:ext cx="14478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FETs Come in Two Flavors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68313" y="5759450"/>
            <a:ext cx="838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000">
                <a:latin typeface="Bookman Old Style" charset="0"/>
              </a:rPr>
              <a:t>The use of both NFETs and PFETs – complimentary transistor types – is a key to CMOS (complementary MOS) logic families.</a:t>
            </a:r>
          </a:p>
        </p:txBody>
      </p:sp>
      <p:grpSp>
        <p:nvGrpSpPr>
          <p:cNvPr id="19459" name="Group 72"/>
          <p:cNvGrpSpPr>
            <a:grpSpLocks/>
          </p:cNvGrpSpPr>
          <p:nvPr/>
        </p:nvGrpSpPr>
        <p:grpSpPr bwMode="auto">
          <a:xfrm>
            <a:off x="5772150" y="2487613"/>
            <a:ext cx="1735138" cy="1163637"/>
            <a:chOff x="3636" y="1494"/>
            <a:chExt cx="1093" cy="733"/>
          </a:xfrm>
        </p:grpSpPr>
        <p:sp>
          <p:nvSpPr>
            <p:cNvPr id="40" name="Rectangle 5" descr="Dark downward diagonal"/>
            <p:cNvSpPr>
              <a:spLocks noChangeArrowheads="1"/>
            </p:cNvSpPr>
            <p:nvPr/>
          </p:nvSpPr>
          <p:spPr bwMode="auto">
            <a:xfrm>
              <a:off x="3636" y="1939"/>
              <a:ext cx="1093" cy="28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3811" y="1939"/>
              <a:ext cx="881" cy="23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Rectangle 7" descr="Dark downward diagonal"/>
            <p:cNvSpPr>
              <a:spLocks noChangeArrowheads="1"/>
            </p:cNvSpPr>
            <p:nvPr/>
          </p:nvSpPr>
          <p:spPr bwMode="auto">
            <a:xfrm>
              <a:off x="4058" y="1939"/>
              <a:ext cx="192" cy="11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3" name="Rectangle 8" descr="Dark downward diagonal"/>
            <p:cNvSpPr>
              <a:spLocks noChangeArrowheads="1"/>
            </p:cNvSpPr>
            <p:nvPr/>
          </p:nvSpPr>
          <p:spPr bwMode="auto">
            <a:xfrm>
              <a:off x="4394" y="1936"/>
              <a:ext cx="192" cy="115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p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250" y="2033"/>
              <a:ext cx="1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n</a:t>
              </a:r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4250" y="1799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auto">
            <a:xfrm>
              <a:off x="4250" y="1895"/>
              <a:ext cx="144" cy="4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4319" y="1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223" y="1494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4511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4415" y="1590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4127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2" name="Rectangle 17"/>
            <p:cNvSpPr>
              <a:spLocks noChangeArrowheads="1"/>
            </p:cNvSpPr>
            <p:nvPr/>
          </p:nvSpPr>
          <p:spPr bwMode="auto">
            <a:xfrm>
              <a:off x="4031" y="1590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>
              <a:off x="3818" y="1936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3898" y="17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3802" y="1590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85800" y="3981450"/>
            <a:ext cx="1858963" cy="1476375"/>
            <a:chOff x="685800" y="3981450"/>
            <a:chExt cx="1858963" cy="1476375"/>
          </a:xfrm>
        </p:grpSpPr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1927225" y="4735513"/>
              <a:ext cx="481013" cy="341312"/>
            </a:xfrm>
            <a:custGeom>
              <a:avLst/>
              <a:gdLst>
                <a:gd name="T0" fmla="*/ 0 w 303"/>
                <a:gd name="T1" fmla="*/ 0 h 215"/>
                <a:gd name="T2" fmla="*/ 2147483647 w 303"/>
                <a:gd name="T3" fmla="*/ 0 h 215"/>
                <a:gd name="T4" fmla="*/ 2147483647 w 303"/>
                <a:gd name="T5" fmla="*/ 2147483647 h 215"/>
                <a:gd name="T6" fmla="*/ 0 60000 65536"/>
                <a:gd name="T7" fmla="*/ 0 60000 65536"/>
                <a:gd name="T8" fmla="*/ 0 60000 65536"/>
                <a:gd name="T9" fmla="*/ 0 w 303"/>
                <a:gd name="T10" fmla="*/ 0 h 215"/>
                <a:gd name="T11" fmla="*/ 303 w 303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3" h="215">
                  <a:moveTo>
                    <a:pt x="0" y="0"/>
                  </a:moveTo>
                  <a:lnTo>
                    <a:pt x="303" y="0"/>
                  </a:lnTo>
                  <a:lnTo>
                    <a:pt x="303" y="215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AutoShape 56"/>
            <p:cNvSpPr>
              <a:spLocks noChangeArrowheads="1"/>
            </p:cNvSpPr>
            <p:nvPr/>
          </p:nvSpPr>
          <p:spPr bwMode="auto">
            <a:xfrm flipV="1">
              <a:off x="2297113" y="5076825"/>
              <a:ext cx="247650" cy="2111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3597" name="Group 74"/>
            <p:cNvGrpSpPr>
              <a:grpSpLocks/>
            </p:cNvGrpSpPr>
            <p:nvPr/>
          </p:nvGrpSpPr>
          <p:grpSpPr bwMode="auto">
            <a:xfrm>
              <a:off x="685800" y="3981450"/>
              <a:ext cx="1574800" cy="1476375"/>
              <a:chOff x="432" y="2508"/>
              <a:chExt cx="992" cy="930"/>
            </a:xfrm>
          </p:grpSpPr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1087" y="3140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>
                <a:off x="1087" y="2615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>
                <a:off x="891" y="2817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891" y="3140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>
                <a:off x="891" y="2817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>
                <a:off x="795" y="2820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5" name="Line 39"/>
              <p:cNvSpPr>
                <a:spLocks noChangeShapeType="1"/>
              </p:cNvSpPr>
              <p:nvPr/>
            </p:nvSpPr>
            <p:spPr bwMode="auto">
              <a:xfrm flipH="1">
                <a:off x="651" y="297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6" name="Rectangle 40"/>
              <p:cNvSpPr>
                <a:spLocks noChangeArrowheads="1"/>
              </p:cNvSpPr>
              <p:nvPr/>
            </p:nvSpPr>
            <p:spPr bwMode="auto">
              <a:xfrm>
                <a:off x="432" y="2871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/>
            </p:nvSpPr>
            <p:spPr bwMode="auto">
              <a:xfrm>
                <a:off x="1121" y="3219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68" name="Rectangle 42"/>
              <p:cNvSpPr>
                <a:spLocks noChangeArrowheads="1"/>
              </p:cNvSpPr>
              <p:nvPr/>
            </p:nvSpPr>
            <p:spPr bwMode="auto">
              <a:xfrm>
                <a:off x="1123" y="2508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69" name="Line 54"/>
              <p:cNvSpPr>
                <a:spLocks noChangeShapeType="1"/>
              </p:cNvSpPr>
              <p:nvPr/>
            </p:nvSpPr>
            <p:spPr bwMode="auto">
              <a:xfrm flipH="1" flipV="1">
                <a:off x="891" y="297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0" name="Rectangle 57"/>
              <p:cNvSpPr>
                <a:spLocks noChangeArrowheads="1"/>
              </p:cNvSpPr>
              <p:nvPr/>
            </p:nvSpPr>
            <p:spPr bwMode="auto">
              <a:xfrm>
                <a:off x="1199" y="2784"/>
                <a:ext cx="225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B</a:t>
                </a:r>
              </a:p>
            </p:txBody>
          </p: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32388" y="3992563"/>
            <a:ext cx="2228850" cy="1501775"/>
            <a:chOff x="5132388" y="3992563"/>
            <a:chExt cx="2228850" cy="1501775"/>
          </a:xfrm>
        </p:grpSpPr>
        <p:grpSp>
          <p:nvGrpSpPr>
            <p:cNvPr id="23579" name="Group 73"/>
            <p:cNvGrpSpPr>
              <a:grpSpLocks/>
            </p:cNvGrpSpPr>
            <p:nvPr/>
          </p:nvGrpSpPr>
          <p:grpSpPr bwMode="auto">
            <a:xfrm>
              <a:off x="5132388" y="3992563"/>
              <a:ext cx="1762125" cy="1501775"/>
              <a:chOff x="3233" y="2515"/>
              <a:chExt cx="1110" cy="946"/>
            </a:xfrm>
          </p:grpSpPr>
          <p:sp>
            <p:nvSpPr>
              <p:cNvPr id="72" name="Line 43"/>
              <p:cNvSpPr>
                <a:spLocks noChangeShapeType="1"/>
              </p:cNvSpPr>
              <p:nvPr/>
            </p:nvSpPr>
            <p:spPr bwMode="auto">
              <a:xfrm>
                <a:off x="4041" y="3136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3" name="Line 44"/>
              <p:cNvSpPr>
                <a:spLocks noChangeShapeType="1"/>
              </p:cNvSpPr>
              <p:nvPr/>
            </p:nvSpPr>
            <p:spPr bwMode="auto">
              <a:xfrm>
                <a:off x="4041" y="2611"/>
                <a:ext cx="0" cy="2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>
                <a:off x="3825" y="2813"/>
                <a:ext cx="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3825" y="3136"/>
                <a:ext cx="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6" name="Line 47"/>
              <p:cNvSpPr>
                <a:spLocks noChangeShapeType="1"/>
              </p:cNvSpPr>
              <p:nvPr/>
            </p:nvSpPr>
            <p:spPr bwMode="auto">
              <a:xfrm>
                <a:off x="3825" y="2813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7" name="Line 48"/>
              <p:cNvSpPr>
                <a:spLocks noChangeShapeType="1"/>
              </p:cNvSpPr>
              <p:nvPr/>
            </p:nvSpPr>
            <p:spPr bwMode="auto">
              <a:xfrm>
                <a:off x="3729" y="2816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8" name="Line 49"/>
              <p:cNvSpPr>
                <a:spLocks noChangeShapeType="1"/>
              </p:cNvSpPr>
              <p:nvPr/>
            </p:nvSpPr>
            <p:spPr bwMode="auto">
              <a:xfrm flipH="1">
                <a:off x="3468" y="2974"/>
                <a:ext cx="26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9" name="Rectangle 50"/>
              <p:cNvSpPr>
                <a:spLocks noChangeArrowheads="1"/>
              </p:cNvSpPr>
              <p:nvPr/>
            </p:nvSpPr>
            <p:spPr bwMode="auto">
              <a:xfrm>
                <a:off x="3233" y="2867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G</a:t>
                </a:r>
              </a:p>
            </p:txBody>
          </p:sp>
          <p:sp>
            <p:nvSpPr>
              <p:cNvPr id="80" name="Rectangle 51"/>
              <p:cNvSpPr>
                <a:spLocks noChangeArrowheads="1"/>
              </p:cNvSpPr>
              <p:nvPr/>
            </p:nvSpPr>
            <p:spPr bwMode="auto">
              <a:xfrm>
                <a:off x="4091" y="2515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81" name="Rectangle 52"/>
              <p:cNvSpPr>
                <a:spLocks noChangeArrowheads="1"/>
              </p:cNvSpPr>
              <p:nvPr/>
            </p:nvSpPr>
            <p:spPr bwMode="auto">
              <a:xfrm>
                <a:off x="4110" y="324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82" name="Oval 53"/>
              <p:cNvSpPr>
                <a:spLocks noChangeArrowheads="1"/>
              </p:cNvSpPr>
              <p:nvPr/>
            </p:nvSpPr>
            <p:spPr bwMode="auto">
              <a:xfrm>
                <a:off x="3632" y="2921"/>
                <a:ext cx="96" cy="10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3825" y="297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84" name="Rectangle 59"/>
            <p:cNvSpPr>
              <a:spLocks noChangeArrowheads="1"/>
            </p:cNvSpPr>
            <p:nvPr/>
          </p:nvSpPr>
          <p:spPr bwMode="auto">
            <a:xfrm>
              <a:off x="6592888" y="4445000"/>
              <a:ext cx="357187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6602413" y="4311650"/>
              <a:ext cx="557212" cy="403225"/>
            </a:xfrm>
            <a:custGeom>
              <a:avLst/>
              <a:gdLst>
                <a:gd name="T0" fmla="*/ 0 w 351"/>
                <a:gd name="T1" fmla="*/ 2147483647 h 254"/>
                <a:gd name="T2" fmla="*/ 2147483647 w 351"/>
                <a:gd name="T3" fmla="*/ 2147483647 h 254"/>
                <a:gd name="T4" fmla="*/ 2147483647 w 351"/>
                <a:gd name="T5" fmla="*/ 0 h 254"/>
                <a:gd name="T6" fmla="*/ 0 60000 65536"/>
                <a:gd name="T7" fmla="*/ 0 60000 65536"/>
                <a:gd name="T8" fmla="*/ 0 60000 65536"/>
                <a:gd name="T9" fmla="*/ 0 w 351"/>
                <a:gd name="T10" fmla="*/ 0 h 254"/>
                <a:gd name="T11" fmla="*/ 351 w 351"/>
                <a:gd name="T12" fmla="*/ 254 h 2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254">
                  <a:moveTo>
                    <a:pt x="0" y="254"/>
                  </a:moveTo>
                  <a:lnTo>
                    <a:pt x="351" y="254"/>
                  </a:lnTo>
                  <a:lnTo>
                    <a:pt x="351" y="0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6" name="Line 61"/>
            <p:cNvSpPr>
              <a:spLocks noChangeShapeType="1"/>
            </p:cNvSpPr>
            <p:nvPr/>
          </p:nvSpPr>
          <p:spPr bwMode="auto">
            <a:xfrm>
              <a:off x="6951663" y="4311650"/>
              <a:ext cx="409575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7" name="Text Box 62"/>
          <p:cNvSpPr txBox="1">
            <a:spLocks noChangeArrowheads="1"/>
          </p:cNvSpPr>
          <p:nvPr/>
        </p:nvSpPr>
        <p:spPr bwMode="auto">
          <a:xfrm>
            <a:off x="2544763" y="3822700"/>
            <a:ext cx="17875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600">
                <a:solidFill>
                  <a:srgbClr val="FF3300"/>
                </a:solidFill>
                <a:latin typeface="Bookman Old Style" charset="0"/>
              </a:rPr>
              <a:t>Connect B to GND </a:t>
            </a:r>
            <a:r>
              <a:rPr lang="en-US" altLang="x-none" sz="1600">
                <a:solidFill>
                  <a:srgbClr val="FF3300"/>
                </a:solidFill>
                <a:latin typeface="Bookman Old Style" charset="0"/>
                <a:sym typeface="Symbol" charset="2"/>
              </a:rPr>
              <a:t>to keep PN reverse-biased</a:t>
            </a:r>
          </a:p>
          <a:p>
            <a:pPr eaLnBrk="1" hangingPunct="1"/>
            <a:r>
              <a:rPr lang="en-US" altLang="x-none" sz="1600">
                <a:solidFill>
                  <a:srgbClr val="FF3300"/>
                </a:solidFill>
                <a:latin typeface="Bookman Old Style" charset="0"/>
                <a:sym typeface="Symbol" charset="2"/>
              </a:rPr>
              <a:t>(Vp ≤ Vn); keeps D and S insulated from B</a:t>
            </a: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7408863" y="3856038"/>
            <a:ext cx="156686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0" dirty="0">
                <a:solidFill>
                  <a:srgbClr val="FF3300"/>
                </a:solidFill>
                <a:latin typeface="+mj-lt"/>
              </a:rPr>
              <a:t>Connect B to VDD </a:t>
            </a:r>
            <a:r>
              <a:rPr lang="en-US" sz="1800" b="0" dirty="0">
                <a:solidFill>
                  <a:srgbClr val="FF3300"/>
                </a:solidFill>
                <a:latin typeface="+mj-lt"/>
                <a:sym typeface="Symbol" charset="0"/>
              </a:rPr>
              <a:t>to keep PN reverse-biased</a:t>
            </a:r>
          </a:p>
        </p:txBody>
      </p:sp>
      <p:grpSp>
        <p:nvGrpSpPr>
          <p:cNvPr id="19469" name="Group 71"/>
          <p:cNvGrpSpPr>
            <a:grpSpLocks/>
          </p:cNvGrpSpPr>
          <p:nvPr/>
        </p:nvGrpSpPr>
        <p:grpSpPr bwMode="auto">
          <a:xfrm>
            <a:off x="1419225" y="2509838"/>
            <a:ext cx="1430338" cy="1223962"/>
            <a:chOff x="894" y="1508"/>
            <a:chExt cx="901" cy="771"/>
          </a:xfrm>
        </p:grpSpPr>
        <p:sp>
          <p:nvSpPr>
            <p:cNvPr id="90" name="Rectangle 22" descr="Dark downward diagonal"/>
            <p:cNvSpPr>
              <a:spLocks noChangeArrowheads="1"/>
            </p:cNvSpPr>
            <p:nvPr/>
          </p:nvSpPr>
          <p:spPr bwMode="auto">
            <a:xfrm>
              <a:off x="894" y="1991"/>
              <a:ext cx="901" cy="237"/>
            </a:xfrm>
            <a:prstGeom prst="rect">
              <a:avLst/>
            </a:prstGeom>
            <a:pattFill prst="dkDnDiag">
              <a:fgClr>
                <a:srgbClr val="FF99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161" y="1991"/>
              <a:ext cx="192" cy="1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1497" y="1988"/>
              <a:ext cx="192" cy="11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n</a:t>
              </a:r>
            </a:p>
          </p:txBody>
        </p:sp>
        <p:sp>
          <p:nvSpPr>
            <p:cNvPr id="93" name="Text Box 25"/>
            <p:cNvSpPr txBox="1">
              <a:spLocks noChangeArrowheads="1"/>
            </p:cNvSpPr>
            <p:nvPr/>
          </p:nvSpPr>
          <p:spPr bwMode="auto">
            <a:xfrm>
              <a:off x="1353" y="2085"/>
              <a:ext cx="18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latin typeface="+mj-lt"/>
                </a:rPr>
                <a:t>p</a:t>
              </a: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1353" y="1844"/>
              <a:ext cx="144" cy="9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1353" y="1940"/>
              <a:ext cx="144" cy="48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 flipV="1">
              <a:off x="1422" y="17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 flipV="1">
              <a:off x="1614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1518" y="1652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99" name="Line 31"/>
            <p:cNvSpPr>
              <a:spLocks noChangeShapeType="1"/>
            </p:cNvSpPr>
            <p:nvPr/>
          </p:nvSpPr>
          <p:spPr bwMode="auto">
            <a:xfrm flipV="1">
              <a:off x="1230" y="17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0" name="Rectangle 32"/>
            <p:cNvSpPr>
              <a:spLocks noChangeArrowheads="1"/>
            </p:cNvSpPr>
            <p:nvPr/>
          </p:nvSpPr>
          <p:spPr bwMode="auto">
            <a:xfrm>
              <a:off x="1134" y="1652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1318" y="1508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>
              <a:off x="910" y="1993"/>
              <a:ext cx="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3" name="Line 66"/>
            <p:cNvSpPr>
              <a:spLocks noChangeShapeType="1"/>
            </p:cNvSpPr>
            <p:nvPr/>
          </p:nvSpPr>
          <p:spPr bwMode="auto">
            <a:xfrm flipV="1">
              <a:off x="990" y="180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4" name="Rectangle 67"/>
            <p:cNvSpPr>
              <a:spLocks noChangeArrowheads="1"/>
            </p:cNvSpPr>
            <p:nvPr/>
          </p:nvSpPr>
          <p:spPr bwMode="auto">
            <a:xfrm>
              <a:off x="894" y="1647"/>
              <a:ext cx="22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latin typeface="+mj-lt"/>
                  <a:ea typeface="ＭＳ Ｐゴシック" charset="0"/>
                  <a:cs typeface="ＭＳ Ｐゴシック" charset="0"/>
                </a:rPr>
                <a:t>B</a:t>
              </a:r>
            </a:p>
          </p:txBody>
        </p:sp>
      </p:grp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457200" y="901700"/>
            <a:ext cx="3886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NFET: n-type source/drain diffusions in a p-type substrate.  Positive threshold voltage; inversion forms n-type channel</a:t>
            </a:r>
          </a:p>
        </p:txBody>
      </p:sp>
      <p:sp>
        <p:nvSpPr>
          <p:cNvPr id="106" name="Text Box 69"/>
          <p:cNvSpPr txBox="1">
            <a:spLocks noChangeArrowheads="1"/>
          </p:cNvSpPr>
          <p:nvPr/>
        </p:nvSpPr>
        <p:spPr bwMode="auto">
          <a:xfrm>
            <a:off x="4972050" y="901700"/>
            <a:ext cx="38782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PFET: p-type source/drain diffusions in a n-type substrate.  Negative threshold voltage; inversion forms p-type channel.</a:t>
            </a:r>
          </a:p>
        </p:txBody>
      </p:sp>
      <p:sp>
        <p:nvSpPr>
          <p:cNvPr id="107" name="Line 70"/>
          <p:cNvSpPr>
            <a:spLocks noChangeShapeType="1"/>
          </p:cNvSpPr>
          <p:nvPr/>
        </p:nvSpPr>
        <p:spPr bwMode="auto">
          <a:xfrm>
            <a:off x="4572000" y="1168400"/>
            <a:ext cx="0" cy="459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87" grpId="0"/>
      <p:bldP spid="88" grpId="0"/>
      <p:bldP spid="105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Recipe</a:t>
            </a:r>
          </a:p>
        </p:txBody>
      </p:sp>
      <p:sp>
        <p:nvSpPr>
          <p:cNvPr id="3" name="Line 14"/>
          <p:cNvSpPr>
            <a:spLocks noChangeShapeType="1"/>
          </p:cNvSpPr>
          <p:nvPr/>
        </p:nvSpPr>
        <p:spPr bwMode="auto">
          <a:xfrm>
            <a:off x="3140075" y="2708275"/>
            <a:ext cx="0" cy="3841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2027238" y="2962275"/>
            <a:ext cx="107950" cy="608013"/>
          </a:xfrm>
          <a:custGeom>
            <a:avLst/>
            <a:gdLst>
              <a:gd name="T0" fmla="*/ 2147483647 w 99"/>
              <a:gd name="T1" fmla="*/ 2147483647 h 553"/>
              <a:gd name="T2" fmla="*/ 2147483647 w 99"/>
              <a:gd name="T3" fmla="*/ 2147483647 h 553"/>
              <a:gd name="T4" fmla="*/ 0 w 99"/>
              <a:gd name="T5" fmla="*/ 2147483647 h 553"/>
              <a:gd name="T6" fmla="*/ 0 w 99"/>
              <a:gd name="T7" fmla="*/ 2147483647 h 553"/>
              <a:gd name="T8" fmla="*/ 2147483647 w 99"/>
              <a:gd name="T9" fmla="*/ 2147483647 h 553"/>
              <a:gd name="T10" fmla="*/ 2147483647 w 99"/>
              <a:gd name="T11" fmla="*/ 0 h 5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9"/>
              <a:gd name="T19" fmla="*/ 0 h 553"/>
              <a:gd name="T20" fmla="*/ 99 w 99"/>
              <a:gd name="T21" fmla="*/ 553 h 55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9" h="553">
                <a:moveTo>
                  <a:pt x="98" y="552"/>
                </a:moveTo>
                <a:lnTo>
                  <a:pt x="98" y="384"/>
                </a:lnTo>
                <a:lnTo>
                  <a:pt x="0" y="384"/>
                </a:lnTo>
                <a:lnTo>
                  <a:pt x="0" y="192"/>
                </a:lnTo>
                <a:lnTo>
                  <a:pt x="98" y="192"/>
                </a:lnTo>
                <a:lnTo>
                  <a:pt x="98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1954213" y="3173413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774825" y="3278188"/>
            <a:ext cx="179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027238" y="3278188"/>
            <a:ext cx="2508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sm" len="med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01838" y="2695575"/>
            <a:ext cx="188436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D (higher potential)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5588" y="3171825"/>
            <a:ext cx="330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01838" y="3594100"/>
            <a:ext cx="17653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>
                <a:latin typeface="+mj-lt"/>
                <a:ea typeface="ＭＳ Ｐゴシック" charset="0"/>
                <a:cs typeface="ＭＳ Ｐゴシック" charset="0"/>
              </a:rPr>
              <a:t>S (lower potential)</a:t>
            </a: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278063" y="3279775"/>
            <a:ext cx="212725" cy="265113"/>
          </a:xfrm>
          <a:custGeom>
            <a:avLst/>
            <a:gdLst>
              <a:gd name="T0" fmla="*/ 0 w 193"/>
              <a:gd name="T1" fmla="*/ 0 h 241"/>
              <a:gd name="T2" fmla="*/ 2147483647 w 193"/>
              <a:gd name="T3" fmla="*/ 0 h 241"/>
              <a:gd name="T4" fmla="*/ 2147483647 w 193"/>
              <a:gd name="T5" fmla="*/ 2147483647 h 241"/>
              <a:gd name="T6" fmla="*/ 0 60000 65536"/>
              <a:gd name="T7" fmla="*/ 0 60000 65536"/>
              <a:gd name="T8" fmla="*/ 0 60000 65536"/>
              <a:gd name="T9" fmla="*/ 0 w 193"/>
              <a:gd name="T10" fmla="*/ 0 h 241"/>
              <a:gd name="T11" fmla="*/ 193 w 193"/>
              <a:gd name="T12" fmla="*/ 241 h 2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241">
                <a:moveTo>
                  <a:pt x="0" y="0"/>
                </a:moveTo>
                <a:lnTo>
                  <a:pt x="192" y="0"/>
                </a:lnTo>
                <a:lnTo>
                  <a:pt x="192" y="240"/>
                </a:lnTo>
              </a:path>
            </a:pathLst>
          </a:custGeom>
          <a:noFill/>
          <a:ln w="12700" cap="rnd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 useBgFill="1">
        <p:nvSpPr>
          <p:cNvPr id="12" name="AutoShape 11"/>
          <p:cNvSpPr>
            <a:spLocks noChangeArrowheads="1"/>
          </p:cNvSpPr>
          <p:nvPr/>
        </p:nvSpPr>
        <p:spPr bwMode="auto">
          <a:xfrm rot="10800000" flipH="1">
            <a:off x="2387600" y="3548063"/>
            <a:ext cx="203200" cy="96837"/>
          </a:xfrm>
          <a:prstGeom prst="triangle">
            <a:avLst>
              <a:gd name="adj" fmla="val 49995"/>
            </a:avLst>
          </a:prstGeom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79400" y="3971925"/>
            <a:ext cx="3943350" cy="1258888"/>
            <a:chOff x="279400" y="3971925"/>
            <a:chExt cx="3943350" cy="1259448"/>
          </a:xfrm>
        </p:grpSpPr>
        <p:grpSp>
          <p:nvGrpSpPr>
            <p:cNvPr id="25674" name="Group 15"/>
            <p:cNvGrpSpPr>
              <a:grpSpLocks/>
            </p:cNvGrpSpPr>
            <p:nvPr/>
          </p:nvGrpSpPr>
          <p:grpSpPr bwMode="auto">
            <a:xfrm>
              <a:off x="2100263" y="4657725"/>
              <a:ext cx="2122487" cy="420688"/>
              <a:chOff x="2352" y="2306"/>
              <a:chExt cx="1337" cy="265"/>
            </a:xfrm>
          </p:grpSpPr>
          <p:sp>
            <p:nvSpPr>
              <p:cNvPr id="14" name="Line 16"/>
              <p:cNvSpPr>
                <a:spLocks noChangeShapeType="1"/>
              </p:cNvSpPr>
              <p:nvPr/>
            </p:nvSpPr>
            <p:spPr bwMode="auto">
              <a:xfrm>
                <a:off x="2554" y="2450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 flipV="1">
                <a:off x="2794" y="2306"/>
                <a:ext cx="96" cy="144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>
                <a:off x="2938" y="2450"/>
                <a:ext cx="5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2352" y="2352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3456" y="2352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19" name="Arc 21"/>
              <p:cNvSpPr>
                <a:spLocks/>
              </p:cNvSpPr>
              <p:nvPr/>
            </p:nvSpPr>
            <p:spPr bwMode="auto">
              <a:xfrm>
                <a:off x="2744" y="2307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stealth" w="med" len="med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79400" y="3971925"/>
              <a:ext cx="2971800" cy="125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NFET Operating regions:</a:t>
              </a:r>
            </a:p>
            <a:p>
              <a:pPr eaLnBrk="1" hangingPunct="1">
                <a:lnSpc>
                  <a:spcPct val="90000"/>
                </a:lnSpc>
              </a:pPr>
              <a:endParaRPr lang="en-US" altLang="x-none" sz="1800">
                <a:latin typeface="Bookman Old Style" charset="0"/>
              </a:endParaRPr>
            </a:p>
            <a:p>
              <a:pPr eaLnBrk="1" hangingPunct="1">
                <a:lnSpc>
                  <a:spcPct val="90000"/>
                </a:lnSpc>
              </a:pPr>
              <a:r>
                <a:rPr lang="en-US" altLang="ja-JP" sz="1800">
                  <a:latin typeface="Bookman Old Style" charset="0"/>
                </a:rPr>
                <a:t>“off”:   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&lt; V</a:t>
              </a:r>
              <a:r>
                <a:rPr lang="en-US" altLang="x-none" sz="1800" baseline="-25000">
                  <a:latin typeface="Bookman Old Style" charset="0"/>
                </a:rPr>
                <a:t>TH,NFET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4687888" y="3987800"/>
            <a:ext cx="29432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PFET Operating regions:</a:t>
            </a:r>
          </a:p>
          <a:p>
            <a:pPr eaLnBrk="1" hangingPunct="1">
              <a:lnSpc>
                <a:spcPct val="90000"/>
              </a:lnSpc>
            </a:pPr>
            <a:endParaRPr lang="en-US" altLang="x-none" sz="1800">
              <a:latin typeface="Bookman Old Styl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off”: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    V</a:t>
            </a:r>
            <a:r>
              <a:rPr lang="en-US" altLang="x-none" sz="1800" baseline="-25000">
                <a:latin typeface="Bookman Old Style" charset="0"/>
              </a:rPr>
              <a:t>GS</a:t>
            </a:r>
            <a:r>
              <a:rPr lang="en-US" altLang="x-none" sz="1800">
                <a:latin typeface="Bookman Old Style" charset="0"/>
              </a:rPr>
              <a:t> &gt; V</a:t>
            </a:r>
            <a:r>
              <a:rPr lang="en-US" altLang="x-none" sz="1800" baseline="-25000">
                <a:latin typeface="Bookman Old Style" charset="0"/>
              </a:rPr>
              <a:t>TH,PFET</a:t>
            </a:r>
            <a:br>
              <a:rPr lang="en-US" altLang="x-none" sz="1800">
                <a:latin typeface="Bookman Old Style" charset="0"/>
              </a:rPr>
            </a:br>
            <a:endParaRPr lang="en-US" altLang="x-none" sz="1800" baseline="-25000">
              <a:latin typeface="Bookman Old Style" charset="0"/>
            </a:endParaRPr>
          </a:p>
        </p:txBody>
      </p:sp>
      <p:grpSp>
        <p:nvGrpSpPr>
          <p:cNvPr id="20505" name="Group 52"/>
          <p:cNvGrpSpPr>
            <a:grpSpLocks/>
          </p:cNvGrpSpPr>
          <p:nvPr/>
        </p:nvGrpSpPr>
        <p:grpSpPr bwMode="auto">
          <a:xfrm>
            <a:off x="6870700" y="4673600"/>
            <a:ext cx="2122488" cy="420688"/>
            <a:chOff x="2352" y="2306"/>
            <a:chExt cx="1337" cy="265"/>
          </a:xfrm>
        </p:grpSpPr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554" y="2450"/>
              <a:ext cx="24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 flipV="1">
              <a:off x="2794" y="2306"/>
              <a:ext cx="96" cy="144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2938" y="2450"/>
              <a:ext cx="528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7" name="Rectangle 56"/>
            <p:cNvSpPr>
              <a:spLocks noChangeArrowheads="1"/>
            </p:cNvSpPr>
            <p:nvPr/>
          </p:nvSpPr>
          <p:spPr bwMode="auto">
            <a:xfrm>
              <a:off x="2352" y="2352"/>
              <a:ext cx="21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S</a:t>
              </a:r>
            </a:p>
          </p:txBody>
        </p:sp>
        <p:sp>
          <p:nvSpPr>
            <p:cNvPr id="48" name="Rectangle 57"/>
            <p:cNvSpPr>
              <a:spLocks noChangeArrowheads="1"/>
            </p:cNvSpPr>
            <p:nvPr/>
          </p:nvSpPr>
          <p:spPr bwMode="auto">
            <a:xfrm>
              <a:off x="3456" y="2352"/>
              <a:ext cx="23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D</a:t>
              </a:r>
            </a:p>
          </p:txBody>
        </p:sp>
        <p:sp>
          <p:nvSpPr>
            <p:cNvPr id="49" name="Arc 58"/>
            <p:cNvSpPr>
              <a:spLocks/>
            </p:cNvSpPr>
            <p:nvPr/>
          </p:nvSpPr>
          <p:spPr bwMode="auto">
            <a:xfrm>
              <a:off x="2744" y="2307"/>
              <a:ext cx="99" cy="200"/>
            </a:xfrm>
            <a:custGeom>
              <a:avLst/>
              <a:gdLst>
                <a:gd name="T0" fmla="*/ 0 w 22275"/>
                <a:gd name="T1" fmla="*/ 0 h 30036"/>
                <a:gd name="T2" fmla="*/ 0 w 22275"/>
                <a:gd name="T3" fmla="*/ 0 h 30036"/>
                <a:gd name="T4" fmla="*/ 0 w 22275"/>
                <a:gd name="T5" fmla="*/ 0 h 30036"/>
                <a:gd name="T6" fmla="*/ 0 60000 65536"/>
                <a:gd name="T7" fmla="*/ 0 60000 65536"/>
                <a:gd name="T8" fmla="*/ 0 60000 65536"/>
                <a:gd name="T9" fmla="*/ 0 w 22275"/>
                <a:gd name="T10" fmla="*/ 0 h 30036"/>
                <a:gd name="T11" fmla="*/ 22275 w 22275"/>
                <a:gd name="T12" fmla="*/ 30036 h 30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75" h="30036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cubicBezTo>
                    <a:pt x="22275" y="24498"/>
                    <a:pt x="21691" y="27367"/>
                    <a:pt x="20559" y="30035"/>
                  </a:cubicBezTo>
                </a:path>
                <a:path w="22275" h="30036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cubicBezTo>
                    <a:pt x="22275" y="24498"/>
                    <a:pt x="21691" y="27367"/>
                    <a:pt x="20559" y="30035"/>
                  </a:cubicBezTo>
                  <a:lnTo>
                    <a:pt x="675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" name="Line 93"/>
          <p:cNvSpPr>
            <a:spLocks noChangeShapeType="1"/>
          </p:cNvSpPr>
          <p:nvPr/>
        </p:nvSpPr>
        <p:spPr bwMode="auto">
          <a:xfrm>
            <a:off x="4572000" y="2790825"/>
            <a:ext cx="0" cy="3633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3" name="Text Box 94"/>
          <p:cNvSpPr txBox="1">
            <a:spLocks noChangeArrowheads="1"/>
          </p:cNvSpPr>
          <p:nvPr/>
        </p:nvSpPr>
        <p:spPr bwMode="auto">
          <a:xfrm>
            <a:off x="407988" y="965200"/>
            <a:ext cx="84137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0" dirty="0">
                <a:latin typeface="+mj-lt"/>
              </a:rPr>
              <a:t>If we follow two rules when constructing CMOS circuits, we can model the behavior of the </a:t>
            </a:r>
            <a:r>
              <a:rPr lang="en-US" sz="2000" b="0" dirty="0" err="1">
                <a:latin typeface="+mj-lt"/>
              </a:rPr>
              <a:t>mosfets</a:t>
            </a:r>
            <a:r>
              <a:rPr lang="en-US" sz="2000" b="0" dirty="0">
                <a:latin typeface="+mj-lt"/>
              </a:rPr>
              <a:t> as simple </a:t>
            </a:r>
            <a:r>
              <a:rPr lang="en-US" sz="2000" b="0" i="1" dirty="0">
                <a:solidFill>
                  <a:srgbClr val="FF0000"/>
                </a:solidFill>
                <a:latin typeface="+mj-lt"/>
              </a:rPr>
              <a:t>voltage-controlled switches</a:t>
            </a:r>
            <a:r>
              <a:rPr lang="en-US" sz="2000" b="0" dirty="0">
                <a:latin typeface="+mj-lt"/>
              </a:rPr>
              <a:t>:</a:t>
            </a:r>
          </a:p>
          <a:p>
            <a:pPr marL="1319213">
              <a:defRPr/>
            </a:pPr>
            <a:r>
              <a:rPr lang="en-US" sz="2000" b="0" dirty="0">
                <a:latin typeface="+mj-lt"/>
              </a:rPr>
              <a:t>Rule #1: 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only use NFETs in </a:t>
            </a:r>
            <a:r>
              <a:rPr lang="en-US" sz="2000" b="0" dirty="0" err="1">
                <a:solidFill>
                  <a:srgbClr val="FF3300"/>
                </a:solidFill>
                <a:latin typeface="+mj-lt"/>
              </a:rPr>
              <a:t>pulldown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 circuits</a:t>
            </a:r>
            <a:endParaRPr lang="en-US" sz="1800" b="0" dirty="0">
              <a:latin typeface="+mj-lt"/>
            </a:endParaRPr>
          </a:p>
        </p:txBody>
      </p:sp>
      <p:sp>
        <p:nvSpPr>
          <p:cNvPr id="66" name="Text Box 97"/>
          <p:cNvSpPr txBox="1">
            <a:spLocks noChangeArrowheads="1"/>
          </p:cNvSpPr>
          <p:nvPr/>
        </p:nvSpPr>
        <p:spPr bwMode="auto">
          <a:xfrm>
            <a:off x="5105400" y="6270625"/>
            <a:ext cx="3133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b="0" dirty="0">
                <a:latin typeface="+mj-lt"/>
              </a:rPr>
              <a:t>PFET threshold = ~ −0.5V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5986463" y="2732088"/>
            <a:ext cx="2319337" cy="1152525"/>
            <a:chOff x="5986463" y="2732088"/>
            <a:chExt cx="2319337" cy="1152525"/>
          </a:xfrm>
        </p:grpSpPr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470650" y="2982913"/>
              <a:ext cx="104775" cy="588962"/>
            </a:xfrm>
            <a:custGeom>
              <a:avLst/>
              <a:gdLst>
                <a:gd name="T0" fmla="*/ 2147483647 w 99"/>
                <a:gd name="T1" fmla="*/ 2147483647 h 553"/>
                <a:gd name="T2" fmla="*/ 2147483647 w 99"/>
                <a:gd name="T3" fmla="*/ 2147483647 h 553"/>
                <a:gd name="T4" fmla="*/ 0 w 99"/>
                <a:gd name="T5" fmla="*/ 2147483647 h 553"/>
                <a:gd name="T6" fmla="*/ 0 w 99"/>
                <a:gd name="T7" fmla="*/ 2147483647 h 553"/>
                <a:gd name="T8" fmla="*/ 2147483647 w 99"/>
                <a:gd name="T9" fmla="*/ 2147483647 h 553"/>
                <a:gd name="T10" fmla="*/ 2147483647 w 99"/>
                <a:gd name="T11" fmla="*/ 0 h 5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553"/>
                <a:gd name="T20" fmla="*/ 99 w 99"/>
                <a:gd name="T21" fmla="*/ 553 h 5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553">
                  <a:moveTo>
                    <a:pt x="98" y="552"/>
                  </a:moveTo>
                  <a:lnTo>
                    <a:pt x="98" y="384"/>
                  </a:lnTo>
                  <a:lnTo>
                    <a:pt x="0" y="384"/>
                  </a:lnTo>
                  <a:lnTo>
                    <a:pt x="0" y="192"/>
                  </a:lnTo>
                  <a:lnTo>
                    <a:pt x="98" y="192"/>
                  </a:lnTo>
                  <a:lnTo>
                    <a:pt x="9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 flipV="1">
              <a:off x="6399213" y="3187700"/>
              <a:ext cx="0" cy="2047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 flipH="1">
              <a:off x="6227763" y="3289300"/>
              <a:ext cx="587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6470650" y="3289300"/>
              <a:ext cx="242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sm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6446838" y="2732088"/>
              <a:ext cx="1858962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S (higher potential)</a:t>
              </a:r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5986463" y="3184525"/>
              <a:ext cx="328612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G</a:t>
              </a: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6446838" y="3594100"/>
              <a:ext cx="1790700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1400">
                  <a:latin typeface="+mj-lt"/>
                  <a:ea typeface="ＭＳ Ｐゴシック" charset="0"/>
                  <a:cs typeface="ＭＳ Ｐゴシック" charset="0"/>
                </a:rPr>
                <a:t>D (lower potential)</a:t>
              </a:r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6713538" y="3084513"/>
              <a:ext cx="153987" cy="206375"/>
            </a:xfrm>
            <a:custGeom>
              <a:avLst/>
              <a:gdLst>
                <a:gd name="T0" fmla="*/ 0 w 145"/>
                <a:gd name="T1" fmla="*/ 2147483647 h 193"/>
                <a:gd name="T2" fmla="*/ 2147483647 w 145"/>
                <a:gd name="T3" fmla="*/ 2147483647 h 193"/>
                <a:gd name="T4" fmla="*/ 2147483647 w 145"/>
                <a:gd name="T5" fmla="*/ 0 h 193"/>
                <a:gd name="T6" fmla="*/ 0 60000 65536"/>
                <a:gd name="T7" fmla="*/ 0 60000 65536"/>
                <a:gd name="T8" fmla="*/ 0 60000 65536"/>
                <a:gd name="T9" fmla="*/ 0 w 145"/>
                <a:gd name="T10" fmla="*/ 0 h 193"/>
                <a:gd name="T11" fmla="*/ 145 w 145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93">
                  <a:moveTo>
                    <a:pt x="0" y="192"/>
                  </a:moveTo>
                  <a:lnTo>
                    <a:pt x="144" y="192"/>
                  </a:lnTo>
                  <a:lnTo>
                    <a:pt x="144" y="0"/>
                  </a:lnTo>
                </a:path>
              </a:pathLst>
            </a:custGeom>
            <a:noFill/>
            <a:ln w="12700" cap="rnd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6764338" y="3084513"/>
              <a:ext cx="204787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8" name="Oval 100"/>
            <p:cNvSpPr>
              <a:spLocks noChangeArrowheads="1"/>
            </p:cNvSpPr>
            <p:nvPr/>
          </p:nvSpPr>
          <p:spPr bwMode="auto">
            <a:xfrm>
              <a:off x="6286500" y="3235325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9" name="Text Box 95"/>
          <p:cNvSpPr txBox="1">
            <a:spLocks noChangeArrowheads="1"/>
          </p:cNvSpPr>
          <p:nvPr/>
        </p:nvSpPr>
        <p:spPr bwMode="auto">
          <a:xfrm>
            <a:off x="2603500" y="5249863"/>
            <a:ext cx="1585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latin typeface="Bookman Old Style" charset="0"/>
              </a:rPr>
              <a:t>V</a:t>
            </a:r>
            <a:r>
              <a:rPr lang="en-US" altLang="x-none" sz="1600" baseline="-25000">
                <a:latin typeface="Bookman Old Style" charset="0"/>
              </a:rPr>
              <a:t>GS</a:t>
            </a:r>
            <a:r>
              <a:rPr lang="en-US" altLang="x-none" sz="1600">
                <a:latin typeface="Bookman Old Style" charset="0"/>
              </a:rPr>
              <a:t>⬆︎ ⇒ </a:t>
            </a:r>
            <a:r>
              <a:rPr lang="en-US" altLang="en-US" sz="1600">
                <a:latin typeface="Bookman Old Style" charset="0"/>
              </a:rPr>
              <a:t>“</a:t>
            </a:r>
            <a:r>
              <a:rPr lang="en-US" altLang="x-none" sz="1600">
                <a:latin typeface="Bookman Old Style" charset="0"/>
              </a:rPr>
              <a:t>R</a:t>
            </a:r>
            <a:r>
              <a:rPr lang="en-US" altLang="en-US" sz="1600">
                <a:latin typeface="Bookman Old Style" charset="0"/>
              </a:rPr>
              <a:t>”</a:t>
            </a:r>
            <a:r>
              <a:rPr lang="en-US" altLang="x-none" sz="1600">
                <a:latin typeface="Bookman Old Style" charset="0"/>
              </a:rPr>
              <a:t>⬇︎</a:t>
            </a:r>
          </a:p>
        </p:txBody>
      </p:sp>
      <p:sp>
        <p:nvSpPr>
          <p:cNvPr id="70" name="Text Box 94"/>
          <p:cNvSpPr txBox="1">
            <a:spLocks noChangeArrowheads="1"/>
          </p:cNvSpPr>
          <p:nvPr/>
        </p:nvSpPr>
        <p:spPr bwMode="auto">
          <a:xfrm>
            <a:off x="425450" y="2190750"/>
            <a:ext cx="8413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319213">
              <a:defRPr/>
            </a:pPr>
            <a:r>
              <a:rPr lang="en-US" sz="2000" b="0" dirty="0">
                <a:latin typeface="+mj-lt"/>
              </a:rPr>
              <a:t>Rule #2: 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only use PFETs in </a:t>
            </a:r>
            <a:r>
              <a:rPr lang="en-US" sz="2000" b="0" dirty="0" err="1">
                <a:solidFill>
                  <a:srgbClr val="FF3300"/>
                </a:solidFill>
                <a:latin typeface="+mj-lt"/>
              </a:rPr>
              <a:t>pullup</a:t>
            </a:r>
            <a:r>
              <a:rPr lang="en-US" sz="2000" b="0" dirty="0">
                <a:solidFill>
                  <a:srgbClr val="FF3300"/>
                </a:solidFill>
                <a:latin typeface="+mj-lt"/>
              </a:rPr>
              <a:t> circuits</a:t>
            </a:r>
            <a:endParaRPr lang="en-US" sz="1800" b="0" dirty="0">
              <a:latin typeface="+mj-lt"/>
            </a:endParaRPr>
          </a:p>
        </p:txBody>
      </p: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228600" y="2971800"/>
            <a:ext cx="1219200" cy="685800"/>
            <a:chOff x="228600" y="2971800"/>
            <a:chExt cx="1219200" cy="685800"/>
          </a:xfrm>
        </p:grpSpPr>
        <p:sp>
          <p:nvSpPr>
            <p:cNvPr id="2" name="Right Brace 1"/>
            <p:cNvSpPr/>
            <p:nvPr/>
          </p:nvSpPr>
          <p:spPr>
            <a:xfrm>
              <a:off x="1219200" y="2971800"/>
              <a:ext cx="228600" cy="685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57" name="TextBox 12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106952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0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off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1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on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4724400" y="2971800"/>
            <a:ext cx="1219200" cy="685800"/>
            <a:chOff x="4724400" y="2971800"/>
            <a:chExt cx="1219200" cy="685800"/>
          </a:xfrm>
        </p:grpSpPr>
        <p:sp>
          <p:nvSpPr>
            <p:cNvPr id="73" name="Right Brace 72"/>
            <p:cNvSpPr/>
            <p:nvPr/>
          </p:nvSpPr>
          <p:spPr>
            <a:xfrm>
              <a:off x="5715000" y="2971800"/>
              <a:ext cx="228600" cy="6858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55" name="TextBox 73"/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1069524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1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off</a:t>
              </a:r>
            </a:p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“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0</a:t>
              </a:r>
              <a:r>
                <a:rPr lang="en-US" altLang="en-US" sz="1600">
                  <a:solidFill>
                    <a:srgbClr val="FF0000"/>
                  </a:solidFill>
                  <a:latin typeface="Bookman Old Style" charset="0"/>
                </a:rPr>
                <a:t>”</a:t>
              </a:r>
              <a:r>
                <a:rPr lang="en-US" altLang="x-none" sz="1600">
                  <a:solidFill>
                    <a:srgbClr val="FF0000"/>
                  </a:solidFill>
                  <a:latin typeface="Bookman Old Style" charset="0"/>
                </a:rPr>
                <a:t> → on</a:t>
              </a:r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28600" y="5411788"/>
            <a:ext cx="3994150" cy="1198562"/>
            <a:chOff x="228600" y="5411350"/>
            <a:chExt cx="3994150" cy="1199000"/>
          </a:xfrm>
        </p:grpSpPr>
        <p:grpSp>
          <p:nvGrpSpPr>
            <p:cNvPr id="25639" name="Group 26"/>
            <p:cNvGrpSpPr>
              <a:grpSpLocks/>
            </p:cNvGrpSpPr>
            <p:nvPr/>
          </p:nvGrpSpPr>
          <p:grpSpPr bwMode="auto">
            <a:xfrm>
              <a:off x="2100263" y="5648325"/>
              <a:ext cx="2122487" cy="431800"/>
              <a:chOff x="2352" y="2842"/>
              <a:chExt cx="1337" cy="272"/>
            </a:xfrm>
          </p:grpSpPr>
          <p:sp>
            <p:nvSpPr>
              <p:cNvPr id="21" name="Line 27"/>
              <p:cNvSpPr>
                <a:spLocks noChangeShapeType="1"/>
              </p:cNvSpPr>
              <p:nvPr/>
            </p:nvSpPr>
            <p:spPr bwMode="auto">
              <a:xfrm>
                <a:off x="2554" y="297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28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24" name="Arc 30"/>
              <p:cNvSpPr>
                <a:spLocks/>
              </p:cNvSpPr>
              <p:nvPr/>
            </p:nvSpPr>
            <p:spPr bwMode="auto">
              <a:xfrm>
                <a:off x="2744" y="2883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auto">
              <a:xfrm>
                <a:off x="302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308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314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3202" y="2912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>
                <a:off x="3256" y="2984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" name="Rectangle 36"/>
              <p:cNvSpPr>
                <a:spLocks noChangeArrowheads="1"/>
              </p:cNvSpPr>
              <p:nvPr/>
            </p:nvSpPr>
            <p:spPr bwMode="auto">
              <a:xfrm>
                <a:off x="2880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3216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</p:grpSp>
        <p:sp>
          <p:nvSpPr>
            <p:cNvPr id="64" name="Text Box 95"/>
            <p:cNvSpPr txBox="1">
              <a:spLocks noChangeArrowheads="1"/>
            </p:cNvSpPr>
            <p:nvPr/>
          </p:nvSpPr>
          <p:spPr bwMode="auto">
            <a:xfrm>
              <a:off x="695325" y="6240328"/>
              <a:ext cx="2930525" cy="37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b="0">
                  <a:latin typeface="+mj-lt"/>
                </a:rPr>
                <a:t>NFET threshold = ~0.5V</a:t>
              </a:r>
            </a:p>
          </p:txBody>
        </p:sp>
        <p:sp>
          <p:nvSpPr>
            <p:cNvPr id="65" name="Freeform 96"/>
            <p:cNvSpPr>
              <a:spLocks/>
            </p:cNvSpPr>
            <p:nvPr/>
          </p:nvSpPr>
          <p:spPr bwMode="auto">
            <a:xfrm>
              <a:off x="1466850" y="5962413"/>
              <a:ext cx="354013" cy="347790"/>
            </a:xfrm>
            <a:custGeom>
              <a:avLst/>
              <a:gdLst>
                <a:gd name="T0" fmla="*/ 2147483647 w 223"/>
                <a:gd name="T1" fmla="*/ 2147483647 h 219"/>
                <a:gd name="T2" fmla="*/ 2147483647 w 223"/>
                <a:gd name="T3" fmla="*/ 2147483647 h 219"/>
                <a:gd name="T4" fmla="*/ 2147483647 w 223"/>
                <a:gd name="T5" fmla="*/ 2147483647 h 219"/>
                <a:gd name="T6" fmla="*/ 0 w 22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9"/>
                <a:gd name="T14" fmla="*/ 223 w 22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9">
                  <a:moveTo>
                    <a:pt x="223" y="219"/>
                  </a:moveTo>
                  <a:cubicBezTo>
                    <a:pt x="214" y="148"/>
                    <a:pt x="206" y="77"/>
                    <a:pt x="180" y="69"/>
                  </a:cubicBezTo>
                  <a:cubicBezTo>
                    <a:pt x="154" y="61"/>
                    <a:pt x="94" y="182"/>
                    <a:pt x="64" y="171"/>
                  </a:cubicBezTo>
                  <a:cubicBezTo>
                    <a:pt x="34" y="160"/>
                    <a:pt x="17" y="8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228600" y="5411350"/>
              <a:ext cx="1927225" cy="76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&gt;  V</a:t>
              </a:r>
              <a:r>
                <a:rPr lang="en-US" altLang="x-none" sz="1800" baseline="-25000">
                  <a:latin typeface="Bookman Old Style" charset="0"/>
                </a:rPr>
                <a:t>TH,NFET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724400" y="5411788"/>
            <a:ext cx="4268788" cy="935037"/>
            <a:chOff x="4724400" y="5411350"/>
            <a:chExt cx="4268788" cy="935475"/>
          </a:xfrm>
        </p:grpSpPr>
        <p:grpSp>
          <p:nvGrpSpPr>
            <p:cNvPr id="25625" name="Group 79"/>
            <p:cNvGrpSpPr>
              <a:grpSpLocks/>
            </p:cNvGrpSpPr>
            <p:nvPr/>
          </p:nvGrpSpPr>
          <p:grpSpPr bwMode="auto">
            <a:xfrm>
              <a:off x="6870700" y="5664200"/>
              <a:ext cx="2122488" cy="431800"/>
              <a:chOff x="2352" y="2842"/>
              <a:chExt cx="1337" cy="272"/>
            </a:xfrm>
          </p:grpSpPr>
          <p:sp>
            <p:nvSpPr>
              <p:cNvPr id="51" name="Line 80"/>
              <p:cNvSpPr>
                <a:spLocks noChangeShapeType="1"/>
              </p:cNvSpPr>
              <p:nvPr/>
            </p:nvSpPr>
            <p:spPr bwMode="auto">
              <a:xfrm>
                <a:off x="2554" y="2978"/>
                <a:ext cx="480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" name="Rectangl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21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 dirty="0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S</a:t>
                </a:r>
              </a:p>
            </p:txBody>
          </p:sp>
          <p:sp>
            <p:nvSpPr>
              <p:cNvPr id="53" name="Rectangle 82"/>
              <p:cNvSpPr>
                <a:spLocks noChangeArrowheads="1"/>
              </p:cNvSpPr>
              <p:nvPr/>
            </p:nvSpPr>
            <p:spPr bwMode="auto">
              <a:xfrm>
                <a:off x="3456" y="2880"/>
                <a:ext cx="233" cy="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en-US">
                    <a:solidFill>
                      <a:srgbClr val="CC0000"/>
                    </a:solidFill>
                    <a:latin typeface="+mj-lt"/>
                    <a:ea typeface="ＭＳ Ｐゴシック" charset="0"/>
                    <a:cs typeface="ＭＳ Ｐゴシック" charset="0"/>
                  </a:rPr>
                  <a:t>D</a:t>
                </a:r>
              </a:p>
            </p:txBody>
          </p:sp>
          <p:sp>
            <p:nvSpPr>
              <p:cNvPr id="54" name="Arc 83"/>
              <p:cNvSpPr>
                <a:spLocks/>
              </p:cNvSpPr>
              <p:nvPr/>
            </p:nvSpPr>
            <p:spPr bwMode="auto">
              <a:xfrm>
                <a:off x="2744" y="2883"/>
                <a:ext cx="99" cy="200"/>
              </a:xfrm>
              <a:custGeom>
                <a:avLst/>
                <a:gdLst>
                  <a:gd name="T0" fmla="*/ 0 w 22275"/>
                  <a:gd name="T1" fmla="*/ 0 h 30036"/>
                  <a:gd name="T2" fmla="*/ 0 w 22275"/>
                  <a:gd name="T3" fmla="*/ 0 h 30036"/>
                  <a:gd name="T4" fmla="*/ 0 w 22275"/>
                  <a:gd name="T5" fmla="*/ 0 h 30036"/>
                  <a:gd name="T6" fmla="*/ 0 60000 65536"/>
                  <a:gd name="T7" fmla="*/ 0 60000 65536"/>
                  <a:gd name="T8" fmla="*/ 0 60000 65536"/>
                  <a:gd name="T9" fmla="*/ 0 w 22275"/>
                  <a:gd name="T10" fmla="*/ 0 h 30036"/>
                  <a:gd name="T11" fmla="*/ 22275 w 22275"/>
                  <a:gd name="T12" fmla="*/ 30036 h 30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275" h="30036" fill="none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</a:path>
                  <a:path w="22275" h="30036" stroke="0" extrusionOk="0">
                    <a:moveTo>
                      <a:pt x="-1" y="10"/>
                    </a:moveTo>
                    <a:cubicBezTo>
                      <a:pt x="224" y="3"/>
                      <a:pt x="449" y="-1"/>
                      <a:pt x="675" y="0"/>
                    </a:cubicBezTo>
                    <a:cubicBezTo>
                      <a:pt x="12604" y="0"/>
                      <a:pt x="22275" y="9670"/>
                      <a:pt x="22275" y="21600"/>
                    </a:cubicBezTo>
                    <a:cubicBezTo>
                      <a:pt x="22275" y="24498"/>
                      <a:pt x="21691" y="27367"/>
                      <a:pt x="20559" y="30035"/>
                    </a:cubicBezTo>
                    <a:lnTo>
                      <a:pt x="675" y="21600"/>
                    </a:lnTo>
                    <a:lnTo>
                      <a:pt x="-1" y="1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5" name="Freeform 84"/>
              <p:cNvSpPr>
                <a:spLocks/>
              </p:cNvSpPr>
              <p:nvPr/>
            </p:nvSpPr>
            <p:spPr bwMode="auto">
              <a:xfrm>
                <a:off x="302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" name="Freeform 85"/>
              <p:cNvSpPr>
                <a:spLocks/>
              </p:cNvSpPr>
              <p:nvPr/>
            </p:nvSpPr>
            <p:spPr bwMode="auto">
              <a:xfrm>
                <a:off x="308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7" name="Freeform 86"/>
              <p:cNvSpPr>
                <a:spLocks/>
              </p:cNvSpPr>
              <p:nvPr/>
            </p:nvSpPr>
            <p:spPr bwMode="auto">
              <a:xfrm>
                <a:off x="3142" y="2906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8" name="Freeform 87"/>
              <p:cNvSpPr>
                <a:spLocks/>
              </p:cNvSpPr>
              <p:nvPr/>
            </p:nvSpPr>
            <p:spPr bwMode="auto">
              <a:xfrm>
                <a:off x="3202" y="2912"/>
                <a:ext cx="55" cy="145"/>
              </a:xfrm>
              <a:custGeom>
                <a:avLst/>
                <a:gdLst>
                  <a:gd name="T0" fmla="*/ 0 w 55"/>
                  <a:gd name="T1" fmla="*/ 78 h 145"/>
                  <a:gd name="T2" fmla="*/ 12 w 55"/>
                  <a:gd name="T3" fmla="*/ 0 h 145"/>
                  <a:gd name="T4" fmla="*/ 42 w 55"/>
                  <a:gd name="T5" fmla="*/ 144 h 145"/>
                  <a:gd name="T6" fmla="*/ 54 w 55"/>
                  <a:gd name="T7" fmla="*/ 72 h 1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5"/>
                  <a:gd name="T13" fmla="*/ 0 h 145"/>
                  <a:gd name="T14" fmla="*/ 55 w 55"/>
                  <a:gd name="T15" fmla="*/ 145 h 1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5" h="145">
                    <a:moveTo>
                      <a:pt x="0" y="78"/>
                    </a:moveTo>
                    <a:lnTo>
                      <a:pt x="12" y="0"/>
                    </a:lnTo>
                    <a:lnTo>
                      <a:pt x="42" y="144"/>
                    </a:lnTo>
                    <a:lnTo>
                      <a:pt x="54" y="72"/>
                    </a:lnTo>
                  </a:path>
                </a:pathLst>
              </a:custGeom>
              <a:noFill/>
              <a:ln w="12700" cap="rnd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9" name="Line 88"/>
              <p:cNvSpPr>
                <a:spLocks noChangeShapeType="1"/>
              </p:cNvSpPr>
              <p:nvPr/>
            </p:nvSpPr>
            <p:spPr bwMode="auto">
              <a:xfrm>
                <a:off x="3256" y="2984"/>
                <a:ext cx="228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+mj-lt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60" name="Rectangle 89"/>
              <p:cNvSpPr>
                <a:spLocks noChangeArrowheads="1"/>
              </p:cNvSpPr>
              <p:nvPr/>
            </p:nvSpPr>
            <p:spPr bwMode="auto">
              <a:xfrm>
                <a:off x="2880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  <p:sp>
            <p:nvSpPr>
              <p:cNvPr id="61" name="Rectangle 90"/>
              <p:cNvSpPr>
                <a:spLocks noChangeArrowheads="1"/>
              </p:cNvSpPr>
              <p:nvPr/>
            </p:nvSpPr>
            <p:spPr bwMode="auto">
              <a:xfrm>
                <a:off x="3216" y="2842"/>
                <a:ext cx="214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ja-JP" altLang="en-US">
                    <a:solidFill>
                      <a:srgbClr val="CC0000"/>
                    </a:solidFill>
                    <a:latin typeface="Bookman Old Style" charset="0"/>
                  </a:rPr>
                  <a:t>“</a:t>
                </a:r>
                <a:endParaRPr lang="en-US" altLang="x-none">
                  <a:solidFill>
                    <a:srgbClr val="CC0000"/>
                  </a:solidFill>
                  <a:latin typeface="Bookman Old Style" charset="0"/>
                </a:endParaRPr>
              </a:p>
            </p:txBody>
          </p:sp>
        </p:grpSp>
        <p:sp>
          <p:nvSpPr>
            <p:cNvPr id="67" name="Freeform 98"/>
            <p:cNvSpPr>
              <a:spLocks/>
            </p:cNvSpPr>
            <p:nvPr/>
          </p:nvSpPr>
          <p:spPr bwMode="auto">
            <a:xfrm>
              <a:off x="5894388" y="5999000"/>
              <a:ext cx="354012" cy="347825"/>
            </a:xfrm>
            <a:custGeom>
              <a:avLst/>
              <a:gdLst>
                <a:gd name="T0" fmla="*/ 2147483647 w 223"/>
                <a:gd name="T1" fmla="*/ 2147483647 h 219"/>
                <a:gd name="T2" fmla="*/ 2147483647 w 223"/>
                <a:gd name="T3" fmla="*/ 2147483647 h 219"/>
                <a:gd name="T4" fmla="*/ 2147483647 w 223"/>
                <a:gd name="T5" fmla="*/ 2147483647 h 219"/>
                <a:gd name="T6" fmla="*/ 0 w 223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219"/>
                <a:gd name="T14" fmla="*/ 223 w 223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219">
                  <a:moveTo>
                    <a:pt x="223" y="219"/>
                  </a:moveTo>
                  <a:cubicBezTo>
                    <a:pt x="214" y="148"/>
                    <a:pt x="206" y="77"/>
                    <a:pt x="180" y="69"/>
                  </a:cubicBezTo>
                  <a:cubicBezTo>
                    <a:pt x="154" y="61"/>
                    <a:pt x="94" y="182"/>
                    <a:pt x="64" y="171"/>
                  </a:cubicBezTo>
                  <a:cubicBezTo>
                    <a:pt x="34" y="160"/>
                    <a:pt x="17" y="8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Rectangle 51"/>
            <p:cNvSpPr>
              <a:spLocks noChangeArrowheads="1"/>
            </p:cNvSpPr>
            <p:nvPr/>
          </p:nvSpPr>
          <p:spPr bwMode="auto">
            <a:xfrm>
              <a:off x="4724400" y="5411350"/>
              <a:ext cx="1909763" cy="760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on”: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   V</a:t>
              </a:r>
              <a:r>
                <a:rPr lang="en-US" altLang="x-none" sz="1800" baseline="-25000">
                  <a:latin typeface="Bookman Old Style" charset="0"/>
                </a:rPr>
                <a:t>GS</a:t>
              </a:r>
              <a:r>
                <a:rPr lang="en-US" altLang="x-none" sz="1800">
                  <a:latin typeface="Bookman Old Style" charset="0"/>
                </a:rPr>
                <a:t> &lt; V</a:t>
              </a:r>
              <a:r>
                <a:rPr lang="en-US" altLang="x-none" sz="1800" baseline="-25000">
                  <a:latin typeface="Bookman Old Style" charset="0"/>
                </a:rPr>
                <a:t>TH,PFET</a:t>
              </a:r>
              <a:br>
                <a:rPr lang="en-US" altLang="x-none" sz="1800">
                  <a:latin typeface="Bookman Old Style" charset="0"/>
                </a:rPr>
              </a:br>
              <a:endParaRPr lang="en-US" altLang="x-none" sz="1800" baseline="-25000">
                <a:latin typeface="Bookman Old Style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6" grpId="0"/>
      <p:bldP spid="69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latin typeface="Trebuchet MS" charset="0"/>
              </a:rPr>
              <a:t>CMOS Inverter VTC</a:t>
            </a:r>
          </a:p>
        </p:txBody>
      </p:sp>
      <p:sp>
        <p:nvSpPr>
          <p:cNvPr id="3" name="Line 135"/>
          <p:cNvSpPr>
            <a:spLocks noChangeShapeType="1"/>
          </p:cNvSpPr>
          <p:nvPr/>
        </p:nvSpPr>
        <p:spPr bwMode="auto">
          <a:xfrm>
            <a:off x="43307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103"/>
          <p:cNvSpPr>
            <a:spLocks noChangeArrowheads="1"/>
          </p:cNvSpPr>
          <p:nvPr/>
        </p:nvSpPr>
        <p:spPr bwMode="auto">
          <a:xfrm>
            <a:off x="3440113" y="2720975"/>
            <a:ext cx="914400" cy="1882775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104"/>
          <p:cNvSpPr>
            <a:spLocks noChangeArrowheads="1"/>
          </p:cNvSpPr>
          <p:nvPr/>
        </p:nvSpPr>
        <p:spPr bwMode="auto">
          <a:xfrm>
            <a:off x="4827588" y="2706688"/>
            <a:ext cx="914400" cy="1897062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 Box 105"/>
          <p:cNvSpPr txBox="1">
            <a:spLocks noChangeArrowheads="1"/>
          </p:cNvSpPr>
          <p:nvPr/>
        </p:nvSpPr>
        <p:spPr bwMode="auto">
          <a:xfrm>
            <a:off x="2865438" y="4430713"/>
            <a:ext cx="53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OL</a:t>
            </a:r>
          </a:p>
        </p:txBody>
      </p:sp>
      <p:sp>
        <p:nvSpPr>
          <p:cNvPr id="7" name="Text Box 107"/>
          <p:cNvSpPr txBox="1">
            <a:spLocks noChangeArrowheads="1"/>
          </p:cNvSpPr>
          <p:nvPr/>
        </p:nvSpPr>
        <p:spPr bwMode="auto">
          <a:xfrm>
            <a:off x="4141788" y="4995863"/>
            <a:ext cx="479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IL</a:t>
            </a:r>
          </a:p>
        </p:txBody>
      </p:sp>
      <p:sp>
        <p:nvSpPr>
          <p:cNvPr id="8" name="Line 108"/>
          <p:cNvSpPr>
            <a:spLocks noChangeShapeType="1"/>
          </p:cNvSpPr>
          <p:nvPr/>
        </p:nvSpPr>
        <p:spPr bwMode="auto">
          <a:xfrm flipV="1">
            <a:off x="4343400" y="4810125"/>
            <a:ext cx="0" cy="2428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Box 109"/>
          <p:cNvSpPr txBox="1">
            <a:spLocks noChangeArrowheads="1"/>
          </p:cNvSpPr>
          <p:nvPr/>
        </p:nvSpPr>
        <p:spPr bwMode="auto">
          <a:xfrm>
            <a:off x="4598988" y="4964113"/>
            <a:ext cx="4841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IH</a:t>
            </a:r>
          </a:p>
        </p:txBody>
      </p:sp>
      <p:sp>
        <p:nvSpPr>
          <p:cNvPr id="10" name="Line 110"/>
          <p:cNvSpPr>
            <a:spLocks noChangeShapeType="1"/>
          </p:cNvSpPr>
          <p:nvPr/>
        </p:nvSpPr>
        <p:spPr bwMode="auto">
          <a:xfrm flipV="1">
            <a:off x="4811713" y="4799013"/>
            <a:ext cx="0" cy="2270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24"/>
          <p:cNvSpPr>
            <a:spLocks noChangeShapeType="1"/>
          </p:cNvSpPr>
          <p:nvPr/>
        </p:nvSpPr>
        <p:spPr bwMode="auto">
          <a:xfrm>
            <a:off x="3227388" y="4603750"/>
            <a:ext cx="2127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Box 125"/>
          <p:cNvSpPr txBox="1">
            <a:spLocks noChangeArrowheads="1"/>
          </p:cNvSpPr>
          <p:nvPr/>
        </p:nvSpPr>
        <p:spPr bwMode="auto">
          <a:xfrm>
            <a:off x="2846388" y="2557463"/>
            <a:ext cx="5572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>
                <a:solidFill>
                  <a:srgbClr val="CC0000"/>
                </a:solidFill>
                <a:latin typeface="+mj-lt"/>
              </a:rPr>
              <a:t>V</a:t>
            </a:r>
            <a:r>
              <a:rPr lang="en-US" sz="1600" b="0" baseline="-25000">
                <a:solidFill>
                  <a:srgbClr val="CC0000"/>
                </a:solidFill>
                <a:latin typeface="+mj-lt"/>
              </a:rPr>
              <a:t>OH</a:t>
            </a:r>
          </a:p>
        </p:txBody>
      </p:sp>
      <p:sp>
        <p:nvSpPr>
          <p:cNvPr id="13" name="Line 126"/>
          <p:cNvSpPr>
            <a:spLocks noChangeShapeType="1"/>
          </p:cNvSpPr>
          <p:nvPr/>
        </p:nvSpPr>
        <p:spPr bwMode="auto">
          <a:xfrm>
            <a:off x="3208338" y="2730500"/>
            <a:ext cx="2127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 flipV="1">
            <a:off x="3429000" y="2141538"/>
            <a:ext cx="0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3429000" y="4808538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4290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38862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52578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5715000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3276600" y="48085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 flipH="1">
            <a:off x="3276600" y="43513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276600" y="38941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H="1">
            <a:off x="3276600" y="34369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3276600" y="29797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3276600" y="252253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99"/>
          <p:cNvSpPr>
            <a:spLocks noChangeArrowheads="1"/>
          </p:cNvSpPr>
          <p:nvPr/>
        </p:nvSpPr>
        <p:spPr bwMode="auto">
          <a:xfrm>
            <a:off x="5745163" y="4660900"/>
            <a:ext cx="5080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in</a:t>
            </a:r>
          </a:p>
        </p:txBody>
      </p:sp>
      <p:sp>
        <p:nvSpPr>
          <p:cNvPr id="27" name="Rectangle 100"/>
          <p:cNvSpPr>
            <a:spLocks noChangeArrowheads="1"/>
          </p:cNvSpPr>
          <p:nvPr/>
        </p:nvSpPr>
        <p:spPr bwMode="auto">
          <a:xfrm>
            <a:off x="2879725" y="2062163"/>
            <a:ext cx="609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>
                <a:latin typeface="+mj-lt"/>
                <a:ea typeface="ＭＳ Ｐゴシック" charset="0"/>
                <a:cs typeface="ＭＳ Ｐゴシック" charset="0"/>
              </a:rPr>
              <a:t>V</a:t>
            </a:r>
            <a:r>
              <a:rPr lang="en-US" baseline="-25000">
                <a:latin typeface="+mj-lt"/>
                <a:ea typeface="ＭＳ Ｐゴシック" charset="0"/>
                <a:cs typeface="ＭＳ Ｐゴシック" charset="0"/>
              </a:rPr>
              <a:t>out</a:t>
            </a:r>
          </a:p>
        </p:txBody>
      </p:sp>
      <p:sp>
        <p:nvSpPr>
          <p:cNvPr id="28" name="Oval 19"/>
          <p:cNvSpPr>
            <a:spLocks noChangeArrowheads="1"/>
          </p:cNvSpPr>
          <p:nvPr/>
        </p:nvSpPr>
        <p:spPr bwMode="auto">
          <a:xfrm>
            <a:off x="3657600" y="2484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Oval 36"/>
          <p:cNvSpPr>
            <a:spLocks noChangeArrowheads="1"/>
          </p:cNvSpPr>
          <p:nvPr/>
        </p:nvSpPr>
        <p:spPr bwMode="auto">
          <a:xfrm>
            <a:off x="4038600" y="25225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Oval 83"/>
          <p:cNvSpPr>
            <a:spLocks noChangeArrowheads="1"/>
          </p:cNvSpPr>
          <p:nvPr/>
        </p:nvSpPr>
        <p:spPr bwMode="auto">
          <a:xfrm>
            <a:off x="4543425" y="35988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Oval 51"/>
          <p:cNvSpPr>
            <a:spLocks noChangeArrowheads="1"/>
          </p:cNvSpPr>
          <p:nvPr/>
        </p:nvSpPr>
        <p:spPr bwMode="auto">
          <a:xfrm>
            <a:off x="5467350" y="477043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Oval 67"/>
          <p:cNvSpPr>
            <a:spLocks noChangeArrowheads="1"/>
          </p:cNvSpPr>
          <p:nvPr/>
        </p:nvSpPr>
        <p:spPr bwMode="auto">
          <a:xfrm>
            <a:off x="5000625" y="472281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Line 136"/>
          <p:cNvSpPr>
            <a:spLocks noChangeShapeType="1"/>
          </p:cNvSpPr>
          <p:nvPr/>
        </p:nvSpPr>
        <p:spPr bwMode="auto">
          <a:xfrm>
            <a:off x="4810125" y="48085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27681" name="Picture 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838200"/>
            <a:ext cx="23225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ine 140"/>
          <p:cNvSpPr>
            <a:spLocks noChangeShapeType="1"/>
          </p:cNvSpPr>
          <p:nvPr/>
        </p:nvSpPr>
        <p:spPr bwMode="auto">
          <a:xfrm flipH="1">
            <a:off x="4894263" y="10445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4878388" y="963613"/>
            <a:ext cx="412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I</a:t>
            </a:r>
            <a:r>
              <a:rPr lang="en-US" sz="1400" b="0" baseline="-25000">
                <a:latin typeface="+mj-lt"/>
              </a:rPr>
              <a:t>pu</a:t>
            </a:r>
          </a:p>
        </p:txBody>
      </p:sp>
      <p:sp>
        <p:nvSpPr>
          <p:cNvPr id="37" name="Line 142"/>
          <p:cNvSpPr>
            <a:spLocks noChangeShapeType="1"/>
          </p:cNvSpPr>
          <p:nvPr/>
        </p:nvSpPr>
        <p:spPr bwMode="auto">
          <a:xfrm flipH="1">
            <a:off x="4878388" y="1501775"/>
            <a:ext cx="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Text Box 143"/>
          <p:cNvSpPr txBox="1">
            <a:spLocks noChangeArrowheads="1"/>
          </p:cNvSpPr>
          <p:nvPr/>
        </p:nvSpPr>
        <p:spPr bwMode="auto">
          <a:xfrm>
            <a:off x="4862513" y="1420813"/>
            <a:ext cx="409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0">
                <a:latin typeface="+mj-lt"/>
              </a:rPr>
              <a:t>I</a:t>
            </a:r>
            <a:r>
              <a:rPr lang="en-US" sz="1400" b="0" baseline="-25000">
                <a:latin typeface="+mj-lt"/>
              </a:rPr>
              <a:t>pd</a:t>
            </a:r>
          </a:p>
        </p:txBody>
      </p:sp>
      <p:sp>
        <p:nvSpPr>
          <p:cNvPr id="39" name="Text Box 144"/>
          <p:cNvSpPr txBox="1">
            <a:spLocks noChangeArrowheads="1"/>
          </p:cNvSpPr>
          <p:nvPr/>
        </p:nvSpPr>
        <p:spPr bwMode="auto">
          <a:xfrm>
            <a:off x="5713413" y="1074738"/>
            <a:ext cx="25161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0" i="1" dirty="0">
                <a:latin typeface="+mj-lt"/>
              </a:rPr>
              <a:t>Steady state reached when </a:t>
            </a:r>
            <a:r>
              <a:rPr lang="en-US" sz="1600" b="0" i="1" dirty="0" err="1">
                <a:latin typeface="+mj-lt"/>
              </a:rPr>
              <a:t>V</a:t>
            </a:r>
            <a:r>
              <a:rPr lang="en-US" sz="1600" b="0" i="1" baseline="-25000" dirty="0" err="1">
                <a:latin typeface="+mj-lt"/>
              </a:rPr>
              <a:t>out</a:t>
            </a:r>
            <a:r>
              <a:rPr lang="en-US" sz="1600" b="0" i="1" dirty="0">
                <a:latin typeface="+mj-lt"/>
              </a:rPr>
              <a:t> reaches value where </a:t>
            </a:r>
            <a:r>
              <a:rPr lang="en-US" sz="1600" b="0" i="1" dirty="0" err="1">
                <a:latin typeface="+mj-lt"/>
              </a:rPr>
              <a:t>I</a:t>
            </a:r>
            <a:r>
              <a:rPr lang="en-US" sz="1600" b="0" i="1" baseline="-25000" dirty="0" err="1">
                <a:latin typeface="+mj-lt"/>
              </a:rPr>
              <a:t>pu</a:t>
            </a:r>
            <a:r>
              <a:rPr lang="en-US" sz="1600" b="0" i="1" dirty="0">
                <a:latin typeface="+mj-lt"/>
              </a:rPr>
              <a:t> = </a:t>
            </a:r>
            <a:r>
              <a:rPr lang="en-US" sz="1600" b="0" i="1" dirty="0" err="1">
                <a:latin typeface="+mj-lt"/>
              </a:rPr>
              <a:t>I</a:t>
            </a:r>
            <a:r>
              <a:rPr lang="en-US" sz="1600" b="0" i="1" baseline="-25000" dirty="0" err="1">
                <a:latin typeface="+mj-lt"/>
              </a:rPr>
              <a:t>pd</a:t>
            </a:r>
            <a:r>
              <a:rPr lang="en-US" sz="1600" b="0" i="1" dirty="0">
                <a:latin typeface="+mj-lt"/>
              </a:rPr>
              <a:t>.</a:t>
            </a:r>
          </a:p>
        </p:txBody>
      </p:sp>
      <p:sp>
        <p:nvSpPr>
          <p:cNvPr id="40" name="Freeform 145"/>
          <p:cNvSpPr>
            <a:spLocks/>
          </p:cNvSpPr>
          <p:nvPr/>
        </p:nvSpPr>
        <p:spPr bwMode="auto">
          <a:xfrm>
            <a:off x="3429000" y="2508250"/>
            <a:ext cx="2327275" cy="2295525"/>
          </a:xfrm>
          <a:custGeom>
            <a:avLst/>
            <a:gdLst>
              <a:gd name="T0" fmla="*/ 0 w 1466"/>
              <a:gd name="T1" fmla="*/ 2147483647 h 1446"/>
              <a:gd name="T2" fmla="*/ 2147483647 w 1466"/>
              <a:gd name="T3" fmla="*/ 2147483647 h 1446"/>
              <a:gd name="T4" fmla="*/ 2147483647 w 1466"/>
              <a:gd name="T5" fmla="*/ 2147483647 h 1446"/>
              <a:gd name="T6" fmla="*/ 2147483647 w 1466"/>
              <a:gd name="T7" fmla="*/ 2147483647 h 1446"/>
              <a:gd name="T8" fmla="*/ 2147483647 w 1466"/>
              <a:gd name="T9" fmla="*/ 2147483647 h 1446"/>
              <a:gd name="T10" fmla="*/ 2147483647 w 1466"/>
              <a:gd name="T11" fmla="*/ 2147483647 h 1446"/>
              <a:gd name="T12" fmla="*/ 2147483647 w 1466"/>
              <a:gd name="T13" fmla="*/ 2147483647 h 1446"/>
              <a:gd name="T14" fmla="*/ 2147483647 w 1466"/>
              <a:gd name="T15" fmla="*/ 2147483647 h 1446"/>
              <a:gd name="T16" fmla="*/ 2147483647 w 1466"/>
              <a:gd name="T17" fmla="*/ 2147483647 h 14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66"/>
              <a:gd name="T28" fmla="*/ 0 h 1446"/>
              <a:gd name="T29" fmla="*/ 1466 w 1466"/>
              <a:gd name="T30" fmla="*/ 1446 h 14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66" h="1446">
                <a:moveTo>
                  <a:pt x="0" y="2"/>
                </a:moveTo>
                <a:cubicBezTo>
                  <a:pt x="27" y="3"/>
                  <a:pt x="98" y="6"/>
                  <a:pt x="165" y="10"/>
                </a:cubicBezTo>
                <a:cubicBezTo>
                  <a:pt x="232" y="14"/>
                  <a:pt x="318" y="0"/>
                  <a:pt x="404" y="25"/>
                </a:cubicBezTo>
                <a:cubicBezTo>
                  <a:pt x="490" y="50"/>
                  <a:pt x="626" y="44"/>
                  <a:pt x="681" y="159"/>
                </a:cubicBezTo>
                <a:cubicBezTo>
                  <a:pt x="736" y="274"/>
                  <a:pt x="713" y="525"/>
                  <a:pt x="733" y="713"/>
                </a:cubicBezTo>
                <a:cubicBezTo>
                  <a:pt x="753" y="901"/>
                  <a:pt x="753" y="1171"/>
                  <a:pt x="800" y="1289"/>
                </a:cubicBezTo>
                <a:cubicBezTo>
                  <a:pt x="847" y="1407"/>
                  <a:pt x="933" y="1396"/>
                  <a:pt x="1018" y="1421"/>
                </a:cubicBezTo>
                <a:cubicBezTo>
                  <a:pt x="1103" y="1446"/>
                  <a:pt x="1234" y="1434"/>
                  <a:pt x="1309" y="1438"/>
                </a:cubicBezTo>
                <a:cubicBezTo>
                  <a:pt x="1384" y="1442"/>
                  <a:pt x="1433" y="1444"/>
                  <a:pt x="1466" y="144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1" name="Group 155"/>
          <p:cNvGrpSpPr>
            <a:grpSpLocks/>
          </p:cNvGrpSpPr>
          <p:nvPr/>
        </p:nvGrpSpPr>
        <p:grpSpPr bwMode="auto">
          <a:xfrm>
            <a:off x="228600" y="2159000"/>
            <a:ext cx="3657600" cy="3089275"/>
            <a:chOff x="144" y="1360"/>
            <a:chExt cx="2304" cy="1946"/>
          </a:xfrm>
        </p:grpSpPr>
        <p:sp>
          <p:nvSpPr>
            <p:cNvPr id="42" name="Text Box 146"/>
            <p:cNvSpPr txBox="1">
              <a:spLocks noChangeArrowheads="1"/>
            </p:cNvSpPr>
            <p:nvPr/>
          </p:nvSpPr>
          <p:spPr bwMode="auto">
            <a:xfrm>
              <a:off x="144" y="1360"/>
              <a:ext cx="1680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When V</a:t>
              </a:r>
              <a:r>
                <a:rPr lang="en-US" sz="1800" b="0" baseline="-25000" dirty="0">
                  <a:latin typeface="+mj-lt"/>
                </a:rPr>
                <a:t>IN</a:t>
              </a:r>
              <a:r>
                <a:rPr lang="en-US" sz="1800" b="0" dirty="0">
                  <a:latin typeface="+mj-lt"/>
                </a:rPr>
                <a:t> is low, the </a:t>
              </a:r>
              <a:r>
                <a:rPr lang="en-US" sz="1800" b="0" dirty="0" err="1">
                  <a:latin typeface="+mj-lt"/>
                </a:rPr>
                <a:t>nfet</a:t>
              </a:r>
              <a:r>
                <a:rPr lang="en-US" sz="1800" b="0" dirty="0">
                  <a:latin typeface="+mj-lt"/>
                </a:rPr>
                <a:t> is off and the </a:t>
              </a:r>
              <a:r>
                <a:rPr lang="en-US" sz="1800" b="0" dirty="0" err="1">
                  <a:latin typeface="+mj-lt"/>
                </a:rPr>
                <a:t>pfet</a:t>
              </a:r>
              <a:r>
                <a:rPr lang="en-US" sz="1800" b="0" dirty="0">
                  <a:latin typeface="+mj-lt"/>
                </a:rPr>
                <a:t> is on, so current flows into the output node and V</a:t>
              </a:r>
              <a:r>
                <a:rPr lang="en-US" sz="1800" b="0" baseline="-25000" dirty="0">
                  <a:latin typeface="+mj-lt"/>
                </a:rPr>
                <a:t>OUT</a:t>
              </a:r>
              <a:r>
                <a:rPr lang="en-US" sz="1800" b="0" dirty="0">
                  <a:latin typeface="+mj-lt"/>
                </a:rPr>
                <a:t> eventually reaches V</a:t>
              </a:r>
              <a:r>
                <a:rPr lang="en-US" sz="1800" b="0" baseline="-25000" dirty="0">
                  <a:latin typeface="+mj-lt"/>
                </a:rPr>
                <a:t>DD</a:t>
              </a:r>
              <a:r>
                <a:rPr lang="en-US" sz="1800" b="0" dirty="0">
                  <a:latin typeface="+mj-lt"/>
                </a:rPr>
                <a:t> (&gt; V</a:t>
              </a:r>
              <a:r>
                <a:rPr lang="en-US" sz="1800" b="0" baseline="-25000" dirty="0">
                  <a:latin typeface="+mj-lt"/>
                </a:rPr>
                <a:t>OH</a:t>
              </a:r>
              <a:r>
                <a:rPr lang="en-US" sz="1800" b="0" dirty="0">
                  <a:latin typeface="+mj-lt"/>
                </a:rPr>
                <a:t>) at which point no more current will flow.</a:t>
              </a:r>
            </a:p>
          </p:txBody>
        </p:sp>
        <p:sp>
          <p:nvSpPr>
            <p:cNvPr id="43" name="AutoShape 148"/>
            <p:cNvSpPr>
              <a:spLocks/>
            </p:cNvSpPr>
            <p:nvPr/>
          </p:nvSpPr>
          <p:spPr bwMode="auto">
            <a:xfrm rot="5400000">
              <a:off x="2259" y="3027"/>
              <a:ext cx="97" cy="281"/>
            </a:xfrm>
            <a:prstGeom prst="rightBrace">
              <a:avLst>
                <a:gd name="adj1" fmla="val 241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Freeform 150"/>
            <p:cNvSpPr>
              <a:spLocks/>
            </p:cNvSpPr>
            <p:nvPr/>
          </p:nvSpPr>
          <p:spPr bwMode="auto">
            <a:xfrm>
              <a:off x="1262" y="2784"/>
              <a:ext cx="1042" cy="522"/>
            </a:xfrm>
            <a:custGeom>
              <a:avLst/>
              <a:gdLst>
                <a:gd name="T0" fmla="*/ 963 w 963"/>
                <a:gd name="T1" fmla="*/ 560 h 653"/>
                <a:gd name="T2" fmla="*/ 804 w 963"/>
                <a:gd name="T3" fmla="*/ 607 h 653"/>
                <a:gd name="T4" fmla="*/ 475 w 963"/>
                <a:gd name="T5" fmla="*/ 286 h 653"/>
                <a:gd name="T6" fmla="*/ 282 w 963"/>
                <a:gd name="T7" fmla="*/ 352 h 653"/>
                <a:gd name="T8" fmla="*/ 0 w 963"/>
                <a:gd name="T9" fmla="*/ 0 h 6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3"/>
                <a:gd name="T16" fmla="*/ 0 h 653"/>
                <a:gd name="T17" fmla="*/ 963 w 963"/>
                <a:gd name="T18" fmla="*/ 653 h 6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3" h="653">
                  <a:moveTo>
                    <a:pt x="963" y="560"/>
                  </a:moveTo>
                  <a:cubicBezTo>
                    <a:pt x="937" y="568"/>
                    <a:pt x="885" y="653"/>
                    <a:pt x="804" y="607"/>
                  </a:cubicBezTo>
                  <a:cubicBezTo>
                    <a:pt x="723" y="561"/>
                    <a:pt x="562" y="328"/>
                    <a:pt x="475" y="286"/>
                  </a:cubicBezTo>
                  <a:cubicBezTo>
                    <a:pt x="388" y="244"/>
                    <a:pt x="361" y="400"/>
                    <a:pt x="282" y="352"/>
                  </a:cubicBezTo>
                  <a:cubicBezTo>
                    <a:pt x="203" y="304"/>
                    <a:pt x="108" y="15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Text Box 152"/>
            <p:cNvSpPr txBox="1">
              <a:spLocks noChangeArrowheads="1"/>
            </p:cNvSpPr>
            <p:nvPr/>
          </p:nvSpPr>
          <p:spPr bwMode="auto">
            <a:xfrm>
              <a:off x="690" y="2830"/>
              <a:ext cx="7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800">
                  <a:latin typeface="Bookman Old Style" charset="0"/>
                </a:rPr>
                <a:t>Pfet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on”</a:t>
              </a:r>
              <a:br>
                <a:rPr lang="en-US" altLang="ja-JP" sz="1800">
                  <a:latin typeface="Bookman Old Style" charset="0"/>
                </a:rPr>
              </a:br>
              <a:r>
                <a:rPr lang="en-US" altLang="ja-JP" sz="1800">
                  <a:latin typeface="Bookman Old Style" charset="0"/>
                </a:rPr>
                <a:t>nfet “off”</a:t>
              </a:r>
              <a:endParaRPr lang="en-US" altLang="x-none" sz="1800">
                <a:latin typeface="Bookman Old Style" charset="0"/>
              </a:endParaRPr>
            </a:p>
          </p:txBody>
        </p:sp>
      </p:grpSp>
      <p:grpSp>
        <p:nvGrpSpPr>
          <p:cNvPr id="46" name="Group 156"/>
          <p:cNvGrpSpPr>
            <a:grpSpLocks/>
          </p:cNvGrpSpPr>
          <p:nvPr/>
        </p:nvGrpSpPr>
        <p:grpSpPr bwMode="auto">
          <a:xfrm>
            <a:off x="5268913" y="2133600"/>
            <a:ext cx="3646487" cy="3100388"/>
            <a:chOff x="3319" y="1344"/>
            <a:chExt cx="2297" cy="1953"/>
          </a:xfrm>
        </p:grpSpPr>
        <p:sp>
          <p:nvSpPr>
            <p:cNvPr id="47" name="Text Box 147"/>
            <p:cNvSpPr txBox="1">
              <a:spLocks noChangeArrowheads="1"/>
            </p:cNvSpPr>
            <p:nvPr/>
          </p:nvSpPr>
          <p:spPr bwMode="auto">
            <a:xfrm>
              <a:off x="3840" y="1344"/>
              <a:ext cx="1776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0" dirty="0">
                  <a:latin typeface="+mj-lt"/>
                </a:rPr>
                <a:t>When V</a:t>
              </a:r>
              <a:r>
                <a:rPr lang="en-US" sz="1800" b="0" baseline="-25000" dirty="0">
                  <a:latin typeface="+mj-lt"/>
                </a:rPr>
                <a:t>IN</a:t>
              </a:r>
              <a:r>
                <a:rPr lang="en-US" sz="1800" b="0" dirty="0">
                  <a:latin typeface="+mj-lt"/>
                </a:rPr>
                <a:t> is high, the </a:t>
              </a:r>
              <a:r>
                <a:rPr lang="en-US" sz="1800" b="0" dirty="0" err="1">
                  <a:latin typeface="+mj-lt"/>
                </a:rPr>
                <a:t>pfet</a:t>
              </a:r>
              <a:r>
                <a:rPr lang="en-US" sz="1800" b="0" dirty="0">
                  <a:latin typeface="+mj-lt"/>
                </a:rPr>
                <a:t> is off and the </a:t>
              </a:r>
              <a:r>
                <a:rPr lang="en-US" sz="1800" b="0" dirty="0" err="1">
                  <a:latin typeface="+mj-lt"/>
                </a:rPr>
                <a:t>nfet</a:t>
              </a:r>
              <a:r>
                <a:rPr lang="en-US" sz="1800" b="0" dirty="0">
                  <a:latin typeface="+mj-lt"/>
                </a:rPr>
                <a:t> is on, so current flows out of the output node and V</a:t>
              </a:r>
              <a:r>
                <a:rPr lang="en-US" sz="1800" b="0" baseline="-25000" dirty="0">
                  <a:latin typeface="+mj-lt"/>
                </a:rPr>
                <a:t>OUT</a:t>
              </a:r>
              <a:r>
                <a:rPr lang="en-US" sz="1800" b="0" dirty="0">
                  <a:latin typeface="+mj-lt"/>
                </a:rPr>
                <a:t> eventually reaches GND (&lt; V</a:t>
              </a:r>
              <a:r>
                <a:rPr lang="en-US" sz="1800" b="0" baseline="-25000" dirty="0">
                  <a:latin typeface="+mj-lt"/>
                </a:rPr>
                <a:t>OL</a:t>
              </a:r>
              <a:r>
                <a:rPr lang="en-US" sz="1800" b="0" dirty="0">
                  <a:latin typeface="+mj-lt"/>
                </a:rPr>
                <a:t>) at which point no more current will flow.</a:t>
              </a:r>
            </a:p>
          </p:txBody>
        </p:sp>
        <p:sp>
          <p:nvSpPr>
            <p:cNvPr id="48" name="AutoShape 149"/>
            <p:cNvSpPr>
              <a:spLocks/>
            </p:cNvSpPr>
            <p:nvPr/>
          </p:nvSpPr>
          <p:spPr bwMode="auto">
            <a:xfrm rot="5400000">
              <a:off x="3411" y="3027"/>
              <a:ext cx="97" cy="281"/>
            </a:xfrm>
            <a:prstGeom prst="rightBrace">
              <a:avLst>
                <a:gd name="adj1" fmla="val 241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9" name="Freeform 151"/>
            <p:cNvSpPr>
              <a:spLocks/>
            </p:cNvSpPr>
            <p:nvPr/>
          </p:nvSpPr>
          <p:spPr bwMode="auto">
            <a:xfrm>
              <a:off x="3456" y="2781"/>
              <a:ext cx="844" cy="516"/>
            </a:xfrm>
            <a:custGeom>
              <a:avLst/>
              <a:gdLst>
                <a:gd name="T0" fmla="*/ 0 w 899"/>
                <a:gd name="T1" fmla="*/ 445 h 516"/>
                <a:gd name="T2" fmla="*/ 167 w 899"/>
                <a:gd name="T3" fmla="*/ 492 h 516"/>
                <a:gd name="T4" fmla="*/ 586 w 899"/>
                <a:gd name="T5" fmla="*/ 299 h 516"/>
                <a:gd name="T6" fmla="*/ 753 w 899"/>
                <a:gd name="T7" fmla="*/ 349 h 516"/>
                <a:gd name="T8" fmla="*/ 899 w 899"/>
                <a:gd name="T9" fmla="*/ 0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9"/>
                <a:gd name="T16" fmla="*/ 0 h 516"/>
                <a:gd name="T17" fmla="*/ 899 w 899"/>
                <a:gd name="T18" fmla="*/ 516 h 5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9" h="516">
                  <a:moveTo>
                    <a:pt x="0" y="445"/>
                  </a:moveTo>
                  <a:cubicBezTo>
                    <a:pt x="28" y="453"/>
                    <a:pt x="69" y="516"/>
                    <a:pt x="167" y="492"/>
                  </a:cubicBezTo>
                  <a:cubicBezTo>
                    <a:pt x="265" y="468"/>
                    <a:pt x="488" y="323"/>
                    <a:pt x="586" y="299"/>
                  </a:cubicBezTo>
                  <a:cubicBezTo>
                    <a:pt x="684" y="275"/>
                    <a:pt x="701" y="399"/>
                    <a:pt x="753" y="349"/>
                  </a:cubicBezTo>
                  <a:cubicBezTo>
                    <a:pt x="805" y="299"/>
                    <a:pt x="869" y="73"/>
                    <a:pt x="89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0" name="Text Box 153"/>
            <p:cNvSpPr txBox="1">
              <a:spLocks noChangeArrowheads="1"/>
            </p:cNvSpPr>
            <p:nvPr/>
          </p:nvSpPr>
          <p:spPr bwMode="auto">
            <a:xfrm>
              <a:off x="4279" y="2823"/>
              <a:ext cx="7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1800">
                  <a:latin typeface="Bookman Old Style" charset="0"/>
                </a:rPr>
                <a:t>Pfet </a:t>
              </a:r>
              <a:r>
                <a:rPr lang="en-US" altLang="en-US" sz="1800">
                  <a:latin typeface="Bookman Old Style" charset="0"/>
                </a:rPr>
                <a:t>“</a:t>
              </a:r>
              <a:r>
                <a:rPr lang="en-US" altLang="ja-JP" sz="1800">
                  <a:latin typeface="Bookman Old Style" charset="0"/>
                </a:rPr>
                <a:t>off”</a:t>
              </a:r>
              <a:br>
                <a:rPr lang="en-US" altLang="ja-JP" sz="1800">
                  <a:latin typeface="Bookman Old Style" charset="0"/>
                </a:rPr>
              </a:br>
              <a:r>
                <a:rPr lang="en-US" altLang="ja-JP" sz="1800">
                  <a:latin typeface="Bookman Old Style" charset="0"/>
                </a:rPr>
                <a:t>nfet “on”</a:t>
              </a:r>
              <a:endParaRPr lang="en-US" altLang="x-none" sz="1800">
                <a:latin typeface="Bookman Old Style" charset="0"/>
              </a:endParaRPr>
            </a:p>
          </p:txBody>
        </p:sp>
      </p:grpSp>
      <p:sp>
        <p:nvSpPr>
          <p:cNvPr id="51" name="Text Box 154"/>
          <p:cNvSpPr txBox="1">
            <a:spLocks noChangeArrowheads="1"/>
          </p:cNvSpPr>
          <p:nvPr/>
        </p:nvSpPr>
        <p:spPr bwMode="auto">
          <a:xfrm>
            <a:off x="471488" y="5461000"/>
            <a:ext cx="83708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latin typeface="Bookman Old Style" charset="0"/>
              </a:rPr>
              <a:t>When V</a:t>
            </a:r>
            <a:r>
              <a:rPr lang="en-US" altLang="x-none" sz="1800" baseline="-25000">
                <a:latin typeface="Bookman Old Style" charset="0"/>
              </a:rPr>
              <a:t>IN</a:t>
            </a:r>
            <a:r>
              <a:rPr lang="en-US" altLang="x-none" sz="1800">
                <a:latin typeface="Bookman Old Style" charset="0"/>
              </a:rPr>
              <a:t> is in the middle, both the pfet and nfet are </a:t>
            </a:r>
            <a:r>
              <a:rPr lang="ja-JP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on</a:t>
            </a:r>
            <a:r>
              <a:rPr lang="ja-JP" altLang="en-US" sz="1800">
                <a:latin typeface="Bookman Old Style" charset="0"/>
              </a:rPr>
              <a:t>”</a:t>
            </a:r>
            <a:r>
              <a:rPr lang="en-US" altLang="ja-JP" sz="1800">
                <a:latin typeface="Bookman Old Style" charset="0"/>
              </a:rPr>
              <a:t> and the shape of the VTC depends on the details of the devices’ characteristics.   CMOS gates have very high gain in this region (small changes in V</a:t>
            </a:r>
            <a:r>
              <a:rPr lang="en-US" altLang="ja-JP" sz="1800" baseline="-25000">
                <a:latin typeface="Bookman Old Style" charset="0"/>
              </a:rPr>
              <a:t>IN</a:t>
            </a:r>
            <a:r>
              <a:rPr lang="en-US" altLang="ja-JP" sz="1800">
                <a:latin typeface="Bookman Old Style" charset="0"/>
              </a:rPr>
              <a:t> produce large changes in V</a:t>
            </a:r>
            <a:r>
              <a:rPr lang="en-US" altLang="ja-JP" sz="1800" baseline="-25000">
                <a:latin typeface="Bookman Old Style" charset="0"/>
              </a:rPr>
              <a:t>OUT</a:t>
            </a:r>
            <a:r>
              <a:rPr lang="en-US" altLang="ja-JP" sz="1800">
                <a:latin typeface="Bookman Old Style" charset="0"/>
              </a:rPr>
              <a:t>) and the VTC is almost a step function.</a:t>
            </a:r>
            <a:endParaRPr lang="en-US" altLang="x-none" sz="1800">
              <a:latin typeface="Bookman Old Style" charset="0"/>
            </a:endParaRPr>
          </a:p>
        </p:txBody>
      </p:sp>
      <p:grpSp>
        <p:nvGrpSpPr>
          <p:cNvPr id="27691" name="Group 9"/>
          <p:cNvGrpSpPr>
            <a:grpSpLocks/>
          </p:cNvGrpSpPr>
          <p:nvPr/>
        </p:nvGrpSpPr>
        <p:grpSpPr bwMode="auto">
          <a:xfrm>
            <a:off x="728663" y="26988"/>
            <a:ext cx="973137" cy="1970087"/>
            <a:chOff x="727925" y="27415"/>
            <a:chExt cx="973816" cy="1969979"/>
          </a:xfrm>
        </p:grpSpPr>
        <p:pic>
          <p:nvPicPr>
            <p:cNvPr id="27694" name="Picture 1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18" t="5492" r="34039" b="16843"/>
            <a:stretch>
              <a:fillRect/>
            </a:stretch>
          </p:blipFill>
          <p:spPr bwMode="auto">
            <a:xfrm>
              <a:off x="727925" y="310209"/>
              <a:ext cx="868363" cy="1588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Box 3"/>
            <p:cNvSpPr txBox="1">
              <a:spLocks noChangeArrowheads="1"/>
            </p:cNvSpPr>
            <p:nvPr/>
          </p:nvSpPr>
          <p:spPr bwMode="auto">
            <a:xfrm>
              <a:off x="1366545" y="457603"/>
              <a:ext cx="303424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58" name="TextBox 56"/>
            <p:cNvSpPr txBox="1">
              <a:spLocks noChangeArrowheads="1"/>
            </p:cNvSpPr>
            <p:nvPr/>
          </p:nvSpPr>
          <p:spPr bwMode="auto">
            <a:xfrm>
              <a:off x="1369722" y="903667"/>
              <a:ext cx="327253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59" name="TextBox 57"/>
            <p:cNvSpPr txBox="1">
              <a:spLocks noChangeArrowheads="1"/>
            </p:cNvSpPr>
            <p:nvPr/>
          </p:nvSpPr>
          <p:spPr bwMode="auto">
            <a:xfrm>
              <a:off x="834361" y="586184"/>
              <a:ext cx="327253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sp>
          <p:nvSpPr>
            <p:cNvPr id="60" name="TextBox 58"/>
            <p:cNvSpPr txBox="1">
              <a:spLocks noChangeArrowheads="1"/>
            </p:cNvSpPr>
            <p:nvPr/>
          </p:nvSpPr>
          <p:spPr bwMode="auto">
            <a:xfrm>
              <a:off x="1366545" y="1619590"/>
              <a:ext cx="303424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S</a:t>
              </a:r>
            </a:p>
          </p:txBody>
        </p:sp>
        <p:sp>
          <p:nvSpPr>
            <p:cNvPr id="61" name="TextBox 59"/>
            <p:cNvSpPr txBox="1">
              <a:spLocks noChangeArrowheads="1"/>
            </p:cNvSpPr>
            <p:nvPr/>
          </p:nvSpPr>
          <p:spPr bwMode="auto">
            <a:xfrm>
              <a:off x="1366545" y="1124317"/>
              <a:ext cx="328841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D</a:t>
              </a:r>
            </a:p>
          </p:txBody>
        </p:sp>
        <p:sp>
          <p:nvSpPr>
            <p:cNvPr id="62" name="TextBox 60"/>
            <p:cNvSpPr txBox="1">
              <a:spLocks noChangeArrowheads="1"/>
            </p:cNvSpPr>
            <p:nvPr/>
          </p:nvSpPr>
          <p:spPr bwMode="auto">
            <a:xfrm>
              <a:off x="848659" y="1414814"/>
              <a:ext cx="328841" cy="307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b="0">
                  <a:solidFill>
                    <a:srgbClr val="FF0000"/>
                  </a:solidFill>
                  <a:latin typeface="+mj-lt"/>
                </a:rPr>
                <a:t>G</a:t>
              </a:r>
            </a:p>
          </p:txBody>
        </p:sp>
        <p:sp>
          <p:nvSpPr>
            <p:cNvPr id="63" name="Isosceles Triangle 7"/>
            <p:cNvSpPr>
              <a:spLocks noChangeArrowheads="1"/>
            </p:cNvSpPr>
            <p:nvPr/>
          </p:nvSpPr>
          <p:spPr bwMode="auto">
            <a:xfrm flipV="1">
              <a:off x="1236279" y="1889450"/>
              <a:ext cx="265297" cy="1079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4" name="TextBox 8"/>
            <p:cNvSpPr txBox="1">
              <a:spLocks noChangeArrowheads="1"/>
            </p:cNvSpPr>
            <p:nvPr/>
          </p:nvSpPr>
          <p:spPr bwMode="auto">
            <a:xfrm>
              <a:off x="1155260" y="27415"/>
              <a:ext cx="546481" cy="338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b="0">
                  <a:latin typeface="+mj-lt"/>
                </a:rPr>
                <a:t>V</a:t>
              </a:r>
              <a:r>
                <a:rPr lang="en-US" sz="1600" b="0" baseline="-25000">
                  <a:latin typeface="+mj-lt"/>
                </a:rPr>
                <a:t>DD</a:t>
              </a:r>
            </a:p>
          </p:txBody>
        </p:sp>
      </p:grpSp>
      <p:sp>
        <p:nvSpPr>
          <p:cNvPr id="27692" name="TextBox 64"/>
          <p:cNvSpPr txBox="1">
            <a:spLocks noChangeArrowheads="1"/>
          </p:cNvSpPr>
          <p:nvPr/>
        </p:nvSpPr>
        <p:spPr bwMode="auto">
          <a:xfrm>
            <a:off x="1600200" y="682625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pullup</a:t>
            </a:r>
          </a:p>
        </p:txBody>
      </p:sp>
      <p:sp>
        <p:nvSpPr>
          <p:cNvPr id="27693" name="TextBox 65"/>
          <p:cNvSpPr txBox="1">
            <a:spLocks noChangeArrowheads="1"/>
          </p:cNvSpPr>
          <p:nvPr/>
        </p:nvSpPr>
        <p:spPr bwMode="auto">
          <a:xfrm>
            <a:off x="1589088" y="1368425"/>
            <a:ext cx="1035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pulldown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x-none">
                <a:latin typeface="Trebuchet MS" charset="0"/>
              </a:rPr>
              <a:t>Beyond Inverters:</a:t>
            </a:r>
            <a:br>
              <a:rPr lang="en-US" altLang="x-none">
                <a:latin typeface="Trebuchet MS" charset="0"/>
              </a:rPr>
            </a:br>
            <a:r>
              <a:rPr lang="en-US" altLang="x-none" sz="2400">
                <a:latin typeface="Trebuchet MS" charset="0"/>
              </a:rPr>
              <a:t>Complementary pullups and pulldowns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917700"/>
            <a:ext cx="8077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>
                <a:latin typeface="Bookman Old Style" charset="0"/>
              </a:rPr>
              <a:t>We want </a:t>
            </a:r>
            <a:r>
              <a:rPr lang="en-US" altLang="x-none" i="1">
                <a:solidFill>
                  <a:srgbClr val="CC0000"/>
                </a:solidFill>
                <a:latin typeface="Bookman Old Style" charset="0"/>
              </a:rPr>
              <a:t>complementary</a:t>
            </a:r>
            <a:r>
              <a:rPr lang="en-US" altLang="x-none">
                <a:latin typeface="Bookman Old Style" charset="0"/>
              </a:rPr>
              <a:t> pullup and pulldown logic, i.e., the pulldown should be </a:t>
            </a:r>
            <a:r>
              <a:rPr lang="ja-JP" altLang="en-US">
                <a:latin typeface="Bookman Old Style" charset="0"/>
              </a:rPr>
              <a:t>“</a:t>
            </a:r>
            <a:r>
              <a:rPr lang="en-US" altLang="ja-JP">
                <a:latin typeface="Bookman Old Style" charset="0"/>
              </a:rPr>
              <a:t>on</a:t>
            </a:r>
            <a:r>
              <a:rPr lang="ja-JP" altLang="en-US">
                <a:latin typeface="Bookman Old Style" charset="0"/>
              </a:rPr>
              <a:t>”</a:t>
            </a:r>
            <a:r>
              <a:rPr lang="en-US" altLang="ja-JP">
                <a:latin typeface="Bookman Old Style" charset="0"/>
              </a:rPr>
              <a:t> when the pullup is “off” and vice versa.</a:t>
            </a:r>
            <a:endParaRPr lang="en-US" altLang="x-none">
              <a:latin typeface="Bookman Old Style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3060700"/>
            <a:ext cx="11715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err="1">
                <a:latin typeface="+mj-lt"/>
                <a:ea typeface="ＭＳ Ｐゴシック" charset="0"/>
                <a:cs typeface="ＭＳ Ｐゴシック" charset="0"/>
              </a:rPr>
              <a:t>pullup</a:t>
            </a:r>
            <a:endParaRPr lang="en-US" sz="24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057400" y="3060700"/>
            <a:ext cx="1576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>
                <a:latin typeface="+mj-lt"/>
                <a:ea typeface="ＭＳ Ｐゴシック" charset="0"/>
                <a:cs typeface="ＭＳ Ｐゴシック" charset="0"/>
              </a:rPr>
              <a:t>pulldown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733800" y="3060700"/>
            <a:ext cx="15398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j-lt"/>
                <a:ea typeface="ＭＳ Ｐゴシック" charset="0"/>
                <a:cs typeface="ＭＳ Ｐゴシック" charset="0"/>
              </a:rPr>
              <a:t>F(inputs)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854075" y="34290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57600" y="3124200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914400" y="3441700"/>
            <a:ext cx="4545013" cy="431800"/>
            <a:chOff x="914400" y="3441700"/>
            <a:chExt cx="4545013" cy="431800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914400" y="3441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438400" y="3441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733800" y="3441700"/>
              <a:ext cx="17256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driven </a:t>
              </a:r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1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x-none">
                <a:latin typeface="Bookman Old Style" charset="0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14400" y="3822700"/>
            <a:ext cx="4545013" cy="431800"/>
            <a:chOff x="914400" y="3822700"/>
            <a:chExt cx="4545013" cy="431800"/>
          </a:xfrm>
        </p:grpSpPr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914400" y="3822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38400" y="3822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33800" y="3822700"/>
              <a:ext cx="172561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latin typeface="Bookman Old Style" charset="0"/>
                </a:rPr>
                <a:t>driven </a:t>
              </a:r>
              <a:r>
                <a:rPr lang="ja-JP" altLang="en-US">
                  <a:latin typeface="Bookman Old Style" charset="0"/>
                </a:rPr>
                <a:t>“</a:t>
              </a:r>
              <a:r>
                <a:rPr lang="en-US" altLang="ja-JP">
                  <a:latin typeface="Bookman Old Style" charset="0"/>
                </a:rPr>
                <a:t>0</a:t>
              </a:r>
              <a:r>
                <a:rPr lang="ja-JP" altLang="en-US">
                  <a:latin typeface="Bookman Old Style" charset="0"/>
                </a:rPr>
                <a:t>”</a:t>
              </a:r>
              <a:endParaRPr lang="en-US" altLang="x-none">
                <a:latin typeface="Bookman Old Style" charset="0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914400" y="4203700"/>
            <a:ext cx="4575175" cy="431800"/>
            <a:chOff x="914400" y="4203700"/>
            <a:chExt cx="4575175" cy="431800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914400" y="4203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438400" y="4203700"/>
              <a:ext cx="5619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solidFill>
                    <a:srgbClr val="CC0000"/>
                  </a:solidFill>
                  <a:latin typeface="+mj-lt"/>
                  <a:ea typeface="ＭＳ Ｐゴシック" charset="0"/>
                  <a:cs typeface="ＭＳ Ｐゴシック" charset="0"/>
                </a:rPr>
                <a:t>on</a:t>
              </a: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3733800" y="4203700"/>
              <a:ext cx="1755775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>
                  <a:solidFill>
                    <a:srgbClr val="CC0000"/>
                  </a:solidFill>
                  <a:latin typeface="Bookman Old Style" charset="0"/>
                </a:rPr>
                <a:t>driven </a:t>
              </a:r>
              <a:r>
                <a:rPr lang="ja-JP" altLang="en-US">
                  <a:solidFill>
                    <a:srgbClr val="CC0000"/>
                  </a:solidFill>
                  <a:latin typeface="Bookman Old Style" charset="0"/>
                </a:rPr>
                <a:t>“</a:t>
              </a:r>
              <a:r>
                <a:rPr lang="en-US" altLang="ja-JP">
                  <a:solidFill>
                    <a:srgbClr val="CC0000"/>
                  </a:solidFill>
                  <a:latin typeface="Bookman Old Style" charset="0"/>
                </a:rPr>
                <a:t>X</a:t>
              </a:r>
              <a:r>
                <a:rPr lang="ja-JP" altLang="en-US">
                  <a:solidFill>
                    <a:srgbClr val="CC0000"/>
                  </a:solidFill>
                  <a:latin typeface="Bookman Old Style" charset="0"/>
                </a:rPr>
                <a:t>”</a:t>
              </a:r>
              <a:endParaRPr lang="en-US" altLang="x-none">
                <a:solidFill>
                  <a:srgbClr val="CC0000"/>
                </a:solidFill>
                <a:latin typeface="Bookman Old Style" charset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914400" y="4584700"/>
            <a:ext cx="5122863" cy="431800"/>
            <a:chOff x="914400" y="4584700"/>
            <a:chExt cx="5122863" cy="431800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914400" y="4584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38400" y="4584700"/>
              <a:ext cx="596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off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733800" y="4584700"/>
              <a:ext cx="2303463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sz="2400">
                  <a:latin typeface="+mj-lt"/>
                  <a:ea typeface="ＭＳ Ｐゴシック" charset="0"/>
                  <a:cs typeface="ＭＳ Ｐゴシック" charset="0"/>
                </a:rPr>
                <a:t>no connection</a:t>
              </a: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810000" y="1368425"/>
            <a:ext cx="332105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Now you know what the </a:t>
            </a:r>
            <a:r>
              <a:rPr lang="en-US" altLang="en-US" sz="1800">
                <a:latin typeface="Bookman Old Style" charset="0"/>
              </a:rPr>
              <a:t>“</a:t>
            </a:r>
            <a:r>
              <a:rPr lang="en-US" altLang="ja-JP" sz="1800">
                <a:latin typeface="Bookman Old Style" charset="0"/>
              </a:rPr>
              <a:t>C”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1800">
                <a:latin typeface="Bookman Old Style" charset="0"/>
              </a:rPr>
              <a:t>in CMOS stands for!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 flipH="1">
            <a:off x="3140075" y="1600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609600" y="4964113"/>
            <a:ext cx="7848600" cy="1603375"/>
            <a:chOff x="609600" y="4964113"/>
            <a:chExt cx="7848600" cy="1603375"/>
          </a:xfrm>
        </p:grpSpPr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609600" y="5222875"/>
              <a:ext cx="7848600" cy="1344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x-none" sz="1800">
                  <a:latin typeface="Bookman Old Style" charset="0"/>
                </a:rPr>
                <a:t>Since there</a:t>
              </a:r>
              <a:r>
                <a:rPr lang="en-US" altLang="ja-JP" sz="1800">
                  <a:latin typeface="Bookman Old Style" charset="0"/>
                </a:rPr>
                <a:t>’s plenty of capacitance on the output node, when the output becomes disconnected it “remembers” its previous voltage -- at least for a  while.  The “memory” is the load capacitor’s charge. Leakage currents will cause eventual decay of the charge (that’s why DRAMs need to be refreshed!).</a:t>
              </a:r>
              <a:endParaRPr lang="en-US" altLang="x-none" sz="1800">
                <a:latin typeface="Bookman Old Style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4800600" y="4964113"/>
              <a:ext cx="7620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Cloud 25"/>
          <p:cNvSpPr/>
          <p:nvPr/>
        </p:nvSpPr>
        <p:spPr>
          <a:xfrm>
            <a:off x="6553200" y="3200400"/>
            <a:ext cx="1828800" cy="6858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Pullup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switches</a:t>
            </a:r>
          </a:p>
        </p:txBody>
      </p:sp>
      <p:sp>
        <p:nvSpPr>
          <p:cNvPr id="27" name="Cloud 26"/>
          <p:cNvSpPr/>
          <p:nvPr/>
        </p:nvSpPr>
        <p:spPr>
          <a:xfrm>
            <a:off x="6553200" y="4038600"/>
            <a:ext cx="1828800" cy="685800"/>
          </a:xfrm>
          <a:prstGeom prst="clou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Pulldown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switches</a:t>
            </a:r>
          </a:p>
        </p:txBody>
      </p:sp>
      <p:cxnSp>
        <p:nvCxnSpPr>
          <p:cNvPr id="29" name="Straight Connector 28"/>
          <p:cNvCxnSpPr>
            <a:stCxn id="26" idx="1"/>
          </p:cNvCxnSpPr>
          <p:nvPr/>
        </p:nvCxnSpPr>
        <p:spPr>
          <a:xfrm>
            <a:off x="7467600" y="3886200"/>
            <a:ext cx="0" cy="22860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67600" y="3962400"/>
            <a:ext cx="6096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3"/>
          </p:cNvCxnSpPr>
          <p:nvPr/>
        </p:nvCxnSpPr>
        <p:spPr>
          <a:xfrm flipV="1">
            <a:off x="7467600" y="3048000"/>
            <a:ext cx="0" cy="1920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1"/>
          </p:cNvCxnSpPr>
          <p:nvPr/>
        </p:nvCxnSpPr>
        <p:spPr>
          <a:xfrm>
            <a:off x="7467600" y="47244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17" name="TextBox 38"/>
          <p:cNvSpPr txBox="1">
            <a:spLocks noChangeArrowheads="1"/>
          </p:cNvSpPr>
          <p:nvPr/>
        </p:nvSpPr>
        <p:spPr bwMode="auto">
          <a:xfrm>
            <a:off x="6781800" y="2816225"/>
            <a:ext cx="1401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Power supply</a:t>
            </a:r>
          </a:p>
        </p:txBody>
      </p:sp>
      <p:sp>
        <p:nvSpPr>
          <p:cNvPr id="29718" name="TextBox 39"/>
          <p:cNvSpPr txBox="1">
            <a:spLocks noChangeArrowheads="1"/>
          </p:cNvSpPr>
          <p:nvPr/>
        </p:nvSpPr>
        <p:spPr bwMode="auto">
          <a:xfrm>
            <a:off x="7010400" y="4873625"/>
            <a:ext cx="87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Ground</a:t>
            </a:r>
          </a:p>
        </p:txBody>
      </p:sp>
      <p:sp>
        <p:nvSpPr>
          <p:cNvPr id="29719" name="TextBox 42"/>
          <p:cNvSpPr txBox="1">
            <a:spLocks noChangeArrowheads="1"/>
          </p:cNvSpPr>
          <p:nvPr/>
        </p:nvSpPr>
        <p:spPr bwMode="auto">
          <a:xfrm>
            <a:off x="8001000" y="3806825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output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48400" y="35814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48400" y="4343400"/>
            <a:ext cx="3048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22" name="TextBox 52"/>
          <p:cNvSpPr txBox="1">
            <a:spLocks noChangeArrowheads="1"/>
          </p:cNvSpPr>
          <p:nvPr/>
        </p:nvSpPr>
        <p:spPr bwMode="auto">
          <a:xfrm>
            <a:off x="5943600" y="3810000"/>
            <a:ext cx="769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>
                <a:latin typeface="Bookman Old Style" charset="0"/>
              </a:rPr>
              <a:t>inputs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Bookman Old Style"/>
            <a:cs typeface="Bookman Old Styl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1994</Words>
  <Application>Microsoft Macintosh PowerPoint</Application>
  <PresentationFormat>On-screen Show (4:3)</PresentationFormat>
  <Paragraphs>446</Paragraphs>
  <Slides>21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Bookman Old Style</vt:lpstr>
      <vt:lpstr>Calibri</vt:lpstr>
      <vt:lpstr>Comic Sans MS</vt:lpstr>
      <vt:lpstr>Gill Sans MT</vt:lpstr>
      <vt:lpstr>Trebuchet MS</vt:lpstr>
      <vt:lpstr>Wingdings</vt:lpstr>
      <vt:lpstr>Office Theme</vt:lpstr>
      <vt:lpstr>Equation</vt:lpstr>
      <vt:lpstr>CMOS Technology</vt:lpstr>
      <vt:lpstr>Combinational Device Wish List</vt:lpstr>
      <vt:lpstr>N-Channel MOSFET: Physical View</vt:lpstr>
      <vt:lpstr>N-Channel MOSFET: Electrical View</vt:lpstr>
      <vt:lpstr>N-channel MOSFET IDS vs. VDS</vt:lpstr>
      <vt:lpstr>FETs Come in Two Flavors</vt:lpstr>
      <vt:lpstr>CMOS Recipe</vt:lpstr>
      <vt:lpstr>CMOS Inverter VTC</vt:lpstr>
      <vt:lpstr>Beyond Inverters: Complementary pullups and pulldowns</vt:lpstr>
      <vt:lpstr>CMOS Complements</vt:lpstr>
      <vt:lpstr>A Pop Quiz!</vt:lpstr>
      <vt:lpstr>General CMOS Gate Recipe</vt:lpstr>
      <vt:lpstr>CMOS Gates Are Naturally Inverting</vt:lpstr>
      <vt:lpstr>CMOS Timing Specifications</vt:lpstr>
      <vt:lpstr>Propagation Delay</vt:lpstr>
      <vt:lpstr>Contamination Delay</vt:lpstr>
      <vt:lpstr>The Combinational Contract</vt:lpstr>
      <vt:lpstr>Acyclic Combinational Circuits</vt:lpstr>
      <vt:lpstr>One Last Timing Issue…</vt:lpstr>
      <vt:lpstr>What Happens In This Case?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202</cp:revision>
  <cp:lastPrinted>2015-10-03T14:11:02Z</cp:lastPrinted>
  <dcterms:created xsi:type="dcterms:W3CDTF">2010-02-03T13:36:01Z</dcterms:created>
  <dcterms:modified xsi:type="dcterms:W3CDTF">2022-12-08T02:38:24Z</dcterms:modified>
</cp:coreProperties>
</file>