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90" r:id="rId2"/>
    <p:sldId id="375" r:id="rId3"/>
    <p:sldId id="354" r:id="rId4"/>
    <p:sldId id="355" r:id="rId5"/>
    <p:sldId id="356" r:id="rId6"/>
    <p:sldId id="357" r:id="rId7"/>
    <p:sldId id="358" r:id="rId8"/>
    <p:sldId id="359" r:id="rId9"/>
    <p:sldId id="392" r:id="rId10"/>
    <p:sldId id="393" r:id="rId11"/>
    <p:sldId id="395" r:id="rId12"/>
    <p:sldId id="394" r:id="rId13"/>
    <p:sldId id="360" r:id="rId14"/>
    <p:sldId id="361" r:id="rId15"/>
    <p:sldId id="362" r:id="rId16"/>
    <p:sldId id="363" r:id="rId17"/>
    <p:sldId id="364" r:id="rId18"/>
    <p:sldId id="396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A53F"/>
    <a:srgbClr val="FFC3F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howGuides="1">
      <p:cViewPr varScale="1">
        <p:scale>
          <a:sx n="121" d="100"/>
          <a:sy n="121" d="100"/>
        </p:scale>
        <p:origin x="1904" y="168"/>
      </p:cViewPr>
      <p:guideLst>
        <p:guide orient="horz" pos="1056"/>
        <p:guide pos="30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3" d="100"/>
        <a:sy n="193" d="100"/>
      </p:scale>
      <p:origin x="0" y="10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54A267-6D32-4402-B19A-C2E2B0D7E352}" type="datetime1">
              <a:rPr lang="en-US"/>
              <a:pPr/>
              <a:t>12/10/22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A58CF1-A972-43D7-A5A4-4B7A32A89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91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345B1B-4D36-514F-B7E5-B6C10008C7C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11430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64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4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26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95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96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11430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0296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11430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11430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732786" y="5119264"/>
            <a:ext cx="3047960" cy="8362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9064" tIns="43751" rIns="89064" bIns="43751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i="1"/>
              <a:t>CASE CONVENTION:</a:t>
            </a:r>
          </a:p>
          <a:p>
            <a:pPr lvl="1" algn="l" eaLnBrk="0" hangingPunct="0">
              <a:lnSpc>
                <a:spcPct val="90000"/>
              </a:lnSpc>
            </a:pPr>
            <a:r>
              <a:rPr lang="en-US" i="1"/>
              <a:t>uCode instrs: LOWER case</a:t>
            </a:r>
          </a:p>
          <a:p>
            <a:pPr lvl="1" algn="l" eaLnBrk="0" hangingPunct="0">
              <a:lnSpc>
                <a:spcPct val="90000"/>
              </a:lnSpc>
            </a:pPr>
            <a:r>
              <a:rPr lang="en-US" i="1"/>
              <a:t>Beta instrs: UPPER case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8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5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8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11430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E09AD6F9-13D0-41FB-BE7B-D9E4D2F0E92B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3ABDCC7-8E6C-4D65-8E13-250E4C7E8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7AF488D-4D69-45D4-96A3-1C5661330254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ECDE780-3EEE-4681-8152-7A22B1EBED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30783285-9ED5-41A0-A7C6-D92511BA15FA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5AB5B35-796A-4C53-9C25-1DC3BA6AED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803D500-87BB-4950-91D6-CAE90ADA5A7C}" type="datetime1">
              <a:rPr lang="en-US" smtClean="0"/>
              <a:pPr/>
              <a:t>12/10/22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58188F51-784A-432A-8BFF-69D9703D5D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BF533223-0B88-40C3-8839-7D06D2423A38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D7773A8A-8331-49E8-8E91-4E357E0E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C1C52B-29C4-4F13-A058-4E92FD64E08C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C70AB70-6B64-42BE-A642-BCBFB93076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F248663-A60D-448A-8FC0-03CA8A99F1EA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CF24245-5AA8-49FB-9392-A5293BF800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D45F553-873C-4099-BC24-D40961381BAE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83606CC-0F9E-4D49-B855-A314DCB8AB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FDE9422-1655-4D93-BF44-07740897DB75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D6FBADB-F8BC-426F-A8C8-694765DF36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A32EA0-F3C9-4DD5-8B2D-AC3F456587CE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807BAF5-1CBF-4668-A895-99BB675482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12DBC1D-DE4C-42ED-8A40-DA5274C15AFB}" type="datetime1">
              <a:rPr lang="en-US" smtClean="0"/>
              <a:pPr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D6C1D2A-B35A-43BA-A2D3-62ADD6D52B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-10099"/>
            <a:ext cx="7772400" cy="1470025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Assembly Language</a:t>
            </a:r>
          </a:p>
        </p:txBody>
      </p:sp>
      <p:pic>
        <p:nvPicPr>
          <p:cNvPr id="2" name="Picture 25">
            <a:extLst>
              <a:ext uri="{FF2B5EF4-FFF2-40B4-BE49-F238E27FC236}">
                <a16:creationId xmlns:a16="http://schemas.microsoft.com/office/drawing/2014/main" id="{9E4FE349-4A02-03D8-EC41-AE58DD041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" b="333"/>
          <a:stretch>
            <a:fillRect/>
          </a:stretch>
        </p:blipFill>
        <p:spPr bwMode="auto">
          <a:xfrm>
            <a:off x="3505200" y="2286000"/>
            <a:ext cx="29718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3">
            <a:extLst>
              <a:ext uri="{FF2B5EF4-FFF2-40B4-BE49-F238E27FC236}">
                <a16:creationId xmlns:a16="http://schemas.microsoft.com/office/drawing/2014/main" id="{8E273707-6911-3D65-6A92-D86393176B41}"/>
              </a:ext>
            </a:extLst>
          </p:cNvPr>
          <p:cNvGrpSpPr>
            <a:grpSpLocks/>
          </p:cNvGrpSpPr>
          <p:nvPr/>
        </p:nvGrpSpPr>
        <p:grpSpPr bwMode="auto">
          <a:xfrm>
            <a:off x="5948785" y="1676400"/>
            <a:ext cx="3048000" cy="1058636"/>
            <a:chOff x="3832" y="1027"/>
            <a:chExt cx="1832" cy="778"/>
          </a:xfrm>
        </p:grpSpPr>
        <p:sp>
          <p:nvSpPr>
            <p:cNvPr id="4" name="AutoShape 6">
              <a:extLst>
                <a:ext uri="{FF2B5EF4-FFF2-40B4-BE49-F238E27FC236}">
                  <a16:creationId xmlns:a16="http://schemas.microsoft.com/office/drawing/2014/main" id="{9F73BCFB-6F5B-5AA8-92BF-B2B5C1BE3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027"/>
              <a:ext cx="1832" cy="778"/>
            </a:xfrm>
            <a:prstGeom prst="wedgeRectCallout">
              <a:avLst>
                <a:gd name="adj1" fmla="val -55558"/>
                <a:gd name="adj2" fmla="val 21619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endParaRPr lang="en-US" altLang="en-US" sz="2000" b="1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A55F5D-E275-59A6-F9BE-5F7D5F0BC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083"/>
              <a:ext cx="1832" cy="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When I find my code in tons of trouble, </a:t>
              </a:r>
              <a:b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Friends and colleagues come to me, </a:t>
              </a:r>
              <a:b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Speaking words of wisdom: </a:t>
              </a:r>
              <a:b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"Write in C."</a:t>
              </a:r>
            </a:p>
          </p:txBody>
        </p:sp>
      </p:grpSp>
      <p:grpSp>
        <p:nvGrpSpPr>
          <p:cNvPr id="6" name="Group 24">
            <a:extLst>
              <a:ext uri="{FF2B5EF4-FFF2-40B4-BE49-F238E27FC236}">
                <a16:creationId xmlns:a16="http://schemas.microsoft.com/office/drawing/2014/main" id="{0A14B0C2-CF6F-39AC-ADC0-F664B8226B95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447800"/>
            <a:ext cx="3389313" cy="3124200"/>
            <a:chOff x="96" y="926"/>
            <a:chExt cx="2135" cy="1968"/>
          </a:xfrm>
        </p:grpSpPr>
        <p:sp>
          <p:nvSpPr>
            <p:cNvPr id="7" name="AutoShape 8">
              <a:extLst>
                <a:ext uri="{FF2B5EF4-FFF2-40B4-BE49-F238E27FC236}">
                  <a16:creationId xmlns:a16="http://schemas.microsoft.com/office/drawing/2014/main" id="{E7E84B7F-B465-BEAF-EBD0-39DF6BA6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926"/>
              <a:ext cx="2112" cy="1968"/>
            </a:xfrm>
            <a:prstGeom prst="wedgeRectCallout">
              <a:avLst>
                <a:gd name="adj1" fmla="val 61046"/>
                <a:gd name="adj2" fmla="val -1597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endParaRPr lang="en-US" altLang="en-US" sz="2000" b="1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2E9A85BA-A04E-378B-2375-046A567C1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976"/>
              <a:ext cx="2135" cy="1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1450" indent="-1714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Long, long, time ago, I can still remember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 how mnemonics used to make me smile... 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And I knew that with just the opcode names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  that I could play those Beta games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 and maybe hack some macros for a while.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But 6.004 gave me shivers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 with every lecture they delivered.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Bad news at </a:t>
              </a:r>
              <a:r>
                <a:rPr lang="en-US" altLang="en-US" sz="1300">
                  <a:latin typeface="Arial" charset="0"/>
                  <a:ea typeface="Arial" charset="0"/>
                  <a:cs typeface="Arial" charset="0"/>
                </a:rPr>
                <a:t>the doorstep</a:t>
              </a:r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,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I couldn’</a:t>
              </a:r>
              <a:r>
                <a:rPr lang="en-US" altLang="ja-JP" sz="1300" dirty="0">
                  <a:latin typeface="Arial" charset="0"/>
                  <a:ea typeface="Arial" charset="0"/>
                  <a:cs typeface="Arial" charset="0"/>
                </a:rPr>
                <a:t>t read one more spec.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I can’</a:t>
              </a:r>
              <a:r>
                <a:rPr lang="en-US" altLang="ja-JP" sz="1300" dirty="0">
                  <a:latin typeface="Arial" charset="0"/>
                  <a:ea typeface="Arial" charset="0"/>
                  <a:cs typeface="Arial" charset="0"/>
                </a:rPr>
                <a:t>t remember if I tried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 to get Factorial optimized,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But something touched my nerdish pride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the day my Beta died.</a:t>
              </a:r>
            </a:p>
            <a:p>
              <a:pPr algn="ctr"/>
              <a:r>
                <a:rPr lang="en-US" altLang="en-US" sz="1300" dirty="0">
                  <a:latin typeface="Arial" charset="0"/>
                  <a:ea typeface="Arial" charset="0"/>
                  <a:cs typeface="Arial" charset="0"/>
                </a:rPr>
                <a:t>And I was singing…</a:t>
              </a:r>
            </a:p>
          </p:txBody>
        </p:sp>
      </p:grpSp>
      <p:sp>
        <p:nvSpPr>
          <p:cNvPr id="9" name="TextBox 3">
            <a:extLst>
              <a:ext uri="{FF2B5EF4-FFF2-40B4-BE49-F238E27FC236}">
                <a16:creationId xmlns:a16="http://schemas.microsoft.com/office/drawing/2014/main" id="{9A3F4593-84CD-3B5F-C199-D725BB0A9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538246"/>
            <a:ext cx="14847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 b="1" i="1">
                <a:latin typeface="Arial" charset="0"/>
                <a:ea typeface="Arial" charset="0"/>
                <a:cs typeface="Arial" charset="0"/>
              </a:rPr>
              <a:t>American Pie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5AE99C42-48A3-58E6-2B5D-756DA1CEE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709446"/>
            <a:ext cx="9957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 b="1" i="1">
                <a:latin typeface="Arial" charset="0"/>
                <a:ea typeface="Arial" charset="0"/>
                <a:cs typeface="Arial" charset="0"/>
              </a:rPr>
              <a:t>Let It Be</a:t>
            </a:r>
          </a:p>
        </p:txBody>
      </p:sp>
    </p:spTree>
    <p:extLst>
      <p:ext uri="{BB962C8B-B14F-4D97-AF65-F5344CB8AC3E}">
        <p14:creationId xmlns:p14="http://schemas.microsoft.com/office/powerpoint/2010/main" val="138378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35" name="Rectangle 135"/>
          <p:cNvSpPr>
            <a:spLocks noChangeArrowheads="1"/>
          </p:cNvSpPr>
          <p:nvPr/>
        </p:nvSpPr>
        <p:spPr bwMode="auto">
          <a:xfrm>
            <a:off x="5708335" y="6209859"/>
            <a:ext cx="307975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937" name="Rectangle 137"/>
          <p:cNvSpPr>
            <a:spLocks noChangeArrowheads="1"/>
          </p:cNvSpPr>
          <p:nvPr/>
        </p:nvSpPr>
        <p:spPr bwMode="auto">
          <a:xfrm>
            <a:off x="6070285" y="6209859"/>
            <a:ext cx="742950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936" name="Rectangle 136"/>
          <p:cNvSpPr>
            <a:spLocks noChangeArrowheads="1"/>
          </p:cNvSpPr>
          <p:nvPr/>
        </p:nvSpPr>
        <p:spPr bwMode="auto">
          <a:xfrm>
            <a:off x="6924360" y="6209859"/>
            <a:ext cx="271463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934" name="Rectangle 134"/>
          <p:cNvSpPr>
            <a:spLocks noChangeArrowheads="1"/>
          </p:cNvSpPr>
          <p:nvPr/>
        </p:nvSpPr>
        <p:spPr bwMode="auto">
          <a:xfrm>
            <a:off x="5136835" y="6209859"/>
            <a:ext cx="533400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Assembly of Instructions</a:t>
            </a:r>
          </a:p>
        </p:txBody>
      </p:sp>
      <p:sp>
        <p:nvSpPr>
          <p:cNvPr id="716803" name="Rectangle 3"/>
          <p:cNvSpPr>
            <a:spLocks noChangeArrowheads="1"/>
          </p:cNvSpPr>
          <p:nvPr/>
        </p:nvSpPr>
        <p:spPr bwMode="auto">
          <a:xfrm>
            <a:off x="609600" y="2286000"/>
            <a:ext cx="7845425" cy="116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// Assemble Beta op instructions</a:t>
            </a: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.macro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betaop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(OP,RA,RB,RC) {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.align 4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LONG((OP&lt;&lt;26)+((RC%32)&lt;&lt;21)+((RA%32)&lt;&lt;16)+((RB%32)&lt;&lt;11))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30727" name="Group 4"/>
          <p:cNvGrpSpPr>
            <a:grpSpLocks/>
          </p:cNvGrpSpPr>
          <p:nvPr/>
        </p:nvGrpSpPr>
        <p:grpSpPr bwMode="auto">
          <a:xfrm>
            <a:off x="990600" y="1143000"/>
            <a:ext cx="7315200" cy="457200"/>
            <a:chOff x="624" y="864"/>
            <a:chExt cx="4608" cy="288"/>
          </a:xfrm>
        </p:grpSpPr>
        <p:sp>
          <p:nvSpPr>
            <p:cNvPr id="30820" name="Rectangle 5"/>
            <p:cNvSpPr>
              <a:spLocks noChangeArrowheads="1"/>
            </p:cNvSpPr>
            <p:nvPr/>
          </p:nvSpPr>
          <p:spPr bwMode="auto">
            <a:xfrm>
              <a:off x="6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1" name="Rectangle 6"/>
            <p:cNvSpPr>
              <a:spLocks noChangeArrowheads="1"/>
            </p:cNvSpPr>
            <p:nvPr/>
          </p:nvSpPr>
          <p:spPr bwMode="auto">
            <a:xfrm>
              <a:off x="7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2" name="Rectangle 7"/>
            <p:cNvSpPr>
              <a:spLocks noChangeArrowheads="1"/>
            </p:cNvSpPr>
            <p:nvPr/>
          </p:nvSpPr>
          <p:spPr bwMode="auto">
            <a:xfrm>
              <a:off x="9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3" name="Rectangle 8"/>
            <p:cNvSpPr>
              <a:spLocks noChangeArrowheads="1"/>
            </p:cNvSpPr>
            <p:nvPr/>
          </p:nvSpPr>
          <p:spPr bwMode="auto">
            <a:xfrm>
              <a:off x="10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4" name="Rectangle 9"/>
            <p:cNvSpPr>
              <a:spLocks noChangeArrowheads="1"/>
            </p:cNvSpPr>
            <p:nvPr/>
          </p:nvSpPr>
          <p:spPr bwMode="auto">
            <a:xfrm>
              <a:off x="12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5" name="Rectangle 10"/>
            <p:cNvSpPr>
              <a:spLocks noChangeArrowheads="1"/>
            </p:cNvSpPr>
            <p:nvPr/>
          </p:nvSpPr>
          <p:spPr bwMode="auto">
            <a:xfrm>
              <a:off x="13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6" name="Rectangle 11"/>
            <p:cNvSpPr>
              <a:spLocks noChangeArrowheads="1"/>
            </p:cNvSpPr>
            <p:nvPr/>
          </p:nvSpPr>
          <p:spPr bwMode="auto">
            <a:xfrm>
              <a:off x="14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7" name="Rectangle 12"/>
            <p:cNvSpPr>
              <a:spLocks noChangeArrowheads="1"/>
            </p:cNvSpPr>
            <p:nvPr/>
          </p:nvSpPr>
          <p:spPr bwMode="auto">
            <a:xfrm>
              <a:off x="163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8" name="Rectangle 13"/>
            <p:cNvSpPr>
              <a:spLocks noChangeArrowheads="1"/>
            </p:cNvSpPr>
            <p:nvPr/>
          </p:nvSpPr>
          <p:spPr bwMode="auto">
            <a:xfrm>
              <a:off x="177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9" name="Rectangle 14"/>
            <p:cNvSpPr>
              <a:spLocks noChangeArrowheads="1"/>
            </p:cNvSpPr>
            <p:nvPr/>
          </p:nvSpPr>
          <p:spPr bwMode="auto">
            <a:xfrm>
              <a:off x="192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0" name="Rectangle 15"/>
            <p:cNvSpPr>
              <a:spLocks noChangeArrowheads="1"/>
            </p:cNvSpPr>
            <p:nvPr/>
          </p:nvSpPr>
          <p:spPr bwMode="auto">
            <a:xfrm>
              <a:off x="206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1" name="Rectangle 16"/>
            <p:cNvSpPr>
              <a:spLocks noChangeArrowheads="1"/>
            </p:cNvSpPr>
            <p:nvPr/>
          </p:nvSpPr>
          <p:spPr bwMode="auto">
            <a:xfrm>
              <a:off x="220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2" name="Rectangle 17"/>
            <p:cNvSpPr>
              <a:spLocks noChangeArrowheads="1"/>
            </p:cNvSpPr>
            <p:nvPr/>
          </p:nvSpPr>
          <p:spPr bwMode="auto">
            <a:xfrm>
              <a:off x="235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3" name="Rectangle 18"/>
            <p:cNvSpPr>
              <a:spLocks noChangeArrowheads="1"/>
            </p:cNvSpPr>
            <p:nvPr/>
          </p:nvSpPr>
          <p:spPr bwMode="auto">
            <a:xfrm>
              <a:off x="249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4" name="Rectangle 19"/>
            <p:cNvSpPr>
              <a:spLocks noChangeArrowheads="1"/>
            </p:cNvSpPr>
            <p:nvPr/>
          </p:nvSpPr>
          <p:spPr bwMode="auto">
            <a:xfrm>
              <a:off x="264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5" name="Rectangle 20"/>
            <p:cNvSpPr>
              <a:spLocks noChangeArrowheads="1"/>
            </p:cNvSpPr>
            <p:nvPr/>
          </p:nvSpPr>
          <p:spPr bwMode="auto">
            <a:xfrm>
              <a:off x="278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6" name="Rectangle 21"/>
            <p:cNvSpPr>
              <a:spLocks noChangeArrowheads="1"/>
            </p:cNvSpPr>
            <p:nvPr/>
          </p:nvSpPr>
          <p:spPr bwMode="auto">
            <a:xfrm>
              <a:off x="292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7" name="Rectangle 22"/>
            <p:cNvSpPr>
              <a:spLocks noChangeArrowheads="1"/>
            </p:cNvSpPr>
            <p:nvPr/>
          </p:nvSpPr>
          <p:spPr bwMode="auto">
            <a:xfrm>
              <a:off x="307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8" name="Rectangle 23"/>
            <p:cNvSpPr>
              <a:spLocks noChangeArrowheads="1"/>
            </p:cNvSpPr>
            <p:nvPr/>
          </p:nvSpPr>
          <p:spPr bwMode="auto">
            <a:xfrm>
              <a:off x="321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9" name="Rectangle 24"/>
            <p:cNvSpPr>
              <a:spLocks noChangeArrowheads="1"/>
            </p:cNvSpPr>
            <p:nvPr/>
          </p:nvSpPr>
          <p:spPr bwMode="auto">
            <a:xfrm>
              <a:off x="336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0" name="Rectangle 25"/>
            <p:cNvSpPr>
              <a:spLocks noChangeArrowheads="1"/>
            </p:cNvSpPr>
            <p:nvPr/>
          </p:nvSpPr>
          <p:spPr bwMode="auto">
            <a:xfrm>
              <a:off x="350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1" name="Rectangle 26"/>
            <p:cNvSpPr>
              <a:spLocks noChangeArrowheads="1"/>
            </p:cNvSpPr>
            <p:nvPr/>
          </p:nvSpPr>
          <p:spPr bwMode="auto">
            <a:xfrm>
              <a:off x="364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2" name="Rectangle 27"/>
            <p:cNvSpPr>
              <a:spLocks noChangeArrowheads="1"/>
            </p:cNvSpPr>
            <p:nvPr/>
          </p:nvSpPr>
          <p:spPr bwMode="auto">
            <a:xfrm>
              <a:off x="379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3" name="Rectangle 28"/>
            <p:cNvSpPr>
              <a:spLocks noChangeArrowheads="1"/>
            </p:cNvSpPr>
            <p:nvPr/>
          </p:nvSpPr>
          <p:spPr bwMode="auto">
            <a:xfrm>
              <a:off x="393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4" name="Rectangle 29"/>
            <p:cNvSpPr>
              <a:spLocks noChangeArrowheads="1"/>
            </p:cNvSpPr>
            <p:nvPr/>
          </p:nvSpPr>
          <p:spPr bwMode="auto">
            <a:xfrm>
              <a:off x="408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5" name="Rectangle 30"/>
            <p:cNvSpPr>
              <a:spLocks noChangeArrowheads="1"/>
            </p:cNvSpPr>
            <p:nvPr/>
          </p:nvSpPr>
          <p:spPr bwMode="auto">
            <a:xfrm>
              <a:off x="42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6" name="Rectangle 31"/>
            <p:cNvSpPr>
              <a:spLocks noChangeArrowheads="1"/>
            </p:cNvSpPr>
            <p:nvPr/>
          </p:nvSpPr>
          <p:spPr bwMode="auto">
            <a:xfrm>
              <a:off x="43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7" name="Rectangle 32"/>
            <p:cNvSpPr>
              <a:spLocks noChangeArrowheads="1"/>
            </p:cNvSpPr>
            <p:nvPr/>
          </p:nvSpPr>
          <p:spPr bwMode="auto">
            <a:xfrm>
              <a:off x="45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8" name="Rectangle 33"/>
            <p:cNvSpPr>
              <a:spLocks noChangeArrowheads="1"/>
            </p:cNvSpPr>
            <p:nvPr/>
          </p:nvSpPr>
          <p:spPr bwMode="auto">
            <a:xfrm>
              <a:off x="46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9" name="Rectangle 34"/>
            <p:cNvSpPr>
              <a:spLocks noChangeArrowheads="1"/>
            </p:cNvSpPr>
            <p:nvPr/>
          </p:nvSpPr>
          <p:spPr bwMode="auto">
            <a:xfrm>
              <a:off x="48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50" name="Rectangle 35"/>
            <p:cNvSpPr>
              <a:spLocks noChangeArrowheads="1"/>
            </p:cNvSpPr>
            <p:nvPr/>
          </p:nvSpPr>
          <p:spPr bwMode="auto">
            <a:xfrm>
              <a:off x="49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51" name="Rectangle 36"/>
            <p:cNvSpPr>
              <a:spLocks noChangeArrowheads="1"/>
            </p:cNvSpPr>
            <p:nvPr/>
          </p:nvSpPr>
          <p:spPr bwMode="auto">
            <a:xfrm>
              <a:off x="50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</p:grpSp>
      <p:grpSp>
        <p:nvGrpSpPr>
          <p:cNvPr id="30728" name="Group 37"/>
          <p:cNvGrpSpPr>
            <a:grpSpLocks/>
          </p:cNvGrpSpPr>
          <p:nvPr/>
        </p:nvGrpSpPr>
        <p:grpSpPr bwMode="auto">
          <a:xfrm>
            <a:off x="990600" y="1144588"/>
            <a:ext cx="1377950" cy="457200"/>
            <a:chOff x="624" y="1166"/>
            <a:chExt cx="868" cy="288"/>
          </a:xfrm>
        </p:grpSpPr>
        <p:sp>
          <p:nvSpPr>
            <p:cNvPr id="30818" name="Rectangle 38"/>
            <p:cNvSpPr>
              <a:spLocks noChangeArrowheads="1"/>
            </p:cNvSpPr>
            <p:nvPr/>
          </p:nvSpPr>
          <p:spPr bwMode="auto">
            <a:xfrm>
              <a:off x="624" y="1166"/>
              <a:ext cx="86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9" name="Text Box 39"/>
            <p:cNvSpPr txBox="1">
              <a:spLocks noChangeArrowheads="1"/>
            </p:cNvSpPr>
            <p:nvPr/>
          </p:nvSpPr>
          <p:spPr bwMode="auto">
            <a:xfrm>
              <a:off x="724" y="1195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+mj-lt"/>
                </a:rPr>
                <a:t>OPCODE</a:t>
              </a:r>
            </a:p>
          </p:txBody>
        </p:sp>
      </p:grpSp>
      <p:grpSp>
        <p:nvGrpSpPr>
          <p:cNvPr id="30729" name="Group 40"/>
          <p:cNvGrpSpPr>
            <a:grpSpLocks/>
          </p:cNvGrpSpPr>
          <p:nvPr/>
        </p:nvGrpSpPr>
        <p:grpSpPr bwMode="auto">
          <a:xfrm>
            <a:off x="2362200" y="1144588"/>
            <a:ext cx="1143000" cy="457200"/>
            <a:chOff x="1488" y="1166"/>
            <a:chExt cx="720" cy="288"/>
          </a:xfrm>
        </p:grpSpPr>
        <p:sp>
          <p:nvSpPr>
            <p:cNvPr id="30816" name="Rectangle 41"/>
            <p:cNvSpPr>
              <a:spLocks noChangeArrowheads="1"/>
            </p:cNvSpPr>
            <p:nvPr/>
          </p:nvSpPr>
          <p:spPr bwMode="auto">
            <a:xfrm>
              <a:off x="1488" y="1166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7" name="Text Box 42"/>
            <p:cNvSpPr txBox="1">
              <a:spLocks noChangeArrowheads="1"/>
            </p:cNvSpPr>
            <p:nvPr/>
          </p:nvSpPr>
          <p:spPr bwMode="auto">
            <a:xfrm>
              <a:off x="1700" y="1195"/>
              <a:ext cx="3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RC</a:t>
              </a:r>
            </a:p>
          </p:txBody>
        </p:sp>
      </p:grpSp>
      <p:grpSp>
        <p:nvGrpSpPr>
          <p:cNvPr id="30730" name="Group 43"/>
          <p:cNvGrpSpPr>
            <a:grpSpLocks/>
          </p:cNvGrpSpPr>
          <p:nvPr/>
        </p:nvGrpSpPr>
        <p:grpSpPr bwMode="auto">
          <a:xfrm>
            <a:off x="3505200" y="1143000"/>
            <a:ext cx="1143000" cy="457200"/>
            <a:chOff x="2208" y="1157"/>
            <a:chExt cx="720" cy="288"/>
          </a:xfrm>
        </p:grpSpPr>
        <p:sp>
          <p:nvSpPr>
            <p:cNvPr id="30814" name="Rectangle 44"/>
            <p:cNvSpPr>
              <a:spLocks noChangeArrowheads="1"/>
            </p:cNvSpPr>
            <p:nvPr/>
          </p:nvSpPr>
          <p:spPr bwMode="auto">
            <a:xfrm>
              <a:off x="2208" y="1157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5" name="Text Box 45"/>
            <p:cNvSpPr txBox="1">
              <a:spLocks noChangeArrowheads="1"/>
            </p:cNvSpPr>
            <p:nvPr/>
          </p:nvSpPr>
          <p:spPr bwMode="auto">
            <a:xfrm>
              <a:off x="2414" y="118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RA</a:t>
              </a:r>
            </a:p>
          </p:txBody>
        </p:sp>
      </p:grpSp>
      <p:grpSp>
        <p:nvGrpSpPr>
          <p:cNvPr id="30731" name="Group 46"/>
          <p:cNvGrpSpPr>
            <a:grpSpLocks/>
          </p:cNvGrpSpPr>
          <p:nvPr/>
        </p:nvGrpSpPr>
        <p:grpSpPr bwMode="auto">
          <a:xfrm>
            <a:off x="4648200" y="1143000"/>
            <a:ext cx="1143000" cy="457200"/>
            <a:chOff x="2928" y="1157"/>
            <a:chExt cx="720" cy="288"/>
          </a:xfrm>
        </p:grpSpPr>
        <p:sp>
          <p:nvSpPr>
            <p:cNvPr id="30812" name="Rectangle 47"/>
            <p:cNvSpPr>
              <a:spLocks noChangeArrowheads="1"/>
            </p:cNvSpPr>
            <p:nvPr/>
          </p:nvSpPr>
          <p:spPr bwMode="auto">
            <a:xfrm>
              <a:off x="2928" y="1157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3" name="Text Box 48"/>
            <p:cNvSpPr txBox="1">
              <a:spLocks noChangeArrowheads="1"/>
            </p:cNvSpPr>
            <p:nvPr/>
          </p:nvSpPr>
          <p:spPr bwMode="auto">
            <a:xfrm>
              <a:off x="3134" y="1185"/>
              <a:ext cx="3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RB</a:t>
              </a:r>
            </a:p>
          </p:txBody>
        </p:sp>
      </p:grpSp>
      <p:grpSp>
        <p:nvGrpSpPr>
          <p:cNvPr id="30732" name="Group 49"/>
          <p:cNvGrpSpPr>
            <a:grpSpLocks/>
          </p:cNvGrpSpPr>
          <p:nvPr/>
        </p:nvGrpSpPr>
        <p:grpSpPr bwMode="auto">
          <a:xfrm>
            <a:off x="5791200" y="1143000"/>
            <a:ext cx="2514600" cy="457200"/>
            <a:chOff x="3648" y="1157"/>
            <a:chExt cx="1584" cy="288"/>
          </a:xfrm>
        </p:grpSpPr>
        <p:sp>
          <p:nvSpPr>
            <p:cNvPr id="30810" name="Rectangle 50"/>
            <p:cNvSpPr>
              <a:spLocks noChangeArrowheads="1"/>
            </p:cNvSpPr>
            <p:nvPr/>
          </p:nvSpPr>
          <p:spPr bwMode="auto">
            <a:xfrm>
              <a:off x="3648" y="1157"/>
              <a:ext cx="158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1" name="Text Box 51"/>
            <p:cNvSpPr txBox="1">
              <a:spLocks noChangeArrowheads="1"/>
            </p:cNvSpPr>
            <p:nvPr/>
          </p:nvSpPr>
          <p:spPr bwMode="auto">
            <a:xfrm>
              <a:off x="4099" y="1185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UNUSED</a:t>
              </a:r>
            </a:p>
          </p:txBody>
        </p:sp>
      </p:grpSp>
      <p:grpSp>
        <p:nvGrpSpPr>
          <p:cNvPr id="30733" name="Group 52"/>
          <p:cNvGrpSpPr>
            <a:grpSpLocks/>
          </p:cNvGrpSpPr>
          <p:nvPr/>
        </p:nvGrpSpPr>
        <p:grpSpPr bwMode="auto">
          <a:xfrm>
            <a:off x="990600" y="1752600"/>
            <a:ext cx="7315200" cy="457200"/>
            <a:chOff x="624" y="864"/>
            <a:chExt cx="4608" cy="288"/>
          </a:xfrm>
        </p:grpSpPr>
        <p:sp>
          <p:nvSpPr>
            <p:cNvPr id="30778" name="Rectangle 53"/>
            <p:cNvSpPr>
              <a:spLocks noChangeArrowheads="1"/>
            </p:cNvSpPr>
            <p:nvPr/>
          </p:nvSpPr>
          <p:spPr bwMode="auto">
            <a:xfrm>
              <a:off x="6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9" name="Rectangle 54"/>
            <p:cNvSpPr>
              <a:spLocks noChangeArrowheads="1"/>
            </p:cNvSpPr>
            <p:nvPr/>
          </p:nvSpPr>
          <p:spPr bwMode="auto">
            <a:xfrm>
              <a:off x="7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0" name="Rectangle 55"/>
            <p:cNvSpPr>
              <a:spLocks noChangeArrowheads="1"/>
            </p:cNvSpPr>
            <p:nvPr/>
          </p:nvSpPr>
          <p:spPr bwMode="auto">
            <a:xfrm>
              <a:off x="9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1" name="Rectangle 56"/>
            <p:cNvSpPr>
              <a:spLocks noChangeArrowheads="1"/>
            </p:cNvSpPr>
            <p:nvPr/>
          </p:nvSpPr>
          <p:spPr bwMode="auto">
            <a:xfrm>
              <a:off x="10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2" name="Rectangle 57"/>
            <p:cNvSpPr>
              <a:spLocks noChangeArrowheads="1"/>
            </p:cNvSpPr>
            <p:nvPr/>
          </p:nvSpPr>
          <p:spPr bwMode="auto">
            <a:xfrm>
              <a:off x="12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3" name="Rectangle 58"/>
            <p:cNvSpPr>
              <a:spLocks noChangeArrowheads="1"/>
            </p:cNvSpPr>
            <p:nvPr/>
          </p:nvSpPr>
          <p:spPr bwMode="auto">
            <a:xfrm>
              <a:off x="13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4" name="Rectangle 59"/>
            <p:cNvSpPr>
              <a:spLocks noChangeArrowheads="1"/>
            </p:cNvSpPr>
            <p:nvPr/>
          </p:nvSpPr>
          <p:spPr bwMode="auto">
            <a:xfrm>
              <a:off x="14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5" name="Rectangle 60"/>
            <p:cNvSpPr>
              <a:spLocks noChangeArrowheads="1"/>
            </p:cNvSpPr>
            <p:nvPr/>
          </p:nvSpPr>
          <p:spPr bwMode="auto">
            <a:xfrm>
              <a:off x="163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6" name="Rectangle 61"/>
            <p:cNvSpPr>
              <a:spLocks noChangeArrowheads="1"/>
            </p:cNvSpPr>
            <p:nvPr/>
          </p:nvSpPr>
          <p:spPr bwMode="auto">
            <a:xfrm>
              <a:off x="177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7" name="Rectangle 62"/>
            <p:cNvSpPr>
              <a:spLocks noChangeArrowheads="1"/>
            </p:cNvSpPr>
            <p:nvPr/>
          </p:nvSpPr>
          <p:spPr bwMode="auto">
            <a:xfrm>
              <a:off x="192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8" name="Rectangle 63"/>
            <p:cNvSpPr>
              <a:spLocks noChangeArrowheads="1"/>
            </p:cNvSpPr>
            <p:nvPr/>
          </p:nvSpPr>
          <p:spPr bwMode="auto">
            <a:xfrm>
              <a:off x="206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9" name="Rectangle 64"/>
            <p:cNvSpPr>
              <a:spLocks noChangeArrowheads="1"/>
            </p:cNvSpPr>
            <p:nvPr/>
          </p:nvSpPr>
          <p:spPr bwMode="auto">
            <a:xfrm>
              <a:off x="220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0" name="Rectangle 65"/>
            <p:cNvSpPr>
              <a:spLocks noChangeArrowheads="1"/>
            </p:cNvSpPr>
            <p:nvPr/>
          </p:nvSpPr>
          <p:spPr bwMode="auto">
            <a:xfrm>
              <a:off x="235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1" name="Rectangle 66"/>
            <p:cNvSpPr>
              <a:spLocks noChangeArrowheads="1"/>
            </p:cNvSpPr>
            <p:nvPr/>
          </p:nvSpPr>
          <p:spPr bwMode="auto">
            <a:xfrm>
              <a:off x="249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2" name="Rectangle 67"/>
            <p:cNvSpPr>
              <a:spLocks noChangeArrowheads="1"/>
            </p:cNvSpPr>
            <p:nvPr/>
          </p:nvSpPr>
          <p:spPr bwMode="auto">
            <a:xfrm>
              <a:off x="264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3" name="Rectangle 68"/>
            <p:cNvSpPr>
              <a:spLocks noChangeArrowheads="1"/>
            </p:cNvSpPr>
            <p:nvPr/>
          </p:nvSpPr>
          <p:spPr bwMode="auto">
            <a:xfrm>
              <a:off x="278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4" name="Rectangle 69"/>
            <p:cNvSpPr>
              <a:spLocks noChangeArrowheads="1"/>
            </p:cNvSpPr>
            <p:nvPr/>
          </p:nvSpPr>
          <p:spPr bwMode="auto">
            <a:xfrm>
              <a:off x="292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5" name="Rectangle 70"/>
            <p:cNvSpPr>
              <a:spLocks noChangeArrowheads="1"/>
            </p:cNvSpPr>
            <p:nvPr/>
          </p:nvSpPr>
          <p:spPr bwMode="auto">
            <a:xfrm>
              <a:off x="307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6" name="Rectangle 71"/>
            <p:cNvSpPr>
              <a:spLocks noChangeArrowheads="1"/>
            </p:cNvSpPr>
            <p:nvPr/>
          </p:nvSpPr>
          <p:spPr bwMode="auto">
            <a:xfrm>
              <a:off x="321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7" name="Rectangle 72"/>
            <p:cNvSpPr>
              <a:spLocks noChangeArrowheads="1"/>
            </p:cNvSpPr>
            <p:nvPr/>
          </p:nvSpPr>
          <p:spPr bwMode="auto">
            <a:xfrm>
              <a:off x="336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8" name="Rectangle 73"/>
            <p:cNvSpPr>
              <a:spLocks noChangeArrowheads="1"/>
            </p:cNvSpPr>
            <p:nvPr/>
          </p:nvSpPr>
          <p:spPr bwMode="auto">
            <a:xfrm>
              <a:off x="350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9" name="Rectangle 74"/>
            <p:cNvSpPr>
              <a:spLocks noChangeArrowheads="1"/>
            </p:cNvSpPr>
            <p:nvPr/>
          </p:nvSpPr>
          <p:spPr bwMode="auto">
            <a:xfrm>
              <a:off x="364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0" name="Rectangle 75"/>
            <p:cNvSpPr>
              <a:spLocks noChangeArrowheads="1"/>
            </p:cNvSpPr>
            <p:nvPr/>
          </p:nvSpPr>
          <p:spPr bwMode="auto">
            <a:xfrm>
              <a:off x="379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1" name="Rectangle 76"/>
            <p:cNvSpPr>
              <a:spLocks noChangeArrowheads="1"/>
            </p:cNvSpPr>
            <p:nvPr/>
          </p:nvSpPr>
          <p:spPr bwMode="auto">
            <a:xfrm>
              <a:off x="393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2" name="Rectangle 77"/>
            <p:cNvSpPr>
              <a:spLocks noChangeArrowheads="1"/>
            </p:cNvSpPr>
            <p:nvPr/>
          </p:nvSpPr>
          <p:spPr bwMode="auto">
            <a:xfrm>
              <a:off x="408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3" name="Rectangle 78"/>
            <p:cNvSpPr>
              <a:spLocks noChangeArrowheads="1"/>
            </p:cNvSpPr>
            <p:nvPr/>
          </p:nvSpPr>
          <p:spPr bwMode="auto">
            <a:xfrm>
              <a:off x="42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4" name="Rectangle 79"/>
            <p:cNvSpPr>
              <a:spLocks noChangeArrowheads="1"/>
            </p:cNvSpPr>
            <p:nvPr/>
          </p:nvSpPr>
          <p:spPr bwMode="auto">
            <a:xfrm>
              <a:off x="43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5" name="Rectangle 80"/>
            <p:cNvSpPr>
              <a:spLocks noChangeArrowheads="1"/>
            </p:cNvSpPr>
            <p:nvPr/>
          </p:nvSpPr>
          <p:spPr bwMode="auto">
            <a:xfrm>
              <a:off x="45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6" name="Rectangle 81"/>
            <p:cNvSpPr>
              <a:spLocks noChangeArrowheads="1"/>
            </p:cNvSpPr>
            <p:nvPr/>
          </p:nvSpPr>
          <p:spPr bwMode="auto">
            <a:xfrm>
              <a:off x="46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7" name="Rectangle 82"/>
            <p:cNvSpPr>
              <a:spLocks noChangeArrowheads="1"/>
            </p:cNvSpPr>
            <p:nvPr/>
          </p:nvSpPr>
          <p:spPr bwMode="auto">
            <a:xfrm>
              <a:off x="48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8" name="Rectangle 83"/>
            <p:cNvSpPr>
              <a:spLocks noChangeArrowheads="1"/>
            </p:cNvSpPr>
            <p:nvPr/>
          </p:nvSpPr>
          <p:spPr bwMode="auto">
            <a:xfrm>
              <a:off x="49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9" name="Rectangle 84"/>
            <p:cNvSpPr>
              <a:spLocks noChangeArrowheads="1"/>
            </p:cNvSpPr>
            <p:nvPr/>
          </p:nvSpPr>
          <p:spPr bwMode="auto">
            <a:xfrm>
              <a:off x="50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</p:grpSp>
      <p:grpSp>
        <p:nvGrpSpPr>
          <p:cNvPr id="30734" name="Group 85"/>
          <p:cNvGrpSpPr>
            <a:grpSpLocks/>
          </p:cNvGrpSpPr>
          <p:nvPr/>
        </p:nvGrpSpPr>
        <p:grpSpPr bwMode="auto">
          <a:xfrm>
            <a:off x="990600" y="1752600"/>
            <a:ext cx="1377950" cy="457200"/>
            <a:chOff x="624" y="1166"/>
            <a:chExt cx="868" cy="288"/>
          </a:xfrm>
        </p:grpSpPr>
        <p:sp>
          <p:nvSpPr>
            <p:cNvPr id="30776" name="Rectangle 86"/>
            <p:cNvSpPr>
              <a:spLocks noChangeArrowheads="1"/>
            </p:cNvSpPr>
            <p:nvPr/>
          </p:nvSpPr>
          <p:spPr bwMode="auto">
            <a:xfrm>
              <a:off x="624" y="1166"/>
              <a:ext cx="86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7" name="Text Box 87"/>
            <p:cNvSpPr txBox="1">
              <a:spLocks noChangeArrowheads="1"/>
            </p:cNvSpPr>
            <p:nvPr/>
          </p:nvSpPr>
          <p:spPr bwMode="auto">
            <a:xfrm>
              <a:off x="724" y="1195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OPCODE</a:t>
              </a:r>
            </a:p>
          </p:txBody>
        </p:sp>
      </p:grpSp>
      <p:grpSp>
        <p:nvGrpSpPr>
          <p:cNvPr id="30735" name="Group 88"/>
          <p:cNvGrpSpPr>
            <a:grpSpLocks/>
          </p:cNvGrpSpPr>
          <p:nvPr/>
        </p:nvGrpSpPr>
        <p:grpSpPr bwMode="auto">
          <a:xfrm>
            <a:off x="2362200" y="1752600"/>
            <a:ext cx="1143000" cy="457200"/>
            <a:chOff x="1488" y="1166"/>
            <a:chExt cx="720" cy="288"/>
          </a:xfrm>
        </p:grpSpPr>
        <p:sp>
          <p:nvSpPr>
            <p:cNvPr id="30774" name="Rectangle 89"/>
            <p:cNvSpPr>
              <a:spLocks noChangeArrowheads="1"/>
            </p:cNvSpPr>
            <p:nvPr/>
          </p:nvSpPr>
          <p:spPr bwMode="auto">
            <a:xfrm>
              <a:off x="1488" y="1166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5" name="Text Box 90"/>
            <p:cNvSpPr txBox="1">
              <a:spLocks noChangeArrowheads="1"/>
            </p:cNvSpPr>
            <p:nvPr/>
          </p:nvSpPr>
          <p:spPr bwMode="auto">
            <a:xfrm>
              <a:off x="1700" y="1195"/>
              <a:ext cx="3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RC</a:t>
              </a:r>
            </a:p>
          </p:txBody>
        </p:sp>
      </p:grpSp>
      <p:grpSp>
        <p:nvGrpSpPr>
          <p:cNvPr id="30736" name="Group 91"/>
          <p:cNvGrpSpPr>
            <a:grpSpLocks/>
          </p:cNvGrpSpPr>
          <p:nvPr/>
        </p:nvGrpSpPr>
        <p:grpSpPr bwMode="auto">
          <a:xfrm>
            <a:off x="3505200" y="1751013"/>
            <a:ext cx="1143000" cy="457200"/>
            <a:chOff x="2208" y="1157"/>
            <a:chExt cx="720" cy="288"/>
          </a:xfrm>
        </p:grpSpPr>
        <p:sp>
          <p:nvSpPr>
            <p:cNvPr id="30772" name="Rectangle 92"/>
            <p:cNvSpPr>
              <a:spLocks noChangeArrowheads="1"/>
            </p:cNvSpPr>
            <p:nvPr/>
          </p:nvSpPr>
          <p:spPr bwMode="auto">
            <a:xfrm>
              <a:off x="2208" y="1157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3" name="Text Box 93"/>
            <p:cNvSpPr txBox="1">
              <a:spLocks noChangeArrowheads="1"/>
            </p:cNvSpPr>
            <p:nvPr/>
          </p:nvSpPr>
          <p:spPr bwMode="auto">
            <a:xfrm>
              <a:off x="2414" y="118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RA</a:t>
              </a:r>
            </a:p>
          </p:txBody>
        </p:sp>
      </p:grpSp>
      <p:grpSp>
        <p:nvGrpSpPr>
          <p:cNvPr id="30737" name="Group 94"/>
          <p:cNvGrpSpPr>
            <a:grpSpLocks/>
          </p:cNvGrpSpPr>
          <p:nvPr/>
        </p:nvGrpSpPr>
        <p:grpSpPr bwMode="auto">
          <a:xfrm>
            <a:off x="4648200" y="1751013"/>
            <a:ext cx="3685309" cy="457200"/>
            <a:chOff x="3648" y="1157"/>
            <a:chExt cx="1596" cy="288"/>
          </a:xfrm>
        </p:grpSpPr>
        <p:sp>
          <p:nvSpPr>
            <p:cNvPr id="30770" name="Rectangle 95"/>
            <p:cNvSpPr>
              <a:spLocks noChangeArrowheads="1"/>
            </p:cNvSpPr>
            <p:nvPr/>
          </p:nvSpPr>
          <p:spPr bwMode="auto">
            <a:xfrm>
              <a:off x="3648" y="1157"/>
              <a:ext cx="158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1" name="Text Box 96"/>
            <p:cNvSpPr txBox="1">
              <a:spLocks noChangeArrowheads="1"/>
            </p:cNvSpPr>
            <p:nvPr/>
          </p:nvSpPr>
          <p:spPr bwMode="auto">
            <a:xfrm>
              <a:off x="3798" y="1185"/>
              <a:ext cx="14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16-BIT SIGNED CONSTANT</a:t>
              </a:r>
            </a:p>
          </p:txBody>
        </p:sp>
      </p:grpSp>
      <p:grpSp>
        <p:nvGrpSpPr>
          <p:cNvPr id="13" name="Group 97"/>
          <p:cNvGrpSpPr>
            <a:grpSpLocks/>
          </p:cNvGrpSpPr>
          <p:nvPr/>
        </p:nvGrpSpPr>
        <p:grpSpPr bwMode="auto">
          <a:xfrm>
            <a:off x="5880101" y="182563"/>
            <a:ext cx="3048000" cy="457200"/>
            <a:chOff x="3270" y="1632"/>
            <a:chExt cx="1920" cy="288"/>
          </a:xfrm>
        </p:grpSpPr>
        <p:sp>
          <p:nvSpPr>
            <p:cNvPr id="30768" name="Rectangle 98"/>
            <p:cNvSpPr>
              <a:spLocks noChangeArrowheads="1"/>
            </p:cNvSpPr>
            <p:nvPr/>
          </p:nvSpPr>
          <p:spPr bwMode="auto">
            <a:xfrm>
              <a:off x="4320" y="1632"/>
              <a:ext cx="870" cy="28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solidFill>
                    <a:schemeClr val="accent2"/>
                  </a:solidFill>
                  <a:latin typeface="+mj-lt"/>
                </a:rPr>
                <a:t>110000</a:t>
              </a:r>
            </a:p>
          </p:txBody>
        </p:sp>
        <p:sp>
          <p:nvSpPr>
            <p:cNvPr id="30769" name="Text Box 99"/>
            <p:cNvSpPr txBox="1">
              <a:spLocks noChangeArrowheads="1"/>
            </p:cNvSpPr>
            <p:nvPr/>
          </p:nvSpPr>
          <p:spPr bwMode="auto">
            <a:xfrm>
              <a:off x="3270" y="1670"/>
              <a:ext cx="10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>
                  <a:solidFill>
                    <a:schemeClr val="accent2"/>
                  </a:solidFill>
                  <a:latin typeface="+mj-lt"/>
                </a:rPr>
                <a:t>ADDC = 0x30 =</a:t>
              </a:r>
            </a:p>
          </p:txBody>
        </p:sp>
      </p:grpSp>
      <p:grpSp>
        <p:nvGrpSpPr>
          <p:cNvPr id="14" name="Group 100"/>
          <p:cNvGrpSpPr>
            <a:grpSpLocks/>
          </p:cNvGrpSpPr>
          <p:nvPr/>
        </p:nvGrpSpPr>
        <p:grpSpPr bwMode="auto">
          <a:xfrm>
            <a:off x="3976688" y="212725"/>
            <a:ext cx="4978400" cy="457200"/>
            <a:chOff x="2240" y="3024"/>
            <a:chExt cx="3136" cy="288"/>
          </a:xfrm>
        </p:grpSpPr>
        <p:sp>
          <p:nvSpPr>
            <p:cNvPr id="30766" name="Rectangle 101"/>
            <p:cNvSpPr>
              <a:spLocks noChangeArrowheads="1"/>
            </p:cNvSpPr>
            <p:nvPr/>
          </p:nvSpPr>
          <p:spPr bwMode="auto">
            <a:xfrm>
              <a:off x="3072" y="3024"/>
              <a:ext cx="2304" cy="28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solidFill>
                    <a:schemeClr val="accent2"/>
                  </a:solidFill>
                  <a:latin typeface="+mj-lt"/>
                </a:rPr>
                <a:t>1000000000000000</a:t>
              </a:r>
              <a:endParaRPr lang="en-US" sz="140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30767" name="Text Box 102"/>
            <p:cNvSpPr txBox="1">
              <a:spLocks noChangeArrowheads="1"/>
            </p:cNvSpPr>
            <p:nvPr/>
          </p:nvSpPr>
          <p:spPr bwMode="auto">
            <a:xfrm>
              <a:off x="2240" y="3062"/>
              <a:ext cx="6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chemeClr val="accent2"/>
                  </a:solidFill>
                  <a:latin typeface="+mj-lt"/>
                </a:rPr>
                <a:t>-32768 =</a:t>
              </a:r>
            </a:p>
          </p:txBody>
        </p:sp>
      </p:grpSp>
      <p:grpSp>
        <p:nvGrpSpPr>
          <p:cNvPr id="15" name="Group 103"/>
          <p:cNvGrpSpPr>
            <a:grpSpLocks/>
          </p:cNvGrpSpPr>
          <p:nvPr/>
        </p:nvGrpSpPr>
        <p:grpSpPr bwMode="auto">
          <a:xfrm>
            <a:off x="7145338" y="182563"/>
            <a:ext cx="1792287" cy="457200"/>
            <a:chOff x="3959" y="2080"/>
            <a:chExt cx="1129" cy="288"/>
          </a:xfrm>
        </p:grpSpPr>
        <p:sp>
          <p:nvSpPr>
            <p:cNvPr id="30764" name="Rectangle 104"/>
            <p:cNvSpPr>
              <a:spLocks noChangeArrowheads="1"/>
            </p:cNvSpPr>
            <p:nvPr/>
          </p:nvSpPr>
          <p:spPr bwMode="auto">
            <a:xfrm>
              <a:off x="4368" y="2080"/>
              <a:ext cx="720" cy="28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solidFill>
                    <a:schemeClr val="accent2"/>
                  </a:solidFill>
                  <a:latin typeface="+mj-lt"/>
                </a:rPr>
                <a:t>01111</a:t>
              </a:r>
            </a:p>
          </p:txBody>
        </p:sp>
        <p:sp>
          <p:nvSpPr>
            <p:cNvPr id="30765" name="Text Box 105"/>
            <p:cNvSpPr txBox="1">
              <a:spLocks noChangeArrowheads="1"/>
            </p:cNvSpPr>
            <p:nvPr/>
          </p:nvSpPr>
          <p:spPr bwMode="auto">
            <a:xfrm>
              <a:off x="3959" y="2118"/>
              <a:ext cx="3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chemeClr val="accent2"/>
                  </a:solidFill>
                  <a:latin typeface="+mj-lt"/>
                </a:rPr>
                <a:t>15 =</a:t>
              </a:r>
            </a:p>
          </p:txBody>
        </p:sp>
      </p:grpSp>
      <p:grpSp>
        <p:nvGrpSpPr>
          <p:cNvPr id="16" name="Group 106"/>
          <p:cNvGrpSpPr>
            <a:grpSpLocks/>
          </p:cNvGrpSpPr>
          <p:nvPr/>
        </p:nvGrpSpPr>
        <p:grpSpPr bwMode="auto">
          <a:xfrm>
            <a:off x="7224713" y="182563"/>
            <a:ext cx="1712912" cy="457200"/>
            <a:chOff x="4008" y="2448"/>
            <a:chExt cx="1079" cy="288"/>
          </a:xfrm>
        </p:grpSpPr>
        <p:sp>
          <p:nvSpPr>
            <p:cNvPr id="30762" name="Rectangle 107"/>
            <p:cNvSpPr>
              <a:spLocks noChangeArrowheads="1"/>
            </p:cNvSpPr>
            <p:nvPr/>
          </p:nvSpPr>
          <p:spPr bwMode="auto">
            <a:xfrm>
              <a:off x="4367" y="2448"/>
              <a:ext cx="720" cy="28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solidFill>
                    <a:schemeClr val="accent2"/>
                  </a:solidFill>
                  <a:latin typeface="+mj-lt"/>
                </a:rPr>
                <a:t>00000</a:t>
              </a:r>
              <a:endParaRPr lang="en-US" sz="140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30763" name="Text Box 108"/>
            <p:cNvSpPr txBox="1">
              <a:spLocks noChangeArrowheads="1"/>
            </p:cNvSpPr>
            <p:nvPr/>
          </p:nvSpPr>
          <p:spPr bwMode="auto">
            <a:xfrm>
              <a:off x="4008" y="2486"/>
              <a:ext cx="3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chemeClr val="accent2"/>
                  </a:solidFill>
                  <a:latin typeface="+mj-lt"/>
                </a:rPr>
                <a:t>0 =</a:t>
              </a:r>
            </a:p>
          </p:txBody>
        </p:sp>
      </p:grpSp>
      <p:sp>
        <p:nvSpPr>
          <p:cNvPr id="716909" name="Rectangle 109"/>
          <p:cNvSpPr>
            <a:spLocks noChangeArrowheads="1"/>
          </p:cNvSpPr>
          <p:nvPr/>
        </p:nvSpPr>
        <p:spPr bwMode="auto">
          <a:xfrm>
            <a:off x="4638675" y="1752600"/>
            <a:ext cx="3657600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>
                <a:solidFill>
                  <a:schemeClr val="accent2"/>
                </a:solidFill>
                <a:latin typeface="+mj-lt"/>
              </a:rPr>
              <a:t>1000000000000000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16910" name="Rectangle 110"/>
          <p:cNvSpPr>
            <a:spLocks noChangeArrowheads="1"/>
          </p:cNvSpPr>
          <p:nvPr/>
        </p:nvSpPr>
        <p:spPr bwMode="auto">
          <a:xfrm>
            <a:off x="2352675" y="1754188"/>
            <a:ext cx="1143000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>
                <a:solidFill>
                  <a:schemeClr val="accent2"/>
                </a:solidFill>
                <a:latin typeface="+mj-lt"/>
              </a:rPr>
              <a:t>00000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16911" name="Rectangle 111"/>
          <p:cNvSpPr>
            <a:spLocks noChangeArrowheads="1"/>
          </p:cNvSpPr>
          <p:nvPr/>
        </p:nvSpPr>
        <p:spPr bwMode="auto">
          <a:xfrm>
            <a:off x="3495675" y="1754188"/>
            <a:ext cx="1143000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>
                <a:solidFill>
                  <a:schemeClr val="accent2"/>
                </a:solidFill>
                <a:latin typeface="+mj-lt"/>
              </a:rPr>
              <a:t>01111</a:t>
            </a:r>
          </a:p>
        </p:txBody>
      </p:sp>
      <p:sp>
        <p:nvSpPr>
          <p:cNvPr id="716912" name="Rectangle 112"/>
          <p:cNvSpPr>
            <a:spLocks noChangeArrowheads="1"/>
          </p:cNvSpPr>
          <p:nvPr/>
        </p:nvSpPr>
        <p:spPr bwMode="auto">
          <a:xfrm>
            <a:off x="981075" y="1754188"/>
            <a:ext cx="1381125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+mj-lt"/>
              </a:rPr>
              <a:t>110000</a:t>
            </a:r>
          </a:p>
        </p:txBody>
      </p:sp>
      <p:sp>
        <p:nvSpPr>
          <p:cNvPr id="716913" name="Text Box 113"/>
          <p:cNvSpPr txBox="1">
            <a:spLocks noChangeArrowheads="1"/>
          </p:cNvSpPr>
          <p:nvPr/>
        </p:nvSpPr>
        <p:spPr bwMode="auto">
          <a:xfrm>
            <a:off x="4343400" y="2362200"/>
            <a:ext cx="4495800" cy="58477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l"/>
            <a:r>
              <a:rPr lang="en-US" altLang="ja-JP" sz="1600">
                <a:latin typeface="+mj-lt"/>
              </a:rPr>
              <a:t>“.align 4” ensures instructions will begin on word boundary (i.e., address = 0 mod 4)</a:t>
            </a:r>
            <a:endParaRPr lang="en-US" sz="1600">
              <a:latin typeface="+mj-lt"/>
            </a:endParaRPr>
          </a:p>
        </p:txBody>
      </p:sp>
      <p:sp>
        <p:nvSpPr>
          <p:cNvPr id="716931" name="Rectangle 131"/>
          <p:cNvSpPr>
            <a:spLocks noChangeArrowheads="1"/>
          </p:cNvSpPr>
          <p:nvPr/>
        </p:nvSpPr>
        <p:spPr bwMode="auto">
          <a:xfrm>
            <a:off x="609600" y="5486400"/>
            <a:ext cx="7845425" cy="10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+mj-lt"/>
              </a:rPr>
              <a:t>For example:</a:t>
            </a:r>
          </a:p>
          <a:p>
            <a:pPr eaLnBrk="0" hangingPunct="0"/>
            <a:r>
              <a:rPr lang="en-US" sz="1400" b="1" dirty="0">
                <a:latin typeface="Courier New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.macro ADDC(RA,C,RC)	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(0x30,RA,C,RC)</a:t>
            </a:r>
          </a:p>
          <a:p>
            <a:pPr algn="l" eaLnBrk="0" hangingPunct="0"/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600" b="1" dirty="0">
                <a:latin typeface="Courier New" charset="0"/>
              </a:rPr>
              <a:t>   ADDC(R15, -32768, R0)</a:t>
            </a:r>
            <a:r>
              <a:rPr lang="en-US" b="1" dirty="0"/>
              <a:t> </a:t>
            </a:r>
            <a:r>
              <a:rPr lang="en-US" sz="1600" b="1" dirty="0">
                <a:latin typeface="Courier New" charset="0"/>
              </a:rPr>
              <a:t>--&gt; </a:t>
            </a:r>
            <a:r>
              <a:rPr lang="en-US" sz="1600" b="1" dirty="0" err="1">
                <a:latin typeface="Courier New" charset="0"/>
              </a:rPr>
              <a:t>betaopc</a:t>
            </a:r>
            <a:r>
              <a:rPr lang="en-US" sz="1600" b="1" dirty="0">
                <a:latin typeface="Courier New" charset="0"/>
              </a:rPr>
              <a:t>(0x30,15,-32768,0)</a:t>
            </a:r>
            <a:r>
              <a:rPr lang="en-US" sz="1400" b="1" dirty="0">
                <a:latin typeface="Courier New" charset="0"/>
              </a:rPr>
              <a:t> </a:t>
            </a:r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609600" y="3505200"/>
            <a:ext cx="7845425" cy="181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// Assemble Beta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instructions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.macro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(OP,RA,CC,RC) {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.align 4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LONG((OP&lt;&lt;26)+((RC%32)&lt;&lt;21)+((RA%32)&lt;&lt;16)+(CC % 0x10000))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}</a:t>
            </a:r>
          </a:p>
          <a:p>
            <a:pPr algn="l" eaLnBrk="0" hangingPunct="0"/>
            <a:endParaRPr lang="en-US" sz="1400" b="1" dirty="0">
              <a:solidFill>
                <a:srgbClr val="FF0000"/>
              </a:solidFill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// Assemble Beta branch instructions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.macro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betabr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(OP,RA,RC,LABEL)	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(OP,RA,((LABEL-(.+4))&gt;&gt;2),RC)</a:t>
            </a:r>
          </a:p>
        </p:txBody>
      </p:sp>
    </p:spTree>
    <p:extLst>
      <p:ext uri="{BB962C8B-B14F-4D97-AF65-F5344CB8AC3E}">
        <p14:creationId xmlns:p14="http://schemas.microsoft.com/office/powerpoint/2010/main" val="263287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1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6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6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6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169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6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6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6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6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6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16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6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6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35" grpId="0" animBg="1"/>
      <p:bldP spid="716937" grpId="0" animBg="1"/>
      <p:bldP spid="716936" grpId="0" animBg="1"/>
      <p:bldP spid="716934" grpId="0" animBg="1"/>
      <p:bldP spid="716803" grpId="0"/>
      <p:bldP spid="716909" grpId="0" animBg="1" autoUpdateAnimBg="0"/>
      <p:bldP spid="716910" grpId="0" animBg="1" autoUpdateAnimBg="0"/>
      <p:bldP spid="716911" grpId="0" animBg="1" autoUpdateAnimBg="0"/>
      <p:bldP spid="716912" grpId="0" animBg="1" autoUpdateAnimBg="0"/>
      <p:bldP spid="716913" grpId="0" animBg="1"/>
      <p:bldP spid="716931" grpId="0"/>
      <p:bldP spid="1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Example Assembly</a:t>
            </a:r>
          </a:p>
        </p:txBody>
      </p:sp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688975" y="11112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l"/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ADDC(R3,1234,R17)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04850" y="1447800"/>
            <a:ext cx="5956300" cy="762000"/>
            <a:chOff x="444" y="912"/>
            <a:chExt cx="3752" cy="480"/>
          </a:xfrm>
        </p:grpSpPr>
        <p:sp>
          <p:nvSpPr>
            <p:cNvPr id="34840" name="Text Box 4"/>
            <p:cNvSpPr txBox="1">
              <a:spLocks noChangeArrowheads="1"/>
            </p:cNvSpPr>
            <p:nvPr/>
          </p:nvSpPr>
          <p:spPr bwMode="auto">
            <a:xfrm>
              <a:off x="444" y="1180"/>
              <a:ext cx="20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betaopc(0x30,R3,1234,R17)</a:t>
              </a:r>
            </a:p>
          </p:txBody>
        </p:sp>
        <p:sp>
          <p:nvSpPr>
            <p:cNvPr id="34841" name="AutoShape 9"/>
            <p:cNvSpPr>
              <a:spLocks noChangeArrowheads="1"/>
            </p:cNvSpPr>
            <p:nvPr/>
          </p:nvSpPr>
          <p:spPr bwMode="auto">
            <a:xfrm>
              <a:off x="624" y="912"/>
              <a:ext cx="144" cy="268"/>
            </a:xfrm>
            <a:prstGeom prst="downArrow">
              <a:avLst>
                <a:gd name="adj1" fmla="val 50000"/>
                <a:gd name="adj2" fmla="val 465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42" name="Text Box 10"/>
            <p:cNvSpPr txBox="1">
              <a:spLocks noChangeArrowheads="1"/>
            </p:cNvSpPr>
            <p:nvPr/>
          </p:nvSpPr>
          <p:spPr bwMode="auto">
            <a:xfrm>
              <a:off x="816" y="949"/>
              <a:ext cx="33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i="1" dirty="0">
                  <a:latin typeface="+mj-lt"/>
                </a:rPr>
                <a:t>expand ADDC macro with RA=R3, C=1234, RC=R17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04850" y="2254250"/>
            <a:ext cx="7743825" cy="962025"/>
            <a:chOff x="444" y="1420"/>
            <a:chExt cx="4878" cy="606"/>
          </a:xfrm>
        </p:grpSpPr>
        <p:sp>
          <p:nvSpPr>
            <p:cNvPr id="34837" name="Text Box 5"/>
            <p:cNvSpPr txBox="1">
              <a:spLocks noChangeArrowheads="1"/>
            </p:cNvSpPr>
            <p:nvPr/>
          </p:nvSpPr>
          <p:spPr bwMode="auto">
            <a:xfrm>
              <a:off x="444" y="1660"/>
              <a:ext cx="487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.align 4</a:t>
              </a:r>
            </a:p>
            <a:p>
              <a:pPr algn="l"/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LONG((0x30&lt;&lt;26)+((R17%32)&lt;&lt;21)+((R3%32)&lt;&lt;16)+(1234 % 0x10000))</a:t>
              </a:r>
            </a:p>
          </p:txBody>
        </p:sp>
        <p:sp>
          <p:nvSpPr>
            <p:cNvPr id="34838" name="AutoShape 11"/>
            <p:cNvSpPr>
              <a:spLocks noChangeArrowheads="1"/>
            </p:cNvSpPr>
            <p:nvPr/>
          </p:nvSpPr>
          <p:spPr bwMode="auto">
            <a:xfrm>
              <a:off x="624" y="1420"/>
              <a:ext cx="144" cy="268"/>
            </a:xfrm>
            <a:prstGeom prst="downArrow">
              <a:avLst>
                <a:gd name="adj1" fmla="val 50000"/>
                <a:gd name="adj2" fmla="val 465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39" name="Text Box 12"/>
            <p:cNvSpPr txBox="1">
              <a:spLocks noChangeArrowheads="1"/>
            </p:cNvSpPr>
            <p:nvPr/>
          </p:nvSpPr>
          <p:spPr bwMode="auto">
            <a:xfrm>
              <a:off x="816" y="1457"/>
              <a:ext cx="426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i="1" dirty="0">
                  <a:latin typeface="+mj-lt"/>
                </a:rPr>
                <a:t>expand </a:t>
              </a:r>
              <a:r>
                <a:rPr lang="en-US" sz="1600" i="1" dirty="0" err="1">
                  <a:latin typeface="+mj-lt"/>
                </a:rPr>
                <a:t>betaopc</a:t>
              </a:r>
              <a:r>
                <a:rPr lang="en-US" sz="1600" i="1" dirty="0">
                  <a:latin typeface="+mj-lt"/>
                </a:rPr>
                <a:t> macro with OP=0x30, RA=R3, CC=1234, RC=R17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85800" y="3232150"/>
            <a:ext cx="5305425" cy="730250"/>
            <a:chOff x="432" y="2036"/>
            <a:chExt cx="3342" cy="460"/>
          </a:xfrm>
        </p:grpSpPr>
        <p:sp>
          <p:nvSpPr>
            <p:cNvPr id="34834" name="Text Box 6"/>
            <p:cNvSpPr txBox="1">
              <a:spLocks noChangeArrowheads="1"/>
            </p:cNvSpPr>
            <p:nvPr/>
          </p:nvSpPr>
          <p:spPr bwMode="auto">
            <a:xfrm>
              <a:off x="432" y="2284"/>
              <a:ext cx="33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WORD(0xC22304D2)   WORD(0xC22304D2 &gt;&gt; 16)</a:t>
              </a:r>
              <a:r>
                <a:rPr lang="en-US" sz="1600" b="1">
                  <a:latin typeface="Courier New" charset="0"/>
                </a:rPr>
                <a:t> </a:t>
              </a:r>
            </a:p>
          </p:txBody>
        </p:sp>
        <p:sp>
          <p:nvSpPr>
            <p:cNvPr id="34835" name="AutoShape 13"/>
            <p:cNvSpPr>
              <a:spLocks noChangeArrowheads="1"/>
            </p:cNvSpPr>
            <p:nvPr/>
          </p:nvSpPr>
          <p:spPr bwMode="auto">
            <a:xfrm>
              <a:off x="624" y="2036"/>
              <a:ext cx="144" cy="268"/>
            </a:xfrm>
            <a:prstGeom prst="downArrow">
              <a:avLst>
                <a:gd name="adj1" fmla="val 50000"/>
                <a:gd name="adj2" fmla="val 465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36" name="Text Box 14"/>
            <p:cNvSpPr txBox="1">
              <a:spLocks noChangeArrowheads="1"/>
            </p:cNvSpPr>
            <p:nvPr/>
          </p:nvSpPr>
          <p:spPr bwMode="auto">
            <a:xfrm>
              <a:off x="816" y="2073"/>
              <a:ext cx="27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i="1" dirty="0">
                  <a:latin typeface="+mj-lt"/>
                </a:rPr>
                <a:t>expand LONG macro with X=0xC22304D2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85800" y="3946525"/>
            <a:ext cx="6646863" cy="777875"/>
            <a:chOff x="432" y="2486"/>
            <a:chExt cx="4187" cy="490"/>
          </a:xfrm>
        </p:grpSpPr>
        <p:sp>
          <p:nvSpPr>
            <p:cNvPr id="34831" name="Text Box 7"/>
            <p:cNvSpPr txBox="1">
              <a:spLocks noChangeArrowheads="1"/>
            </p:cNvSpPr>
            <p:nvPr/>
          </p:nvSpPr>
          <p:spPr bwMode="auto">
            <a:xfrm>
              <a:off x="432" y="2764"/>
              <a:ext cx="4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0xC22304D2%256   (0xC22304D2/256)%256   WORD(0xC223)</a:t>
              </a:r>
              <a:r>
                <a:rPr lang="en-US" sz="1600" b="1">
                  <a:latin typeface="Courier New" charset="0"/>
                </a:rPr>
                <a:t> </a:t>
              </a:r>
            </a:p>
          </p:txBody>
        </p:sp>
        <p:sp>
          <p:nvSpPr>
            <p:cNvPr id="34832" name="AutoShape 15"/>
            <p:cNvSpPr>
              <a:spLocks noChangeArrowheads="1"/>
            </p:cNvSpPr>
            <p:nvPr/>
          </p:nvSpPr>
          <p:spPr bwMode="auto">
            <a:xfrm>
              <a:off x="624" y="2486"/>
              <a:ext cx="144" cy="268"/>
            </a:xfrm>
            <a:prstGeom prst="downArrow">
              <a:avLst>
                <a:gd name="adj1" fmla="val 50000"/>
                <a:gd name="adj2" fmla="val 465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33" name="Text Box 16"/>
            <p:cNvSpPr txBox="1">
              <a:spLocks noChangeArrowheads="1"/>
            </p:cNvSpPr>
            <p:nvPr/>
          </p:nvSpPr>
          <p:spPr bwMode="auto">
            <a:xfrm>
              <a:off x="816" y="2523"/>
              <a:ext cx="30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i="1" dirty="0">
                  <a:latin typeface="+mj-lt"/>
                </a:rPr>
                <a:t>expand first WORD macro with X=0xC22304D2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04850" y="4724400"/>
            <a:ext cx="7466013" cy="762000"/>
            <a:chOff x="444" y="2976"/>
            <a:chExt cx="4703" cy="480"/>
          </a:xfrm>
        </p:grpSpPr>
        <p:sp>
          <p:nvSpPr>
            <p:cNvPr id="34828" name="Text Box 8"/>
            <p:cNvSpPr txBox="1">
              <a:spLocks noChangeArrowheads="1"/>
            </p:cNvSpPr>
            <p:nvPr/>
          </p:nvSpPr>
          <p:spPr bwMode="auto">
            <a:xfrm>
              <a:off x="444" y="3244"/>
              <a:ext cx="34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0xD2   0x04   0xC223%256   (0xC223/256)%256</a:t>
              </a:r>
              <a:r>
                <a:rPr lang="en-US" sz="1600" b="1">
                  <a:latin typeface="Courier New" charset="0"/>
                </a:rPr>
                <a:t> </a:t>
              </a:r>
            </a:p>
          </p:txBody>
        </p:sp>
        <p:sp>
          <p:nvSpPr>
            <p:cNvPr id="34829" name="AutoShape 17"/>
            <p:cNvSpPr>
              <a:spLocks noChangeArrowheads="1"/>
            </p:cNvSpPr>
            <p:nvPr/>
          </p:nvSpPr>
          <p:spPr bwMode="auto">
            <a:xfrm>
              <a:off x="624" y="2976"/>
              <a:ext cx="144" cy="268"/>
            </a:xfrm>
            <a:prstGeom prst="downArrow">
              <a:avLst>
                <a:gd name="adj1" fmla="val 50000"/>
                <a:gd name="adj2" fmla="val 465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30" name="Text Box 18"/>
            <p:cNvSpPr txBox="1">
              <a:spLocks noChangeArrowheads="1"/>
            </p:cNvSpPr>
            <p:nvPr/>
          </p:nvSpPr>
          <p:spPr bwMode="auto">
            <a:xfrm>
              <a:off x="816" y="3013"/>
              <a:ext cx="43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i="1" dirty="0">
                  <a:latin typeface="+mj-lt"/>
                </a:rPr>
                <a:t>evaluate expressions, expand second WORD macro with X=0xC223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687388" y="5441950"/>
            <a:ext cx="3232150" cy="806450"/>
            <a:chOff x="433" y="3428"/>
            <a:chExt cx="2036" cy="508"/>
          </a:xfrm>
        </p:grpSpPr>
        <p:sp>
          <p:nvSpPr>
            <p:cNvPr id="34825" name="AutoShape 19"/>
            <p:cNvSpPr>
              <a:spLocks noChangeArrowheads="1"/>
            </p:cNvSpPr>
            <p:nvPr/>
          </p:nvSpPr>
          <p:spPr bwMode="auto">
            <a:xfrm>
              <a:off x="624" y="3428"/>
              <a:ext cx="144" cy="296"/>
            </a:xfrm>
            <a:prstGeom prst="downArrow">
              <a:avLst>
                <a:gd name="adj1" fmla="val 50000"/>
                <a:gd name="adj2" fmla="val 5138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26" name="Text Box 20"/>
            <p:cNvSpPr txBox="1">
              <a:spLocks noChangeArrowheads="1"/>
            </p:cNvSpPr>
            <p:nvPr/>
          </p:nvSpPr>
          <p:spPr bwMode="auto">
            <a:xfrm>
              <a:off x="433" y="3724"/>
              <a:ext cx="20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0xD2   0x04   0x23   0xC2</a:t>
              </a:r>
            </a:p>
          </p:txBody>
        </p:sp>
        <p:sp>
          <p:nvSpPr>
            <p:cNvPr id="34827" name="Text Box 21"/>
            <p:cNvSpPr txBox="1">
              <a:spLocks noChangeArrowheads="1"/>
            </p:cNvSpPr>
            <p:nvPr/>
          </p:nvSpPr>
          <p:spPr bwMode="auto">
            <a:xfrm>
              <a:off x="816" y="3465"/>
              <a:ext cx="145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i="1" dirty="0">
                  <a:latin typeface="+mj-lt"/>
                </a:rPr>
                <a:t>evaluate expressions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89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6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UASM Macros for Beta Instructions</a:t>
            </a:r>
            <a:endParaRPr lang="en-US" sz="3200" dirty="0">
              <a:ea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| BETA Instructions: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ADD(RA,RB,RC)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(0x20,RA,RB,RC)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ADDC(RA,C,RC)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(0x30,RA,C,RC)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AND(RA,RB,RC)  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(0x28,RA,RB,RC)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ANDC(RA,C,RC)  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(0x38,RA,C,RC)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MUL(RA,RB,RC)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(0x22,RA,RB,RC)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MULC(RA,C,RC)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(0x32,RA,C,RC)</a:t>
            </a:r>
            <a:b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  <a:t>•</a:t>
            </a:r>
            <a:b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  <a:t>•</a:t>
            </a:r>
            <a:b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  <a:t>•</a:t>
            </a:r>
            <a:endParaRPr lang="en-US" sz="16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LD(RA,CC,RC)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(0x18,RA,CC,RC)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LD(CC,RC)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(0x18,R31,CC,RC)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ST(RC,CC,RA)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(0x19,RA,CC,RC)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ST(RC,CC)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(0x19,R31,CC,RC)</a:t>
            </a:r>
            <a:b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  <a:t>•</a:t>
            </a:r>
            <a:b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  <a:t>•</a:t>
            </a:r>
            <a:b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  <a:t>•</a:t>
            </a:r>
            <a:endParaRPr lang="en-US" sz="16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BEQ(RA,LABEL,RC)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betabr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(0x1C,RA,RC,LABEL)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BEQ(RA,LABEL)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betabr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(0x1C,RA,r31,LABEL)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BNE(RA,LABEL,RC)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betabr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(0x1D,RA,RC,LABEL)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BNE(RA,LABEL)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betabr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(0x1D,RA,r31,LABEL)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2771" name="Group 8"/>
          <p:cNvGrpSpPr>
            <a:grpSpLocks/>
          </p:cNvGrpSpPr>
          <p:nvPr/>
        </p:nvGrpSpPr>
        <p:grpSpPr bwMode="auto">
          <a:xfrm>
            <a:off x="5029200" y="3810002"/>
            <a:ext cx="3978275" cy="1828802"/>
            <a:chOff x="3072" y="2241"/>
            <a:chExt cx="2506" cy="1152"/>
          </a:xfrm>
        </p:grpSpPr>
        <p:sp>
          <p:nvSpPr>
            <p:cNvPr id="32773" name="Text Box 4"/>
            <p:cNvSpPr txBox="1">
              <a:spLocks noChangeArrowheads="1"/>
            </p:cNvSpPr>
            <p:nvPr/>
          </p:nvSpPr>
          <p:spPr bwMode="auto">
            <a:xfrm>
              <a:off x="4224" y="2241"/>
              <a:ext cx="135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Convenience macros so we don’</a:t>
              </a:r>
              <a:r>
                <a:rPr lang="en-US" altLang="ja-JP" sz="1800" dirty="0">
                  <a:solidFill>
                    <a:srgbClr val="FF0000"/>
                  </a:solidFill>
                  <a:latin typeface="+mj-lt"/>
                </a:rPr>
                <a:t>t have to specify R31…</a:t>
              </a:r>
              <a:endParaRPr lang="en-US" sz="18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2774" name="Line 5"/>
            <p:cNvSpPr>
              <a:spLocks noChangeShapeType="1"/>
            </p:cNvSpPr>
            <p:nvPr/>
          </p:nvSpPr>
          <p:spPr bwMode="auto">
            <a:xfrm flipH="1">
              <a:off x="3072" y="2352"/>
              <a:ext cx="1152" cy="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775" name="Line 6"/>
            <p:cNvSpPr>
              <a:spLocks noChangeShapeType="1"/>
            </p:cNvSpPr>
            <p:nvPr/>
          </p:nvSpPr>
          <p:spPr bwMode="auto">
            <a:xfrm flipH="1">
              <a:off x="3408" y="2352"/>
              <a:ext cx="816" cy="10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3162300" y="914400"/>
            <a:ext cx="2857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(defined in </a:t>
            </a:r>
            <a:r>
              <a:rPr lang="en-US" sz="1800" dirty="0" err="1">
                <a:latin typeface="+mj-lt"/>
              </a:rPr>
              <a:t>beta.uasm</a:t>
            </a:r>
            <a:r>
              <a:rPr lang="en-US" sz="18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716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38200" y="5658535"/>
            <a:ext cx="6858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Pseudoinstructions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14400"/>
            <a:ext cx="8991600" cy="838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Convenience macros that expand to one or more real instructions</a:t>
            </a:r>
          </a:p>
          <a:p>
            <a:r>
              <a:rPr lang="en-US" dirty="0"/>
              <a:t>Extend set of operations without adding instructions to the ISA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38200" y="4081330"/>
            <a:ext cx="68580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838200" y="4859708"/>
            <a:ext cx="6858000" cy="609600"/>
            <a:chOff x="528" y="2736"/>
            <a:chExt cx="4320" cy="4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28" y="2736"/>
              <a:ext cx="4320" cy="14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28" y="3024"/>
              <a:ext cx="4320" cy="14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39813" y="1752600"/>
            <a:ext cx="6992937" cy="4876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ct val="0"/>
              </a:spcBef>
              <a:buClr>
                <a:schemeClr val="accent2"/>
              </a:buClr>
              <a:buSzPct val="60000"/>
            </a:pPr>
            <a:r>
              <a:rPr lang="en-US" sz="1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Convenience macros so we don’t have to use R31</a:t>
            </a:r>
          </a:p>
          <a:p>
            <a:pPr marL="320040" indent="-320040">
              <a:spcBef>
                <a:spcPct val="0"/>
              </a:spcBef>
              <a:buClr>
                <a:schemeClr val="accent2"/>
              </a:buClr>
              <a:buSzPct val="60000"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.macro LD(CC,RC)		LD(R31,CC,RC)</a:t>
            </a:r>
          </a:p>
          <a:p>
            <a:pPr marL="320040" indent="-320040">
              <a:spcBef>
                <a:spcPct val="0"/>
              </a:spcBef>
              <a:buClr>
                <a:schemeClr val="accent2"/>
              </a:buClr>
              <a:buSzPct val="60000"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.macro ST(RA,CC)		ST(RA,CC,R31)</a:t>
            </a:r>
          </a:p>
          <a:p>
            <a:pPr marL="320040" indent="-320040">
              <a:spcBef>
                <a:spcPct val="0"/>
              </a:spcBef>
              <a:buClr>
                <a:schemeClr val="accent2"/>
              </a:buClr>
              <a:buSzPct val="60000"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.macro BEQ(RA,LABEL)	BEQ(RA,LABEL,R31) 	</a:t>
            </a:r>
          </a:p>
          <a:p>
            <a:pPr marL="320040" indent="-320040">
              <a:spcBef>
                <a:spcPct val="0"/>
              </a:spcBef>
              <a:buClr>
                <a:schemeClr val="accent2"/>
              </a:buClr>
              <a:buSzPct val="60000"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.macro BNE(RA,LABEL)	BNE(RA,LABEL,R31) 	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MOVE(RA,RC)		ADD(RA,R31,RC)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[RC] &lt;-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[RA]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CMOVE(CC,RC)	ADDC(R31,C,RC)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[RC] &lt;- C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COM(RA,RC)		XORC(RA,-1,RC)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[RC] &lt;- ~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[RA]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NEG(RB,RC)		SUB(R31,RB,RC)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[RC] &lt;- 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[RB]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NOP()		ADD(R31,R31,R31)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do nothing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BR(LABEL)		BEQ(R31,LABEL)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always branch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BR(LABEL,RC)	BEQ(R31,LABEL,RC)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always branch 	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CALL(LABEL)		BEQ(R31,LABEL,LP)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call subroutine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BF(RA,LABEL,RC)	BEQ(RA,LABEL,RC)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0 is false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BF(RA,LABEL)	BEQ(RA,LABEL)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BT(RA,LABEL,RC)	BNE(RA,LABEL,RC)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1 is true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BT(RA,LABEL)	BNE(RA,LABEL)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Multi-instruction sequences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PUSH(RA)		ADDC(SP,4,SP)  ST(RA,-4,SP)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POP(RA)		LD(SP,-4,RA)   ADDC(SP,-4,SP)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with </a:t>
            </a:r>
            <a:r>
              <a:rPr lang="en-US" dirty="0" err="1"/>
              <a:t>Pseudoinstructions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2420129"/>
            <a:ext cx="4038600" cy="21518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800600" y="2420129"/>
            <a:ext cx="4038600" cy="21518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CMOVE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CMOVE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(1,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676400"/>
            <a:ext cx="866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Before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800" y="16764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After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5334000" cy="1676400"/>
          </a:xfrm>
        </p:spPr>
        <p:txBody>
          <a:bodyPr>
            <a:normAutofit/>
          </a:bodyPr>
          <a:lstStyle/>
          <a:p>
            <a:r>
              <a:rPr lang="en-US" dirty="0"/>
              <a:t>LONG assembles a 32-bit value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Constants &gt; 16 bits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3000" y="2527612"/>
            <a:ext cx="4038600" cy="3644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(12)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factN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(0xdeadbeef)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…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Start: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CMOVE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factN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10200" y="2000310"/>
          <a:ext cx="32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factN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10200" y="1600200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Symbol table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638800" y="2286000"/>
            <a:ext cx="2743200" cy="391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0" y="3962400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0" y="458366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(31, 0, 1)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62366" y="5105400"/>
            <a:ext cx="35835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[1]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[31] + 0]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[0]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12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943600" y="43434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29000" y="4114800"/>
            <a:ext cx="18288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UASM Expressions and Layout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6106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Values can be written as expressions</a:t>
            </a:r>
          </a:p>
          <a:p>
            <a:pPr lvl="1"/>
            <a:r>
              <a:rPr lang="en-US" dirty="0"/>
              <a:t>Assembler evaluates expressions, they are </a:t>
            </a:r>
            <a:r>
              <a:rPr lang="en-US" i="1" dirty="0"/>
              <a:t>not</a:t>
            </a:r>
            <a:r>
              <a:rPr lang="en-US" dirty="0"/>
              <a:t> translated to instructions to compute the value!</a:t>
            </a:r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The “</a:t>
            </a:r>
            <a:r>
              <a:rPr lang="en-US" b="1" dirty="0">
                <a:solidFill>
                  <a:srgbClr val="C00000"/>
                </a:solidFill>
              </a:rPr>
              <a:t>.</a:t>
            </a:r>
            <a:r>
              <a:rPr lang="en-US" dirty="0"/>
              <a:t>” (period) symbol means the next byte address to be filled</a:t>
            </a:r>
          </a:p>
          <a:p>
            <a:pPr lvl="1"/>
            <a:r>
              <a:rPr lang="en-US" dirty="0"/>
              <a:t>Can read or write to it</a:t>
            </a:r>
          </a:p>
          <a:p>
            <a:pPr lvl="1"/>
            <a:r>
              <a:rPr lang="en-US" dirty="0"/>
              <a:t>Useful to control data layout or leave empty space (e.g., for arrays)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28800" y="4724400"/>
            <a:ext cx="6248400" cy="17517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 eaLnBrk="0" hangingPunct="0"/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0x100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Assemble into 0x100</a:t>
            </a:r>
          </a:p>
          <a:p>
            <a:pPr algn="l" eaLnBrk="0" hangingPunct="0"/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(0xdeadbeef)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algn="l" eaLnBrk="0" hangingPunct="0"/>
            <a:r>
              <a:rPr lang="en-US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 .		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Symbol </a:t>
            </a:r>
            <a:r>
              <a:rPr lang="ja-JP" alt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altLang="ja-JP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ja-JP" alt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altLang="ja-JP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has value 0x104</a:t>
            </a:r>
          </a:p>
          <a:p>
            <a:pPr eaLnBrk="0" hangingPunct="0"/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(0x00dec0de)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algn="l" eaLnBrk="0" hangingPunct="0"/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 .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+16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Skip 16 bytes</a:t>
            </a:r>
          </a:p>
          <a:p>
            <a:pPr algn="l" eaLnBrk="0" hangingPunct="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(0xc0ffeeee)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2209800"/>
            <a:ext cx="2743200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 eaLnBrk="0" hangingPunct="0"/>
            <a:r>
              <a:rPr lang="en-US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7 + 3 * 0x0cc41</a:t>
            </a:r>
            <a:endParaRPr lang="en-US" sz="18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algn="l" eaLnBrk="0" hangingPunct="0"/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Assembly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Low-level language, symbolic representation of sequence of bytes. Abstracts:</a:t>
            </a:r>
          </a:p>
          <a:p>
            <a:pPr lvl="1"/>
            <a:r>
              <a:rPr lang="en-US" dirty="0"/>
              <a:t>Bit-level representation of instructions</a:t>
            </a:r>
          </a:p>
          <a:p>
            <a:pPr lvl="1"/>
            <a:r>
              <a:rPr lang="en-US" dirty="0"/>
              <a:t>Addresses</a:t>
            </a:r>
          </a:p>
          <a:p>
            <a:r>
              <a:rPr lang="en-US" dirty="0"/>
              <a:t>Elements: Values, </a:t>
            </a:r>
            <a:r>
              <a:rPr lang="en-US" dirty="0">
                <a:solidFill>
                  <a:srgbClr val="C00000"/>
                </a:solidFill>
              </a:rPr>
              <a:t>symbols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labels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macros</a:t>
            </a:r>
          </a:p>
          <a:p>
            <a:r>
              <a:rPr lang="en-US" dirty="0"/>
              <a:t>Values can be constants or expressions</a:t>
            </a:r>
          </a:p>
          <a:p>
            <a:r>
              <a:rPr lang="en-US" dirty="0">
                <a:solidFill>
                  <a:srgbClr val="C00000"/>
                </a:solidFill>
              </a:rPr>
              <a:t>Symbols</a:t>
            </a:r>
            <a:r>
              <a:rPr lang="en-US" dirty="0"/>
              <a:t> are symbolic representations of values</a:t>
            </a:r>
          </a:p>
          <a:p>
            <a:r>
              <a:rPr lang="en-US" dirty="0">
                <a:solidFill>
                  <a:srgbClr val="FFC000"/>
                </a:solidFill>
              </a:rPr>
              <a:t>Labels</a:t>
            </a:r>
            <a:r>
              <a:rPr lang="en-US" dirty="0"/>
              <a:t> are symbols for addresses</a:t>
            </a:r>
          </a:p>
          <a:p>
            <a:r>
              <a:rPr lang="en-US" dirty="0">
                <a:solidFill>
                  <a:srgbClr val="0070C0"/>
                </a:solidFill>
              </a:rPr>
              <a:t>Macros</a:t>
            </a:r>
            <a:r>
              <a:rPr lang="en-US" dirty="0"/>
              <a:t> are expanded to byte sequences:</a:t>
            </a:r>
          </a:p>
          <a:p>
            <a:pPr lvl="1"/>
            <a:r>
              <a:rPr lang="en-US" dirty="0"/>
              <a:t>Instructions</a:t>
            </a:r>
          </a:p>
          <a:p>
            <a:pPr lvl="1"/>
            <a:r>
              <a:rPr lang="en-US" dirty="0" err="1"/>
              <a:t>Pseudoinstructions</a:t>
            </a:r>
            <a:r>
              <a:rPr lang="en-US" dirty="0"/>
              <a:t> (translate to 1+ real instructions)</a:t>
            </a:r>
          </a:p>
          <a:p>
            <a:pPr lvl="1"/>
            <a:r>
              <a:rPr lang="en-US" dirty="0"/>
              <a:t>Raw data</a:t>
            </a:r>
          </a:p>
          <a:p>
            <a:r>
              <a:rPr lang="en-US" dirty="0"/>
              <a:t>Can control where to assemble with “</a:t>
            </a: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/>
              <a:t>” symbol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35" name="Rectangle 135"/>
          <p:cNvSpPr>
            <a:spLocks noChangeArrowheads="1"/>
          </p:cNvSpPr>
          <p:nvPr/>
        </p:nvSpPr>
        <p:spPr bwMode="auto">
          <a:xfrm>
            <a:off x="5708335" y="6209859"/>
            <a:ext cx="307975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937" name="Rectangle 137"/>
          <p:cNvSpPr>
            <a:spLocks noChangeArrowheads="1"/>
          </p:cNvSpPr>
          <p:nvPr/>
        </p:nvSpPr>
        <p:spPr bwMode="auto">
          <a:xfrm>
            <a:off x="6070285" y="6209859"/>
            <a:ext cx="742950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936" name="Rectangle 136"/>
          <p:cNvSpPr>
            <a:spLocks noChangeArrowheads="1"/>
          </p:cNvSpPr>
          <p:nvPr/>
        </p:nvSpPr>
        <p:spPr bwMode="auto">
          <a:xfrm>
            <a:off x="6924360" y="6209859"/>
            <a:ext cx="271463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934" name="Rectangle 134"/>
          <p:cNvSpPr>
            <a:spLocks noChangeArrowheads="1"/>
          </p:cNvSpPr>
          <p:nvPr/>
        </p:nvSpPr>
        <p:spPr bwMode="auto">
          <a:xfrm>
            <a:off x="5136835" y="6209859"/>
            <a:ext cx="533400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Assembly of Instructions</a:t>
            </a:r>
          </a:p>
        </p:txBody>
      </p:sp>
      <p:sp>
        <p:nvSpPr>
          <p:cNvPr id="716803" name="Rectangle 3"/>
          <p:cNvSpPr>
            <a:spLocks noChangeArrowheads="1"/>
          </p:cNvSpPr>
          <p:nvPr/>
        </p:nvSpPr>
        <p:spPr bwMode="auto">
          <a:xfrm>
            <a:off x="609600" y="2286000"/>
            <a:ext cx="7845425" cy="116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// Assemble Beta op instructions</a:t>
            </a: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.macro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betaop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(OP,RA,RB,RC) {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.align 4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LONG((OP&lt;&lt;26)+((RC%32)&lt;&lt;21)+((RA%32)&lt;&lt;16)+((RB%32)&lt;&lt;11))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30727" name="Group 4"/>
          <p:cNvGrpSpPr>
            <a:grpSpLocks/>
          </p:cNvGrpSpPr>
          <p:nvPr/>
        </p:nvGrpSpPr>
        <p:grpSpPr bwMode="auto">
          <a:xfrm>
            <a:off x="990600" y="1143000"/>
            <a:ext cx="7315200" cy="457200"/>
            <a:chOff x="624" y="864"/>
            <a:chExt cx="4608" cy="288"/>
          </a:xfrm>
        </p:grpSpPr>
        <p:sp>
          <p:nvSpPr>
            <p:cNvPr id="30820" name="Rectangle 5"/>
            <p:cNvSpPr>
              <a:spLocks noChangeArrowheads="1"/>
            </p:cNvSpPr>
            <p:nvPr/>
          </p:nvSpPr>
          <p:spPr bwMode="auto">
            <a:xfrm>
              <a:off x="6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1" name="Rectangle 6"/>
            <p:cNvSpPr>
              <a:spLocks noChangeArrowheads="1"/>
            </p:cNvSpPr>
            <p:nvPr/>
          </p:nvSpPr>
          <p:spPr bwMode="auto">
            <a:xfrm>
              <a:off x="7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2" name="Rectangle 7"/>
            <p:cNvSpPr>
              <a:spLocks noChangeArrowheads="1"/>
            </p:cNvSpPr>
            <p:nvPr/>
          </p:nvSpPr>
          <p:spPr bwMode="auto">
            <a:xfrm>
              <a:off x="9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3" name="Rectangle 8"/>
            <p:cNvSpPr>
              <a:spLocks noChangeArrowheads="1"/>
            </p:cNvSpPr>
            <p:nvPr/>
          </p:nvSpPr>
          <p:spPr bwMode="auto">
            <a:xfrm>
              <a:off x="10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4" name="Rectangle 9"/>
            <p:cNvSpPr>
              <a:spLocks noChangeArrowheads="1"/>
            </p:cNvSpPr>
            <p:nvPr/>
          </p:nvSpPr>
          <p:spPr bwMode="auto">
            <a:xfrm>
              <a:off x="12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5" name="Rectangle 10"/>
            <p:cNvSpPr>
              <a:spLocks noChangeArrowheads="1"/>
            </p:cNvSpPr>
            <p:nvPr/>
          </p:nvSpPr>
          <p:spPr bwMode="auto">
            <a:xfrm>
              <a:off x="13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6" name="Rectangle 11"/>
            <p:cNvSpPr>
              <a:spLocks noChangeArrowheads="1"/>
            </p:cNvSpPr>
            <p:nvPr/>
          </p:nvSpPr>
          <p:spPr bwMode="auto">
            <a:xfrm>
              <a:off x="14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7" name="Rectangle 12"/>
            <p:cNvSpPr>
              <a:spLocks noChangeArrowheads="1"/>
            </p:cNvSpPr>
            <p:nvPr/>
          </p:nvSpPr>
          <p:spPr bwMode="auto">
            <a:xfrm>
              <a:off x="163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8" name="Rectangle 13"/>
            <p:cNvSpPr>
              <a:spLocks noChangeArrowheads="1"/>
            </p:cNvSpPr>
            <p:nvPr/>
          </p:nvSpPr>
          <p:spPr bwMode="auto">
            <a:xfrm>
              <a:off x="177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9" name="Rectangle 14"/>
            <p:cNvSpPr>
              <a:spLocks noChangeArrowheads="1"/>
            </p:cNvSpPr>
            <p:nvPr/>
          </p:nvSpPr>
          <p:spPr bwMode="auto">
            <a:xfrm>
              <a:off x="192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0" name="Rectangle 15"/>
            <p:cNvSpPr>
              <a:spLocks noChangeArrowheads="1"/>
            </p:cNvSpPr>
            <p:nvPr/>
          </p:nvSpPr>
          <p:spPr bwMode="auto">
            <a:xfrm>
              <a:off x="206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1" name="Rectangle 16"/>
            <p:cNvSpPr>
              <a:spLocks noChangeArrowheads="1"/>
            </p:cNvSpPr>
            <p:nvPr/>
          </p:nvSpPr>
          <p:spPr bwMode="auto">
            <a:xfrm>
              <a:off x="220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2" name="Rectangle 17"/>
            <p:cNvSpPr>
              <a:spLocks noChangeArrowheads="1"/>
            </p:cNvSpPr>
            <p:nvPr/>
          </p:nvSpPr>
          <p:spPr bwMode="auto">
            <a:xfrm>
              <a:off x="235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3" name="Rectangle 18"/>
            <p:cNvSpPr>
              <a:spLocks noChangeArrowheads="1"/>
            </p:cNvSpPr>
            <p:nvPr/>
          </p:nvSpPr>
          <p:spPr bwMode="auto">
            <a:xfrm>
              <a:off x="249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4" name="Rectangle 19"/>
            <p:cNvSpPr>
              <a:spLocks noChangeArrowheads="1"/>
            </p:cNvSpPr>
            <p:nvPr/>
          </p:nvSpPr>
          <p:spPr bwMode="auto">
            <a:xfrm>
              <a:off x="264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5" name="Rectangle 20"/>
            <p:cNvSpPr>
              <a:spLocks noChangeArrowheads="1"/>
            </p:cNvSpPr>
            <p:nvPr/>
          </p:nvSpPr>
          <p:spPr bwMode="auto">
            <a:xfrm>
              <a:off x="278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6" name="Rectangle 21"/>
            <p:cNvSpPr>
              <a:spLocks noChangeArrowheads="1"/>
            </p:cNvSpPr>
            <p:nvPr/>
          </p:nvSpPr>
          <p:spPr bwMode="auto">
            <a:xfrm>
              <a:off x="292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7" name="Rectangle 22"/>
            <p:cNvSpPr>
              <a:spLocks noChangeArrowheads="1"/>
            </p:cNvSpPr>
            <p:nvPr/>
          </p:nvSpPr>
          <p:spPr bwMode="auto">
            <a:xfrm>
              <a:off x="307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8" name="Rectangle 23"/>
            <p:cNvSpPr>
              <a:spLocks noChangeArrowheads="1"/>
            </p:cNvSpPr>
            <p:nvPr/>
          </p:nvSpPr>
          <p:spPr bwMode="auto">
            <a:xfrm>
              <a:off x="321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9" name="Rectangle 24"/>
            <p:cNvSpPr>
              <a:spLocks noChangeArrowheads="1"/>
            </p:cNvSpPr>
            <p:nvPr/>
          </p:nvSpPr>
          <p:spPr bwMode="auto">
            <a:xfrm>
              <a:off x="336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0" name="Rectangle 25"/>
            <p:cNvSpPr>
              <a:spLocks noChangeArrowheads="1"/>
            </p:cNvSpPr>
            <p:nvPr/>
          </p:nvSpPr>
          <p:spPr bwMode="auto">
            <a:xfrm>
              <a:off x="350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1" name="Rectangle 26"/>
            <p:cNvSpPr>
              <a:spLocks noChangeArrowheads="1"/>
            </p:cNvSpPr>
            <p:nvPr/>
          </p:nvSpPr>
          <p:spPr bwMode="auto">
            <a:xfrm>
              <a:off x="364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2" name="Rectangle 27"/>
            <p:cNvSpPr>
              <a:spLocks noChangeArrowheads="1"/>
            </p:cNvSpPr>
            <p:nvPr/>
          </p:nvSpPr>
          <p:spPr bwMode="auto">
            <a:xfrm>
              <a:off x="379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3" name="Rectangle 28"/>
            <p:cNvSpPr>
              <a:spLocks noChangeArrowheads="1"/>
            </p:cNvSpPr>
            <p:nvPr/>
          </p:nvSpPr>
          <p:spPr bwMode="auto">
            <a:xfrm>
              <a:off x="393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4" name="Rectangle 29"/>
            <p:cNvSpPr>
              <a:spLocks noChangeArrowheads="1"/>
            </p:cNvSpPr>
            <p:nvPr/>
          </p:nvSpPr>
          <p:spPr bwMode="auto">
            <a:xfrm>
              <a:off x="408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5" name="Rectangle 30"/>
            <p:cNvSpPr>
              <a:spLocks noChangeArrowheads="1"/>
            </p:cNvSpPr>
            <p:nvPr/>
          </p:nvSpPr>
          <p:spPr bwMode="auto">
            <a:xfrm>
              <a:off x="42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6" name="Rectangle 31"/>
            <p:cNvSpPr>
              <a:spLocks noChangeArrowheads="1"/>
            </p:cNvSpPr>
            <p:nvPr/>
          </p:nvSpPr>
          <p:spPr bwMode="auto">
            <a:xfrm>
              <a:off x="43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7" name="Rectangle 32"/>
            <p:cNvSpPr>
              <a:spLocks noChangeArrowheads="1"/>
            </p:cNvSpPr>
            <p:nvPr/>
          </p:nvSpPr>
          <p:spPr bwMode="auto">
            <a:xfrm>
              <a:off x="45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8" name="Rectangle 33"/>
            <p:cNvSpPr>
              <a:spLocks noChangeArrowheads="1"/>
            </p:cNvSpPr>
            <p:nvPr/>
          </p:nvSpPr>
          <p:spPr bwMode="auto">
            <a:xfrm>
              <a:off x="46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9" name="Rectangle 34"/>
            <p:cNvSpPr>
              <a:spLocks noChangeArrowheads="1"/>
            </p:cNvSpPr>
            <p:nvPr/>
          </p:nvSpPr>
          <p:spPr bwMode="auto">
            <a:xfrm>
              <a:off x="48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50" name="Rectangle 35"/>
            <p:cNvSpPr>
              <a:spLocks noChangeArrowheads="1"/>
            </p:cNvSpPr>
            <p:nvPr/>
          </p:nvSpPr>
          <p:spPr bwMode="auto">
            <a:xfrm>
              <a:off x="49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51" name="Rectangle 36"/>
            <p:cNvSpPr>
              <a:spLocks noChangeArrowheads="1"/>
            </p:cNvSpPr>
            <p:nvPr/>
          </p:nvSpPr>
          <p:spPr bwMode="auto">
            <a:xfrm>
              <a:off x="50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</p:grpSp>
      <p:grpSp>
        <p:nvGrpSpPr>
          <p:cNvPr id="30728" name="Group 37"/>
          <p:cNvGrpSpPr>
            <a:grpSpLocks/>
          </p:cNvGrpSpPr>
          <p:nvPr/>
        </p:nvGrpSpPr>
        <p:grpSpPr bwMode="auto">
          <a:xfrm>
            <a:off x="990600" y="1144588"/>
            <a:ext cx="1377950" cy="457200"/>
            <a:chOff x="624" y="1166"/>
            <a:chExt cx="868" cy="288"/>
          </a:xfrm>
        </p:grpSpPr>
        <p:sp>
          <p:nvSpPr>
            <p:cNvPr id="30818" name="Rectangle 38"/>
            <p:cNvSpPr>
              <a:spLocks noChangeArrowheads="1"/>
            </p:cNvSpPr>
            <p:nvPr/>
          </p:nvSpPr>
          <p:spPr bwMode="auto">
            <a:xfrm>
              <a:off x="624" y="1166"/>
              <a:ext cx="86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9" name="Text Box 39"/>
            <p:cNvSpPr txBox="1">
              <a:spLocks noChangeArrowheads="1"/>
            </p:cNvSpPr>
            <p:nvPr/>
          </p:nvSpPr>
          <p:spPr bwMode="auto">
            <a:xfrm>
              <a:off x="724" y="1195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+mj-lt"/>
                </a:rPr>
                <a:t>OPCODE</a:t>
              </a:r>
            </a:p>
          </p:txBody>
        </p:sp>
      </p:grpSp>
      <p:grpSp>
        <p:nvGrpSpPr>
          <p:cNvPr id="30729" name="Group 40"/>
          <p:cNvGrpSpPr>
            <a:grpSpLocks/>
          </p:cNvGrpSpPr>
          <p:nvPr/>
        </p:nvGrpSpPr>
        <p:grpSpPr bwMode="auto">
          <a:xfrm>
            <a:off x="2362200" y="1144588"/>
            <a:ext cx="1143000" cy="457200"/>
            <a:chOff x="1488" y="1166"/>
            <a:chExt cx="720" cy="288"/>
          </a:xfrm>
        </p:grpSpPr>
        <p:sp>
          <p:nvSpPr>
            <p:cNvPr id="30816" name="Rectangle 41"/>
            <p:cNvSpPr>
              <a:spLocks noChangeArrowheads="1"/>
            </p:cNvSpPr>
            <p:nvPr/>
          </p:nvSpPr>
          <p:spPr bwMode="auto">
            <a:xfrm>
              <a:off x="1488" y="1166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7" name="Text Box 42"/>
            <p:cNvSpPr txBox="1">
              <a:spLocks noChangeArrowheads="1"/>
            </p:cNvSpPr>
            <p:nvPr/>
          </p:nvSpPr>
          <p:spPr bwMode="auto">
            <a:xfrm>
              <a:off x="1700" y="1195"/>
              <a:ext cx="3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RC</a:t>
              </a:r>
            </a:p>
          </p:txBody>
        </p:sp>
      </p:grpSp>
      <p:grpSp>
        <p:nvGrpSpPr>
          <p:cNvPr id="30730" name="Group 43"/>
          <p:cNvGrpSpPr>
            <a:grpSpLocks/>
          </p:cNvGrpSpPr>
          <p:nvPr/>
        </p:nvGrpSpPr>
        <p:grpSpPr bwMode="auto">
          <a:xfrm>
            <a:off x="3505200" y="1143000"/>
            <a:ext cx="1143000" cy="457200"/>
            <a:chOff x="2208" y="1157"/>
            <a:chExt cx="720" cy="288"/>
          </a:xfrm>
        </p:grpSpPr>
        <p:sp>
          <p:nvSpPr>
            <p:cNvPr id="30814" name="Rectangle 44"/>
            <p:cNvSpPr>
              <a:spLocks noChangeArrowheads="1"/>
            </p:cNvSpPr>
            <p:nvPr/>
          </p:nvSpPr>
          <p:spPr bwMode="auto">
            <a:xfrm>
              <a:off x="2208" y="1157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5" name="Text Box 45"/>
            <p:cNvSpPr txBox="1">
              <a:spLocks noChangeArrowheads="1"/>
            </p:cNvSpPr>
            <p:nvPr/>
          </p:nvSpPr>
          <p:spPr bwMode="auto">
            <a:xfrm>
              <a:off x="2414" y="118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RA</a:t>
              </a:r>
            </a:p>
          </p:txBody>
        </p:sp>
      </p:grpSp>
      <p:grpSp>
        <p:nvGrpSpPr>
          <p:cNvPr id="30731" name="Group 46"/>
          <p:cNvGrpSpPr>
            <a:grpSpLocks/>
          </p:cNvGrpSpPr>
          <p:nvPr/>
        </p:nvGrpSpPr>
        <p:grpSpPr bwMode="auto">
          <a:xfrm>
            <a:off x="4648200" y="1143000"/>
            <a:ext cx="1143000" cy="457200"/>
            <a:chOff x="2928" y="1157"/>
            <a:chExt cx="720" cy="288"/>
          </a:xfrm>
        </p:grpSpPr>
        <p:sp>
          <p:nvSpPr>
            <p:cNvPr id="30812" name="Rectangle 47"/>
            <p:cNvSpPr>
              <a:spLocks noChangeArrowheads="1"/>
            </p:cNvSpPr>
            <p:nvPr/>
          </p:nvSpPr>
          <p:spPr bwMode="auto">
            <a:xfrm>
              <a:off x="2928" y="1157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3" name="Text Box 48"/>
            <p:cNvSpPr txBox="1">
              <a:spLocks noChangeArrowheads="1"/>
            </p:cNvSpPr>
            <p:nvPr/>
          </p:nvSpPr>
          <p:spPr bwMode="auto">
            <a:xfrm>
              <a:off x="3134" y="1185"/>
              <a:ext cx="3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RB</a:t>
              </a:r>
            </a:p>
          </p:txBody>
        </p:sp>
      </p:grpSp>
      <p:grpSp>
        <p:nvGrpSpPr>
          <p:cNvPr id="30732" name="Group 49"/>
          <p:cNvGrpSpPr>
            <a:grpSpLocks/>
          </p:cNvGrpSpPr>
          <p:nvPr/>
        </p:nvGrpSpPr>
        <p:grpSpPr bwMode="auto">
          <a:xfrm>
            <a:off x="5791200" y="1143000"/>
            <a:ext cx="2514600" cy="457200"/>
            <a:chOff x="3648" y="1157"/>
            <a:chExt cx="1584" cy="288"/>
          </a:xfrm>
        </p:grpSpPr>
        <p:sp>
          <p:nvSpPr>
            <p:cNvPr id="30810" name="Rectangle 50"/>
            <p:cNvSpPr>
              <a:spLocks noChangeArrowheads="1"/>
            </p:cNvSpPr>
            <p:nvPr/>
          </p:nvSpPr>
          <p:spPr bwMode="auto">
            <a:xfrm>
              <a:off x="3648" y="1157"/>
              <a:ext cx="158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1" name="Text Box 51"/>
            <p:cNvSpPr txBox="1">
              <a:spLocks noChangeArrowheads="1"/>
            </p:cNvSpPr>
            <p:nvPr/>
          </p:nvSpPr>
          <p:spPr bwMode="auto">
            <a:xfrm>
              <a:off x="4099" y="1185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UNUSED</a:t>
              </a:r>
            </a:p>
          </p:txBody>
        </p:sp>
      </p:grpSp>
      <p:grpSp>
        <p:nvGrpSpPr>
          <p:cNvPr id="30733" name="Group 52"/>
          <p:cNvGrpSpPr>
            <a:grpSpLocks/>
          </p:cNvGrpSpPr>
          <p:nvPr/>
        </p:nvGrpSpPr>
        <p:grpSpPr bwMode="auto">
          <a:xfrm>
            <a:off x="990600" y="1752600"/>
            <a:ext cx="7315200" cy="457200"/>
            <a:chOff x="624" y="864"/>
            <a:chExt cx="4608" cy="288"/>
          </a:xfrm>
        </p:grpSpPr>
        <p:sp>
          <p:nvSpPr>
            <p:cNvPr id="30778" name="Rectangle 53"/>
            <p:cNvSpPr>
              <a:spLocks noChangeArrowheads="1"/>
            </p:cNvSpPr>
            <p:nvPr/>
          </p:nvSpPr>
          <p:spPr bwMode="auto">
            <a:xfrm>
              <a:off x="6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9" name="Rectangle 54"/>
            <p:cNvSpPr>
              <a:spLocks noChangeArrowheads="1"/>
            </p:cNvSpPr>
            <p:nvPr/>
          </p:nvSpPr>
          <p:spPr bwMode="auto">
            <a:xfrm>
              <a:off x="7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0" name="Rectangle 55"/>
            <p:cNvSpPr>
              <a:spLocks noChangeArrowheads="1"/>
            </p:cNvSpPr>
            <p:nvPr/>
          </p:nvSpPr>
          <p:spPr bwMode="auto">
            <a:xfrm>
              <a:off x="9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1" name="Rectangle 56"/>
            <p:cNvSpPr>
              <a:spLocks noChangeArrowheads="1"/>
            </p:cNvSpPr>
            <p:nvPr/>
          </p:nvSpPr>
          <p:spPr bwMode="auto">
            <a:xfrm>
              <a:off x="10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2" name="Rectangle 57"/>
            <p:cNvSpPr>
              <a:spLocks noChangeArrowheads="1"/>
            </p:cNvSpPr>
            <p:nvPr/>
          </p:nvSpPr>
          <p:spPr bwMode="auto">
            <a:xfrm>
              <a:off x="12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3" name="Rectangle 58"/>
            <p:cNvSpPr>
              <a:spLocks noChangeArrowheads="1"/>
            </p:cNvSpPr>
            <p:nvPr/>
          </p:nvSpPr>
          <p:spPr bwMode="auto">
            <a:xfrm>
              <a:off x="13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4" name="Rectangle 59"/>
            <p:cNvSpPr>
              <a:spLocks noChangeArrowheads="1"/>
            </p:cNvSpPr>
            <p:nvPr/>
          </p:nvSpPr>
          <p:spPr bwMode="auto">
            <a:xfrm>
              <a:off x="14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5" name="Rectangle 60"/>
            <p:cNvSpPr>
              <a:spLocks noChangeArrowheads="1"/>
            </p:cNvSpPr>
            <p:nvPr/>
          </p:nvSpPr>
          <p:spPr bwMode="auto">
            <a:xfrm>
              <a:off x="163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6" name="Rectangle 61"/>
            <p:cNvSpPr>
              <a:spLocks noChangeArrowheads="1"/>
            </p:cNvSpPr>
            <p:nvPr/>
          </p:nvSpPr>
          <p:spPr bwMode="auto">
            <a:xfrm>
              <a:off x="177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7" name="Rectangle 62"/>
            <p:cNvSpPr>
              <a:spLocks noChangeArrowheads="1"/>
            </p:cNvSpPr>
            <p:nvPr/>
          </p:nvSpPr>
          <p:spPr bwMode="auto">
            <a:xfrm>
              <a:off x="192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8" name="Rectangle 63"/>
            <p:cNvSpPr>
              <a:spLocks noChangeArrowheads="1"/>
            </p:cNvSpPr>
            <p:nvPr/>
          </p:nvSpPr>
          <p:spPr bwMode="auto">
            <a:xfrm>
              <a:off x="206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9" name="Rectangle 64"/>
            <p:cNvSpPr>
              <a:spLocks noChangeArrowheads="1"/>
            </p:cNvSpPr>
            <p:nvPr/>
          </p:nvSpPr>
          <p:spPr bwMode="auto">
            <a:xfrm>
              <a:off x="220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0" name="Rectangle 65"/>
            <p:cNvSpPr>
              <a:spLocks noChangeArrowheads="1"/>
            </p:cNvSpPr>
            <p:nvPr/>
          </p:nvSpPr>
          <p:spPr bwMode="auto">
            <a:xfrm>
              <a:off x="235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1" name="Rectangle 66"/>
            <p:cNvSpPr>
              <a:spLocks noChangeArrowheads="1"/>
            </p:cNvSpPr>
            <p:nvPr/>
          </p:nvSpPr>
          <p:spPr bwMode="auto">
            <a:xfrm>
              <a:off x="249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2" name="Rectangle 67"/>
            <p:cNvSpPr>
              <a:spLocks noChangeArrowheads="1"/>
            </p:cNvSpPr>
            <p:nvPr/>
          </p:nvSpPr>
          <p:spPr bwMode="auto">
            <a:xfrm>
              <a:off x="264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3" name="Rectangle 68"/>
            <p:cNvSpPr>
              <a:spLocks noChangeArrowheads="1"/>
            </p:cNvSpPr>
            <p:nvPr/>
          </p:nvSpPr>
          <p:spPr bwMode="auto">
            <a:xfrm>
              <a:off x="278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4" name="Rectangle 69"/>
            <p:cNvSpPr>
              <a:spLocks noChangeArrowheads="1"/>
            </p:cNvSpPr>
            <p:nvPr/>
          </p:nvSpPr>
          <p:spPr bwMode="auto">
            <a:xfrm>
              <a:off x="292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5" name="Rectangle 70"/>
            <p:cNvSpPr>
              <a:spLocks noChangeArrowheads="1"/>
            </p:cNvSpPr>
            <p:nvPr/>
          </p:nvSpPr>
          <p:spPr bwMode="auto">
            <a:xfrm>
              <a:off x="307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6" name="Rectangle 71"/>
            <p:cNvSpPr>
              <a:spLocks noChangeArrowheads="1"/>
            </p:cNvSpPr>
            <p:nvPr/>
          </p:nvSpPr>
          <p:spPr bwMode="auto">
            <a:xfrm>
              <a:off x="321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7" name="Rectangle 72"/>
            <p:cNvSpPr>
              <a:spLocks noChangeArrowheads="1"/>
            </p:cNvSpPr>
            <p:nvPr/>
          </p:nvSpPr>
          <p:spPr bwMode="auto">
            <a:xfrm>
              <a:off x="336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8" name="Rectangle 73"/>
            <p:cNvSpPr>
              <a:spLocks noChangeArrowheads="1"/>
            </p:cNvSpPr>
            <p:nvPr/>
          </p:nvSpPr>
          <p:spPr bwMode="auto">
            <a:xfrm>
              <a:off x="350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9" name="Rectangle 74"/>
            <p:cNvSpPr>
              <a:spLocks noChangeArrowheads="1"/>
            </p:cNvSpPr>
            <p:nvPr/>
          </p:nvSpPr>
          <p:spPr bwMode="auto">
            <a:xfrm>
              <a:off x="364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0" name="Rectangle 75"/>
            <p:cNvSpPr>
              <a:spLocks noChangeArrowheads="1"/>
            </p:cNvSpPr>
            <p:nvPr/>
          </p:nvSpPr>
          <p:spPr bwMode="auto">
            <a:xfrm>
              <a:off x="379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1" name="Rectangle 76"/>
            <p:cNvSpPr>
              <a:spLocks noChangeArrowheads="1"/>
            </p:cNvSpPr>
            <p:nvPr/>
          </p:nvSpPr>
          <p:spPr bwMode="auto">
            <a:xfrm>
              <a:off x="393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2" name="Rectangle 77"/>
            <p:cNvSpPr>
              <a:spLocks noChangeArrowheads="1"/>
            </p:cNvSpPr>
            <p:nvPr/>
          </p:nvSpPr>
          <p:spPr bwMode="auto">
            <a:xfrm>
              <a:off x="408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3" name="Rectangle 78"/>
            <p:cNvSpPr>
              <a:spLocks noChangeArrowheads="1"/>
            </p:cNvSpPr>
            <p:nvPr/>
          </p:nvSpPr>
          <p:spPr bwMode="auto">
            <a:xfrm>
              <a:off x="42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4" name="Rectangle 79"/>
            <p:cNvSpPr>
              <a:spLocks noChangeArrowheads="1"/>
            </p:cNvSpPr>
            <p:nvPr/>
          </p:nvSpPr>
          <p:spPr bwMode="auto">
            <a:xfrm>
              <a:off x="43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5" name="Rectangle 80"/>
            <p:cNvSpPr>
              <a:spLocks noChangeArrowheads="1"/>
            </p:cNvSpPr>
            <p:nvPr/>
          </p:nvSpPr>
          <p:spPr bwMode="auto">
            <a:xfrm>
              <a:off x="45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6" name="Rectangle 81"/>
            <p:cNvSpPr>
              <a:spLocks noChangeArrowheads="1"/>
            </p:cNvSpPr>
            <p:nvPr/>
          </p:nvSpPr>
          <p:spPr bwMode="auto">
            <a:xfrm>
              <a:off x="46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7" name="Rectangle 82"/>
            <p:cNvSpPr>
              <a:spLocks noChangeArrowheads="1"/>
            </p:cNvSpPr>
            <p:nvPr/>
          </p:nvSpPr>
          <p:spPr bwMode="auto">
            <a:xfrm>
              <a:off x="48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8" name="Rectangle 83"/>
            <p:cNvSpPr>
              <a:spLocks noChangeArrowheads="1"/>
            </p:cNvSpPr>
            <p:nvPr/>
          </p:nvSpPr>
          <p:spPr bwMode="auto">
            <a:xfrm>
              <a:off x="49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9" name="Rectangle 84"/>
            <p:cNvSpPr>
              <a:spLocks noChangeArrowheads="1"/>
            </p:cNvSpPr>
            <p:nvPr/>
          </p:nvSpPr>
          <p:spPr bwMode="auto">
            <a:xfrm>
              <a:off x="50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</p:grpSp>
      <p:grpSp>
        <p:nvGrpSpPr>
          <p:cNvPr id="30734" name="Group 85"/>
          <p:cNvGrpSpPr>
            <a:grpSpLocks/>
          </p:cNvGrpSpPr>
          <p:nvPr/>
        </p:nvGrpSpPr>
        <p:grpSpPr bwMode="auto">
          <a:xfrm>
            <a:off x="990600" y="1752600"/>
            <a:ext cx="1377950" cy="457200"/>
            <a:chOff x="624" y="1166"/>
            <a:chExt cx="868" cy="288"/>
          </a:xfrm>
        </p:grpSpPr>
        <p:sp>
          <p:nvSpPr>
            <p:cNvPr id="30776" name="Rectangle 86"/>
            <p:cNvSpPr>
              <a:spLocks noChangeArrowheads="1"/>
            </p:cNvSpPr>
            <p:nvPr/>
          </p:nvSpPr>
          <p:spPr bwMode="auto">
            <a:xfrm>
              <a:off x="624" y="1166"/>
              <a:ext cx="86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7" name="Text Box 87"/>
            <p:cNvSpPr txBox="1">
              <a:spLocks noChangeArrowheads="1"/>
            </p:cNvSpPr>
            <p:nvPr/>
          </p:nvSpPr>
          <p:spPr bwMode="auto">
            <a:xfrm>
              <a:off x="724" y="1195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OPCODE</a:t>
              </a:r>
            </a:p>
          </p:txBody>
        </p:sp>
      </p:grpSp>
      <p:grpSp>
        <p:nvGrpSpPr>
          <p:cNvPr id="30735" name="Group 88"/>
          <p:cNvGrpSpPr>
            <a:grpSpLocks/>
          </p:cNvGrpSpPr>
          <p:nvPr/>
        </p:nvGrpSpPr>
        <p:grpSpPr bwMode="auto">
          <a:xfrm>
            <a:off x="2362200" y="1752600"/>
            <a:ext cx="1143000" cy="457200"/>
            <a:chOff x="1488" y="1166"/>
            <a:chExt cx="720" cy="288"/>
          </a:xfrm>
        </p:grpSpPr>
        <p:sp>
          <p:nvSpPr>
            <p:cNvPr id="30774" name="Rectangle 89"/>
            <p:cNvSpPr>
              <a:spLocks noChangeArrowheads="1"/>
            </p:cNvSpPr>
            <p:nvPr/>
          </p:nvSpPr>
          <p:spPr bwMode="auto">
            <a:xfrm>
              <a:off x="1488" y="1166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5" name="Text Box 90"/>
            <p:cNvSpPr txBox="1">
              <a:spLocks noChangeArrowheads="1"/>
            </p:cNvSpPr>
            <p:nvPr/>
          </p:nvSpPr>
          <p:spPr bwMode="auto">
            <a:xfrm>
              <a:off x="1700" y="1195"/>
              <a:ext cx="3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RC</a:t>
              </a:r>
            </a:p>
          </p:txBody>
        </p:sp>
      </p:grpSp>
      <p:grpSp>
        <p:nvGrpSpPr>
          <p:cNvPr id="30736" name="Group 91"/>
          <p:cNvGrpSpPr>
            <a:grpSpLocks/>
          </p:cNvGrpSpPr>
          <p:nvPr/>
        </p:nvGrpSpPr>
        <p:grpSpPr bwMode="auto">
          <a:xfrm>
            <a:off x="3505200" y="1751013"/>
            <a:ext cx="1143000" cy="457200"/>
            <a:chOff x="2208" y="1157"/>
            <a:chExt cx="720" cy="288"/>
          </a:xfrm>
        </p:grpSpPr>
        <p:sp>
          <p:nvSpPr>
            <p:cNvPr id="30772" name="Rectangle 92"/>
            <p:cNvSpPr>
              <a:spLocks noChangeArrowheads="1"/>
            </p:cNvSpPr>
            <p:nvPr/>
          </p:nvSpPr>
          <p:spPr bwMode="auto">
            <a:xfrm>
              <a:off x="2208" y="1157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3" name="Text Box 93"/>
            <p:cNvSpPr txBox="1">
              <a:spLocks noChangeArrowheads="1"/>
            </p:cNvSpPr>
            <p:nvPr/>
          </p:nvSpPr>
          <p:spPr bwMode="auto">
            <a:xfrm>
              <a:off x="2414" y="118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RA</a:t>
              </a:r>
            </a:p>
          </p:txBody>
        </p:sp>
      </p:grpSp>
      <p:grpSp>
        <p:nvGrpSpPr>
          <p:cNvPr id="30737" name="Group 94"/>
          <p:cNvGrpSpPr>
            <a:grpSpLocks/>
          </p:cNvGrpSpPr>
          <p:nvPr/>
        </p:nvGrpSpPr>
        <p:grpSpPr bwMode="auto">
          <a:xfrm>
            <a:off x="4648200" y="1751013"/>
            <a:ext cx="3685309" cy="457200"/>
            <a:chOff x="3648" y="1157"/>
            <a:chExt cx="1596" cy="288"/>
          </a:xfrm>
        </p:grpSpPr>
        <p:sp>
          <p:nvSpPr>
            <p:cNvPr id="30770" name="Rectangle 95"/>
            <p:cNvSpPr>
              <a:spLocks noChangeArrowheads="1"/>
            </p:cNvSpPr>
            <p:nvPr/>
          </p:nvSpPr>
          <p:spPr bwMode="auto">
            <a:xfrm>
              <a:off x="3648" y="1157"/>
              <a:ext cx="158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1" name="Text Box 96"/>
            <p:cNvSpPr txBox="1">
              <a:spLocks noChangeArrowheads="1"/>
            </p:cNvSpPr>
            <p:nvPr/>
          </p:nvSpPr>
          <p:spPr bwMode="auto">
            <a:xfrm>
              <a:off x="3798" y="1185"/>
              <a:ext cx="14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16-BIT SIGNED CONSTANT</a:t>
              </a:r>
            </a:p>
          </p:txBody>
        </p:sp>
      </p:grpSp>
      <p:sp>
        <p:nvSpPr>
          <p:cNvPr id="716909" name="Rectangle 109"/>
          <p:cNvSpPr>
            <a:spLocks noChangeArrowheads="1"/>
          </p:cNvSpPr>
          <p:nvPr/>
        </p:nvSpPr>
        <p:spPr bwMode="auto">
          <a:xfrm>
            <a:off x="4638675" y="1752600"/>
            <a:ext cx="3657600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>
                <a:solidFill>
                  <a:schemeClr val="accent2"/>
                </a:solidFill>
                <a:latin typeface="+mj-lt"/>
              </a:rPr>
              <a:t>1000000000000000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16910" name="Rectangle 110"/>
          <p:cNvSpPr>
            <a:spLocks noChangeArrowheads="1"/>
          </p:cNvSpPr>
          <p:nvPr/>
        </p:nvSpPr>
        <p:spPr bwMode="auto">
          <a:xfrm>
            <a:off x="2352675" y="1754188"/>
            <a:ext cx="1143000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>
                <a:solidFill>
                  <a:schemeClr val="accent2"/>
                </a:solidFill>
                <a:latin typeface="+mj-lt"/>
              </a:rPr>
              <a:t>00000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16911" name="Rectangle 111"/>
          <p:cNvSpPr>
            <a:spLocks noChangeArrowheads="1"/>
          </p:cNvSpPr>
          <p:nvPr/>
        </p:nvSpPr>
        <p:spPr bwMode="auto">
          <a:xfrm>
            <a:off x="3495675" y="1754188"/>
            <a:ext cx="1143000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>
                <a:solidFill>
                  <a:schemeClr val="accent2"/>
                </a:solidFill>
                <a:latin typeface="+mj-lt"/>
              </a:rPr>
              <a:t>01111</a:t>
            </a:r>
          </a:p>
        </p:txBody>
      </p:sp>
      <p:sp>
        <p:nvSpPr>
          <p:cNvPr id="716912" name="Rectangle 112"/>
          <p:cNvSpPr>
            <a:spLocks noChangeArrowheads="1"/>
          </p:cNvSpPr>
          <p:nvPr/>
        </p:nvSpPr>
        <p:spPr bwMode="auto">
          <a:xfrm>
            <a:off x="981075" y="1754188"/>
            <a:ext cx="1381125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+mj-lt"/>
              </a:rPr>
              <a:t>110000</a:t>
            </a:r>
          </a:p>
        </p:txBody>
      </p:sp>
      <p:sp>
        <p:nvSpPr>
          <p:cNvPr id="716913" name="Text Box 113"/>
          <p:cNvSpPr txBox="1">
            <a:spLocks noChangeArrowheads="1"/>
          </p:cNvSpPr>
          <p:nvPr/>
        </p:nvSpPr>
        <p:spPr bwMode="auto">
          <a:xfrm>
            <a:off x="4343400" y="2362200"/>
            <a:ext cx="4495800" cy="58477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l"/>
            <a:r>
              <a:rPr lang="en-US" altLang="ja-JP" sz="1600">
                <a:latin typeface="+mj-lt"/>
              </a:rPr>
              <a:t>“.align 4” ensures instructions will begin on word boundary (i.e., address = 0 mod 4)</a:t>
            </a:r>
            <a:endParaRPr lang="en-US" sz="1600">
              <a:latin typeface="+mj-lt"/>
            </a:endParaRPr>
          </a:p>
        </p:txBody>
      </p:sp>
      <p:sp>
        <p:nvSpPr>
          <p:cNvPr id="716931" name="Rectangle 131"/>
          <p:cNvSpPr>
            <a:spLocks noChangeArrowheads="1"/>
          </p:cNvSpPr>
          <p:nvPr/>
        </p:nvSpPr>
        <p:spPr bwMode="auto">
          <a:xfrm>
            <a:off x="609600" y="5486400"/>
            <a:ext cx="7845425" cy="10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+mj-lt"/>
              </a:rPr>
              <a:t>For example:</a:t>
            </a:r>
          </a:p>
          <a:p>
            <a:pPr eaLnBrk="0" hangingPunct="0"/>
            <a:r>
              <a:rPr lang="en-US" sz="1400" b="1" dirty="0">
                <a:latin typeface="Courier New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.macro ADDC(RA,C,RC)	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(0x30,RA,C,RC)</a:t>
            </a:r>
          </a:p>
          <a:p>
            <a:pPr algn="l" eaLnBrk="0" hangingPunct="0"/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600" b="1" dirty="0">
                <a:latin typeface="Courier New" charset="0"/>
              </a:rPr>
              <a:t>   ADDC(R15, -32768, R0)</a:t>
            </a:r>
            <a:r>
              <a:rPr lang="en-US" b="1" dirty="0"/>
              <a:t> </a:t>
            </a:r>
            <a:r>
              <a:rPr lang="en-US" sz="1600" b="1" dirty="0">
                <a:latin typeface="Courier New" charset="0"/>
              </a:rPr>
              <a:t>--&gt; </a:t>
            </a:r>
            <a:r>
              <a:rPr lang="en-US" sz="1600" b="1" dirty="0" err="1">
                <a:latin typeface="Courier New" charset="0"/>
              </a:rPr>
              <a:t>betaopc</a:t>
            </a:r>
            <a:r>
              <a:rPr lang="en-US" sz="1600" b="1" dirty="0">
                <a:latin typeface="Courier New" charset="0"/>
              </a:rPr>
              <a:t>(0x30,15,-32768,0)</a:t>
            </a:r>
            <a:r>
              <a:rPr lang="en-US" sz="1400" b="1" dirty="0">
                <a:latin typeface="Courier New" charset="0"/>
              </a:rPr>
              <a:t> </a:t>
            </a:r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609600" y="3505200"/>
            <a:ext cx="7845425" cy="181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// Assemble Beta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instructions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.macro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(OP,RA,CC,RC) {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.align 4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LONG((OP&lt;&lt;26)+((RC%32)&lt;&lt;21)+((RA%32)&lt;&lt;16)+(CC % 0x10000))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}</a:t>
            </a:r>
          </a:p>
          <a:p>
            <a:pPr algn="l" eaLnBrk="0" hangingPunct="0"/>
            <a:endParaRPr lang="en-US" sz="1400" b="1" dirty="0">
              <a:solidFill>
                <a:srgbClr val="FF0000"/>
              </a:solidFill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// Assemble Beta branch instructions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.macro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betabr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(OP,RA,RC,LABEL)	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(OP,RA,((LABEL-(.+4))&gt;&gt;2),RC)</a:t>
            </a:r>
          </a:p>
        </p:txBody>
      </p:sp>
    </p:spTree>
    <p:extLst>
      <p:ext uri="{BB962C8B-B14F-4D97-AF65-F5344CB8AC3E}">
        <p14:creationId xmlns:p14="http://schemas.microsoft.com/office/powerpoint/2010/main" val="27454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1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16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6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6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169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6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6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6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6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16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6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6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35" grpId="0" animBg="1"/>
      <p:bldP spid="716937" grpId="0" animBg="1"/>
      <p:bldP spid="716936" grpId="0" animBg="1"/>
      <p:bldP spid="716934" grpId="0" animBg="1"/>
      <p:bldP spid="716803" grpId="0"/>
      <p:bldP spid="716909" grpId="0" animBg="1" autoUpdateAnimBg="0"/>
      <p:bldP spid="716910" grpId="0" animBg="1" autoUpdateAnimBg="0"/>
      <p:bldP spid="716911" grpId="0" animBg="1" autoUpdateAnimBg="0"/>
      <p:bldP spid="716912" grpId="0" animBg="1" autoUpdateAnimBg="0"/>
      <p:bldP spid="716913" grpId="0" animBg="1"/>
      <p:bldP spid="716931" grpId="0"/>
      <p:bldP spid="1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4800600" y="5004052"/>
            <a:ext cx="2819400" cy="304800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219200" y="5371722"/>
            <a:ext cx="4267200" cy="304800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219200" y="5747191"/>
            <a:ext cx="5562600" cy="304800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ISA 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Storage:</a:t>
            </a:r>
          </a:p>
          <a:p>
            <a:pPr lvl="1"/>
            <a:r>
              <a:rPr lang="en-US" dirty="0"/>
              <a:t>Processor: 32 registers (r31 hardwired to 0) and PC</a:t>
            </a:r>
          </a:p>
          <a:p>
            <a:pPr lvl="1"/>
            <a:r>
              <a:rPr lang="en-US" dirty="0"/>
              <a:t>Main memory: Up to 4 GB, 32-bit words, 32-bit byte addresses, 4-byte-aligned accesses</a:t>
            </a:r>
          </a:p>
          <a:p>
            <a:endParaRPr lang="en-US" dirty="0"/>
          </a:p>
          <a:p>
            <a:pPr lvl="5"/>
            <a:endParaRPr lang="en-US" dirty="0"/>
          </a:p>
          <a:p>
            <a:r>
              <a:rPr lang="en-US" dirty="0"/>
              <a:t>Instruction formats:</a:t>
            </a:r>
          </a:p>
          <a:p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Instruction classes:</a:t>
            </a:r>
          </a:p>
          <a:p>
            <a:pPr lvl="1"/>
            <a:r>
              <a:rPr lang="en-US" dirty="0"/>
              <a:t>ALU: Two input registers, or register and constant</a:t>
            </a:r>
          </a:p>
          <a:p>
            <a:pPr lvl="1"/>
            <a:r>
              <a:rPr lang="en-US" dirty="0"/>
              <a:t>Loads and stores: access memory</a:t>
            </a:r>
          </a:p>
          <a:p>
            <a:pPr lvl="1"/>
            <a:r>
              <a:rPr lang="en-US" dirty="0"/>
              <a:t>Branches, Jumps: change program counter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962400" y="2971800"/>
            <a:ext cx="5181600" cy="1524000"/>
            <a:chOff x="3962400" y="2971800"/>
            <a:chExt cx="5181600" cy="1524000"/>
          </a:xfrm>
        </p:grpSpPr>
        <p:sp>
          <p:nvSpPr>
            <p:cNvPr id="53" name="Rectangle 52"/>
            <p:cNvSpPr/>
            <p:nvPr/>
          </p:nvSpPr>
          <p:spPr>
            <a:xfrm>
              <a:off x="4038600" y="3581400"/>
              <a:ext cx="5029200" cy="457200"/>
            </a:xfrm>
            <a:prstGeom prst="rect">
              <a:avLst/>
            </a:prstGeom>
            <a:solidFill>
              <a:srgbClr val="FFFF00">
                <a:alpha val="4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21"/>
            <p:cNvGrpSpPr>
              <a:grpSpLocks/>
            </p:cNvGrpSpPr>
            <p:nvPr/>
          </p:nvGrpSpPr>
          <p:grpSpPr bwMode="auto">
            <a:xfrm>
              <a:off x="3962400" y="2971800"/>
              <a:ext cx="5181600" cy="609600"/>
              <a:chOff x="1632" y="1872"/>
              <a:chExt cx="3264" cy="384"/>
            </a:xfrm>
          </p:grpSpPr>
          <p:sp>
            <p:nvSpPr>
              <p:cNvPr id="7" name="Rectangle 122"/>
              <p:cNvSpPr>
                <a:spLocks noChangeArrowheads="1"/>
              </p:cNvSpPr>
              <p:nvPr/>
            </p:nvSpPr>
            <p:spPr bwMode="auto">
              <a:xfrm>
                <a:off x="1632" y="1872"/>
                <a:ext cx="326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123"/>
              <p:cNvGrpSpPr>
                <a:grpSpLocks/>
              </p:cNvGrpSpPr>
              <p:nvPr/>
            </p:nvGrpSpPr>
            <p:grpSpPr bwMode="auto">
              <a:xfrm>
                <a:off x="1728" y="1968"/>
                <a:ext cx="3072" cy="192"/>
                <a:chOff x="576" y="3984"/>
                <a:chExt cx="3072" cy="192"/>
              </a:xfrm>
            </p:grpSpPr>
            <p:grpSp>
              <p:nvGrpSpPr>
                <p:cNvPr id="6" name="Group 124"/>
                <p:cNvGrpSpPr>
                  <a:grpSpLocks/>
                </p:cNvGrpSpPr>
                <p:nvPr/>
              </p:nvGrpSpPr>
              <p:grpSpPr bwMode="auto">
                <a:xfrm>
                  <a:off x="576" y="3984"/>
                  <a:ext cx="3072" cy="192"/>
                  <a:chOff x="1728" y="288"/>
                  <a:chExt cx="3072" cy="192"/>
                </a:xfrm>
              </p:grpSpPr>
              <p:grpSp>
                <p:nvGrpSpPr>
                  <p:cNvPr id="8" name="Group 125"/>
                  <p:cNvGrpSpPr>
                    <a:grpSpLocks/>
                  </p:cNvGrpSpPr>
                  <p:nvPr/>
                </p:nvGrpSpPr>
                <p:grpSpPr bwMode="auto">
                  <a:xfrm>
                    <a:off x="1824" y="432"/>
                    <a:ext cx="2880" cy="48"/>
                    <a:chOff x="1968" y="1776"/>
                    <a:chExt cx="2880" cy="192"/>
                  </a:xfrm>
                </p:grpSpPr>
                <p:sp>
                  <p:nvSpPr>
                    <p:cNvPr id="21" name="Line 1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Line 1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Line 1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6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" name="Line 1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Line 1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5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" name="Line 1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4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" name="Line 1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4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Line 1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4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Line 1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3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" name="Line 1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2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" name="Line 1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2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2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Line 1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1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" name="Line 1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1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" name="Line 1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0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1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0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" name="Line 14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" name="Line 1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9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Line 1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9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" name="Line 1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8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Line 1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8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" name="Line 1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8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Line 1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7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Line 1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7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Line 15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6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" name="Line 15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6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" name="Line 1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6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" name="Line 15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5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Line 15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5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" name="Line 1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4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0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"/>
                    <a:ext cx="3072" cy="19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" name="Line 158"/>
                <p:cNvSpPr>
                  <a:spLocks noChangeShapeType="1"/>
                </p:cNvSpPr>
                <p:nvPr/>
              </p:nvSpPr>
              <p:spPr bwMode="auto">
                <a:xfrm>
                  <a:off x="115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Line 159"/>
                <p:cNvSpPr>
                  <a:spLocks noChangeShapeType="1"/>
                </p:cNvSpPr>
                <p:nvPr/>
              </p:nvSpPr>
              <p:spPr bwMode="auto">
                <a:xfrm>
                  <a:off x="163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Line 160"/>
                <p:cNvSpPr>
                  <a:spLocks noChangeShapeType="1"/>
                </p:cNvSpPr>
                <p:nvPr/>
              </p:nvSpPr>
              <p:spPr bwMode="auto">
                <a:xfrm>
                  <a:off x="211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Line 161"/>
                <p:cNvSpPr>
                  <a:spLocks noChangeShapeType="1"/>
                </p:cNvSpPr>
                <p:nvPr/>
              </p:nvSpPr>
              <p:spPr bwMode="auto">
                <a:xfrm>
                  <a:off x="259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Text Box 162"/>
              <p:cNvSpPr txBox="1">
                <a:spLocks noChangeArrowheads="1"/>
              </p:cNvSpPr>
              <p:nvPr/>
            </p:nvSpPr>
            <p:spPr bwMode="auto">
              <a:xfrm>
                <a:off x="1685" y="1963"/>
                <a:ext cx="67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OPCODE</a:t>
                </a:r>
              </a:p>
            </p:txBody>
          </p:sp>
          <p:sp>
            <p:nvSpPr>
              <p:cNvPr id="10" name="Text Box 163"/>
              <p:cNvSpPr txBox="1">
                <a:spLocks noChangeArrowheads="1"/>
              </p:cNvSpPr>
              <p:nvPr/>
            </p:nvSpPr>
            <p:spPr bwMode="auto">
              <a:xfrm>
                <a:off x="2400" y="1920"/>
                <a:ext cx="2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/>
                  <a:t>r</a:t>
                </a:r>
                <a:r>
                  <a:rPr lang="en-US" sz="2000" baseline="-25000"/>
                  <a:t>c</a:t>
                </a:r>
              </a:p>
            </p:txBody>
          </p:sp>
          <p:sp>
            <p:nvSpPr>
              <p:cNvPr id="11" name="Text Box 164"/>
              <p:cNvSpPr txBox="1">
                <a:spLocks noChangeArrowheads="1"/>
              </p:cNvSpPr>
              <p:nvPr/>
            </p:nvSpPr>
            <p:spPr bwMode="auto">
              <a:xfrm>
                <a:off x="2832" y="1920"/>
                <a:ext cx="3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r</a:t>
                </a:r>
                <a:r>
                  <a:rPr lang="en-US" sz="2000" baseline="-25000"/>
                  <a:t>a</a:t>
                </a:r>
              </a:p>
            </p:txBody>
          </p:sp>
          <p:sp>
            <p:nvSpPr>
              <p:cNvPr id="12" name="Text Box 165"/>
              <p:cNvSpPr txBox="1">
                <a:spLocks noChangeArrowheads="1"/>
              </p:cNvSpPr>
              <p:nvPr/>
            </p:nvSpPr>
            <p:spPr bwMode="auto">
              <a:xfrm>
                <a:off x="3312" y="1920"/>
                <a:ext cx="3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r</a:t>
                </a:r>
                <a:r>
                  <a:rPr lang="en-US" sz="2000" baseline="-25000"/>
                  <a:t>b</a:t>
                </a:r>
              </a:p>
            </p:txBody>
          </p:sp>
          <p:sp>
            <p:nvSpPr>
              <p:cNvPr id="13" name="Text Box 166"/>
              <p:cNvSpPr txBox="1">
                <a:spLocks noChangeArrowheads="1"/>
              </p:cNvSpPr>
              <p:nvPr/>
            </p:nvSpPr>
            <p:spPr bwMode="auto">
              <a:xfrm>
                <a:off x="3744" y="1968"/>
                <a:ext cx="105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i="1"/>
                  <a:t>unused</a:t>
                </a:r>
                <a:endParaRPr lang="en-US" sz="1600" i="1" baseline="-25000"/>
              </a:p>
            </p:txBody>
          </p:sp>
        </p:grpSp>
        <p:grpSp>
          <p:nvGrpSpPr>
            <p:cNvPr id="14" name="Group 167"/>
            <p:cNvGrpSpPr>
              <a:grpSpLocks/>
            </p:cNvGrpSpPr>
            <p:nvPr/>
          </p:nvGrpSpPr>
          <p:grpSpPr bwMode="auto">
            <a:xfrm>
              <a:off x="3962400" y="3505200"/>
              <a:ext cx="5181600" cy="609600"/>
              <a:chOff x="1680" y="2352"/>
              <a:chExt cx="3264" cy="384"/>
            </a:xfrm>
          </p:grpSpPr>
          <p:grpSp>
            <p:nvGrpSpPr>
              <p:cNvPr id="19" name="Group 168"/>
              <p:cNvGrpSpPr>
                <a:grpSpLocks/>
              </p:cNvGrpSpPr>
              <p:nvPr/>
            </p:nvGrpSpPr>
            <p:grpSpPr bwMode="auto">
              <a:xfrm>
                <a:off x="1776" y="2448"/>
                <a:ext cx="3072" cy="192"/>
                <a:chOff x="1728" y="288"/>
                <a:chExt cx="3072" cy="192"/>
              </a:xfrm>
            </p:grpSpPr>
            <p:grpSp>
              <p:nvGrpSpPr>
                <p:cNvPr id="52" name="Group 169"/>
                <p:cNvGrpSpPr>
                  <a:grpSpLocks/>
                </p:cNvGrpSpPr>
                <p:nvPr/>
              </p:nvGrpSpPr>
              <p:grpSpPr bwMode="auto">
                <a:xfrm>
                  <a:off x="1824" y="432"/>
                  <a:ext cx="2880" cy="48"/>
                  <a:chOff x="1968" y="1776"/>
                  <a:chExt cx="2880" cy="192"/>
                </a:xfrm>
              </p:grpSpPr>
              <p:sp>
                <p:nvSpPr>
                  <p:cNvPr id="64" name="Line 1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" name="Line 1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1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1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Line 1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Line 1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Line 1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1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1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Line 1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Lin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Line 1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Line 1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" name="Line 1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Line 1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Line 1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Line 1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Line 1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9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Line 1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9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Line 1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8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Line 1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1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8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1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7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Line 1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7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Line 1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Line 1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Line 1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Line 1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1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2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3" name="Rectangle 201"/>
                <p:cNvSpPr>
                  <a:spLocks noChangeArrowheads="1"/>
                </p:cNvSpPr>
                <p:nvPr/>
              </p:nvSpPr>
              <p:spPr bwMode="auto">
                <a:xfrm>
                  <a:off x="1728" y="288"/>
                  <a:ext cx="3072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4" name="Rectangle 202"/>
              <p:cNvSpPr>
                <a:spLocks noChangeArrowheads="1"/>
              </p:cNvSpPr>
              <p:nvPr/>
            </p:nvSpPr>
            <p:spPr bwMode="auto">
              <a:xfrm>
                <a:off x="1680" y="2352"/>
                <a:ext cx="326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203"/>
              <p:cNvSpPr>
                <a:spLocks noChangeShapeType="1"/>
              </p:cNvSpPr>
              <p:nvPr/>
            </p:nvSpPr>
            <p:spPr bwMode="auto">
              <a:xfrm>
                <a:off x="235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204"/>
              <p:cNvSpPr>
                <a:spLocks noChangeShapeType="1"/>
              </p:cNvSpPr>
              <p:nvPr/>
            </p:nvSpPr>
            <p:spPr bwMode="auto">
              <a:xfrm>
                <a:off x="28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205"/>
              <p:cNvSpPr>
                <a:spLocks noChangeShapeType="1"/>
              </p:cNvSpPr>
              <p:nvPr/>
            </p:nvSpPr>
            <p:spPr bwMode="auto">
              <a:xfrm>
                <a:off x="331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206"/>
              <p:cNvSpPr txBox="1">
                <a:spLocks noChangeArrowheads="1"/>
              </p:cNvSpPr>
              <p:nvPr/>
            </p:nvSpPr>
            <p:spPr bwMode="auto">
              <a:xfrm>
                <a:off x="1739" y="2443"/>
                <a:ext cx="67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OPCODE</a:t>
                </a:r>
              </a:p>
            </p:txBody>
          </p:sp>
          <p:sp>
            <p:nvSpPr>
              <p:cNvPr id="59" name="Text Box 207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2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 dirty="0" err="1"/>
                  <a:t>r</a:t>
                </a:r>
                <a:r>
                  <a:rPr lang="en-US" sz="2000" baseline="-25000" dirty="0" err="1"/>
                  <a:t>c</a:t>
                </a:r>
                <a:endParaRPr lang="en-US" sz="2000" baseline="-25000" dirty="0"/>
              </a:p>
            </p:txBody>
          </p:sp>
          <p:sp>
            <p:nvSpPr>
              <p:cNvPr id="60" name="Text Box 208"/>
              <p:cNvSpPr txBox="1">
                <a:spLocks noChangeArrowheads="1"/>
              </p:cNvSpPr>
              <p:nvPr/>
            </p:nvSpPr>
            <p:spPr bwMode="auto">
              <a:xfrm>
                <a:off x="2832" y="2400"/>
                <a:ext cx="3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r</a:t>
                </a:r>
                <a:r>
                  <a:rPr lang="en-US" sz="2000" baseline="-25000"/>
                  <a:t>a</a:t>
                </a:r>
              </a:p>
            </p:txBody>
          </p:sp>
          <p:sp>
            <p:nvSpPr>
              <p:cNvPr id="61" name="Text Box 209"/>
              <p:cNvSpPr txBox="1">
                <a:spLocks noChangeArrowheads="1"/>
              </p:cNvSpPr>
              <p:nvPr/>
            </p:nvSpPr>
            <p:spPr bwMode="auto">
              <a:xfrm>
                <a:off x="3312" y="2448"/>
                <a:ext cx="15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16-bit signed constant </a:t>
                </a:r>
                <a:endParaRPr lang="en-US" sz="1600" baseline="-25000"/>
              </a:p>
            </p:txBody>
          </p:sp>
        </p:grpSp>
        <p:cxnSp>
          <p:nvCxnSpPr>
            <p:cNvPr id="96" name="Straight Connector 95"/>
            <p:cNvCxnSpPr/>
            <p:nvPr/>
          </p:nvCxnSpPr>
          <p:spPr>
            <a:xfrm>
              <a:off x="4114800" y="4114800"/>
              <a:ext cx="48768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207"/>
            <p:cNvSpPr txBox="1">
              <a:spLocks noChangeArrowheads="1"/>
            </p:cNvSpPr>
            <p:nvPr/>
          </p:nvSpPr>
          <p:spPr bwMode="auto">
            <a:xfrm>
              <a:off x="4114800" y="4098925"/>
              <a:ext cx="4876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32 bits</a:t>
              </a:r>
              <a:endParaRPr lang="en-US" sz="2000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9" grpId="0" animBg="1"/>
      <p:bldP spid="100" grpId="0" animBg="1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838" name="Rectangle 86"/>
          <p:cNvSpPr>
            <a:spLocks noChangeArrowheads="1"/>
          </p:cNvSpPr>
          <p:nvPr/>
        </p:nvSpPr>
        <p:spPr bwMode="auto">
          <a:xfrm>
            <a:off x="682625" y="4979987"/>
            <a:ext cx="8077200" cy="8874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837" name="Rectangle 85"/>
          <p:cNvSpPr>
            <a:spLocks noChangeArrowheads="1"/>
          </p:cNvSpPr>
          <p:nvPr/>
        </p:nvSpPr>
        <p:spPr bwMode="auto">
          <a:xfrm>
            <a:off x="684213" y="3913187"/>
            <a:ext cx="80772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39825" y="2062162"/>
            <a:ext cx="7315200" cy="444500"/>
            <a:chOff x="712" y="1400"/>
            <a:chExt cx="4608" cy="280"/>
          </a:xfrm>
        </p:grpSpPr>
        <p:sp>
          <p:nvSpPr>
            <p:cNvPr id="10295" name="Line 5"/>
            <p:cNvSpPr>
              <a:spLocks noChangeShapeType="1"/>
            </p:cNvSpPr>
            <p:nvPr/>
          </p:nvSpPr>
          <p:spPr bwMode="auto">
            <a:xfrm>
              <a:off x="856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Line 6"/>
            <p:cNvSpPr>
              <a:spLocks noChangeShapeType="1"/>
            </p:cNvSpPr>
            <p:nvPr/>
          </p:nvSpPr>
          <p:spPr bwMode="auto">
            <a:xfrm>
              <a:off x="100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7" name="Line 7"/>
            <p:cNvSpPr>
              <a:spLocks noChangeShapeType="1"/>
            </p:cNvSpPr>
            <p:nvPr/>
          </p:nvSpPr>
          <p:spPr bwMode="auto">
            <a:xfrm>
              <a:off x="114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8" name="Line 8"/>
            <p:cNvSpPr>
              <a:spLocks noChangeShapeType="1"/>
            </p:cNvSpPr>
            <p:nvPr/>
          </p:nvSpPr>
          <p:spPr bwMode="auto">
            <a:xfrm>
              <a:off x="128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9" name="Line 9"/>
            <p:cNvSpPr>
              <a:spLocks noChangeShapeType="1"/>
            </p:cNvSpPr>
            <p:nvPr/>
          </p:nvSpPr>
          <p:spPr bwMode="auto">
            <a:xfrm>
              <a:off x="143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Line 4"/>
            <p:cNvSpPr>
              <a:spLocks noChangeShapeType="1"/>
            </p:cNvSpPr>
            <p:nvPr/>
          </p:nvSpPr>
          <p:spPr bwMode="auto">
            <a:xfrm>
              <a:off x="712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Line 10"/>
            <p:cNvSpPr>
              <a:spLocks noChangeShapeType="1"/>
            </p:cNvSpPr>
            <p:nvPr/>
          </p:nvSpPr>
          <p:spPr bwMode="auto">
            <a:xfrm>
              <a:off x="157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Line 11"/>
            <p:cNvSpPr>
              <a:spLocks noChangeShapeType="1"/>
            </p:cNvSpPr>
            <p:nvPr/>
          </p:nvSpPr>
          <p:spPr bwMode="auto">
            <a:xfrm>
              <a:off x="172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Line 12"/>
            <p:cNvSpPr>
              <a:spLocks noChangeShapeType="1"/>
            </p:cNvSpPr>
            <p:nvPr/>
          </p:nvSpPr>
          <p:spPr bwMode="auto">
            <a:xfrm>
              <a:off x="186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Line 13"/>
            <p:cNvSpPr>
              <a:spLocks noChangeShapeType="1"/>
            </p:cNvSpPr>
            <p:nvPr/>
          </p:nvSpPr>
          <p:spPr bwMode="auto">
            <a:xfrm>
              <a:off x="200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Line 14"/>
            <p:cNvSpPr>
              <a:spLocks noChangeShapeType="1"/>
            </p:cNvSpPr>
            <p:nvPr/>
          </p:nvSpPr>
          <p:spPr bwMode="auto">
            <a:xfrm>
              <a:off x="215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Line 15"/>
            <p:cNvSpPr>
              <a:spLocks noChangeShapeType="1"/>
            </p:cNvSpPr>
            <p:nvPr/>
          </p:nvSpPr>
          <p:spPr bwMode="auto">
            <a:xfrm>
              <a:off x="229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Line 16"/>
            <p:cNvSpPr>
              <a:spLocks noChangeShapeType="1"/>
            </p:cNvSpPr>
            <p:nvPr/>
          </p:nvSpPr>
          <p:spPr bwMode="auto">
            <a:xfrm>
              <a:off x="244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Line 17"/>
            <p:cNvSpPr>
              <a:spLocks noChangeShapeType="1"/>
            </p:cNvSpPr>
            <p:nvPr/>
          </p:nvSpPr>
          <p:spPr bwMode="auto">
            <a:xfrm>
              <a:off x="258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Line 18"/>
            <p:cNvSpPr>
              <a:spLocks noChangeShapeType="1"/>
            </p:cNvSpPr>
            <p:nvPr/>
          </p:nvSpPr>
          <p:spPr bwMode="auto">
            <a:xfrm>
              <a:off x="272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Line 19"/>
            <p:cNvSpPr>
              <a:spLocks noChangeShapeType="1"/>
            </p:cNvSpPr>
            <p:nvPr/>
          </p:nvSpPr>
          <p:spPr bwMode="auto">
            <a:xfrm>
              <a:off x="287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Line 20"/>
            <p:cNvSpPr>
              <a:spLocks noChangeShapeType="1"/>
            </p:cNvSpPr>
            <p:nvPr/>
          </p:nvSpPr>
          <p:spPr bwMode="auto">
            <a:xfrm>
              <a:off x="301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Line 21"/>
            <p:cNvSpPr>
              <a:spLocks noChangeShapeType="1"/>
            </p:cNvSpPr>
            <p:nvPr/>
          </p:nvSpPr>
          <p:spPr bwMode="auto">
            <a:xfrm>
              <a:off x="316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2" name="Line 22"/>
            <p:cNvSpPr>
              <a:spLocks noChangeShapeType="1"/>
            </p:cNvSpPr>
            <p:nvPr/>
          </p:nvSpPr>
          <p:spPr bwMode="auto">
            <a:xfrm>
              <a:off x="330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3" name="Line 23"/>
            <p:cNvSpPr>
              <a:spLocks noChangeShapeType="1"/>
            </p:cNvSpPr>
            <p:nvPr/>
          </p:nvSpPr>
          <p:spPr bwMode="auto">
            <a:xfrm>
              <a:off x="344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4" name="Line 24"/>
            <p:cNvSpPr>
              <a:spLocks noChangeShapeType="1"/>
            </p:cNvSpPr>
            <p:nvPr/>
          </p:nvSpPr>
          <p:spPr bwMode="auto">
            <a:xfrm>
              <a:off x="359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5" name="Line 25"/>
            <p:cNvSpPr>
              <a:spLocks noChangeShapeType="1"/>
            </p:cNvSpPr>
            <p:nvPr/>
          </p:nvSpPr>
          <p:spPr bwMode="auto">
            <a:xfrm>
              <a:off x="373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6" name="Line 26"/>
            <p:cNvSpPr>
              <a:spLocks noChangeShapeType="1"/>
            </p:cNvSpPr>
            <p:nvPr/>
          </p:nvSpPr>
          <p:spPr bwMode="auto">
            <a:xfrm>
              <a:off x="388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7" name="Line 27"/>
            <p:cNvSpPr>
              <a:spLocks noChangeShapeType="1"/>
            </p:cNvSpPr>
            <p:nvPr/>
          </p:nvSpPr>
          <p:spPr bwMode="auto">
            <a:xfrm>
              <a:off x="402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8" name="Line 28"/>
            <p:cNvSpPr>
              <a:spLocks noChangeShapeType="1"/>
            </p:cNvSpPr>
            <p:nvPr/>
          </p:nvSpPr>
          <p:spPr bwMode="auto">
            <a:xfrm>
              <a:off x="416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9" name="Line 29"/>
            <p:cNvSpPr>
              <a:spLocks noChangeShapeType="1"/>
            </p:cNvSpPr>
            <p:nvPr/>
          </p:nvSpPr>
          <p:spPr bwMode="auto">
            <a:xfrm>
              <a:off x="431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0" name="Line 30"/>
            <p:cNvSpPr>
              <a:spLocks noChangeShapeType="1"/>
            </p:cNvSpPr>
            <p:nvPr/>
          </p:nvSpPr>
          <p:spPr bwMode="auto">
            <a:xfrm>
              <a:off x="4456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1" name="Line 31"/>
            <p:cNvSpPr>
              <a:spLocks noChangeShapeType="1"/>
            </p:cNvSpPr>
            <p:nvPr/>
          </p:nvSpPr>
          <p:spPr bwMode="auto">
            <a:xfrm>
              <a:off x="460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Line 32"/>
            <p:cNvSpPr>
              <a:spLocks noChangeShapeType="1"/>
            </p:cNvSpPr>
            <p:nvPr/>
          </p:nvSpPr>
          <p:spPr bwMode="auto">
            <a:xfrm>
              <a:off x="474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3" name="Line 33"/>
            <p:cNvSpPr>
              <a:spLocks noChangeShapeType="1"/>
            </p:cNvSpPr>
            <p:nvPr/>
          </p:nvSpPr>
          <p:spPr bwMode="auto">
            <a:xfrm>
              <a:off x="488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4" name="Line 34"/>
            <p:cNvSpPr>
              <a:spLocks noChangeShapeType="1"/>
            </p:cNvSpPr>
            <p:nvPr/>
          </p:nvSpPr>
          <p:spPr bwMode="auto">
            <a:xfrm>
              <a:off x="503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Line 35"/>
            <p:cNvSpPr>
              <a:spLocks noChangeShapeType="1"/>
            </p:cNvSpPr>
            <p:nvPr/>
          </p:nvSpPr>
          <p:spPr bwMode="auto">
            <a:xfrm>
              <a:off x="5176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6" name="Line 36"/>
            <p:cNvSpPr>
              <a:spLocks noChangeShapeType="1"/>
            </p:cNvSpPr>
            <p:nvPr/>
          </p:nvSpPr>
          <p:spPr bwMode="auto">
            <a:xfrm>
              <a:off x="5320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Rectangle 3"/>
            <p:cNvSpPr>
              <a:spLocks noChangeArrowheads="1"/>
            </p:cNvSpPr>
            <p:nvPr/>
          </p:nvSpPr>
          <p:spPr bwMode="auto">
            <a:xfrm>
              <a:off x="712" y="1400"/>
              <a:ext cx="4600" cy="28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4" name="Rectangle 3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Programming Languages</a:t>
            </a:r>
          </a:p>
        </p:txBody>
      </p:sp>
      <p:sp>
        <p:nvSpPr>
          <p:cNvPr id="10245" name="Rectangle 38"/>
          <p:cNvSpPr>
            <a:spLocks noChangeArrowheads="1"/>
          </p:cNvSpPr>
          <p:nvPr/>
        </p:nvSpPr>
        <p:spPr bwMode="auto">
          <a:xfrm>
            <a:off x="795338" y="3351212"/>
            <a:ext cx="6199264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>
                <a:latin typeface="+mj-lt"/>
              </a:rPr>
              <a:t>Means, to the BETA,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[4] 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[2] +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[3]</a:t>
            </a:r>
          </a:p>
        </p:txBody>
      </p:sp>
      <p:sp>
        <p:nvSpPr>
          <p:cNvPr id="10246" name="Rectangle 39"/>
          <p:cNvSpPr>
            <a:spLocks noChangeArrowheads="1"/>
          </p:cNvSpPr>
          <p:nvPr/>
        </p:nvSpPr>
        <p:spPr bwMode="auto">
          <a:xfrm>
            <a:off x="1372194" y="2556533"/>
            <a:ext cx="939361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opcode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7" name="Rectangle 40"/>
          <p:cNvSpPr>
            <a:spLocks noChangeArrowheads="1"/>
          </p:cNvSpPr>
          <p:nvPr/>
        </p:nvSpPr>
        <p:spPr bwMode="auto">
          <a:xfrm>
            <a:off x="5113338" y="2556533"/>
            <a:ext cx="387928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rb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8" name="Rectangle 41"/>
          <p:cNvSpPr>
            <a:spLocks noChangeArrowheads="1"/>
          </p:cNvSpPr>
          <p:nvPr/>
        </p:nvSpPr>
        <p:spPr bwMode="auto">
          <a:xfrm>
            <a:off x="3970338" y="2556533"/>
            <a:ext cx="387928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ra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9" name="Rectangle 42"/>
          <p:cNvSpPr>
            <a:spLocks noChangeArrowheads="1"/>
          </p:cNvSpPr>
          <p:nvPr/>
        </p:nvSpPr>
        <p:spPr bwMode="auto">
          <a:xfrm>
            <a:off x="1074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50" name="Rectangle 43"/>
          <p:cNvSpPr>
            <a:spLocks noChangeArrowheads="1"/>
          </p:cNvSpPr>
          <p:nvPr/>
        </p:nvSpPr>
        <p:spPr bwMode="auto">
          <a:xfrm>
            <a:off x="1303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1" name="Rectangle 44"/>
          <p:cNvSpPr>
            <a:spLocks noChangeArrowheads="1"/>
          </p:cNvSpPr>
          <p:nvPr/>
        </p:nvSpPr>
        <p:spPr bwMode="auto">
          <a:xfrm>
            <a:off x="6332538" y="2559050"/>
            <a:ext cx="929743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(unused)</a:t>
            </a:r>
          </a:p>
        </p:txBody>
      </p:sp>
      <p:sp>
        <p:nvSpPr>
          <p:cNvPr id="10252" name="Rectangle 45"/>
          <p:cNvSpPr>
            <a:spLocks noChangeArrowheads="1"/>
          </p:cNvSpPr>
          <p:nvPr/>
        </p:nvSpPr>
        <p:spPr bwMode="auto">
          <a:xfrm>
            <a:off x="1531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3" name="Rectangle 46"/>
          <p:cNvSpPr>
            <a:spLocks noChangeArrowheads="1"/>
          </p:cNvSpPr>
          <p:nvPr/>
        </p:nvSpPr>
        <p:spPr bwMode="auto">
          <a:xfrm>
            <a:off x="1760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4" name="Rectangle 47"/>
          <p:cNvSpPr>
            <a:spLocks noChangeArrowheads="1"/>
          </p:cNvSpPr>
          <p:nvPr/>
        </p:nvSpPr>
        <p:spPr bwMode="auto">
          <a:xfrm>
            <a:off x="1989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5" name="Rectangle 48"/>
          <p:cNvSpPr>
            <a:spLocks noChangeArrowheads="1"/>
          </p:cNvSpPr>
          <p:nvPr/>
        </p:nvSpPr>
        <p:spPr bwMode="auto">
          <a:xfrm>
            <a:off x="2903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56" name="Rectangle 49"/>
          <p:cNvSpPr>
            <a:spLocks noChangeArrowheads="1"/>
          </p:cNvSpPr>
          <p:nvPr/>
        </p:nvSpPr>
        <p:spPr bwMode="auto">
          <a:xfrm>
            <a:off x="3132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7" name="Rectangle 50"/>
          <p:cNvSpPr>
            <a:spLocks noChangeArrowheads="1"/>
          </p:cNvSpPr>
          <p:nvPr/>
        </p:nvSpPr>
        <p:spPr bwMode="auto">
          <a:xfrm>
            <a:off x="3360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8" name="Rectangle 51"/>
          <p:cNvSpPr>
            <a:spLocks noChangeArrowheads="1"/>
          </p:cNvSpPr>
          <p:nvPr/>
        </p:nvSpPr>
        <p:spPr bwMode="auto">
          <a:xfrm>
            <a:off x="2446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9" name="Rectangle 52"/>
          <p:cNvSpPr>
            <a:spLocks noChangeArrowheads="1"/>
          </p:cNvSpPr>
          <p:nvPr/>
        </p:nvSpPr>
        <p:spPr bwMode="auto">
          <a:xfrm>
            <a:off x="2674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0" name="Rectangle 53"/>
          <p:cNvSpPr>
            <a:spLocks noChangeArrowheads="1"/>
          </p:cNvSpPr>
          <p:nvPr/>
        </p:nvSpPr>
        <p:spPr bwMode="auto">
          <a:xfrm>
            <a:off x="4275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61" name="Rectangle 54"/>
          <p:cNvSpPr>
            <a:spLocks noChangeArrowheads="1"/>
          </p:cNvSpPr>
          <p:nvPr/>
        </p:nvSpPr>
        <p:spPr bwMode="auto">
          <a:xfrm>
            <a:off x="3589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2" name="Rectangle 55"/>
          <p:cNvSpPr>
            <a:spLocks noChangeArrowheads="1"/>
          </p:cNvSpPr>
          <p:nvPr/>
        </p:nvSpPr>
        <p:spPr bwMode="auto">
          <a:xfrm>
            <a:off x="3817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3" name="Rectangle 56"/>
          <p:cNvSpPr>
            <a:spLocks noChangeArrowheads="1"/>
          </p:cNvSpPr>
          <p:nvPr/>
        </p:nvSpPr>
        <p:spPr bwMode="auto">
          <a:xfrm>
            <a:off x="4503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4" name="Rectangle 57"/>
          <p:cNvSpPr>
            <a:spLocks noChangeArrowheads="1"/>
          </p:cNvSpPr>
          <p:nvPr/>
        </p:nvSpPr>
        <p:spPr bwMode="auto">
          <a:xfrm>
            <a:off x="4046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5" name="Rectangle 58"/>
          <p:cNvSpPr>
            <a:spLocks noChangeArrowheads="1"/>
          </p:cNvSpPr>
          <p:nvPr/>
        </p:nvSpPr>
        <p:spPr bwMode="auto">
          <a:xfrm>
            <a:off x="5418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66" name="Rectangle 59"/>
          <p:cNvSpPr>
            <a:spLocks noChangeArrowheads="1"/>
          </p:cNvSpPr>
          <p:nvPr/>
        </p:nvSpPr>
        <p:spPr bwMode="auto">
          <a:xfrm>
            <a:off x="4732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7" name="Rectangle 60"/>
          <p:cNvSpPr>
            <a:spLocks noChangeArrowheads="1"/>
          </p:cNvSpPr>
          <p:nvPr/>
        </p:nvSpPr>
        <p:spPr bwMode="auto">
          <a:xfrm>
            <a:off x="4960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8" name="Rectangle 61"/>
          <p:cNvSpPr>
            <a:spLocks noChangeArrowheads="1"/>
          </p:cNvSpPr>
          <p:nvPr/>
        </p:nvSpPr>
        <p:spPr bwMode="auto">
          <a:xfrm>
            <a:off x="5189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9" name="Rectangle 62"/>
          <p:cNvSpPr>
            <a:spLocks noChangeArrowheads="1"/>
          </p:cNvSpPr>
          <p:nvPr/>
        </p:nvSpPr>
        <p:spPr bwMode="auto">
          <a:xfrm>
            <a:off x="5646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70" name="Rectangle 63"/>
          <p:cNvSpPr>
            <a:spLocks noChangeArrowheads="1"/>
          </p:cNvSpPr>
          <p:nvPr/>
        </p:nvSpPr>
        <p:spPr bwMode="auto">
          <a:xfrm>
            <a:off x="2903538" y="2556533"/>
            <a:ext cx="375104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rc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1" name="Rectangle 64"/>
          <p:cNvSpPr>
            <a:spLocks noChangeArrowheads="1"/>
          </p:cNvSpPr>
          <p:nvPr/>
        </p:nvSpPr>
        <p:spPr bwMode="auto">
          <a:xfrm>
            <a:off x="7704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2" name="Rectangle 65"/>
          <p:cNvSpPr>
            <a:spLocks noChangeArrowheads="1"/>
          </p:cNvSpPr>
          <p:nvPr/>
        </p:nvSpPr>
        <p:spPr bwMode="auto">
          <a:xfrm>
            <a:off x="7932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3" name="Rectangle 66"/>
          <p:cNvSpPr>
            <a:spLocks noChangeArrowheads="1"/>
          </p:cNvSpPr>
          <p:nvPr/>
        </p:nvSpPr>
        <p:spPr bwMode="auto">
          <a:xfrm>
            <a:off x="8161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4" name="Rectangle 67"/>
          <p:cNvSpPr>
            <a:spLocks noChangeArrowheads="1"/>
          </p:cNvSpPr>
          <p:nvPr/>
        </p:nvSpPr>
        <p:spPr bwMode="auto">
          <a:xfrm>
            <a:off x="7018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5" name="Rectangle 68"/>
          <p:cNvSpPr>
            <a:spLocks noChangeArrowheads="1"/>
          </p:cNvSpPr>
          <p:nvPr/>
        </p:nvSpPr>
        <p:spPr bwMode="auto">
          <a:xfrm>
            <a:off x="7246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6" name="Rectangle 69"/>
          <p:cNvSpPr>
            <a:spLocks noChangeArrowheads="1"/>
          </p:cNvSpPr>
          <p:nvPr/>
        </p:nvSpPr>
        <p:spPr bwMode="auto">
          <a:xfrm>
            <a:off x="7475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7" name="Rectangle 70"/>
          <p:cNvSpPr>
            <a:spLocks noChangeArrowheads="1"/>
          </p:cNvSpPr>
          <p:nvPr/>
        </p:nvSpPr>
        <p:spPr bwMode="auto">
          <a:xfrm>
            <a:off x="6332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8" name="Rectangle 71"/>
          <p:cNvSpPr>
            <a:spLocks noChangeArrowheads="1"/>
          </p:cNvSpPr>
          <p:nvPr/>
        </p:nvSpPr>
        <p:spPr bwMode="auto">
          <a:xfrm>
            <a:off x="6561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9" name="Rectangle 72"/>
          <p:cNvSpPr>
            <a:spLocks noChangeArrowheads="1"/>
          </p:cNvSpPr>
          <p:nvPr/>
        </p:nvSpPr>
        <p:spPr bwMode="auto">
          <a:xfrm>
            <a:off x="6789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80" name="Rectangle 73"/>
          <p:cNvSpPr>
            <a:spLocks noChangeArrowheads="1"/>
          </p:cNvSpPr>
          <p:nvPr/>
        </p:nvSpPr>
        <p:spPr bwMode="auto">
          <a:xfrm>
            <a:off x="5875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81" name="Rectangle 74"/>
          <p:cNvSpPr>
            <a:spLocks noChangeArrowheads="1"/>
          </p:cNvSpPr>
          <p:nvPr/>
        </p:nvSpPr>
        <p:spPr bwMode="auto">
          <a:xfrm>
            <a:off x="6103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82" name="Rectangle 75"/>
          <p:cNvSpPr>
            <a:spLocks noChangeArrowheads="1"/>
          </p:cNvSpPr>
          <p:nvPr/>
        </p:nvSpPr>
        <p:spPr bwMode="auto">
          <a:xfrm>
            <a:off x="833438" y="1371600"/>
            <a:ext cx="3778279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>
                <a:latin typeface="+mj-lt"/>
              </a:rPr>
              <a:t>32-bit (4-byte) ADD instruction:</a:t>
            </a:r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763588" y="4065585"/>
            <a:ext cx="7388225" cy="809625"/>
            <a:chOff x="482" y="2688"/>
            <a:chExt cx="4654" cy="510"/>
          </a:xfrm>
        </p:grpSpPr>
        <p:sp>
          <p:nvSpPr>
            <p:cNvPr id="10291" name="Rectangle 76"/>
            <p:cNvSpPr>
              <a:spLocks noChangeArrowheads="1"/>
            </p:cNvSpPr>
            <p:nvPr/>
          </p:nvSpPr>
          <p:spPr bwMode="auto">
            <a:xfrm>
              <a:off x="482" y="2688"/>
              <a:ext cx="4654" cy="2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dirty="0">
                  <a:latin typeface="+mj-lt"/>
                </a:rPr>
                <a:t>We’d rather write in </a:t>
              </a:r>
              <a:r>
                <a:rPr lang="en-US" i="1" dirty="0">
                  <a:latin typeface="+mj-lt"/>
                </a:rPr>
                <a:t>assembly language</a:t>
              </a:r>
              <a:r>
                <a:rPr lang="en-US" dirty="0">
                  <a:latin typeface="+mj-lt"/>
                </a:rPr>
                <a:t>:</a:t>
              </a:r>
            </a:p>
          </p:txBody>
        </p:sp>
        <p:sp>
          <p:nvSpPr>
            <p:cNvPr id="10292" name="Rectangle 78"/>
            <p:cNvSpPr>
              <a:spLocks noChangeArrowheads="1"/>
            </p:cNvSpPr>
            <p:nvPr/>
          </p:nvSpPr>
          <p:spPr bwMode="auto">
            <a:xfrm>
              <a:off x="1144" y="2984"/>
              <a:ext cx="1312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b="1" dirty="0">
                  <a:latin typeface="Consolas" pitchFamily="49" charset="0"/>
                  <a:cs typeface="Consolas" pitchFamily="49" charset="0"/>
                </a:rPr>
                <a:t>ADD(R2, R3, R4)</a:t>
              </a:r>
            </a:p>
          </p:txBody>
        </p: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747713" y="4979984"/>
            <a:ext cx="4087818" cy="733425"/>
            <a:chOff x="472" y="3264"/>
            <a:chExt cx="2575" cy="462"/>
          </a:xfrm>
        </p:grpSpPr>
        <p:sp>
          <p:nvSpPr>
            <p:cNvPr id="10289" name="Rectangle 77"/>
            <p:cNvSpPr>
              <a:spLocks noChangeArrowheads="1"/>
            </p:cNvSpPr>
            <p:nvPr/>
          </p:nvSpPr>
          <p:spPr bwMode="auto">
            <a:xfrm>
              <a:off x="1152" y="3512"/>
              <a:ext cx="913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b="1" dirty="0">
                  <a:latin typeface="Consolas" pitchFamily="49" charset="0"/>
                  <a:cs typeface="Consolas" pitchFamily="49" charset="0"/>
                </a:rPr>
                <a:t>a = b + c;</a:t>
              </a:r>
            </a:p>
          </p:txBody>
        </p:sp>
        <p:sp>
          <p:nvSpPr>
            <p:cNvPr id="10290" name="Rectangle 79"/>
            <p:cNvSpPr>
              <a:spLocks noChangeArrowheads="1"/>
            </p:cNvSpPr>
            <p:nvPr/>
          </p:nvSpPr>
          <p:spPr bwMode="auto">
            <a:xfrm>
              <a:off x="472" y="3264"/>
              <a:ext cx="2575" cy="2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dirty="0">
                  <a:latin typeface="+mj-lt"/>
                </a:rPr>
                <a:t>or better yet a </a:t>
              </a:r>
              <a:r>
                <a:rPr lang="en-US" i="1" dirty="0">
                  <a:latin typeface="+mj-lt"/>
                </a:rPr>
                <a:t>high-level language</a:t>
              </a:r>
              <a:r>
                <a:rPr lang="en-US" dirty="0">
                  <a:latin typeface="+mj-lt"/>
                </a:rPr>
                <a:t>:</a:t>
              </a:r>
            </a:p>
          </p:txBody>
        </p:sp>
      </p:grpSp>
      <p:sp>
        <p:nvSpPr>
          <p:cNvPr id="10287" name="Rectangle 82"/>
          <p:cNvSpPr>
            <a:spLocks noChangeArrowheads="1"/>
          </p:cNvSpPr>
          <p:nvPr/>
        </p:nvSpPr>
        <p:spPr bwMode="auto">
          <a:xfrm>
            <a:off x="2217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162800" y="42672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Today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162800" y="5181600"/>
            <a:ext cx="12954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Coming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38" grpId="0" animBg="1"/>
      <p:bldP spid="714837" grpId="0" animBg="1"/>
      <p:bldP spid="89" grpId="0" animBg="1"/>
      <p:bldP spid="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33"/>
          <p:cNvSpPr>
            <a:spLocks noGrp="1"/>
          </p:cNvSpPr>
          <p:nvPr>
            <p:ph sz="quarter" idx="1"/>
          </p:nvPr>
        </p:nvSpPr>
        <p:spPr>
          <a:xfrm>
            <a:off x="457200" y="3276600"/>
            <a:ext cx="8229600" cy="3200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Abstracts bit-level representation of instructions and addresses</a:t>
            </a:r>
          </a:p>
          <a:p>
            <a:pPr lvl="8"/>
            <a:endParaRPr lang="en-US" dirty="0"/>
          </a:p>
          <a:p>
            <a:r>
              <a:rPr lang="en-US" dirty="0"/>
              <a:t>We’ll learn UASM (“</a:t>
            </a:r>
            <a:r>
              <a:rPr lang="en-US" dirty="0" err="1"/>
              <a:t>microassembler</a:t>
            </a:r>
            <a:r>
              <a:rPr lang="en-US" dirty="0"/>
              <a:t>”), built into </a:t>
            </a:r>
            <a:r>
              <a:rPr lang="en-US" dirty="0" err="1"/>
              <a:t>BSim</a:t>
            </a:r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Main elements:</a:t>
            </a:r>
          </a:p>
          <a:p>
            <a:pPr lvl="1"/>
            <a:r>
              <a:rPr lang="en-US" dirty="0"/>
              <a:t>Values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Symbols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Labels</a:t>
            </a:r>
            <a:r>
              <a:rPr lang="en-US" dirty="0"/>
              <a:t> (symbols for addresses)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Macros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07335" y="1170003"/>
            <a:ext cx="812800" cy="965200"/>
            <a:chOff x="872" y="1448"/>
            <a:chExt cx="512" cy="65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506" name="Rectangle 5"/>
            <p:cNvSpPr>
              <a:spLocks noChangeArrowheads="1"/>
            </p:cNvSpPr>
            <p:nvPr/>
          </p:nvSpPr>
          <p:spPr bwMode="auto">
            <a:xfrm>
              <a:off x="872" y="1448"/>
              <a:ext cx="512" cy="656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6"/>
            <p:cNvSpPr>
              <a:spLocks noChangeShapeType="1"/>
            </p:cNvSpPr>
            <p:nvPr/>
          </p:nvSpPr>
          <p:spPr bwMode="auto">
            <a:xfrm>
              <a:off x="920" y="1536"/>
              <a:ext cx="416" cy="0"/>
            </a:xfrm>
            <a:prstGeom prst="line">
              <a:avLst/>
            </a:prstGeom>
            <a:grpFill/>
            <a:ln w="25400"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7"/>
            <p:cNvSpPr>
              <a:spLocks noChangeShapeType="1"/>
            </p:cNvSpPr>
            <p:nvPr/>
          </p:nvSpPr>
          <p:spPr bwMode="auto">
            <a:xfrm>
              <a:off x="920" y="1632"/>
              <a:ext cx="416" cy="0"/>
            </a:xfrm>
            <a:prstGeom prst="line">
              <a:avLst/>
            </a:prstGeom>
            <a:grpFill/>
            <a:ln w="25400"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Line 8"/>
            <p:cNvSpPr>
              <a:spLocks noChangeShapeType="1"/>
            </p:cNvSpPr>
            <p:nvPr/>
          </p:nvSpPr>
          <p:spPr bwMode="auto">
            <a:xfrm>
              <a:off x="920" y="1920"/>
              <a:ext cx="416" cy="0"/>
            </a:xfrm>
            <a:prstGeom prst="line">
              <a:avLst/>
            </a:prstGeom>
            <a:grpFill/>
            <a:ln w="25400"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Line 9"/>
            <p:cNvSpPr>
              <a:spLocks noChangeShapeType="1"/>
            </p:cNvSpPr>
            <p:nvPr/>
          </p:nvSpPr>
          <p:spPr bwMode="auto">
            <a:xfrm>
              <a:off x="920" y="1728"/>
              <a:ext cx="416" cy="0"/>
            </a:xfrm>
            <a:prstGeom prst="line">
              <a:avLst/>
            </a:prstGeom>
            <a:grpFill/>
            <a:ln w="25400"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10"/>
            <p:cNvSpPr>
              <a:spLocks noChangeShapeType="1"/>
            </p:cNvSpPr>
            <p:nvPr/>
          </p:nvSpPr>
          <p:spPr bwMode="auto">
            <a:xfrm>
              <a:off x="920" y="1824"/>
              <a:ext cx="416" cy="0"/>
            </a:xfrm>
            <a:prstGeom prst="line">
              <a:avLst/>
            </a:prstGeom>
            <a:grpFill/>
            <a:ln w="25400"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11"/>
            <p:cNvSpPr>
              <a:spLocks noChangeShapeType="1"/>
            </p:cNvSpPr>
            <p:nvPr/>
          </p:nvSpPr>
          <p:spPr bwMode="auto">
            <a:xfrm>
              <a:off x="920" y="2016"/>
              <a:ext cx="416" cy="0"/>
            </a:xfrm>
            <a:prstGeom prst="line">
              <a:avLst/>
            </a:prstGeom>
            <a:grpFill/>
            <a:ln w="25400"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4" name="AutoShape 13"/>
          <p:cNvSpPr>
            <a:spLocks noChangeArrowheads="1"/>
          </p:cNvSpPr>
          <p:nvPr/>
        </p:nvSpPr>
        <p:spPr bwMode="auto">
          <a:xfrm>
            <a:off x="3993083" y="1246203"/>
            <a:ext cx="1157287" cy="7366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>
                <a:solidFill>
                  <a:schemeClr val="bg1"/>
                </a:solidFill>
              </a:rPr>
              <a:t>Assembler</a:t>
            </a:r>
          </a:p>
        </p:txBody>
      </p:sp>
      <p:sp>
        <p:nvSpPr>
          <p:cNvPr id="20486" name="Rectangle 15"/>
          <p:cNvSpPr>
            <a:spLocks noChangeArrowheads="1"/>
          </p:cNvSpPr>
          <p:nvPr/>
        </p:nvSpPr>
        <p:spPr bwMode="auto">
          <a:xfrm>
            <a:off x="6089772" y="1217628"/>
            <a:ext cx="938213" cy="93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 i="1">
                <a:latin typeface="Courier New" pitchFamily="49" charset="0"/>
              </a:rPr>
              <a:t>01101101</a:t>
            </a:r>
          </a:p>
          <a:p>
            <a:pPr eaLnBrk="0" hangingPunct="0">
              <a:lnSpc>
                <a:spcPct val="90000"/>
              </a:lnSpc>
            </a:pPr>
            <a:r>
              <a:rPr lang="en-US" sz="1200" i="1">
                <a:latin typeface="Courier New" pitchFamily="49" charset="0"/>
              </a:rPr>
              <a:t>11000110</a:t>
            </a:r>
          </a:p>
          <a:p>
            <a:pPr eaLnBrk="0" hangingPunct="0">
              <a:lnSpc>
                <a:spcPct val="90000"/>
              </a:lnSpc>
            </a:pPr>
            <a:r>
              <a:rPr lang="en-US" sz="1200" i="1">
                <a:latin typeface="Courier New" pitchFamily="49" charset="0"/>
              </a:rPr>
              <a:t>00101111</a:t>
            </a:r>
          </a:p>
          <a:p>
            <a:pPr eaLnBrk="0" hangingPunct="0">
              <a:lnSpc>
                <a:spcPct val="90000"/>
              </a:lnSpc>
            </a:pPr>
            <a:r>
              <a:rPr lang="en-US" sz="1200" i="1">
                <a:latin typeface="Courier New" pitchFamily="49" charset="0"/>
              </a:rPr>
              <a:t>10110001</a:t>
            </a:r>
          </a:p>
          <a:p>
            <a:pPr eaLnBrk="0" hangingPunct="0">
              <a:lnSpc>
                <a:spcPct val="90000"/>
              </a:lnSpc>
            </a:pPr>
            <a:r>
              <a:rPr lang="en-US" sz="1200" i="1">
                <a:latin typeface="Courier New" pitchFamily="49" charset="0"/>
              </a:rPr>
              <a:t>.....</a:t>
            </a:r>
          </a:p>
        </p:txBody>
      </p:sp>
      <p:sp>
        <p:nvSpPr>
          <p:cNvPr id="20487" name="Line 16"/>
          <p:cNvSpPr>
            <a:spLocks noChangeShapeType="1"/>
          </p:cNvSpPr>
          <p:nvPr/>
        </p:nvSpPr>
        <p:spPr bwMode="auto">
          <a:xfrm>
            <a:off x="3224550" y="1614503"/>
            <a:ext cx="635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17"/>
          <p:cNvSpPr>
            <a:spLocks noChangeShapeType="1"/>
          </p:cNvSpPr>
          <p:nvPr/>
        </p:nvSpPr>
        <p:spPr bwMode="auto">
          <a:xfrm>
            <a:off x="5308905" y="1614503"/>
            <a:ext cx="635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18"/>
          <p:cNvSpPr>
            <a:spLocks noChangeArrowheads="1"/>
          </p:cNvSpPr>
          <p:nvPr/>
        </p:nvSpPr>
        <p:spPr bwMode="auto">
          <a:xfrm>
            <a:off x="2232736" y="2209800"/>
            <a:ext cx="891464" cy="5883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800" b="1" dirty="0"/>
              <a:t>Source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800" b="1" dirty="0"/>
              <a:t>text file</a:t>
            </a:r>
          </a:p>
        </p:txBody>
      </p:sp>
      <p:sp>
        <p:nvSpPr>
          <p:cNvPr id="20490" name="Rectangle 19"/>
          <p:cNvSpPr>
            <a:spLocks noChangeArrowheads="1"/>
          </p:cNvSpPr>
          <p:nvPr/>
        </p:nvSpPr>
        <p:spPr bwMode="auto">
          <a:xfrm>
            <a:off x="6012127" y="2209800"/>
            <a:ext cx="1196017" cy="8422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800" b="1" dirty="0"/>
              <a:t>Binary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b="1" dirty="0"/>
              <a:t>m</a:t>
            </a:r>
            <a:r>
              <a:rPr lang="en-US" sz="1800" b="1" dirty="0"/>
              <a:t>achine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b="1" dirty="0"/>
              <a:t>l</a:t>
            </a:r>
            <a:r>
              <a:rPr lang="en-US" sz="1800" b="1" dirty="0"/>
              <a:t>anguage</a:t>
            </a:r>
          </a:p>
        </p:txBody>
      </p:sp>
      <p:sp>
        <p:nvSpPr>
          <p:cNvPr id="20493" name="Rectangle 22"/>
          <p:cNvSpPr>
            <a:spLocks noChangeArrowheads="1"/>
          </p:cNvSpPr>
          <p:nvPr/>
        </p:nvSpPr>
        <p:spPr bwMode="auto">
          <a:xfrm>
            <a:off x="7077162" y="1219200"/>
            <a:ext cx="1817634" cy="8422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i="1" dirty="0">
                <a:latin typeface="+mj-lt"/>
              </a:rPr>
              <a:t>Array of bytes</a:t>
            </a:r>
          </a:p>
          <a:p>
            <a:pPr algn="l" eaLnBrk="0" hangingPunct="0">
              <a:lnSpc>
                <a:spcPct val="90000"/>
              </a:lnSpc>
            </a:pPr>
            <a:r>
              <a:rPr lang="en-US" i="1" dirty="0">
                <a:latin typeface="+mj-lt"/>
              </a:rPr>
              <a:t>to be loaded</a:t>
            </a:r>
          </a:p>
          <a:p>
            <a:pPr algn="l" eaLnBrk="0" hangingPunct="0">
              <a:lnSpc>
                <a:spcPct val="90000"/>
              </a:lnSpc>
            </a:pPr>
            <a:r>
              <a:rPr lang="en-US" i="1" dirty="0">
                <a:latin typeface="+mj-lt"/>
              </a:rPr>
              <a:t>into memory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</a:t>
            </a: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57647" y="1215118"/>
            <a:ext cx="2228353" cy="8422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eaLnBrk="0" hangingPunct="0">
              <a:lnSpc>
                <a:spcPct val="90000"/>
              </a:lnSpc>
            </a:pPr>
            <a:r>
              <a:rPr lang="en-US" i="1" dirty="0">
                <a:latin typeface="+mj-lt"/>
              </a:rPr>
              <a:t>Symbolic</a:t>
            </a:r>
            <a:br>
              <a:rPr lang="en-US" i="1" dirty="0">
                <a:latin typeface="+mj-lt"/>
              </a:rPr>
            </a:br>
            <a:r>
              <a:rPr lang="en-US" i="1" dirty="0">
                <a:latin typeface="+mj-lt"/>
              </a:rPr>
              <a:t>representation</a:t>
            </a:r>
            <a:br>
              <a:rPr lang="en-US" i="1" dirty="0">
                <a:latin typeface="+mj-lt"/>
              </a:rPr>
            </a:br>
            <a:r>
              <a:rPr lang="en-US" i="1" dirty="0">
                <a:latin typeface="+mj-lt"/>
              </a:rPr>
              <a:t>of stream of bytes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15488" y="1072294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UASM Source File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76200" y="3657600"/>
            <a:ext cx="8991600" cy="2895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Comments</a:t>
            </a:r>
            <a:r>
              <a:rPr lang="en-US" dirty="0"/>
              <a:t> after //, ignored by assembler (also /*</a:t>
            </a:r>
            <a:r>
              <a:rPr lang="is-IS" dirty="0"/>
              <a:t>…*/)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Symbols</a:t>
            </a:r>
            <a:r>
              <a:rPr lang="en-US" dirty="0"/>
              <a:t> are symbolic representations of a constant value (they are NOT variables!)</a:t>
            </a:r>
          </a:p>
          <a:p>
            <a:r>
              <a:rPr lang="en-US" dirty="0">
                <a:solidFill>
                  <a:srgbClr val="FFC000"/>
                </a:solidFill>
              </a:rPr>
              <a:t>Labels</a:t>
            </a:r>
            <a:r>
              <a:rPr lang="en-US" dirty="0"/>
              <a:t> are symbols for addresses</a:t>
            </a:r>
          </a:p>
          <a:p>
            <a:r>
              <a:rPr lang="en-US" dirty="0">
                <a:solidFill>
                  <a:srgbClr val="0070C0"/>
                </a:solidFill>
              </a:rPr>
              <a:t>Macros</a:t>
            </a:r>
            <a:r>
              <a:rPr lang="en-US" dirty="0"/>
              <a:t> expand into sequences of bytes</a:t>
            </a:r>
          </a:p>
          <a:p>
            <a:pPr lvl="1"/>
            <a:r>
              <a:rPr lang="en-US" dirty="0"/>
              <a:t>Most frequently, macros are instructions</a:t>
            </a:r>
          </a:p>
          <a:p>
            <a:pPr lvl="1"/>
            <a:r>
              <a:rPr lang="en-US" dirty="0"/>
              <a:t>We can use them for other purposes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066800"/>
            <a:ext cx="7696200" cy="21518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12              </a:t>
            </a:r>
            <a:r>
              <a:rPr lang="en-US" sz="2000" dirty="0">
                <a:solidFill>
                  <a:srgbClr val="16A53F"/>
                </a:solidFill>
                <a:latin typeface="Consolas" pitchFamily="49" charset="0"/>
                <a:cs typeface="Consolas" pitchFamily="49" charset="0"/>
              </a:rPr>
              <a:t>// loop index initial value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		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r1 = loop index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		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r0 = accumulated product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		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r0 = r0 * r1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		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 r1 = r1 – 1 */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	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if r1 != 0,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NextPC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=loop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Get Assembled?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4419600" y="1143000"/>
            <a:ext cx="44196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Load predefined symbols into a symbol table</a:t>
            </a:r>
          </a:p>
          <a:p>
            <a:r>
              <a:rPr lang="en-US" dirty="0"/>
              <a:t>Read input line by line</a:t>
            </a:r>
          </a:p>
          <a:p>
            <a:pPr lvl="1"/>
            <a:r>
              <a:rPr lang="en-US" dirty="0"/>
              <a:t>Add symbols to symbol table as they are defined</a:t>
            </a:r>
          </a:p>
          <a:p>
            <a:pPr lvl="1"/>
            <a:r>
              <a:rPr lang="en-US" dirty="0"/>
              <a:t>Expand macros, translating symbols to values first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1390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Text input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505729"/>
            <a:ext cx="4038600" cy="21518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12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3810000"/>
            <a:ext cx="1851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Binary output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791200" y="3752910"/>
          <a:ext cx="32004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91200" y="3352800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Symbol table</a:t>
            </a:r>
          </a:p>
        </p:txBody>
      </p:sp>
      <p:grpSp>
        <p:nvGrpSpPr>
          <p:cNvPr id="4" name="Group 23"/>
          <p:cNvGrpSpPr/>
          <p:nvPr/>
        </p:nvGrpSpPr>
        <p:grpSpPr>
          <a:xfrm>
            <a:off x="6426438" y="5418746"/>
            <a:ext cx="1947320" cy="369332"/>
            <a:chOff x="6426438" y="5418746"/>
            <a:chExt cx="194732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6426438" y="541874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83908" y="543041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12</a:t>
              </a:r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76200" y="1447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6200" y="4267200"/>
            <a:ext cx="457200" cy="304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533400" y="4267200"/>
            <a:ext cx="5029200" cy="8653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110000 00001 11111 00000000 00001100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[0x00]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110000 00000 11111 00000000 00000001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[0x04]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100010 00000 </a:t>
            </a:r>
            <a:r>
              <a:rPr lang="en-US" sz="16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00000 00001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00000000000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[0x08]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316054" y="5752306"/>
            <a:ext cx="2026156" cy="369332"/>
            <a:chOff x="6316054" y="5752306"/>
            <a:chExt cx="202615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6316054" y="575230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loop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43730" y="57639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8</a:t>
              </a:r>
            </a:p>
          </p:txBody>
        </p:sp>
      </p:grp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33400" y="5105400"/>
            <a:ext cx="4267200" cy="391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6019800" y="4724400"/>
            <a:ext cx="2743200" cy="391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0874E-6 L -3.33333E-6 0.06662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6662 L -3.33333E-6 0.11104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3.33333E-6 0.04445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1104 L -3.33333E-6 0.16655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4445 L -3.33333E-6 0.0777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are Predefined Symbols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610600" cy="3429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r0</a:t>
            </a:r>
            <a:r>
              <a:rPr lang="en-US" dirty="0"/>
              <a:t> = 0, …, </a:t>
            </a:r>
            <a:r>
              <a:rPr lang="en-US" dirty="0">
                <a:solidFill>
                  <a:srgbClr val="C00000"/>
                </a:solidFill>
              </a:rPr>
              <a:t>r31</a:t>
            </a:r>
            <a:r>
              <a:rPr lang="en-US" dirty="0"/>
              <a:t> = 31</a:t>
            </a:r>
          </a:p>
          <a:p>
            <a:r>
              <a:rPr lang="en-US" dirty="0"/>
              <a:t>Treated like</a:t>
            </a:r>
            <a:br>
              <a:rPr lang="en-US" dirty="0"/>
            </a:br>
            <a:r>
              <a:rPr lang="en-US" dirty="0"/>
              <a:t>normal symbols:</a:t>
            </a:r>
          </a:p>
          <a:p>
            <a:endParaRPr lang="en-US" dirty="0"/>
          </a:p>
          <a:p>
            <a:pPr lvl="3"/>
            <a:endParaRPr lang="en-US" dirty="0"/>
          </a:p>
          <a:p>
            <a:pPr lvl="5"/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No “type checking” if you use the wrong </a:t>
            </a:r>
            <a:r>
              <a:rPr lang="en-US" dirty="0" err="1"/>
              <a:t>opcode</a:t>
            </a:r>
            <a:r>
              <a:rPr lang="en-US" dirty="0"/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4138" y="1981200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281940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(31, 12, 1)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3600" y="3676168"/>
            <a:ext cx="487680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110000 00001 11111 00000000 00001100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419600" y="23622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19600" y="32004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21339" y="2373868"/>
            <a:ext cx="38654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+mj-lt"/>
              </a:rPr>
              <a:t>Substitute symbols with their values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93696" y="3200400"/>
            <a:ext cx="16595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+mj-lt"/>
              </a:rPr>
              <a:t>Expand macro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42766" y="4648200"/>
            <a:ext cx="2943434" cy="1588532"/>
            <a:chOff x="942766" y="4648200"/>
            <a:chExt cx="2943434" cy="1588532"/>
          </a:xfrm>
        </p:grpSpPr>
        <p:sp>
          <p:nvSpPr>
            <p:cNvPr id="14" name="Rectangle 13"/>
            <p:cNvSpPr/>
            <p:nvPr/>
          </p:nvSpPr>
          <p:spPr>
            <a:xfrm>
              <a:off x="1193464" y="4648200"/>
              <a:ext cx="24641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ADDC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r31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r12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r1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)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19039" y="5421868"/>
              <a:ext cx="20842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ADDC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(31, 12, 1)</a:t>
              </a:r>
              <a:endParaRPr lang="en-US" dirty="0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2260264" y="5105400"/>
              <a:ext cx="3048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42766" y="5867400"/>
              <a:ext cx="29434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dirty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[31] + </a:t>
              </a:r>
              <a:r>
                <a:rPr lang="en-US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24380" y="4648200"/>
            <a:ext cx="3576620" cy="1588532"/>
            <a:chOff x="4424380" y="4648200"/>
            <a:chExt cx="3576620" cy="1588532"/>
          </a:xfrm>
        </p:grpSpPr>
        <p:sp>
          <p:nvSpPr>
            <p:cNvPr id="15" name="Rectangle 14"/>
            <p:cNvSpPr/>
            <p:nvPr/>
          </p:nvSpPr>
          <p:spPr>
            <a:xfrm>
              <a:off x="5105400" y="4648200"/>
              <a:ext cx="20842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ADD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r31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r1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)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32225" y="5421868"/>
              <a:ext cx="19575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ADD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(31, 12, 1)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24380" y="5867400"/>
              <a:ext cx="35766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dirty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[31] + </a:t>
              </a:r>
              <a:r>
                <a:rPr lang="en-US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[12]</a:t>
              </a:r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6019800" y="5105400"/>
              <a:ext cx="3048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Offsets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343400" y="1066800"/>
            <a:ext cx="4724400" cy="2209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Label </a:t>
            </a:r>
            <a:r>
              <a:rPr lang="en-US" dirty="0"/>
              <a:t>value is the address of a memory location</a:t>
            </a:r>
          </a:p>
          <a:p>
            <a:r>
              <a:rPr lang="en-US" dirty="0">
                <a:solidFill>
                  <a:srgbClr val="0070C0"/>
                </a:solidFill>
              </a:rPr>
              <a:t>BEQ/BNE macros </a:t>
            </a:r>
            <a:r>
              <a:rPr lang="en-US" dirty="0"/>
              <a:t>compute offset automatically</a:t>
            </a:r>
          </a:p>
          <a:p>
            <a:r>
              <a:rPr lang="en-US" dirty="0"/>
              <a:t>Labels hide addresses!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066800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 file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3400" y="1505729"/>
            <a:ext cx="4038600" cy="21518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12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91200" y="3752910"/>
          <a:ext cx="32004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5000" y="33528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Symbol table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33400" y="4267200"/>
            <a:ext cx="5181600" cy="1456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110000 00001 11111 00000000 00001100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[0x00]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110000 00000 11111 00000000 00000001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[0x04]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100010 00000 00001 00000 00000000000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[0x08]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110001 00001 00001 00000000 00000001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[0x0C]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011101 11111 00001 11111111 11111101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[0x10]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426438" y="5418746"/>
            <a:ext cx="1947320" cy="369332"/>
            <a:chOff x="6426438" y="5418746"/>
            <a:chExt cx="1947320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6426438" y="541874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83908" y="543041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12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16054" y="5752306"/>
            <a:ext cx="2026156" cy="369332"/>
            <a:chOff x="6316054" y="5752306"/>
            <a:chExt cx="202615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316054" y="575230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loop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43730" y="57639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8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1000" y="3810000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 file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76200" y="3276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6200" y="5376730"/>
            <a:ext cx="457200" cy="304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0" y="5802868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offset = (label -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of BNE/BEQ&gt;)/4 –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= (8 – 16)/4 – 1 = -3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019800" y="4724400"/>
            <a:ext cx="2743200" cy="391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Mighty Macroinstructions</a:t>
            </a:r>
          </a:p>
        </p:txBody>
      </p:sp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839788" y="1524000"/>
            <a:ext cx="7693025" cy="123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//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 Macro to generate 4 consecutive bytes:</a:t>
            </a:r>
            <a:br>
              <a:rPr lang="en-US" sz="1800" b="1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.macro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</a:rPr>
              <a:t>consec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(n)  n  n+1  n+2  n+3</a:t>
            </a:r>
          </a:p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//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 Invocation of above macro:</a:t>
            </a:r>
            <a:br>
              <a:rPr lang="en-US" sz="1800" b="1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800" b="1" dirty="0" err="1">
                <a:solidFill>
                  <a:srgbClr val="FF0000"/>
                </a:solidFill>
                <a:latin typeface="Courier New" charset="0"/>
              </a:rPr>
              <a:t>consec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(37)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593724" y="1157288"/>
            <a:ext cx="8093075" cy="37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 i="1" dirty="0">
                <a:latin typeface="+mj-lt"/>
              </a:rPr>
              <a:t>Macros  </a:t>
            </a:r>
            <a:r>
              <a:rPr lang="en-US" sz="2000" dirty="0">
                <a:latin typeface="+mj-lt"/>
              </a:rPr>
              <a:t>are parameterized abbreviations, or shorthand</a:t>
            </a: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917575" y="3098800"/>
            <a:ext cx="6702425" cy="34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⇒ 37 37+1 37+2 37+3 ⇒ 37	38	39	40</a:t>
            </a:r>
          </a:p>
        </p:txBody>
      </p:sp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593725" y="2743200"/>
            <a:ext cx="2014049" cy="37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+mj-lt"/>
              </a:rPr>
              <a:t>Is expanded to</a:t>
            </a:r>
          </a:p>
        </p:txBody>
      </p:sp>
      <p:sp>
        <p:nvSpPr>
          <p:cNvPr id="683013" name="Text Box 5"/>
          <p:cNvSpPr txBox="1">
            <a:spLocks noChangeArrowheads="1"/>
          </p:cNvSpPr>
          <p:nvPr/>
        </p:nvSpPr>
        <p:spPr bwMode="auto">
          <a:xfrm>
            <a:off x="893763" y="4033341"/>
            <a:ext cx="544850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// Assemble into bytes, little-endian: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.macro WORD(x) x%256 (x/256)%256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.macro LONG(x) WORD(x) WORD(x &gt;&gt; 16)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593725" y="3505200"/>
            <a:ext cx="8169275" cy="64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+mj-lt"/>
              </a:rPr>
              <a:t>Here are macros for breaking multi-byte data types into byte-sized chunks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93725" y="5613400"/>
            <a:ext cx="7099300" cy="768350"/>
            <a:chOff x="374" y="3416"/>
            <a:chExt cx="4472" cy="484"/>
          </a:xfrm>
        </p:grpSpPr>
        <p:sp>
          <p:nvSpPr>
            <p:cNvPr id="28695" name="Rectangle 9"/>
            <p:cNvSpPr>
              <a:spLocks noChangeArrowheads="1"/>
            </p:cNvSpPr>
            <p:nvPr/>
          </p:nvSpPr>
          <p:spPr bwMode="auto">
            <a:xfrm>
              <a:off x="374" y="3416"/>
              <a:ext cx="164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2000">
                  <a:latin typeface="+mj-lt"/>
                </a:rPr>
                <a:t>Has same effect as:</a:t>
              </a:r>
            </a:p>
          </p:txBody>
        </p:sp>
        <p:sp>
          <p:nvSpPr>
            <p:cNvPr id="28696" name="Rectangle 10"/>
            <p:cNvSpPr>
              <a:spLocks noChangeArrowheads="1"/>
            </p:cNvSpPr>
            <p:nvPr/>
          </p:nvSpPr>
          <p:spPr bwMode="auto">
            <a:xfrm>
              <a:off x="624" y="3684"/>
              <a:ext cx="422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0xef	0xbe	0xad	0xde</a:t>
              </a:r>
            </a:p>
          </p:txBody>
        </p:sp>
      </p:grpSp>
      <p:sp>
        <p:nvSpPr>
          <p:cNvPr id="683029" name="Text Box 21"/>
          <p:cNvSpPr txBox="1">
            <a:spLocks noChangeArrowheads="1"/>
          </p:cNvSpPr>
          <p:nvPr/>
        </p:nvSpPr>
        <p:spPr bwMode="auto">
          <a:xfrm>
            <a:off x="152400" y="6213475"/>
            <a:ext cx="4340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Mem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: 0x100  0x101 0x102  0x103  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82625" y="4997450"/>
            <a:ext cx="2682875" cy="654050"/>
            <a:chOff x="430" y="3148"/>
            <a:chExt cx="1690" cy="412"/>
          </a:xfrm>
        </p:grpSpPr>
        <p:sp>
          <p:nvSpPr>
            <p:cNvPr id="28684" name="Rectangle 24"/>
            <p:cNvSpPr>
              <a:spLocks noChangeArrowheads="1"/>
            </p:cNvSpPr>
            <p:nvPr/>
          </p:nvSpPr>
          <p:spPr bwMode="auto">
            <a:xfrm>
              <a:off x="430" y="3148"/>
              <a:ext cx="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Courier New" charset="0"/>
                </a:rPr>
                <a:t>. = 0x100</a:t>
              </a:r>
            </a:p>
          </p:txBody>
        </p:sp>
        <p:sp>
          <p:nvSpPr>
            <p:cNvPr id="28685" name="Rectangle 25"/>
            <p:cNvSpPr>
              <a:spLocks noChangeArrowheads="1"/>
            </p:cNvSpPr>
            <p:nvPr/>
          </p:nvSpPr>
          <p:spPr bwMode="auto">
            <a:xfrm>
              <a:off x="621" y="3329"/>
              <a:ext cx="1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Courier New" charset="0"/>
                </a:rPr>
                <a:t>LONG(0xdeadbeef)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95800" y="5195393"/>
            <a:ext cx="4034324" cy="1525007"/>
            <a:chOff x="4495800" y="5195393"/>
            <a:chExt cx="4034324" cy="1525007"/>
          </a:xfrm>
        </p:grpSpPr>
        <p:sp>
          <p:nvSpPr>
            <p:cNvPr id="28687" name="Text Box 18"/>
            <p:cNvSpPr txBox="1">
              <a:spLocks noChangeArrowheads="1"/>
            </p:cNvSpPr>
            <p:nvPr/>
          </p:nvSpPr>
          <p:spPr bwMode="auto">
            <a:xfrm>
              <a:off x="5638800" y="5195393"/>
              <a:ext cx="289132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Boy, that’</a:t>
              </a:r>
              <a:r>
                <a:rPr lang="en-US" altLang="ja-JP" sz="18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s hard to read.</a:t>
              </a:r>
              <a:br>
                <a:rPr lang="en-US" altLang="ja-JP" sz="1800" i="1" dirty="0">
                  <a:solidFill>
                    <a:srgbClr val="3366FF"/>
                  </a:solidFill>
                  <a:latin typeface="Comic Sans MS"/>
                  <a:cs typeface="Comic Sans MS"/>
                </a:rPr>
              </a:br>
              <a:r>
                <a:rPr lang="en-US" altLang="ja-JP" sz="18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Maybe, those big-endian</a:t>
              </a:r>
              <a:br>
                <a:rPr lang="en-US" altLang="ja-JP" sz="1800" i="1" dirty="0">
                  <a:solidFill>
                    <a:srgbClr val="3366FF"/>
                  </a:solidFill>
                  <a:latin typeface="Comic Sans MS"/>
                  <a:cs typeface="Comic Sans MS"/>
                </a:rPr>
              </a:br>
              <a:r>
                <a:rPr lang="en-US" altLang="ja-JP" sz="18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types do have a point.</a:t>
              </a:r>
              <a:endParaRPr lang="en-US" sz="1800" i="1" dirty="0">
                <a:solidFill>
                  <a:srgbClr val="3366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28688" name="Line 19"/>
            <p:cNvSpPr>
              <a:spLocks noChangeShapeType="1"/>
            </p:cNvSpPr>
            <p:nvPr/>
          </p:nvSpPr>
          <p:spPr bwMode="auto">
            <a:xfrm flipV="1">
              <a:off x="4953000" y="5791200"/>
              <a:ext cx="609600" cy="15240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4495800" y="5943600"/>
              <a:ext cx="483311" cy="776800"/>
              <a:chOff x="2838890" y="729676"/>
              <a:chExt cx="1234915" cy="198481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3297572" y="1139747"/>
                <a:ext cx="0" cy="70827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297572" y="1848025"/>
                <a:ext cx="275479" cy="8164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3081124" y="1848025"/>
                <a:ext cx="216447" cy="8164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Freeform 44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Freeform 42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3304411" y="1217359"/>
                <a:ext cx="308739" cy="230441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endCxn id="36" idx="0"/>
              </p:cNvCxnSpPr>
              <p:nvPr/>
            </p:nvCxnSpPr>
            <p:spPr>
              <a:xfrm flipV="1">
                <a:off x="3632200" y="1165022"/>
                <a:ext cx="281405" cy="27007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3095065" y="1228377"/>
                <a:ext cx="192819" cy="31126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092310" y="1539643"/>
                <a:ext cx="171590" cy="28915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 35"/>
              <p:cNvSpPr/>
              <p:nvPr/>
            </p:nvSpPr>
            <p:spPr>
              <a:xfrm>
                <a:off x="3913309" y="104776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18043755">
                <a:off x="307983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reeform 39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Freeform 40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2907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3" grpId="0" autoUpdateAnimBg="0"/>
      <p:bldP spid="683014" grpId="0" autoUpdateAnimBg="0"/>
      <p:bldP spid="683029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10876</TotalTime>
  <Words>2835</Words>
  <Application>Microsoft Macintosh PowerPoint</Application>
  <PresentationFormat>On-screen Show (4:3)</PresentationFormat>
  <Paragraphs>439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Bookman Old Style</vt:lpstr>
      <vt:lpstr>Calibri</vt:lpstr>
      <vt:lpstr>Comic Sans MS</vt:lpstr>
      <vt:lpstr>Consolas</vt:lpstr>
      <vt:lpstr>Courier New</vt:lpstr>
      <vt:lpstr>Gill Sans MT</vt:lpstr>
      <vt:lpstr>Tekton Pro</vt:lpstr>
      <vt:lpstr>Trebuchet MS</vt:lpstr>
      <vt:lpstr>Office Theme</vt:lpstr>
      <vt:lpstr>Assembly Language</vt:lpstr>
      <vt:lpstr>Beta ISA Summary</vt:lpstr>
      <vt:lpstr>Programming Languages</vt:lpstr>
      <vt:lpstr>Assembly Language</vt:lpstr>
      <vt:lpstr>Example UASM Source File</vt:lpstr>
      <vt:lpstr>How Does It Get Assembled?</vt:lpstr>
      <vt:lpstr>Registers are Predefined Symbols</vt:lpstr>
      <vt:lpstr>Labels and Offsets</vt:lpstr>
      <vt:lpstr>Mighty Macroinstructions</vt:lpstr>
      <vt:lpstr>Assembly of Instructions</vt:lpstr>
      <vt:lpstr>Example Assembly</vt:lpstr>
      <vt:lpstr>UASM Macros for Beta Instructions</vt:lpstr>
      <vt:lpstr>Pseudoinstructions</vt:lpstr>
      <vt:lpstr>Factorial with Pseudoinstructions</vt:lpstr>
      <vt:lpstr>Raw Data</vt:lpstr>
      <vt:lpstr>UASM Expressions and Layout</vt:lpstr>
      <vt:lpstr>Summary: Assembly Language</vt:lpstr>
      <vt:lpstr>Assembly of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374</cp:revision>
  <cp:lastPrinted>2015-03-12T12:51:54Z</cp:lastPrinted>
  <dcterms:created xsi:type="dcterms:W3CDTF">2010-02-03T13:36:01Z</dcterms:created>
  <dcterms:modified xsi:type="dcterms:W3CDTF">2022-12-10T17:45:16Z</dcterms:modified>
</cp:coreProperties>
</file>