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03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98" r:id="rId13"/>
    <p:sldId id="288" r:id="rId14"/>
    <p:sldId id="289" r:id="rId15"/>
    <p:sldId id="304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304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3BA80AA-6D7E-924A-9AD5-E7EB7AB8F7BE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D7C60D-1DB1-ED41-895A-AA4C7AB828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7C60D-1DB1-ED41-895A-AA4C7AB828A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7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https://openclipart.org/detail/1656/fabia---back-view-by-ryanlerch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https://openclipart.org/detail/1656/fabia---back-view-by-ryanlerch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7C60D-1DB1-ED41-895A-AA4C7AB828A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4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4359275"/>
            <a:ext cx="5011738" cy="413385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73F5247-DE94-794B-B321-08BD984C67F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492B276-D75C-D34E-AED7-6A8F175E6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E01B0E2-C00F-A542-BE16-1141CA86C17A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DAB1433-D9C9-FD4A-B18D-45B4CD8D3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48E9285-C323-9C47-B05A-967E87E1C25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BE4FD7F-2841-EB48-9EEC-653432BE9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5EBE3CE-D41C-3847-A7CD-96C8EE962D7B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8998421-3742-F040-A032-AF7B4F230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C52BCC0-95BD-DD43-87C4-7B6EF5F8832A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ABCAEE6-EE54-6B44-8FB9-2E50184AB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737B74E-F2D3-F246-BAF9-5727A252B6CB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519F0D35-4EDC-9E40-872A-9448A0ADA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5C8FFF4-F2A5-B543-8B78-D5C9414F2DB5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CCAA886-E7E7-0B43-B447-24CE2A875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654DCDD-B5D3-B74D-9FCB-6A51FAC55B8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ED62212-2929-D445-969F-FFDFC7D7E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E590943-B98C-8740-B48F-35FFA131ADEB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D02D73A-C56A-874A-A089-3D1EF76A4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47AFF73-7DF5-CE49-977D-A6F093B16533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DC72C37-F9CD-F84E-AA28-2251A5D9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8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1F3A23B-9360-ED4A-B796-2F3A20BCE950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61ECA50-13B5-3341-BE4E-267A09208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5. Sequential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484ED-BBF4-DF71-2DA6-E3DA28D66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928688" y="1271588"/>
            <a:ext cx="7562850" cy="2636837"/>
            <a:chOff x="489" y="1008"/>
            <a:chExt cx="4764" cy="1661"/>
          </a:xfrm>
        </p:grpSpPr>
        <p:grpSp>
          <p:nvGrpSpPr>
            <p:cNvPr id="33821" name="Group 4"/>
            <p:cNvGrpSpPr>
              <a:grpSpLocks/>
            </p:cNvGrpSpPr>
            <p:nvPr/>
          </p:nvGrpSpPr>
          <p:grpSpPr bwMode="auto">
            <a:xfrm>
              <a:off x="528" y="1008"/>
              <a:ext cx="4656" cy="1661"/>
              <a:chOff x="480" y="672"/>
              <a:chExt cx="4656" cy="1661"/>
            </a:xfrm>
          </p:grpSpPr>
          <p:sp>
            <p:nvSpPr>
              <p:cNvPr id="29716" name="Line 5"/>
              <p:cNvSpPr>
                <a:spLocks noChangeShapeType="1"/>
              </p:cNvSpPr>
              <p:nvPr/>
            </p:nvSpPr>
            <p:spPr bwMode="auto">
              <a:xfrm>
                <a:off x="480" y="1920"/>
                <a:ext cx="2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3827" name="Group 6"/>
              <p:cNvGrpSpPr>
                <a:grpSpLocks/>
              </p:cNvGrpSpPr>
              <p:nvPr/>
            </p:nvGrpSpPr>
            <p:grpSpPr bwMode="auto">
              <a:xfrm>
                <a:off x="2448" y="931"/>
                <a:ext cx="1438" cy="1402"/>
                <a:chOff x="1488" y="2592"/>
                <a:chExt cx="1438" cy="1402"/>
              </a:xfrm>
            </p:grpSpPr>
            <p:grpSp>
              <p:nvGrpSpPr>
                <p:cNvPr id="33842" name="Group 7"/>
                <p:cNvGrpSpPr>
                  <a:grpSpLocks/>
                </p:cNvGrpSpPr>
                <p:nvPr/>
              </p:nvGrpSpPr>
              <p:grpSpPr bwMode="auto">
                <a:xfrm>
                  <a:off x="1488" y="2592"/>
                  <a:ext cx="1438" cy="1402"/>
                  <a:chOff x="1488" y="2592"/>
                  <a:chExt cx="1438" cy="1402"/>
                </a:xfrm>
              </p:grpSpPr>
              <p:sp>
                <p:nvSpPr>
                  <p:cNvPr id="29734" name="Freeform 8"/>
                  <p:cNvSpPr>
                    <a:spLocks/>
                  </p:cNvSpPr>
                  <p:nvPr/>
                </p:nvSpPr>
                <p:spPr bwMode="auto">
                  <a:xfrm>
                    <a:off x="1531" y="2592"/>
                    <a:ext cx="1123" cy="1001"/>
                  </a:xfrm>
                  <a:custGeom>
                    <a:avLst/>
                    <a:gdLst>
                      <a:gd name="T0" fmla="*/ 1123 w 1123"/>
                      <a:gd name="T1" fmla="*/ 630 h 1001"/>
                      <a:gd name="T2" fmla="*/ 768 w 1123"/>
                      <a:gd name="T3" fmla="*/ 84 h 1001"/>
                      <a:gd name="T4" fmla="*/ 261 w 1123"/>
                      <a:gd name="T5" fmla="*/ 123 h 1001"/>
                      <a:gd name="T6" fmla="*/ 35 w 1123"/>
                      <a:gd name="T7" fmla="*/ 589 h 1001"/>
                      <a:gd name="T8" fmla="*/ 473 w 1123"/>
                      <a:gd name="T9" fmla="*/ 1001 h 10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23"/>
                      <a:gd name="T16" fmla="*/ 0 h 1001"/>
                      <a:gd name="T17" fmla="*/ 1123 w 1123"/>
                      <a:gd name="T18" fmla="*/ 1001 h 10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23" h="1001">
                        <a:moveTo>
                          <a:pt x="1123" y="630"/>
                        </a:moveTo>
                        <a:cubicBezTo>
                          <a:pt x="1064" y="540"/>
                          <a:pt x="912" y="168"/>
                          <a:pt x="768" y="84"/>
                        </a:cubicBezTo>
                        <a:cubicBezTo>
                          <a:pt x="624" y="0"/>
                          <a:pt x="382" y="39"/>
                          <a:pt x="261" y="123"/>
                        </a:cubicBezTo>
                        <a:cubicBezTo>
                          <a:pt x="139" y="207"/>
                          <a:pt x="0" y="443"/>
                          <a:pt x="35" y="589"/>
                        </a:cubicBezTo>
                        <a:cubicBezTo>
                          <a:pt x="71" y="736"/>
                          <a:pt x="382" y="916"/>
                          <a:pt x="473" y="1001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9735" name="Freeform 9"/>
                  <p:cNvSpPr>
                    <a:spLocks/>
                  </p:cNvSpPr>
                  <p:nvPr/>
                </p:nvSpPr>
                <p:spPr bwMode="auto">
                  <a:xfrm>
                    <a:off x="1488" y="2971"/>
                    <a:ext cx="872" cy="819"/>
                  </a:xfrm>
                  <a:custGeom>
                    <a:avLst/>
                    <a:gdLst>
                      <a:gd name="T0" fmla="*/ 388 w 872"/>
                      <a:gd name="T1" fmla="*/ 0 h 819"/>
                      <a:gd name="T2" fmla="*/ 65 w 872"/>
                      <a:gd name="T3" fmla="*/ 142 h 819"/>
                      <a:gd name="T4" fmla="*/ 64 w 872"/>
                      <a:gd name="T5" fmla="*/ 583 h 819"/>
                      <a:gd name="T6" fmla="*/ 452 w 872"/>
                      <a:gd name="T7" fmla="*/ 810 h 819"/>
                      <a:gd name="T8" fmla="*/ 872 w 872"/>
                      <a:gd name="T9" fmla="*/ 527 h 8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2"/>
                      <a:gd name="T16" fmla="*/ 0 h 819"/>
                      <a:gd name="T17" fmla="*/ 872 w 872"/>
                      <a:gd name="T18" fmla="*/ 819 h 81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2" h="819">
                        <a:moveTo>
                          <a:pt x="388" y="0"/>
                        </a:moveTo>
                        <a:cubicBezTo>
                          <a:pt x="334" y="24"/>
                          <a:pt x="119" y="45"/>
                          <a:pt x="65" y="142"/>
                        </a:cubicBezTo>
                        <a:cubicBezTo>
                          <a:pt x="11" y="240"/>
                          <a:pt x="0" y="473"/>
                          <a:pt x="64" y="583"/>
                        </a:cubicBezTo>
                        <a:cubicBezTo>
                          <a:pt x="128" y="694"/>
                          <a:pt x="317" y="819"/>
                          <a:pt x="452" y="810"/>
                        </a:cubicBezTo>
                        <a:cubicBezTo>
                          <a:pt x="587" y="801"/>
                          <a:pt x="785" y="586"/>
                          <a:pt x="872" y="527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9736" name="Freeform 10"/>
                  <p:cNvSpPr>
                    <a:spLocks/>
                  </p:cNvSpPr>
                  <p:nvPr/>
                </p:nvSpPr>
                <p:spPr bwMode="auto">
                  <a:xfrm>
                    <a:off x="2256" y="2784"/>
                    <a:ext cx="670" cy="964"/>
                  </a:xfrm>
                  <a:custGeom>
                    <a:avLst/>
                    <a:gdLst>
                      <a:gd name="T0" fmla="*/ 4 w 670"/>
                      <a:gd name="T1" fmla="*/ 801 h 964"/>
                      <a:gd name="T2" fmla="*/ 398 w 670"/>
                      <a:gd name="T3" fmla="*/ 928 h 964"/>
                      <a:gd name="T4" fmla="*/ 664 w 670"/>
                      <a:gd name="T5" fmla="*/ 585 h 964"/>
                      <a:gd name="T6" fmla="*/ 430 w 670"/>
                      <a:gd name="T7" fmla="*/ 124 h 964"/>
                      <a:gd name="T8" fmla="*/ 0 w 670"/>
                      <a:gd name="T9" fmla="*/ 0 h 9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0"/>
                      <a:gd name="T16" fmla="*/ 0 h 964"/>
                      <a:gd name="T17" fmla="*/ 670 w 670"/>
                      <a:gd name="T18" fmla="*/ 964 h 96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0" h="964">
                        <a:moveTo>
                          <a:pt x="4" y="801"/>
                        </a:moveTo>
                        <a:cubicBezTo>
                          <a:pt x="70" y="822"/>
                          <a:pt x="288" y="964"/>
                          <a:pt x="398" y="928"/>
                        </a:cubicBezTo>
                        <a:cubicBezTo>
                          <a:pt x="508" y="892"/>
                          <a:pt x="658" y="719"/>
                          <a:pt x="664" y="585"/>
                        </a:cubicBezTo>
                        <a:cubicBezTo>
                          <a:pt x="670" y="452"/>
                          <a:pt x="541" y="222"/>
                          <a:pt x="430" y="124"/>
                        </a:cubicBezTo>
                        <a:cubicBezTo>
                          <a:pt x="319" y="26"/>
                          <a:pt x="90" y="26"/>
                          <a:pt x="0" y="0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9737" name="Freeform 11"/>
                  <p:cNvSpPr>
                    <a:spLocks/>
                  </p:cNvSpPr>
                  <p:nvPr/>
                </p:nvSpPr>
                <p:spPr bwMode="auto">
                  <a:xfrm rot="-3472186">
                    <a:off x="1881" y="3249"/>
                    <a:ext cx="783" cy="706"/>
                  </a:xfrm>
                  <a:custGeom>
                    <a:avLst/>
                    <a:gdLst>
                      <a:gd name="T0" fmla="*/ 95 w 783"/>
                      <a:gd name="T1" fmla="*/ 0 h 706"/>
                      <a:gd name="T2" fmla="*/ 3 w 783"/>
                      <a:gd name="T3" fmla="*/ 246 h 706"/>
                      <a:gd name="T4" fmla="*/ 116 w 783"/>
                      <a:gd name="T5" fmla="*/ 527 h 706"/>
                      <a:gd name="T6" fmla="*/ 440 w 783"/>
                      <a:gd name="T7" fmla="*/ 689 h 706"/>
                      <a:gd name="T8" fmla="*/ 783 w 783"/>
                      <a:gd name="T9" fmla="*/ 632 h 7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3"/>
                      <a:gd name="T16" fmla="*/ 0 h 706"/>
                      <a:gd name="T17" fmla="*/ 783 w 783"/>
                      <a:gd name="T18" fmla="*/ 706 h 7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3" h="706">
                        <a:moveTo>
                          <a:pt x="95" y="0"/>
                        </a:moveTo>
                        <a:cubicBezTo>
                          <a:pt x="80" y="41"/>
                          <a:pt x="0" y="158"/>
                          <a:pt x="3" y="246"/>
                        </a:cubicBezTo>
                        <a:cubicBezTo>
                          <a:pt x="6" y="334"/>
                          <a:pt x="43" y="453"/>
                          <a:pt x="116" y="527"/>
                        </a:cubicBezTo>
                        <a:cubicBezTo>
                          <a:pt x="189" y="601"/>
                          <a:pt x="329" y="672"/>
                          <a:pt x="440" y="689"/>
                        </a:cubicBezTo>
                        <a:cubicBezTo>
                          <a:pt x="551" y="706"/>
                          <a:pt x="712" y="644"/>
                          <a:pt x="783" y="632"/>
                        </a:cubicBezTo>
                      </a:path>
                    </a:pathLst>
                  </a:cu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973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552" y="3072"/>
                  <a:ext cx="128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b="0" dirty="0">
                      <a:latin typeface="+mj-lt"/>
                    </a:rPr>
                    <a:t>Combinational</a:t>
                  </a:r>
                </a:p>
                <a:p>
                  <a:pPr algn="ctr">
                    <a:defRPr/>
                  </a:pPr>
                  <a:r>
                    <a:rPr lang="en-US" sz="2000" b="0" dirty="0">
                      <a:latin typeface="+mj-lt"/>
                    </a:rPr>
                    <a:t>Logic</a:t>
                  </a:r>
                </a:p>
              </p:txBody>
            </p:sp>
          </p:grpSp>
          <p:grpSp>
            <p:nvGrpSpPr>
              <p:cNvPr id="33828" name="Group 13"/>
              <p:cNvGrpSpPr>
                <a:grpSpLocks/>
              </p:cNvGrpSpPr>
              <p:nvPr/>
            </p:nvGrpSpPr>
            <p:grpSpPr bwMode="auto">
              <a:xfrm>
                <a:off x="1142" y="1104"/>
                <a:ext cx="473" cy="616"/>
                <a:chOff x="854" y="1204"/>
                <a:chExt cx="473" cy="616"/>
              </a:xfrm>
            </p:grpSpPr>
            <p:sp useBgFill="1">
              <p:nvSpPr>
                <p:cNvPr id="29728" name="Rectangle 14"/>
                <p:cNvSpPr>
                  <a:spLocks noChangeArrowheads="1"/>
                </p:cNvSpPr>
                <p:nvPr/>
              </p:nvSpPr>
              <p:spPr bwMode="auto">
                <a:xfrm>
                  <a:off x="868" y="1204"/>
                  <a:ext cx="424" cy="616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9" name="Rectangle 15"/>
                <p:cNvSpPr>
                  <a:spLocks noChangeArrowheads="1"/>
                </p:cNvSpPr>
                <p:nvPr/>
              </p:nvSpPr>
              <p:spPr bwMode="auto">
                <a:xfrm>
                  <a:off x="854" y="1582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G</a:t>
                  </a:r>
                </a:p>
              </p:txBody>
            </p:sp>
            <p:sp>
              <p:nvSpPr>
                <p:cNvPr id="29730" name="Rectangle 16"/>
                <p:cNvSpPr>
                  <a:spLocks noChangeArrowheads="1"/>
                </p:cNvSpPr>
                <p:nvPr/>
              </p:nvSpPr>
              <p:spPr bwMode="auto">
                <a:xfrm>
                  <a:off x="854" y="1246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D</a:t>
                  </a:r>
                </a:p>
              </p:txBody>
            </p:sp>
            <p:sp>
              <p:nvSpPr>
                <p:cNvPr id="29731" name="Rectangle 17"/>
                <p:cNvSpPr>
                  <a:spLocks noChangeArrowheads="1"/>
                </p:cNvSpPr>
                <p:nvPr/>
              </p:nvSpPr>
              <p:spPr bwMode="auto">
                <a:xfrm>
                  <a:off x="1094" y="1246"/>
                  <a:ext cx="233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>
                      <a:latin typeface="+mj-lt"/>
                    </a:rPr>
                    <a:t>Q</a:t>
                  </a:r>
                </a:p>
              </p:txBody>
            </p:sp>
          </p:grpSp>
          <p:sp>
            <p:nvSpPr>
              <p:cNvPr id="29719" name="Line 18"/>
              <p:cNvSpPr>
                <a:spLocks noChangeShapeType="1"/>
              </p:cNvSpPr>
              <p:nvPr/>
            </p:nvSpPr>
            <p:spPr bwMode="auto">
              <a:xfrm>
                <a:off x="480" y="158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0" name="Line 19"/>
              <p:cNvSpPr>
                <a:spLocks noChangeShapeType="1"/>
              </p:cNvSpPr>
              <p:nvPr/>
            </p:nvSpPr>
            <p:spPr bwMode="auto">
              <a:xfrm>
                <a:off x="816" y="124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1" name="Line 20"/>
              <p:cNvSpPr>
                <a:spLocks noChangeShapeType="1"/>
              </p:cNvSpPr>
              <p:nvPr/>
            </p:nvSpPr>
            <p:spPr bwMode="auto">
              <a:xfrm>
                <a:off x="1584" y="1244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3832" name="Group 21"/>
              <p:cNvGrpSpPr>
                <a:grpSpLocks/>
              </p:cNvGrpSpPr>
              <p:nvPr/>
            </p:nvGrpSpPr>
            <p:grpSpPr bwMode="auto">
              <a:xfrm>
                <a:off x="816" y="672"/>
                <a:ext cx="3552" cy="576"/>
                <a:chOff x="816" y="672"/>
                <a:chExt cx="2832" cy="576"/>
              </a:xfrm>
            </p:grpSpPr>
            <p:sp>
              <p:nvSpPr>
                <p:cNvPr id="29724" name="Line 22"/>
                <p:cNvSpPr>
                  <a:spLocks noChangeShapeType="1"/>
                </p:cNvSpPr>
                <p:nvPr/>
              </p:nvSpPr>
              <p:spPr bwMode="auto">
                <a:xfrm>
                  <a:off x="3072" y="1248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648" y="67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6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816" y="672"/>
                  <a:ext cx="28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7" name="Line 25"/>
                <p:cNvSpPr>
                  <a:spLocks noChangeShapeType="1"/>
                </p:cNvSpPr>
                <p:nvPr/>
              </p:nvSpPr>
              <p:spPr bwMode="auto">
                <a:xfrm>
                  <a:off x="816" y="67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9723" name="Line 26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9712" name="Text Box 27"/>
            <p:cNvSpPr txBox="1">
              <a:spLocks noChangeArrowheads="1"/>
            </p:cNvSpPr>
            <p:nvPr/>
          </p:nvSpPr>
          <p:spPr bwMode="auto">
            <a:xfrm>
              <a:off x="1829" y="1634"/>
              <a:ext cx="6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Current</a:t>
              </a:r>
            </a:p>
            <a:p>
              <a:pPr>
                <a:defRPr/>
              </a:pPr>
              <a:r>
                <a:rPr lang="en-US" b="0">
                  <a:latin typeface="+mj-lt"/>
                </a:rPr>
                <a:t>State</a:t>
              </a:r>
            </a:p>
          </p:txBody>
        </p:sp>
        <p:sp>
          <p:nvSpPr>
            <p:cNvPr id="29713" name="Text Box 28"/>
            <p:cNvSpPr txBox="1">
              <a:spLocks noChangeArrowheads="1"/>
            </p:cNvSpPr>
            <p:nvPr/>
          </p:nvSpPr>
          <p:spPr bwMode="auto">
            <a:xfrm>
              <a:off x="4511" y="1154"/>
              <a:ext cx="44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New</a:t>
              </a:r>
            </a:p>
            <a:p>
              <a:pPr>
                <a:defRPr/>
              </a:pPr>
              <a:r>
                <a:rPr lang="en-US" b="0">
                  <a:latin typeface="+mj-lt"/>
                </a:rPr>
                <a:t>State</a:t>
              </a:r>
            </a:p>
          </p:txBody>
        </p:sp>
        <p:sp>
          <p:nvSpPr>
            <p:cNvPr id="29714" name="Text Box 29"/>
            <p:cNvSpPr txBox="1">
              <a:spLocks noChangeArrowheads="1"/>
            </p:cNvSpPr>
            <p:nvPr/>
          </p:nvSpPr>
          <p:spPr bwMode="auto">
            <a:xfrm>
              <a:off x="489" y="2306"/>
              <a:ext cx="4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Input</a:t>
              </a:r>
            </a:p>
          </p:txBody>
        </p:sp>
        <p:sp>
          <p:nvSpPr>
            <p:cNvPr id="29715" name="Text Box 30"/>
            <p:cNvSpPr txBox="1">
              <a:spLocks noChangeArrowheads="1"/>
            </p:cNvSpPr>
            <p:nvPr/>
          </p:nvSpPr>
          <p:spPr bwMode="auto">
            <a:xfrm>
              <a:off x="4660" y="2306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Output</a:t>
              </a:r>
            </a:p>
          </p:txBody>
        </p:sp>
      </p:grpSp>
      <p:sp>
        <p:nvSpPr>
          <p:cNvPr id="29699" name="Text Box 31"/>
          <p:cNvSpPr txBox="1">
            <a:spLocks noChangeArrowheads="1"/>
          </p:cNvSpPr>
          <p:nvPr/>
        </p:nvSpPr>
        <p:spPr bwMode="auto">
          <a:xfrm>
            <a:off x="381000" y="3810000"/>
            <a:ext cx="6934200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When G=1, latch is </a:t>
            </a:r>
            <a:r>
              <a:rPr lang="en-US" sz="2000" b="0" i="1" dirty="0">
                <a:latin typeface="+mj-lt"/>
              </a:rPr>
              <a:t>Transparent…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… provides a combinational path from D to Q.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Can’</a:t>
            </a:r>
            <a:r>
              <a:rPr lang="en-US" altLang="ja-JP" sz="2000" b="0" dirty="0">
                <a:latin typeface="+mj-lt"/>
              </a:rPr>
              <a:t>t work without tricky timing constraints on G=1 pulse: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Must fit within contamination delay of logic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Must accommodate latch setup, hold times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i="1" dirty="0">
                <a:latin typeface="+mj-lt"/>
              </a:rPr>
              <a:t>Want to signal an INSTANT, not an INTERVAL…</a:t>
            </a:r>
          </a:p>
        </p:txBody>
      </p:sp>
      <p:sp>
        <p:nvSpPr>
          <p:cNvPr id="29700" name="Freeform 42"/>
          <p:cNvSpPr>
            <a:spLocks/>
          </p:cNvSpPr>
          <p:nvPr/>
        </p:nvSpPr>
        <p:spPr bwMode="auto">
          <a:xfrm>
            <a:off x="1504950" y="1323975"/>
            <a:ext cx="5719763" cy="728663"/>
          </a:xfrm>
          <a:custGeom>
            <a:avLst/>
            <a:gdLst>
              <a:gd name="T0" fmla="*/ 2147483647 w 3603"/>
              <a:gd name="T1" fmla="*/ 2147483647 h 459"/>
              <a:gd name="T2" fmla="*/ 2147483647 w 3603"/>
              <a:gd name="T3" fmla="*/ 2147483647 h 459"/>
              <a:gd name="T4" fmla="*/ 2147483647 w 3603"/>
              <a:gd name="T5" fmla="*/ 2147483647 h 459"/>
              <a:gd name="T6" fmla="*/ 2147483647 w 3603"/>
              <a:gd name="T7" fmla="*/ 2147483647 h 459"/>
              <a:gd name="T8" fmla="*/ 2147483647 w 3603"/>
              <a:gd name="T9" fmla="*/ 2147483647 h 459"/>
              <a:gd name="T10" fmla="*/ 2147483647 w 3603"/>
              <a:gd name="T11" fmla="*/ 2147483647 h 459"/>
              <a:gd name="T12" fmla="*/ 2147483647 w 3603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03"/>
              <a:gd name="T22" fmla="*/ 0 h 459"/>
              <a:gd name="T23" fmla="*/ 3603 w 3603"/>
              <a:gd name="T24" fmla="*/ 459 h 4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03" h="459">
                <a:moveTo>
                  <a:pt x="1707" y="437"/>
                </a:moveTo>
                <a:cubicBezTo>
                  <a:pt x="1460" y="431"/>
                  <a:pt x="450" y="459"/>
                  <a:pt x="225" y="402"/>
                </a:cubicBezTo>
                <a:cubicBezTo>
                  <a:pt x="0" y="345"/>
                  <a:pt x="82" y="160"/>
                  <a:pt x="359" y="93"/>
                </a:cubicBezTo>
                <a:cubicBezTo>
                  <a:pt x="636" y="26"/>
                  <a:pt x="1391" y="0"/>
                  <a:pt x="1890" y="2"/>
                </a:cubicBezTo>
                <a:cubicBezTo>
                  <a:pt x="2389" y="4"/>
                  <a:pt x="3110" y="46"/>
                  <a:pt x="3351" y="107"/>
                </a:cubicBezTo>
                <a:cubicBezTo>
                  <a:pt x="3592" y="168"/>
                  <a:pt x="3603" y="312"/>
                  <a:pt x="3337" y="367"/>
                </a:cubicBezTo>
                <a:cubicBezTo>
                  <a:pt x="3071" y="422"/>
                  <a:pt x="2085" y="423"/>
                  <a:pt x="1756" y="437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Let’s Try It Out!</a:t>
            </a:r>
          </a:p>
        </p:txBody>
      </p:sp>
      <p:sp>
        <p:nvSpPr>
          <p:cNvPr id="2" name="Freeform 1"/>
          <p:cNvSpPr/>
          <p:nvPr/>
        </p:nvSpPr>
        <p:spPr>
          <a:xfrm>
            <a:off x="746125" y="2395538"/>
            <a:ext cx="706438" cy="215900"/>
          </a:xfrm>
          <a:custGeom>
            <a:avLst/>
            <a:gdLst>
              <a:gd name="connsiteX0" fmla="*/ 0 w 700489"/>
              <a:gd name="connsiteY0" fmla="*/ 209480 h 216026"/>
              <a:gd name="connsiteX1" fmla="*/ 216039 w 700489"/>
              <a:gd name="connsiteY1" fmla="*/ 216026 h 216026"/>
              <a:gd name="connsiteX2" fmla="*/ 216039 w 700489"/>
              <a:gd name="connsiteY2" fmla="*/ 0 h 216026"/>
              <a:gd name="connsiteX3" fmla="*/ 477904 w 700489"/>
              <a:gd name="connsiteY3" fmla="*/ 0 h 216026"/>
              <a:gd name="connsiteX4" fmla="*/ 477904 w 700489"/>
              <a:gd name="connsiteY4" fmla="*/ 216026 h 216026"/>
              <a:gd name="connsiteX5" fmla="*/ 700489 w 700489"/>
              <a:gd name="connsiteY5" fmla="*/ 216026 h 216026"/>
              <a:gd name="connsiteX0" fmla="*/ 0 w 700489"/>
              <a:gd name="connsiteY0" fmla="*/ 235665 h 235665"/>
              <a:gd name="connsiteX1" fmla="*/ 216039 w 700489"/>
              <a:gd name="connsiteY1" fmla="*/ 216026 h 235665"/>
              <a:gd name="connsiteX2" fmla="*/ 216039 w 700489"/>
              <a:gd name="connsiteY2" fmla="*/ 0 h 235665"/>
              <a:gd name="connsiteX3" fmla="*/ 477904 w 700489"/>
              <a:gd name="connsiteY3" fmla="*/ 0 h 235665"/>
              <a:gd name="connsiteX4" fmla="*/ 477904 w 700489"/>
              <a:gd name="connsiteY4" fmla="*/ 216026 h 235665"/>
              <a:gd name="connsiteX5" fmla="*/ 700489 w 700489"/>
              <a:gd name="connsiteY5" fmla="*/ 216026 h 235665"/>
              <a:gd name="connsiteX0" fmla="*/ 0 w 700489"/>
              <a:gd name="connsiteY0" fmla="*/ 209481 h 216026"/>
              <a:gd name="connsiteX1" fmla="*/ 216039 w 700489"/>
              <a:gd name="connsiteY1" fmla="*/ 216026 h 216026"/>
              <a:gd name="connsiteX2" fmla="*/ 216039 w 700489"/>
              <a:gd name="connsiteY2" fmla="*/ 0 h 216026"/>
              <a:gd name="connsiteX3" fmla="*/ 477904 w 700489"/>
              <a:gd name="connsiteY3" fmla="*/ 0 h 216026"/>
              <a:gd name="connsiteX4" fmla="*/ 477904 w 700489"/>
              <a:gd name="connsiteY4" fmla="*/ 216026 h 216026"/>
              <a:gd name="connsiteX5" fmla="*/ 700489 w 700489"/>
              <a:gd name="connsiteY5" fmla="*/ 216026 h 216026"/>
              <a:gd name="connsiteX0" fmla="*/ 0 w 704722"/>
              <a:gd name="connsiteY0" fmla="*/ 222181 h 222181"/>
              <a:gd name="connsiteX1" fmla="*/ 220272 w 704722"/>
              <a:gd name="connsiteY1" fmla="*/ 216026 h 222181"/>
              <a:gd name="connsiteX2" fmla="*/ 220272 w 704722"/>
              <a:gd name="connsiteY2" fmla="*/ 0 h 222181"/>
              <a:gd name="connsiteX3" fmla="*/ 482137 w 704722"/>
              <a:gd name="connsiteY3" fmla="*/ 0 h 222181"/>
              <a:gd name="connsiteX4" fmla="*/ 482137 w 704722"/>
              <a:gd name="connsiteY4" fmla="*/ 216026 h 222181"/>
              <a:gd name="connsiteX5" fmla="*/ 704722 w 704722"/>
              <a:gd name="connsiteY5" fmla="*/ 216026 h 222181"/>
              <a:gd name="connsiteX0" fmla="*/ 0 w 700489"/>
              <a:gd name="connsiteY0" fmla="*/ 209481 h 216026"/>
              <a:gd name="connsiteX1" fmla="*/ 216039 w 700489"/>
              <a:gd name="connsiteY1" fmla="*/ 216026 h 216026"/>
              <a:gd name="connsiteX2" fmla="*/ 216039 w 700489"/>
              <a:gd name="connsiteY2" fmla="*/ 0 h 216026"/>
              <a:gd name="connsiteX3" fmla="*/ 477904 w 700489"/>
              <a:gd name="connsiteY3" fmla="*/ 0 h 216026"/>
              <a:gd name="connsiteX4" fmla="*/ 477904 w 700489"/>
              <a:gd name="connsiteY4" fmla="*/ 216026 h 216026"/>
              <a:gd name="connsiteX5" fmla="*/ 700489 w 700489"/>
              <a:gd name="connsiteY5" fmla="*/ 216026 h 216026"/>
              <a:gd name="connsiteX0" fmla="*/ 0 w 704722"/>
              <a:gd name="connsiteY0" fmla="*/ 226414 h 226414"/>
              <a:gd name="connsiteX1" fmla="*/ 220272 w 704722"/>
              <a:gd name="connsiteY1" fmla="*/ 216026 h 226414"/>
              <a:gd name="connsiteX2" fmla="*/ 220272 w 704722"/>
              <a:gd name="connsiteY2" fmla="*/ 0 h 226414"/>
              <a:gd name="connsiteX3" fmla="*/ 482137 w 704722"/>
              <a:gd name="connsiteY3" fmla="*/ 0 h 226414"/>
              <a:gd name="connsiteX4" fmla="*/ 482137 w 704722"/>
              <a:gd name="connsiteY4" fmla="*/ 216026 h 226414"/>
              <a:gd name="connsiteX5" fmla="*/ 704722 w 704722"/>
              <a:gd name="connsiteY5" fmla="*/ 216026 h 226414"/>
              <a:gd name="connsiteX0" fmla="*/ 0 w 704722"/>
              <a:gd name="connsiteY0" fmla="*/ 209481 h 216026"/>
              <a:gd name="connsiteX1" fmla="*/ 220272 w 704722"/>
              <a:gd name="connsiteY1" fmla="*/ 216026 h 216026"/>
              <a:gd name="connsiteX2" fmla="*/ 220272 w 704722"/>
              <a:gd name="connsiteY2" fmla="*/ 0 h 216026"/>
              <a:gd name="connsiteX3" fmla="*/ 482137 w 704722"/>
              <a:gd name="connsiteY3" fmla="*/ 0 h 216026"/>
              <a:gd name="connsiteX4" fmla="*/ 482137 w 704722"/>
              <a:gd name="connsiteY4" fmla="*/ 216026 h 216026"/>
              <a:gd name="connsiteX5" fmla="*/ 704722 w 704722"/>
              <a:gd name="connsiteY5" fmla="*/ 216026 h 216026"/>
              <a:gd name="connsiteX0" fmla="*/ 0 w 704722"/>
              <a:gd name="connsiteY0" fmla="*/ 226415 h 226415"/>
              <a:gd name="connsiteX1" fmla="*/ 220272 w 704722"/>
              <a:gd name="connsiteY1" fmla="*/ 216026 h 226415"/>
              <a:gd name="connsiteX2" fmla="*/ 220272 w 704722"/>
              <a:gd name="connsiteY2" fmla="*/ 0 h 226415"/>
              <a:gd name="connsiteX3" fmla="*/ 482137 w 704722"/>
              <a:gd name="connsiteY3" fmla="*/ 0 h 226415"/>
              <a:gd name="connsiteX4" fmla="*/ 482137 w 704722"/>
              <a:gd name="connsiteY4" fmla="*/ 216026 h 226415"/>
              <a:gd name="connsiteX5" fmla="*/ 704722 w 704722"/>
              <a:gd name="connsiteY5" fmla="*/ 216026 h 226415"/>
              <a:gd name="connsiteX0" fmla="*/ 0 w 704722"/>
              <a:gd name="connsiteY0" fmla="*/ 209481 h 216026"/>
              <a:gd name="connsiteX1" fmla="*/ 220272 w 704722"/>
              <a:gd name="connsiteY1" fmla="*/ 216026 h 216026"/>
              <a:gd name="connsiteX2" fmla="*/ 220272 w 704722"/>
              <a:gd name="connsiteY2" fmla="*/ 0 h 216026"/>
              <a:gd name="connsiteX3" fmla="*/ 482137 w 704722"/>
              <a:gd name="connsiteY3" fmla="*/ 0 h 216026"/>
              <a:gd name="connsiteX4" fmla="*/ 482137 w 704722"/>
              <a:gd name="connsiteY4" fmla="*/ 216026 h 216026"/>
              <a:gd name="connsiteX5" fmla="*/ 704722 w 704722"/>
              <a:gd name="connsiteY5" fmla="*/ 216026 h 216026"/>
              <a:gd name="connsiteX0" fmla="*/ 0 w 707897"/>
              <a:gd name="connsiteY0" fmla="*/ 225356 h 225356"/>
              <a:gd name="connsiteX1" fmla="*/ 223447 w 707897"/>
              <a:gd name="connsiteY1" fmla="*/ 216026 h 225356"/>
              <a:gd name="connsiteX2" fmla="*/ 223447 w 707897"/>
              <a:gd name="connsiteY2" fmla="*/ 0 h 225356"/>
              <a:gd name="connsiteX3" fmla="*/ 485312 w 707897"/>
              <a:gd name="connsiteY3" fmla="*/ 0 h 225356"/>
              <a:gd name="connsiteX4" fmla="*/ 485312 w 707897"/>
              <a:gd name="connsiteY4" fmla="*/ 216026 h 225356"/>
              <a:gd name="connsiteX5" fmla="*/ 707897 w 707897"/>
              <a:gd name="connsiteY5" fmla="*/ 216026 h 225356"/>
              <a:gd name="connsiteX0" fmla="*/ 0 w 707897"/>
              <a:gd name="connsiteY0" fmla="*/ 215831 h 216026"/>
              <a:gd name="connsiteX1" fmla="*/ 223447 w 707897"/>
              <a:gd name="connsiteY1" fmla="*/ 216026 h 216026"/>
              <a:gd name="connsiteX2" fmla="*/ 223447 w 707897"/>
              <a:gd name="connsiteY2" fmla="*/ 0 h 216026"/>
              <a:gd name="connsiteX3" fmla="*/ 485312 w 707897"/>
              <a:gd name="connsiteY3" fmla="*/ 0 h 216026"/>
              <a:gd name="connsiteX4" fmla="*/ 485312 w 707897"/>
              <a:gd name="connsiteY4" fmla="*/ 216026 h 216026"/>
              <a:gd name="connsiteX5" fmla="*/ 707897 w 707897"/>
              <a:gd name="connsiteY5" fmla="*/ 216026 h 21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897" h="216026">
                <a:moveTo>
                  <a:pt x="0" y="215831"/>
                </a:moveTo>
                <a:lnTo>
                  <a:pt x="223447" y="216026"/>
                </a:lnTo>
                <a:lnTo>
                  <a:pt x="223447" y="0"/>
                </a:lnTo>
                <a:lnTo>
                  <a:pt x="485312" y="0"/>
                </a:lnTo>
                <a:lnTo>
                  <a:pt x="485312" y="216026"/>
                </a:lnTo>
                <a:lnTo>
                  <a:pt x="707897" y="216026"/>
                </a:lnTo>
              </a:path>
            </a:pathLst>
          </a:cu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315200" y="3962400"/>
            <a:ext cx="1782763" cy="2555875"/>
            <a:chOff x="7315200" y="3962400"/>
            <a:chExt cx="1782763" cy="2556504"/>
          </a:xfrm>
        </p:grpSpPr>
        <p:sp>
          <p:nvSpPr>
            <p:cNvPr id="33799" name="Text Box 60"/>
            <p:cNvSpPr txBox="1">
              <a:spLocks noChangeArrowheads="1"/>
            </p:cNvSpPr>
            <p:nvPr/>
          </p:nvSpPr>
          <p:spPr bwMode="auto">
            <a:xfrm>
              <a:off x="7315200" y="3962400"/>
              <a:ext cx="17827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Looks like a stupid</a:t>
              </a:r>
            </a:p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approach to me…</a:t>
              </a:r>
            </a:p>
          </p:txBody>
        </p:sp>
        <p:sp>
          <p:nvSpPr>
            <p:cNvPr id="29703" name="Line 61"/>
            <p:cNvSpPr>
              <a:spLocks noChangeShapeType="1"/>
            </p:cNvSpPr>
            <p:nvPr/>
          </p:nvSpPr>
          <p:spPr bwMode="auto">
            <a:xfrm flipH="1">
              <a:off x="7696200" y="4495931"/>
              <a:ext cx="95250" cy="20483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3801" name="Group 43"/>
            <p:cNvGrpSpPr>
              <a:grpSpLocks/>
            </p:cNvGrpSpPr>
            <p:nvPr/>
          </p:nvGrpSpPr>
          <p:grpSpPr bwMode="auto">
            <a:xfrm flipH="1">
              <a:off x="7315200" y="4800600"/>
              <a:ext cx="840002" cy="1718304"/>
              <a:chOff x="5740840" y="729676"/>
              <a:chExt cx="970286" cy="1984813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6199517" y="1140769"/>
                <a:ext cx="0" cy="70799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6199517" y="1848759"/>
                <a:ext cx="275058" cy="8162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983138" y="1848759"/>
                <a:ext cx="216379" cy="8162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05" name="Group 4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565291" y="2690645"/>
                  <a:ext cx="243885" cy="1283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Freeform 62"/>
                <p:cNvSpPr/>
                <p:nvPr/>
              </p:nvSpPr>
              <p:spPr>
                <a:xfrm>
                  <a:off x="3574460" y="2582428"/>
                  <a:ext cx="227381" cy="12472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3806" name="Group 4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2855641" y="2675972"/>
                  <a:ext cx="236549" cy="38517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 60"/>
                <p:cNvSpPr/>
                <p:nvPr/>
              </p:nvSpPr>
              <p:spPr>
                <a:xfrm>
                  <a:off x="2839137" y="2575092"/>
                  <a:ext cx="251220" cy="13756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0" name="Straight Connector 49"/>
              <p:cNvCxnSpPr/>
              <p:nvPr/>
            </p:nvCxnSpPr>
            <p:spPr>
              <a:xfrm>
                <a:off x="6206852" y="1217804"/>
                <a:ext cx="308065" cy="22927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6254529" y="1459915"/>
                <a:ext cx="260388" cy="36866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5950131" y="1228809"/>
                <a:ext cx="240218" cy="23844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955633" y="1459915"/>
                <a:ext cx="210877" cy="36866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 rot="5400000">
                <a:off x="6224252" y="1822180"/>
                <a:ext cx="161407" cy="13019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8043755">
                <a:off x="5981279" y="1824929"/>
                <a:ext cx="205427" cy="11369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3813" name="Group 55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3134366" y="733582"/>
                  <a:ext cx="352075" cy="403518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3145368" y="751924"/>
                  <a:ext cx="502440" cy="22376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3121529" y="729914"/>
                  <a:ext cx="308065" cy="22376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Flakey Control Systems</a:t>
            </a:r>
          </a:p>
        </p:txBody>
      </p:sp>
      <p:grpSp>
        <p:nvGrpSpPr>
          <p:cNvPr id="35842" name="Group 4"/>
          <p:cNvGrpSpPr>
            <a:grpSpLocks/>
          </p:cNvGrpSpPr>
          <p:nvPr/>
        </p:nvGrpSpPr>
        <p:grpSpPr bwMode="auto">
          <a:xfrm>
            <a:off x="1503363" y="2100263"/>
            <a:ext cx="615950" cy="903287"/>
            <a:chOff x="6009803" y="2520301"/>
            <a:chExt cx="615383" cy="903380"/>
          </a:xfrm>
        </p:grpSpPr>
        <p:sp>
          <p:nvSpPr>
            <p:cNvPr id="2" name="Freeform 1"/>
            <p:cNvSpPr/>
            <p:nvPr/>
          </p:nvSpPr>
          <p:spPr>
            <a:xfrm>
              <a:off x="6009803" y="2598096"/>
              <a:ext cx="483741" cy="825585"/>
            </a:xfrm>
            <a:custGeom>
              <a:avLst/>
              <a:gdLst>
                <a:gd name="connsiteX0" fmla="*/ 19640 w 484450"/>
                <a:gd name="connsiteY0" fmla="*/ 805186 h 824825"/>
                <a:gd name="connsiteX1" fmla="*/ 0 w 484450"/>
                <a:gd name="connsiteY1" fmla="*/ 58916 h 824825"/>
                <a:gd name="connsiteX2" fmla="*/ 39280 w 484450"/>
                <a:gd name="connsiteY2" fmla="*/ 0 h 824825"/>
                <a:gd name="connsiteX3" fmla="*/ 451717 w 484450"/>
                <a:gd name="connsiteY3" fmla="*/ 0 h 824825"/>
                <a:gd name="connsiteX4" fmla="*/ 484450 w 484450"/>
                <a:gd name="connsiteY4" fmla="*/ 72008 h 824825"/>
                <a:gd name="connsiteX5" fmla="*/ 445170 w 484450"/>
                <a:gd name="connsiteY5" fmla="*/ 824825 h 824825"/>
                <a:gd name="connsiteX6" fmla="*/ 19640 w 484450"/>
                <a:gd name="connsiteY6" fmla="*/ 805186 h 82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450" h="824825">
                  <a:moveTo>
                    <a:pt x="19640" y="805186"/>
                  </a:moveTo>
                  <a:lnTo>
                    <a:pt x="0" y="58916"/>
                  </a:lnTo>
                  <a:lnTo>
                    <a:pt x="39280" y="0"/>
                  </a:lnTo>
                  <a:lnTo>
                    <a:pt x="451717" y="0"/>
                  </a:lnTo>
                  <a:lnTo>
                    <a:pt x="484450" y="72008"/>
                  </a:lnTo>
                  <a:lnTo>
                    <a:pt x="445170" y="824825"/>
                  </a:lnTo>
                  <a:lnTo>
                    <a:pt x="19640" y="805186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6009803" y="2520301"/>
              <a:ext cx="563043" cy="65094"/>
            </a:xfrm>
            <a:custGeom>
              <a:avLst/>
              <a:gdLst>
                <a:gd name="connsiteX0" fmla="*/ 0 w 563010"/>
                <a:gd name="connsiteY0" fmla="*/ 58916 h 65462"/>
                <a:gd name="connsiteX1" fmla="*/ 176759 w 563010"/>
                <a:gd name="connsiteY1" fmla="*/ 0 h 65462"/>
                <a:gd name="connsiteX2" fmla="*/ 563010 w 563010"/>
                <a:gd name="connsiteY2" fmla="*/ 13092 h 65462"/>
                <a:gd name="connsiteX3" fmla="*/ 451717 w 563010"/>
                <a:gd name="connsiteY3" fmla="*/ 65462 h 6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10" h="65462">
                  <a:moveTo>
                    <a:pt x="0" y="58916"/>
                  </a:moveTo>
                  <a:lnTo>
                    <a:pt x="176759" y="0"/>
                  </a:lnTo>
                  <a:lnTo>
                    <a:pt x="563010" y="13092"/>
                  </a:lnTo>
                  <a:lnTo>
                    <a:pt x="451717" y="6546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6480856" y="2526652"/>
              <a:ext cx="144330" cy="871627"/>
            </a:xfrm>
            <a:custGeom>
              <a:avLst/>
              <a:gdLst>
                <a:gd name="connsiteX0" fmla="*/ 0 w 144026"/>
                <a:gd name="connsiteY0" fmla="*/ 870649 h 870649"/>
                <a:gd name="connsiteX1" fmla="*/ 111292 w 144026"/>
                <a:gd name="connsiteY1" fmla="*/ 779002 h 870649"/>
                <a:gd name="connsiteX2" fmla="*/ 144026 w 144026"/>
                <a:gd name="connsiteY2" fmla="*/ 78555 h 870649"/>
                <a:gd name="connsiteX3" fmla="*/ 85106 w 144026"/>
                <a:gd name="connsiteY3" fmla="*/ 0 h 87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26" h="870649">
                  <a:moveTo>
                    <a:pt x="0" y="870649"/>
                  </a:moveTo>
                  <a:lnTo>
                    <a:pt x="111292" y="779002"/>
                  </a:lnTo>
                  <a:lnTo>
                    <a:pt x="144026" y="78555"/>
                  </a:lnTo>
                  <a:lnTo>
                    <a:pt x="85106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5843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33985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330450"/>
            <a:ext cx="22415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15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87650"/>
            <a:ext cx="238442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1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4850"/>
            <a:ext cx="24606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71600" y="5486400"/>
            <a:ext cx="16303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closed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797550" y="615950"/>
            <a:ext cx="2303463" cy="5270500"/>
            <a:chOff x="5797581" y="615981"/>
            <a:chExt cx="2303822" cy="5270529"/>
          </a:xfrm>
        </p:grpSpPr>
        <p:grpSp>
          <p:nvGrpSpPr>
            <p:cNvPr id="35874" name="Group 18"/>
            <p:cNvGrpSpPr>
              <a:grpSpLocks/>
            </p:cNvGrpSpPr>
            <p:nvPr/>
          </p:nvGrpSpPr>
          <p:grpSpPr bwMode="auto">
            <a:xfrm>
              <a:off x="5825221" y="2055760"/>
              <a:ext cx="615383" cy="903380"/>
              <a:chOff x="6009803" y="2520301"/>
              <a:chExt cx="615383" cy="903380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6009155" y="2598180"/>
                <a:ext cx="484263" cy="825505"/>
              </a:xfrm>
              <a:custGeom>
                <a:avLst/>
                <a:gdLst>
                  <a:gd name="connsiteX0" fmla="*/ 19640 w 484450"/>
                  <a:gd name="connsiteY0" fmla="*/ 805186 h 824825"/>
                  <a:gd name="connsiteX1" fmla="*/ 0 w 484450"/>
                  <a:gd name="connsiteY1" fmla="*/ 58916 h 824825"/>
                  <a:gd name="connsiteX2" fmla="*/ 39280 w 484450"/>
                  <a:gd name="connsiteY2" fmla="*/ 0 h 824825"/>
                  <a:gd name="connsiteX3" fmla="*/ 451717 w 484450"/>
                  <a:gd name="connsiteY3" fmla="*/ 0 h 824825"/>
                  <a:gd name="connsiteX4" fmla="*/ 484450 w 484450"/>
                  <a:gd name="connsiteY4" fmla="*/ 72008 h 824825"/>
                  <a:gd name="connsiteX5" fmla="*/ 445170 w 484450"/>
                  <a:gd name="connsiteY5" fmla="*/ 824825 h 824825"/>
                  <a:gd name="connsiteX6" fmla="*/ 19640 w 484450"/>
                  <a:gd name="connsiteY6" fmla="*/ 805186 h 82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4450" h="824825">
                    <a:moveTo>
                      <a:pt x="19640" y="805186"/>
                    </a:moveTo>
                    <a:lnTo>
                      <a:pt x="0" y="58916"/>
                    </a:lnTo>
                    <a:lnTo>
                      <a:pt x="39280" y="0"/>
                    </a:lnTo>
                    <a:lnTo>
                      <a:pt x="451717" y="0"/>
                    </a:lnTo>
                    <a:lnTo>
                      <a:pt x="484450" y="72008"/>
                    </a:lnTo>
                    <a:lnTo>
                      <a:pt x="445170" y="824825"/>
                    </a:lnTo>
                    <a:lnTo>
                      <a:pt x="19640" y="805186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009155" y="2520393"/>
                <a:ext cx="563650" cy="65087"/>
              </a:xfrm>
              <a:custGeom>
                <a:avLst/>
                <a:gdLst>
                  <a:gd name="connsiteX0" fmla="*/ 0 w 563010"/>
                  <a:gd name="connsiteY0" fmla="*/ 58916 h 65462"/>
                  <a:gd name="connsiteX1" fmla="*/ 176759 w 563010"/>
                  <a:gd name="connsiteY1" fmla="*/ 0 h 65462"/>
                  <a:gd name="connsiteX2" fmla="*/ 563010 w 563010"/>
                  <a:gd name="connsiteY2" fmla="*/ 13092 h 65462"/>
                  <a:gd name="connsiteX3" fmla="*/ 451717 w 563010"/>
                  <a:gd name="connsiteY3" fmla="*/ 65462 h 6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010" h="65462">
                    <a:moveTo>
                      <a:pt x="0" y="58916"/>
                    </a:moveTo>
                    <a:lnTo>
                      <a:pt x="176759" y="0"/>
                    </a:lnTo>
                    <a:lnTo>
                      <a:pt x="563010" y="13092"/>
                    </a:lnTo>
                    <a:lnTo>
                      <a:pt x="451717" y="65462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6480715" y="2526743"/>
                <a:ext cx="144486" cy="871542"/>
              </a:xfrm>
              <a:custGeom>
                <a:avLst/>
                <a:gdLst>
                  <a:gd name="connsiteX0" fmla="*/ 0 w 144026"/>
                  <a:gd name="connsiteY0" fmla="*/ 870649 h 870649"/>
                  <a:gd name="connsiteX1" fmla="*/ 111292 w 144026"/>
                  <a:gd name="connsiteY1" fmla="*/ 779002 h 870649"/>
                  <a:gd name="connsiteX2" fmla="*/ 144026 w 144026"/>
                  <a:gd name="connsiteY2" fmla="*/ 78555 h 870649"/>
                  <a:gd name="connsiteX3" fmla="*/ 85106 w 144026"/>
                  <a:gd name="connsiteY3" fmla="*/ 0 h 87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6" h="870649">
                    <a:moveTo>
                      <a:pt x="0" y="870649"/>
                    </a:moveTo>
                    <a:lnTo>
                      <a:pt x="111292" y="779002"/>
                    </a:lnTo>
                    <a:lnTo>
                      <a:pt x="144026" y="78555"/>
                    </a:lnTo>
                    <a:lnTo>
                      <a:pt x="85106" y="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35875" name="Picture 23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914400"/>
              <a:ext cx="710003" cy="565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76" name="Picture 24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066800"/>
              <a:ext cx="939933" cy="74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77" name="Picture 25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1295400"/>
              <a:ext cx="1384233" cy="110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78" name="Picture 4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913009">
              <a:off x="5797581" y="615981"/>
              <a:ext cx="1882775" cy="188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315187" y="5486458"/>
              <a:ext cx="1457552" cy="400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open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33800" y="4419600"/>
            <a:ext cx="1371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Sequence of values</a:t>
            </a:r>
          </a:p>
        </p:txBody>
      </p:sp>
      <p:sp>
        <p:nvSpPr>
          <p:cNvPr id="10" name="Freeform 9"/>
          <p:cNvSpPr/>
          <p:nvPr/>
        </p:nvSpPr>
        <p:spPr>
          <a:xfrm>
            <a:off x="3430588" y="4216400"/>
            <a:ext cx="490537" cy="247650"/>
          </a:xfrm>
          <a:custGeom>
            <a:avLst/>
            <a:gdLst>
              <a:gd name="connsiteX0" fmla="*/ 490997 w 490997"/>
              <a:gd name="connsiteY0" fmla="*/ 248757 h 248757"/>
              <a:gd name="connsiteX1" fmla="*/ 307692 w 490997"/>
              <a:gd name="connsiteY1" fmla="*/ 26185 h 248757"/>
              <a:gd name="connsiteX2" fmla="*/ 216039 w 490997"/>
              <a:gd name="connsiteY2" fmla="*/ 189841 h 248757"/>
              <a:gd name="connsiteX3" fmla="*/ 0 w 490997"/>
              <a:gd name="connsiteY3" fmla="*/ 0 h 24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997" h="248757">
                <a:moveTo>
                  <a:pt x="490997" y="248757"/>
                </a:moveTo>
                <a:cubicBezTo>
                  <a:pt x="422257" y="142380"/>
                  <a:pt x="353518" y="36004"/>
                  <a:pt x="307692" y="26185"/>
                </a:cubicBezTo>
                <a:cubicBezTo>
                  <a:pt x="261866" y="16366"/>
                  <a:pt x="267321" y="194205"/>
                  <a:pt x="216039" y="189841"/>
                </a:cubicBezTo>
                <a:cubicBezTo>
                  <a:pt x="164757" y="185477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715000" y="3048000"/>
            <a:ext cx="2779713" cy="2244725"/>
            <a:chOff x="5715000" y="3048000"/>
            <a:chExt cx="2779673" cy="2244213"/>
          </a:xfrm>
        </p:grpSpPr>
        <p:grpSp>
          <p:nvGrpSpPr>
            <p:cNvPr id="35852" name="Group 30"/>
            <p:cNvGrpSpPr>
              <a:grpSpLocks/>
            </p:cNvGrpSpPr>
            <p:nvPr/>
          </p:nvGrpSpPr>
          <p:grpSpPr bwMode="auto">
            <a:xfrm>
              <a:off x="5715000" y="3505200"/>
              <a:ext cx="1111847" cy="1787013"/>
              <a:chOff x="6026434" y="3307400"/>
              <a:chExt cx="1234915" cy="198481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484864" y="3718021"/>
                <a:ext cx="0" cy="70688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484864" y="4424909"/>
                <a:ext cx="275058" cy="81794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267992" y="4424909"/>
                <a:ext cx="216872" cy="81794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58" name="Group 34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565325" y="2691573"/>
                  <a:ext cx="243321" cy="1233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reeform 49"/>
                <p:cNvSpPr/>
                <p:nvPr/>
              </p:nvSpPr>
              <p:spPr>
                <a:xfrm>
                  <a:off x="3575904" y="2582279"/>
                  <a:ext cx="225689" cy="12515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59" name="Group 35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2854759" y="2675707"/>
                  <a:ext cx="236267" cy="38782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Freeform 47"/>
                <p:cNvSpPr/>
                <p:nvPr/>
              </p:nvSpPr>
              <p:spPr>
                <a:xfrm>
                  <a:off x="2838890" y="2573464"/>
                  <a:ext cx="250373" cy="13926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6491917" y="3795585"/>
                <a:ext cx="308559" cy="22916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41" idx="0"/>
              </p:cNvCxnSpPr>
              <p:nvPr/>
            </p:nvCxnSpPr>
            <p:spPr>
              <a:xfrm flipV="1">
                <a:off x="6819870" y="3742700"/>
                <a:ext cx="280348" cy="26971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6084620" y="3806161"/>
                <a:ext cx="391429" cy="13397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6084620" y="3624591"/>
                <a:ext cx="105791" cy="29967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reeform 40"/>
              <p:cNvSpPr/>
              <p:nvPr/>
            </p:nvSpPr>
            <p:spPr>
              <a:xfrm>
                <a:off x="7100218" y="3624591"/>
                <a:ext cx="160450" cy="13044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5816398">
                <a:off x="6159578" y="3491487"/>
                <a:ext cx="204486" cy="11460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866" name="Group 42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133343" y="733086"/>
                  <a:ext cx="352638" cy="403685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3145685" y="750714"/>
                  <a:ext cx="502510" cy="22387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3121000" y="729561"/>
                  <a:ext cx="308559" cy="22387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5853" name="TextBox 10"/>
            <p:cNvSpPr txBox="1">
              <a:spLocks noChangeArrowheads="1"/>
            </p:cNvSpPr>
            <p:nvPr/>
          </p:nvSpPr>
          <p:spPr bwMode="auto">
            <a:xfrm>
              <a:off x="7162800" y="3048000"/>
              <a:ext cx="133187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How do we ensure only one car gets through?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6705586" y="3276548"/>
              <a:ext cx="457193" cy="228548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Solution: Escapement Strategy (2 gates)</a:t>
            </a:r>
          </a:p>
        </p:txBody>
      </p:sp>
      <p:grpSp>
        <p:nvGrpSpPr>
          <p:cNvPr id="37890" name="Group 4"/>
          <p:cNvGrpSpPr>
            <a:grpSpLocks/>
          </p:cNvGrpSpPr>
          <p:nvPr/>
        </p:nvGrpSpPr>
        <p:grpSpPr bwMode="auto">
          <a:xfrm>
            <a:off x="1503363" y="2100263"/>
            <a:ext cx="615950" cy="903287"/>
            <a:chOff x="6009803" y="2520301"/>
            <a:chExt cx="615383" cy="903380"/>
          </a:xfrm>
        </p:grpSpPr>
        <p:sp>
          <p:nvSpPr>
            <p:cNvPr id="2" name="Freeform 1"/>
            <p:cNvSpPr/>
            <p:nvPr/>
          </p:nvSpPr>
          <p:spPr>
            <a:xfrm>
              <a:off x="6009803" y="2598096"/>
              <a:ext cx="483741" cy="825585"/>
            </a:xfrm>
            <a:custGeom>
              <a:avLst/>
              <a:gdLst>
                <a:gd name="connsiteX0" fmla="*/ 19640 w 484450"/>
                <a:gd name="connsiteY0" fmla="*/ 805186 h 824825"/>
                <a:gd name="connsiteX1" fmla="*/ 0 w 484450"/>
                <a:gd name="connsiteY1" fmla="*/ 58916 h 824825"/>
                <a:gd name="connsiteX2" fmla="*/ 39280 w 484450"/>
                <a:gd name="connsiteY2" fmla="*/ 0 h 824825"/>
                <a:gd name="connsiteX3" fmla="*/ 451717 w 484450"/>
                <a:gd name="connsiteY3" fmla="*/ 0 h 824825"/>
                <a:gd name="connsiteX4" fmla="*/ 484450 w 484450"/>
                <a:gd name="connsiteY4" fmla="*/ 72008 h 824825"/>
                <a:gd name="connsiteX5" fmla="*/ 445170 w 484450"/>
                <a:gd name="connsiteY5" fmla="*/ 824825 h 824825"/>
                <a:gd name="connsiteX6" fmla="*/ 19640 w 484450"/>
                <a:gd name="connsiteY6" fmla="*/ 805186 h 82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450" h="824825">
                  <a:moveTo>
                    <a:pt x="19640" y="805186"/>
                  </a:moveTo>
                  <a:lnTo>
                    <a:pt x="0" y="58916"/>
                  </a:lnTo>
                  <a:lnTo>
                    <a:pt x="39280" y="0"/>
                  </a:lnTo>
                  <a:lnTo>
                    <a:pt x="451717" y="0"/>
                  </a:lnTo>
                  <a:lnTo>
                    <a:pt x="484450" y="72008"/>
                  </a:lnTo>
                  <a:lnTo>
                    <a:pt x="445170" y="824825"/>
                  </a:lnTo>
                  <a:lnTo>
                    <a:pt x="19640" y="805186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6009803" y="2520301"/>
              <a:ext cx="563043" cy="65094"/>
            </a:xfrm>
            <a:custGeom>
              <a:avLst/>
              <a:gdLst>
                <a:gd name="connsiteX0" fmla="*/ 0 w 563010"/>
                <a:gd name="connsiteY0" fmla="*/ 58916 h 65462"/>
                <a:gd name="connsiteX1" fmla="*/ 176759 w 563010"/>
                <a:gd name="connsiteY1" fmla="*/ 0 h 65462"/>
                <a:gd name="connsiteX2" fmla="*/ 563010 w 563010"/>
                <a:gd name="connsiteY2" fmla="*/ 13092 h 65462"/>
                <a:gd name="connsiteX3" fmla="*/ 451717 w 563010"/>
                <a:gd name="connsiteY3" fmla="*/ 65462 h 6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10" h="65462">
                  <a:moveTo>
                    <a:pt x="0" y="58916"/>
                  </a:moveTo>
                  <a:lnTo>
                    <a:pt x="176759" y="0"/>
                  </a:lnTo>
                  <a:lnTo>
                    <a:pt x="563010" y="13092"/>
                  </a:lnTo>
                  <a:lnTo>
                    <a:pt x="451717" y="6546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6480856" y="2526652"/>
              <a:ext cx="144330" cy="871627"/>
            </a:xfrm>
            <a:custGeom>
              <a:avLst/>
              <a:gdLst>
                <a:gd name="connsiteX0" fmla="*/ 0 w 144026"/>
                <a:gd name="connsiteY0" fmla="*/ 870649 h 870649"/>
                <a:gd name="connsiteX1" fmla="*/ 111292 w 144026"/>
                <a:gd name="connsiteY1" fmla="*/ 779002 h 870649"/>
                <a:gd name="connsiteX2" fmla="*/ 144026 w 144026"/>
                <a:gd name="connsiteY2" fmla="*/ 78555 h 870649"/>
                <a:gd name="connsiteX3" fmla="*/ 85106 w 144026"/>
                <a:gd name="connsiteY3" fmla="*/ 0 h 87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26" h="870649">
                  <a:moveTo>
                    <a:pt x="0" y="870649"/>
                  </a:moveTo>
                  <a:lnTo>
                    <a:pt x="111292" y="779002"/>
                  </a:lnTo>
                  <a:lnTo>
                    <a:pt x="144026" y="78555"/>
                  </a:lnTo>
                  <a:lnTo>
                    <a:pt x="85106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7891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339850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209800"/>
            <a:ext cx="22415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5486400"/>
            <a:ext cx="19542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1: open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Gate 2: closed</a:t>
            </a:r>
          </a:p>
        </p:txBody>
      </p: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914400" y="2971800"/>
            <a:ext cx="615950" cy="903288"/>
            <a:chOff x="6009803" y="2520301"/>
            <a:chExt cx="615383" cy="903380"/>
          </a:xfrm>
        </p:grpSpPr>
        <p:sp>
          <p:nvSpPr>
            <p:cNvPr id="20" name="Freeform 19"/>
            <p:cNvSpPr/>
            <p:nvPr/>
          </p:nvSpPr>
          <p:spPr>
            <a:xfrm>
              <a:off x="6009803" y="2598097"/>
              <a:ext cx="483742" cy="825584"/>
            </a:xfrm>
            <a:custGeom>
              <a:avLst/>
              <a:gdLst>
                <a:gd name="connsiteX0" fmla="*/ 19640 w 484450"/>
                <a:gd name="connsiteY0" fmla="*/ 805186 h 824825"/>
                <a:gd name="connsiteX1" fmla="*/ 0 w 484450"/>
                <a:gd name="connsiteY1" fmla="*/ 58916 h 824825"/>
                <a:gd name="connsiteX2" fmla="*/ 39280 w 484450"/>
                <a:gd name="connsiteY2" fmla="*/ 0 h 824825"/>
                <a:gd name="connsiteX3" fmla="*/ 451717 w 484450"/>
                <a:gd name="connsiteY3" fmla="*/ 0 h 824825"/>
                <a:gd name="connsiteX4" fmla="*/ 484450 w 484450"/>
                <a:gd name="connsiteY4" fmla="*/ 72008 h 824825"/>
                <a:gd name="connsiteX5" fmla="*/ 445170 w 484450"/>
                <a:gd name="connsiteY5" fmla="*/ 824825 h 824825"/>
                <a:gd name="connsiteX6" fmla="*/ 19640 w 484450"/>
                <a:gd name="connsiteY6" fmla="*/ 805186 h 82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450" h="824825">
                  <a:moveTo>
                    <a:pt x="19640" y="805186"/>
                  </a:moveTo>
                  <a:lnTo>
                    <a:pt x="0" y="58916"/>
                  </a:lnTo>
                  <a:lnTo>
                    <a:pt x="39280" y="0"/>
                  </a:lnTo>
                  <a:lnTo>
                    <a:pt x="451717" y="0"/>
                  </a:lnTo>
                  <a:lnTo>
                    <a:pt x="484450" y="72008"/>
                  </a:lnTo>
                  <a:lnTo>
                    <a:pt x="445170" y="824825"/>
                  </a:lnTo>
                  <a:lnTo>
                    <a:pt x="19640" y="805186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009803" y="2520301"/>
              <a:ext cx="563044" cy="65095"/>
            </a:xfrm>
            <a:custGeom>
              <a:avLst/>
              <a:gdLst>
                <a:gd name="connsiteX0" fmla="*/ 0 w 563010"/>
                <a:gd name="connsiteY0" fmla="*/ 58916 h 65462"/>
                <a:gd name="connsiteX1" fmla="*/ 176759 w 563010"/>
                <a:gd name="connsiteY1" fmla="*/ 0 h 65462"/>
                <a:gd name="connsiteX2" fmla="*/ 563010 w 563010"/>
                <a:gd name="connsiteY2" fmla="*/ 13092 h 65462"/>
                <a:gd name="connsiteX3" fmla="*/ 451717 w 563010"/>
                <a:gd name="connsiteY3" fmla="*/ 65462 h 6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10" h="65462">
                  <a:moveTo>
                    <a:pt x="0" y="58916"/>
                  </a:moveTo>
                  <a:lnTo>
                    <a:pt x="176759" y="0"/>
                  </a:lnTo>
                  <a:lnTo>
                    <a:pt x="563010" y="13092"/>
                  </a:lnTo>
                  <a:lnTo>
                    <a:pt x="451717" y="6546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480857" y="2526652"/>
              <a:ext cx="144329" cy="871627"/>
            </a:xfrm>
            <a:custGeom>
              <a:avLst/>
              <a:gdLst>
                <a:gd name="connsiteX0" fmla="*/ 0 w 144026"/>
                <a:gd name="connsiteY0" fmla="*/ 870649 h 870649"/>
                <a:gd name="connsiteX1" fmla="*/ 111292 w 144026"/>
                <a:gd name="connsiteY1" fmla="*/ 779002 h 870649"/>
                <a:gd name="connsiteX2" fmla="*/ 144026 w 144026"/>
                <a:gd name="connsiteY2" fmla="*/ 78555 h 870649"/>
                <a:gd name="connsiteX3" fmla="*/ 85106 w 144026"/>
                <a:gd name="connsiteY3" fmla="*/ 0 h 87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26" h="870649">
                  <a:moveTo>
                    <a:pt x="0" y="870649"/>
                  </a:moveTo>
                  <a:lnTo>
                    <a:pt x="111292" y="779002"/>
                  </a:lnTo>
                  <a:lnTo>
                    <a:pt x="144026" y="78555"/>
                  </a:lnTo>
                  <a:lnTo>
                    <a:pt x="85106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7895" name="Picture 4" descr="gate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009">
            <a:off x="887413" y="1531938"/>
            <a:ext cx="188277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33800" y="4419600"/>
            <a:ext cx="1371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Sequence of values</a:t>
            </a:r>
          </a:p>
        </p:txBody>
      </p:sp>
      <p:sp>
        <p:nvSpPr>
          <p:cNvPr id="10" name="Freeform 9"/>
          <p:cNvSpPr/>
          <p:nvPr/>
        </p:nvSpPr>
        <p:spPr>
          <a:xfrm>
            <a:off x="3430588" y="4216400"/>
            <a:ext cx="490537" cy="247650"/>
          </a:xfrm>
          <a:custGeom>
            <a:avLst/>
            <a:gdLst>
              <a:gd name="connsiteX0" fmla="*/ 490997 w 490997"/>
              <a:gd name="connsiteY0" fmla="*/ 248757 h 248757"/>
              <a:gd name="connsiteX1" fmla="*/ 307692 w 490997"/>
              <a:gd name="connsiteY1" fmla="*/ 26185 h 248757"/>
              <a:gd name="connsiteX2" fmla="*/ 216039 w 490997"/>
              <a:gd name="connsiteY2" fmla="*/ 189841 h 248757"/>
              <a:gd name="connsiteX3" fmla="*/ 0 w 490997"/>
              <a:gd name="connsiteY3" fmla="*/ 0 h 24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997" h="248757">
                <a:moveTo>
                  <a:pt x="490997" y="248757"/>
                </a:moveTo>
                <a:cubicBezTo>
                  <a:pt x="422257" y="142380"/>
                  <a:pt x="353518" y="36004"/>
                  <a:pt x="307692" y="26185"/>
                </a:cubicBezTo>
                <a:cubicBezTo>
                  <a:pt x="261866" y="16366"/>
                  <a:pt x="267321" y="194205"/>
                  <a:pt x="216039" y="189841"/>
                </a:cubicBezTo>
                <a:cubicBezTo>
                  <a:pt x="164757" y="185477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898" name="Picture 15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87650"/>
            <a:ext cx="238442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6" descr="c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4850"/>
            <a:ext cx="24606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571750"/>
            <a:ext cx="10112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93763" y="1676400"/>
            <a:ext cx="10112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Gate 2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038725" y="768350"/>
            <a:ext cx="3222625" cy="5426075"/>
            <a:chOff x="5039157" y="768380"/>
            <a:chExt cx="3222625" cy="5425906"/>
          </a:xfrm>
        </p:grpSpPr>
        <p:pic>
          <p:nvPicPr>
            <p:cNvPr id="37925" name="Picture 24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524000"/>
              <a:ext cx="939933" cy="74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6096432" y="5486283"/>
              <a:ext cx="1954213" cy="7080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1: closed</a:t>
              </a:r>
            </a:p>
            <a:p>
              <a:pPr>
                <a:defRPr/>
              </a:pPr>
              <a:r>
                <a:rPr lang="en-US" sz="2000" dirty="0">
                  <a:latin typeface="+mj-lt"/>
                </a:rPr>
                <a:t>Gate 2: open</a:t>
              </a:r>
            </a:p>
          </p:txBody>
        </p:sp>
        <p:grpSp>
          <p:nvGrpSpPr>
            <p:cNvPr id="37927" name="Group 52"/>
            <p:cNvGrpSpPr>
              <a:grpSpLocks/>
            </p:cNvGrpSpPr>
            <p:nvPr/>
          </p:nvGrpSpPr>
          <p:grpSpPr bwMode="auto">
            <a:xfrm>
              <a:off x="6390803" y="2208160"/>
              <a:ext cx="615383" cy="903380"/>
              <a:chOff x="6009803" y="2520301"/>
              <a:chExt cx="615383" cy="903380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6009120" y="2598124"/>
                <a:ext cx="484187" cy="825474"/>
              </a:xfrm>
              <a:custGeom>
                <a:avLst/>
                <a:gdLst>
                  <a:gd name="connsiteX0" fmla="*/ 19640 w 484450"/>
                  <a:gd name="connsiteY0" fmla="*/ 805186 h 824825"/>
                  <a:gd name="connsiteX1" fmla="*/ 0 w 484450"/>
                  <a:gd name="connsiteY1" fmla="*/ 58916 h 824825"/>
                  <a:gd name="connsiteX2" fmla="*/ 39280 w 484450"/>
                  <a:gd name="connsiteY2" fmla="*/ 0 h 824825"/>
                  <a:gd name="connsiteX3" fmla="*/ 451717 w 484450"/>
                  <a:gd name="connsiteY3" fmla="*/ 0 h 824825"/>
                  <a:gd name="connsiteX4" fmla="*/ 484450 w 484450"/>
                  <a:gd name="connsiteY4" fmla="*/ 72008 h 824825"/>
                  <a:gd name="connsiteX5" fmla="*/ 445170 w 484450"/>
                  <a:gd name="connsiteY5" fmla="*/ 824825 h 824825"/>
                  <a:gd name="connsiteX6" fmla="*/ 19640 w 484450"/>
                  <a:gd name="connsiteY6" fmla="*/ 805186 h 82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4450" h="824825">
                    <a:moveTo>
                      <a:pt x="19640" y="805186"/>
                    </a:moveTo>
                    <a:lnTo>
                      <a:pt x="0" y="58916"/>
                    </a:lnTo>
                    <a:lnTo>
                      <a:pt x="39280" y="0"/>
                    </a:lnTo>
                    <a:lnTo>
                      <a:pt x="451717" y="0"/>
                    </a:lnTo>
                    <a:lnTo>
                      <a:pt x="484450" y="72008"/>
                    </a:lnTo>
                    <a:lnTo>
                      <a:pt x="445170" y="824825"/>
                    </a:lnTo>
                    <a:lnTo>
                      <a:pt x="19640" y="805186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6009120" y="2520339"/>
                <a:ext cx="563562" cy="65085"/>
              </a:xfrm>
              <a:custGeom>
                <a:avLst/>
                <a:gdLst>
                  <a:gd name="connsiteX0" fmla="*/ 0 w 563010"/>
                  <a:gd name="connsiteY0" fmla="*/ 58916 h 65462"/>
                  <a:gd name="connsiteX1" fmla="*/ 176759 w 563010"/>
                  <a:gd name="connsiteY1" fmla="*/ 0 h 65462"/>
                  <a:gd name="connsiteX2" fmla="*/ 563010 w 563010"/>
                  <a:gd name="connsiteY2" fmla="*/ 13092 h 65462"/>
                  <a:gd name="connsiteX3" fmla="*/ 451717 w 563010"/>
                  <a:gd name="connsiteY3" fmla="*/ 65462 h 6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010" h="65462">
                    <a:moveTo>
                      <a:pt x="0" y="58916"/>
                    </a:moveTo>
                    <a:lnTo>
                      <a:pt x="176759" y="0"/>
                    </a:lnTo>
                    <a:lnTo>
                      <a:pt x="563010" y="13092"/>
                    </a:lnTo>
                    <a:lnTo>
                      <a:pt x="451717" y="65462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480607" y="2526689"/>
                <a:ext cx="144463" cy="871510"/>
              </a:xfrm>
              <a:custGeom>
                <a:avLst/>
                <a:gdLst>
                  <a:gd name="connsiteX0" fmla="*/ 0 w 144026"/>
                  <a:gd name="connsiteY0" fmla="*/ 870649 h 870649"/>
                  <a:gd name="connsiteX1" fmla="*/ 111292 w 144026"/>
                  <a:gd name="connsiteY1" fmla="*/ 779002 h 870649"/>
                  <a:gd name="connsiteX2" fmla="*/ 144026 w 144026"/>
                  <a:gd name="connsiteY2" fmla="*/ 78555 h 870649"/>
                  <a:gd name="connsiteX3" fmla="*/ 85106 w 144026"/>
                  <a:gd name="connsiteY3" fmla="*/ 0 h 87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6" h="870649">
                    <a:moveTo>
                      <a:pt x="0" y="870649"/>
                    </a:moveTo>
                    <a:lnTo>
                      <a:pt x="111292" y="779002"/>
                    </a:lnTo>
                    <a:lnTo>
                      <a:pt x="144026" y="78555"/>
                    </a:lnTo>
                    <a:lnTo>
                      <a:pt x="85106" y="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7928" name="Group 58"/>
            <p:cNvGrpSpPr>
              <a:grpSpLocks/>
            </p:cNvGrpSpPr>
            <p:nvPr/>
          </p:nvGrpSpPr>
          <p:grpSpPr bwMode="auto">
            <a:xfrm>
              <a:off x="5801157" y="3079644"/>
              <a:ext cx="615383" cy="903380"/>
              <a:chOff x="6009803" y="2520301"/>
              <a:chExt cx="615383" cy="903380"/>
            </a:xfrm>
          </p:grpSpPr>
          <p:sp>
            <p:nvSpPr>
              <p:cNvPr id="60" name="Freeform 59"/>
              <p:cNvSpPr/>
              <p:nvPr/>
            </p:nvSpPr>
            <p:spPr>
              <a:xfrm>
                <a:off x="6009803" y="2598151"/>
                <a:ext cx="484188" cy="825474"/>
              </a:xfrm>
              <a:custGeom>
                <a:avLst/>
                <a:gdLst>
                  <a:gd name="connsiteX0" fmla="*/ 19640 w 484450"/>
                  <a:gd name="connsiteY0" fmla="*/ 805186 h 824825"/>
                  <a:gd name="connsiteX1" fmla="*/ 0 w 484450"/>
                  <a:gd name="connsiteY1" fmla="*/ 58916 h 824825"/>
                  <a:gd name="connsiteX2" fmla="*/ 39280 w 484450"/>
                  <a:gd name="connsiteY2" fmla="*/ 0 h 824825"/>
                  <a:gd name="connsiteX3" fmla="*/ 451717 w 484450"/>
                  <a:gd name="connsiteY3" fmla="*/ 0 h 824825"/>
                  <a:gd name="connsiteX4" fmla="*/ 484450 w 484450"/>
                  <a:gd name="connsiteY4" fmla="*/ 72008 h 824825"/>
                  <a:gd name="connsiteX5" fmla="*/ 445170 w 484450"/>
                  <a:gd name="connsiteY5" fmla="*/ 824825 h 824825"/>
                  <a:gd name="connsiteX6" fmla="*/ 19640 w 484450"/>
                  <a:gd name="connsiteY6" fmla="*/ 805186 h 82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4450" h="824825">
                    <a:moveTo>
                      <a:pt x="19640" y="805186"/>
                    </a:moveTo>
                    <a:lnTo>
                      <a:pt x="0" y="58916"/>
                    </a:lnTo>
                    <a:lnTo>
                      <a:pt x="39280" y="0"/>
                    </a:lnTo>
                    <a:lnTo>
                      <a:pt x="451717" y="0"/>
                    </a:lnTo>
                    <a:lnTo>
                      <a:pt x="484450" y="72008"/>
                    </a:lnTo>
                    <a:lnTo>
                      <a:pt x="445170" y="824825"/>
                    </a:lnTo>
                    <a:lnTo>
                      <a:pt x="19640" y="805186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009803" y="2520365"/>
                <a:ext cx="563563" cy="65086"/>
              </a:xfrm>
              <a:custGeom>
                <a:avLst/>
                <a:gdLst>
                  <a:gd name="connsiteX0" fmla="*/ 0 w 563010"/>
                  <a:gd name="connsiteY0" fmla="*/ 58916 h 65462"/>
                  <a:gd name="connsiteX1" fmla="*/ 176759 w 563010"/>
                  <a:gd name="connsiteY1" fmla="*/ 0 h 65462"/>
                  <a:gd name="connsiteX2" fmla="*/ 563010 w 563010"/>
                  <a:gd name="connsiteY2" fmla="*/ 13092 h 65462"/>
                  <a:gd name="connsiteX3" fmla="*/ 451717 w 563010"/>
                  <a:gd name="connsiteY3" fmla="*/ 65462 h 6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010" h="65462">
                    <a:moveTo>
                      <a:pt x="0" y="58916"/>
                    </a:moveTo>
                    <a:lnTo>
                      <a:pt x="176759" y="0"/>
                    </a:lnTo>
                    <a:lnTo>
                      <a:pt x="563010" y="13092"/>
                    </a:lnTo>
                    <a:lnTo>
                      <a:pt x="451717" y="65462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6481291" y="2526715"/>
                <a:ext cx="144462" cy="871511"/>
              </a:xfrm>
              <a:custGeom>
                <a:avLst/>
                <a:gdLst>
                  <a:gd name="connsiteX0" fmla="*/ 0 w 144026"/>
                  <a:gd name="connsiteY0" fmla="*/ 870649 h 870649"/>
                  <a:gd name="connsiteX1" fmla="*/ 111292 w 144026"/>
                  <a:gd name="connsiteY1" fmla="*/ 779002 h 870649"/>
                  <a:gd name="connsiteX2" fmla="*/ 144026 w 144026"/>
                  <a:gd name="connsiteY2" fmla="*/ 78555 h 870649"/>
                  <a:gd name="connsiteX3" fmla="*/ 85106 w 144026"/>
                  <a:gd name="connsiteY3" fmla="*/ 0 h 870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6" h="870649">
                    <a:moveTo>
                      <a:pt x="0" y="870649"/>
                    </a:moveTo>
                    <a:lnTo>
                      <a:pt x="111292" y="779002"/>
                    </a:lnTo>
                    <a:lnTo>
                      <a:pt x="144026" y="78555"/>
                    </a:lnTo>
                    <a:lnTo>
                      <a:pt x="85106" y="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039157" y="2679670"/>
              <a:ext cx="1011238" cy="4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80520" y="1784348"/>
              <a:ext cx="1011237" cy="4000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Gate 2</a:t>
              </a:r>
            </a:p>
          </p:txBody>
        </p:sp>
        <p:pic>
          <p:nvPicPr>
            <p:cNvPr id="37931" name="Picture 4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2133600"/>
              <a:ext cx="1882775" cy="188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32" name="Picture 64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357" y="2895599"/>
              <a:ext cx="2384425" cy="189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33" name="Picture 65" descr="c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957" y="3352799"/>
              <a:ext cx="2460625" cy="195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34" name="Picture 4" descr="gatedow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913009">
              <a:off x="6330981" y="768380"/>
              <a:ext cx="1882775" cy="188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505200" y="5257800"/>
            <a:ext cx="2286000" cy="1374775"/>
            <a:chOff x="3505200" y="5257800"/>
            <a:chExt cx="2286000" cy="1374623"/>
          </a:xfrm>
        </p:grpSpPr>
        <p:grpSp>
          <p:nvGrpSpPr>
            <p:cNvPr id="37904" name="Group 70"/>
            <p:cNvGrpSpPr>
              <a:grpSpLocks/>
            </p:cNvGrpSpPr>
            <p:nvPr/>
          </p:nvGrpSpPr>
          <p:grpSpPr bwMode="auto">
            <a:xfrm>
              <a:off x="3505200" y="5486400"/>
              <a:ext cx="517657" cy="1146023"/>
              <a:chOff x="4313593" y="3009422"/>
              <a:chExt cx="999529" cy="2212823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641577" y="3683656"/>
                <a:ext cx="159393" cy="67121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800970" y="4354874"/>
                <a:ext cx="275873" cy="8183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586402" y="4354874"/>
                <a:ext cx="214568" cy="8183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09" name="Group 74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001867" y="2689970"/>
                  <a:ext cx="242154" cy="1226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>
                  <a:off x="5011062" y="2582698"/>
                  <a:ext cx="226829" cy="12259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7910" name="Group 75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4290727" y="2674646"/>
                  <a:ext cx="236024" cy="3984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Freeform 87"/>
                <p:cNvSpPr/>
                <p:nvPr/>
              </p:nvSpPr>
              <p:spPr>
                <a:xfrm>
                  <a:off x="4275400" y="2573504"/>
                  <a:ext cx="248287" cy="14098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77" name="Straight Connector 76"/>
              <p:cNvCxnSpPr/>
              <p:nvPr/>
            </p:nvCxnSpPr>
            <p:spPr>
              <a:xfrm flipV="1">
                <a:off x="4675293" y="3530410"/>
                <a:ext cx="352506" cy="22680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040060" y="3190205"/>
                <a:ext cx="137936" cy="3340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4598663" y="3754150"/>
                <a:ext cx="42914" cy="2942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595597" y="4048382"/>
                <a:ext cx="171654" cy="28810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reeform 80"/>
              <p:cNvSpPr/>
              <p:nvPr/>
            </p:nvSpPr>
            <p:spPr>
              <a:xfrm rot="19139357">
                <a:off x="5125887" y="3009374"/>
                <a:ext cx="159393" cy="128727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8043755">
                <a:off x="4583349" y="4333412"/>
                <a:ext cx="205349" cy="11341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7917" name="Group 82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63862" y="729261"/>
                  <a:ext cx="352503" cy="40456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79671" y="750127"/>
                  <a:ext cx="502702" cy="22374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552900" y="719055"/>
                  <a:ext cx="306526" cy="22373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7905" name="TextBox 13"/>
            <p:cNvSpPr txBox="1">
              <a:spLocks noChangeArrowheads="1"/>
            </p:cNvSpPr>
            <p:nvPr/>
          </p:nvSpPr>
          <p:spPr bwMode="auto">
            <a:xfrm>
              <a:off x="4038600" y="5257800"/>
              <a:ext cx="17526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Key: at no time is there a path through both gates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3"/>
          <p:cNvGrpSpPr>
            <a:grpSpLocks/>
          </p:cNvGrpSpPr>
          <p:nvPr/>
        </p:nvGrpSpPr>
        <p:grpSpPr bwMode="auto">
          <a:xfrm>
            <a:off x="4543425" y="2148820"/>
            <a:ext cx="750888" cy="977900"/>
            <a:chOff x="1718" y="3172"/>
            <a:chExt cx="473" cy="616"/>
          </a:xfrm>
        </p:grpSpPr>
        <p:sp useBgFill="1">
          <p:nvSpPr>
            <p:cNvPr id="70728" name="Rectangle 4"/>
            <p:cNvSpPr>
              <a:spLocks noChangeArrowheads="1"/>
            </p:cNvSpPr>
            <p:nvPr/>
          </p:nvSpPr>
          <p:spPr bwMode="auto">
            <a:xfrm>
              <a:off x="1732" y="3172"/>
              <a:ext cx="424" cy="616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29" name="Rectangle 5"/>
            <p:cNvSpPr>
              <a:spLocks noChangeArrowheads="1"/>
            </p:cNvSpPr>
            <p:nvPr/>
          </p:nvSpPr>
          <p:spPr bwMode="auto">
            <a:xfrm>
              <a:off x="1718" y="3550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G</a:t>
              </a:r>
            </a:p>
          </p:txBody>
        </p:sp>
        <p:sp>
          <p:nvSpPr>
            <p:cNvPr id="70730" name="Rectangle 6"/>
            <p:cNvSpPr>
              <a:spLocks noChangeArrowheads="1"/>
            </p:cNvSpPr>
            <p:nvPr/>
          </p:nvSpPr>
          <p:spPr bwMode="auto">
            <a:xfrm>
              <a:off x="1718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70731" name="Rectangle 7"/>
            <p:cNvSpPr>
              <a:spLocks noChangeArrowheads="1"/>
            </p:cNvSpPr>
            <p:nvPr/>
          </p:nvSpPr>
          <p:spPr bwMode="auto">
            <a:xfrm>
              <a:off x="1958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Q</a:t>
              </a:r>
            </a:p>
          </p:txBody>
        </p:sp>
      </p:grpSp>
      <p:sp useBgFill="1">
        <p:nvSpPr>
          <p:cNvPr id="70659" name="Rectangle 8"/>
          <p:cNvSpPr>
            <a:spLocks noChangeArrowheads="1"/>
          </p:cNvSpPr>
          <p:nvPr/>
        </p:nvSpPr>
        <p:spPr bwMode="auto">
          <a:xfrm>
            <a:off x="3498850" y="2148820"/>
            <a:ext cx="673100" cy="977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0" name="Rectangle 9"/>
          <p:cNvSpPr>
            <a:spLocks noChangeArrowheads="1"/>
          </p:cNvSpPr>
          <p:nvPr/>
        </p:nvSpPr>
        <p:spPr bwMode="auto">
          <a:xfrm>
            <a:off x="3476625" y="27488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G</a:t>
            </a:r>
          </a:p>
        </p:txBody>
      </p:sp>
      <p:sp>
        <p:nvSpPr>
          <p:cNvPr id="70661" name="Rectangle 10"/>
          <p:cNvSpPr>
            <a:spLocks noChangeArrowheads="1"/>
          </p:cNvSpPr>
          <p:nvPr/>
        </p:nvSpPr>
        <p:spPr bwMode="auto">
          <a:xfrm>
            <a:off x="34766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0662" name="Rectangle 11"/>
          <p:cNvSpPr>
            <a:spLocks noChangeArrowheads="1"/>
          </p:cNvSpPr>
          <p:nvPr/>
        </p:nvSpPr>
        <p:spPr bwMode="auto">
          <a:xfrm>
            <a:off x="38576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sp>
        <p:nvSpPr>
          <p:cNvPr id="70663" name="Freeform 12"/>
          <p:cNvSpPr>
            <a:spLocks/>
          </p:cNvSpPr>
          <p:nvPr/>
        </p:nvSpPr>
        <p:spPr bwMode="auto">
          <a:xfrm>
            <a:off x="2806700" y="2904470"/>
            <a:ext cx="1754188" cy="382588"/>
          </a:xfrm>
          <a:custGeom>
            <a:avLst/>
            <a:gdLst>
              <a:gd name="T0" fmla="*/ 2147483647 w 1105"/>
              <a:gd name="T1" fmla="*/ 0 h 241"/>
              <a:gd name="T2" fmla="*/ 2147483647 w 1105"/>
              <a:gd name="T3" fmla="*/ 0 h 241"/>
              <a:gd name="T4" fmla="*/ 2147483647 w 1105"/>
              <a:gd name="T5" fmla="*/ 2147483647 h 241"/>
              <a:gd name="T6" fmla="*/ 0 w 1105"/>
              <a:gd name="T7" fmla="*/ 2147483647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105"/>
              <a:gd name="T13" fmla="*/ 0 h 241"/>
              <a:gd name="T14" fmla="*/ 1105 w 1105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5" h="241">
                <a:moveTo>
                  <a:pt x="1104" y="0"/>
                </a:moveTo>
                <a:lnTo>
                  <a:pt x="953" y="0"/>
                </a:lnTo>
                <a:lnTo>
                  <a:pt x="953" y="240"/>
                </a:lnTo>
                <a:lnTo>
                  <a:pt x="0" y="24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4" name="Freeform 13"/>
          <p:cNvSpPr>
            <a:spLocks/>
          </p:cNvSpPr>
          <p:nvPr/>
        </p:nvSpPr>
        <p:spPr bwMode="auto">
          <a:xfrm>
            <a:off x="3170238" y="2904470"/>
            <a:ext cx="306387" cy="382588"/>
          </a:xfrm>
          <a:custGeom>
            <a:avLst/>
            <a:gdLst>
              <a:gd name="T0" fmla="*/ 2147483647 w 193"/>
              <a:gd name="T1" fmla="*/ 0 h 241"/>
              <a:gd name="T2" fmla="*/ 0 w 193"/>
              <a:gd name="T3" fmla="*/ 0 h 241"/>
              <a:gd name="T4" fmla="*/ 0 w 193"/>
              <a:gd name="T5" fmla="*/ 2147483647 h 241"/>
              <a:gd name="T6" fmla="*/ 0 60000 65536"/>
              <a:gd name="T7" fmla="*/ 0 60000 65536"/>
              <a:gd name="T8" fmla="*/ 0 60000 65536"/>
              <a:gd name="T9" fmla="*/ 0 w 193"/>
              <a:gd name="T10" fmla="*/ 0 h 241"/>
              <a:gd name="T11" fmla="*/ 193 w 193"/>
              <a:gd name="T12" fmla="*/ 241 h 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241">
                <a:moveTo>
                  <a:pt x="192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5" name="Line 14"/>
          <p:cNvSpPr>
            <a:spLocks noChangeShapeType="1"/>
          </p:cNvSpPr>
          <p:nvPr/>
        </p:nvSpPr>
        <p:spPr bwMode="auto">
          <a:xfrm>
            <a:off x="2882900" y="237107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6" name="Line 15"/>
          <p:cNvSpPr>
            <a:spLocks noChangeShapeType="1"/>
          </p:cNvSpPr>
          <p:nvPr/>
        </p:nvSpPr>
        <p:spPr bwMode="auto">
          <a:xfrm>
            <a:off x="5245100" y="237107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7" name="Line 16"/>
          <p:cNvSpPr>
            <a:spLocks noChangeShapeType="1"/>
          </p:cNvSpPr>
          <p:nvPr/>
        </p:nvSpPr>
        <p:spPr bwMode="auto">
          <a:xfrm>
            <a:off x="4178300" y="237107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69" name="Rectangle 25"/>
          <p:cNvSpPr>
            <a:spLocks noChangeArrowheads="1"/>
          </p:cNvSpPr>
          <p:nvPr/>
        </p:nvSpPr>
        <p:spPr bwMode="auto">
          <a:xfrm>
            <a:off x="25622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0670" name="Rectangle 26"/>
          <p:cNvSpPr>
            <a:spLocks noChangeArrowheads="1"/>
          </p:cNvSpPr>
          <p:nvPr/>
        </p:nvSpPr>
        <p:spPr bwMode="auto">
          <a:xfrm>
            <a:off x="2257425" y="3129895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70671" name="Rectangle 27"/>
          <p:cNvSpPr>
            <a:spLocks noChangeArrowheads="1"/>
          </p:cNvSpPr>
          <p:nvPr/>
        </p:nvSpPr>
        <p:spPr bwMode="auto">
          <a:xfrm>
            <a:off x="5534025" y="2215495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sp>
        <p:nvSpPr>
          <p:cNvPr id="500771" name="AutoShape 35"/>
          <p:cNvSpPr>
            <a:spLocks noChangeArrowheads="1"/>
          </p:cNvSpPr>
          <p:nvPr/>
        </p:nvSpPr>
        <p:spPr bwMode="auto">
          <a:xfrm>
            <a:off x="4260850" y="2072620"/>
            <a:ext cx="215900" cy="2159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70677" name="Rectangle 36"/>
          <p:cNvSpPr>
            <a:spLocks noChangeArrowheads="1"/>
          </p:cNvSpPr>
          <p:nvPr/>
        </p:nvSpPr>
        <p:spPr bwMode="auto">
          <a:xfrm>
            <a:off x="3530563" y="2485370"/>
            <a:ext cx="660437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input</a:t>
            </a:r>
          </a:p>
        </p:txBody>
      </p:sp>
      <p:sp>
        <p:nvSpPr>
          <p:cNvPr id="70678" name="Rectangle 37"/>
          <p:cNvSpPr>
            <a:spLocks noChangeArrowheads="1"/>
          </p:cNvSpPr>
          <p:nvPr/>
        </p:nvSpPr>
        <p:spPr bwMode="auto">
          <a:xfrm>
            <a:off x="4519614" y="2485370"/>
            <a:ext cx="814386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output</a:t>
            </a:r>
          </a:p>
        </p:txBody>
      </p:sp>
      <p:sp>
        <p:nvSpPr>
          <p:cNvPr id="70679" name="Text Box 38"/>
          <p:cNvSpPr txBox="1">
            <a:spLocks noChangeArrowheads="1"/>
          </p:cNvSpPr>
          <p:nvPr/>
        </p:nvSpPr>
        <p:spPr bwMode="auto">
          <a:xfrm>
            <a:off x="1379538" y="3699808"/>
            <a:ext cx="66351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Observations:</a:t>
            </a:r>
          </a:p>
          <a:p>
            <a:pPr marL="800100" lvl="1" indent="-169863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only one latch “</a:t>
            </a:r>
            <a:r>
              <a:rPr lang="en-US" altLang="ja-JP" sz="2000" b="0" dirty="0">
                <a:latin typeface="+mj-lt"/>
              </a:rPr>
              <a:t>transparent” at any time:</a:t>
            </a:r>
          </a:p>
          <a:p>
            <a:pPr marL="1257300" lvl="2" indent="-342900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input latch closed when output is open</a:t>
            </a:r>
          </a:p>
          <a:p>
            <a:pPr marL="1257300" lvl="2" indent="-342900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output latch closed when input is open</a:t>
            </a:r>
          </a:p>
          <a:p>
            <a:pPr lvl="1">
              <a:defRPr/>
            </a:pPr>
            <a:r>
              <a:rPr lang="en-US" sz="2000" b="0" dirty="0">
                <a:latin typeface="+mj-lt"/>
              </a:rPr>
              <a:t>     </a:t>
            </a:r>
            <a:r>
              <a:rPr lang="en-US" sz="2000" b="0" dirty="0">
                <a:latin typeface="+mj-lt"/>
                <a:sym typeface="Symbol" charset="0"/>
              </a:rPr>
              <a:t>⇒ no combinational path through register</a:t>
            </a:r>
          </a:p>
          <a:p>
            <a:pPr lvl="1">
              <a:defRPr/>
            </a:pPr>
            <a:endParaRPr lang="en-US" sz="2000" b="0" dirty="0">
              <a:latin typeface="+mj-lt"/>
              <a:sym typeface="Symbol" charset="0"/>
            </a:endParaRPr>
          </a:p>
        </p:txBody>
      </p:sp>
      <p:sp>
        <p:nvSpPr>
          <p:cNvPr id="70680" name="Freeform 39"/>
          <p:cNvSpPr>
            <a:spLocks/>
          </p:cNvSpPr>
          <p:nvPr/>
        </p:nvSpPr>
        <p:spPr bwMode="auto">
          <a:xfrm>
            <a:off x="3095625" y="3012420"/>
            <a:ext cx="152400" cy="152400"/>
          </a:xfrm>
          <a:custGeom>
            <a:avLst/>
            <a:gdLst>
              <a:gd name="T0" fmla="*/ 0 w 96"/>
              <a:gd name="T1" fmla="*/ 2147483647 h 96"/>
              <a:gd name="T2" fmla="*/ 2147483647 w 96"/>
              <a:gd name="T3" fmla="*/ 0 h 96"/>
              <a:gd name="T4" fmla="*/ 2147483647 w 96"/>
              <a:gd name="T5" fmla="*/ 2147483647 h 96"/>
              <a:gd name="T6" fmla="*/ 0 w 96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96"/>
              <a:gd name="T14" fmla="*/ 96 w 96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96">
                <a:moveTo>
                  <a:pt x="0" y="96"/>
                </a:moveTo>
                <a:lnTo>
                  <a:pt x="48" y="0"/>
                </a:lnTo>
                <a:lnTo>
                  <a:pt x="9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681" name="Oval 40"/>
          <p:cNvSpPr>
            <a:spLocks noChangeArrowheads="1"/>
          </p:cNvSpPr>
          <p:nvPr/>
        </p:nvSpPr>
        <p:spPr bwMode="auto">
          <a:xfrm>
            <a:off x="3133725" y="293622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2789238" y="1513820"/>
            <a:ext cx="3454400" cy="2405063"/>
            <a:chOff x="1199" y="592"/>
            <a:chExt cx="2176" cy="1515"/>
          </a:xfrm>
        </p:grpSpPr>
        <p:sp>
          <p:nvSpPr>
            <p:cNvPr id="70716" name="Text Box 42"/>
            <p:cNvSpPr txBox="1">
              <a:spLocks noChangeArrowheads="1"/>
            </p:cNvSpPr>
            <p:nvPr/>
          </p:nvSpPr>
          <p:spPr bwMode="auto">
            <a:xfrm>
              <a:off x="1199" y="592"/>
              <a:ext cx="8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The gate of this latch  is open when the clock is low</a:t>
              </a:r>
              <a:endParaRPr lang="en-US" b="0" i="1" dirty="0">
                <a:latin typeface="+mj-lt"/>
              </a:endParaRPr>
            </a:p>
          </p:txBody>
        </p:sp>
        <p:sp>
          <p:nvSpPr>
            <p:cNvPr id="70717" name="Text Box 43"/>
            <p:cNvSpPr txBox="1">
              <a:spLocks noChangeArrowheads="1"/>
            </p:cNvSpPr>
            <p:nvPr/>
          </p:nvSpPr>
          <p:spPr bwMode="auto">
            <a:xfrm>
              <a:off x="2481" y="1584"/>
              <a:ext cx="89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The gate of this latch  is open when the clock is high</a:t>
              </a:r>
              <a:endParaRPr lang="en-US" b="0" i="1" dirty="0">
                <a:latin typeface="+mj-lt"/>
              </a:endParaRPr>
            </a:p>
          </p:txBody>
        </p:sp>
      </p:grpSp>
      <p:sp>
        <p:nvSpPr>
          <p:cNvPr id="500804" name="Text Box 68"/>
          <p:cNvSpPr txBox="1">
            <a:spLocks noChangeArrowheads="1"/>
          </p:cNvSpPr>
          <p:nvPr/>
        </p:nvSpPr>
        <p:spPr bwMode="auto">
          <a:xfrm>
            <a:off x="2543175" y="5250795"/>
            <a:ext cx="56380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>
                <a:latin typeface="+mj-lt"/>
              </a:rPr>
              <a:t>(the feedback path in one of the input or output latches is always active)</a:t>
            </a:r>
          </a:p>
        </p:txBody>
      </p:sp>
      <p:sp>
        <p:nvSpPr>
          <p:cNvPr id="39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(Edge-Triggered) D Register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1000" y="2174220"/>
            <a:ext cx="1973263" cy="1447800"/>
            <a:chOff x="381000" y="1600200"/>
            <a:chExt cx="1973263" cy="1447800"/>
          </a:xfrm>
        </p:grpSpPr>
        <p:sp>
          <p:nvSpPr>
            <p:cNvPr id="39967" name="Text Box 45"/>
            <p:cNvSpPr txBox="1">
              <a:spLocks noChangeArrowheads="1"/>
            </p:cNvSpPr>
            <p:nvPr/>
          </p:nvSpPr>
          <p:spPr bwMode="auto">
            <a:xfrm>
              <a:off x="1371601" y="1600200"/>
              <a:ext cx="9826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What does that one do?</a:t>
              </a:r>
            </a:p>
          </p:txBody>
        </p:sp>
        <p:grpSp>
          <p:nvGrpSpPr>
            <p:cNvPr id="39968" name="Group 47"/>
            <p:cNvGrpSpPr>
              <a:grpSpLocks/>
            </p:cNvGrpSpPr>
            <p:nvPr/>
          </p:nvGrpSpPr>
          <p:grpSpPr bwMode="auto">
            <a:xfrm>
              <a:off x="557212" y="2071688"/>
              <a:ext cx="608012" cy="676275"/>
              <a:chOff x="4370" y="1115"/>
              <a:chExt cx="383" cy="426"/>
            </a:xfrm>
          </p:grpSpPr>
          <p:grpSp>
            <p:nvGrpSpPr>
              <p:cNvPr id="39996" name="Group 48"/>
              <p:cNvGrpSpPr>
                <a:grpSpLocks/>
              </p:cNvGrpSpPr>
              <p:nvPr/>
            </p:nvGrpSpPr>
            <p:grpSpPr bwMode="auto">
              <a:xfrm>
                <a:off x="4370" y="1115"/>
                <a:ext cx="383" cy="384"/>
                <a:chOff x="4080" y="2780"/>
                <a:chExt cx="383" cy="384"/>
              </a:xfrm>
            </p:grpSpPr>
            <p:sp>
              <p:nvSpPr>
                <p:cNvPr id="70711" name="AutoShape 49"/>
                <p:cNvSpPr>
                  <a:spLocks noChangeArrowheads="1"/>
                </p:cNvSpPr>
                <p:nvPr/>
              </p:nvSpPr>
              <p:spPr bwMode="auto">
                <a:xfrm rot="-5400000">
                  <a:off x="4080" y="2897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4080" y="288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4080" y="305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4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346" y="2952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71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50" y="2782"/>
                  <a:ext cx="202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70705" name="Line 54"/>
              <p:cNvSpPr>
                <a:spLocks noChangeShapeType="1"/>
              </p:cNvSpPr>
              <p:nvPr/>
            </p:nvSpPr>
            <p:spPr bwMode="auto">
              <a:xfrm>
                <a:off x="4562" y="1441"/>
                <a:ext cx="0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6" name="AutoShape 55"/>
              <p:cNvSpPr>
                <a:spLocks noChangeArrowheads="1"/>
              </p:cNvSpPr>
              <p:nvPr/>
            </p:nvSpPr>
            <p:spPr bwMode="auto">
              <a:xfrm rot="-5400000">
                <a:off x="4369" y="1232"/>
                <a:ext cx="384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94 h 21600"/>
                  <a:gd name="T14" fmla="*/ 17100 w 21600"/>
                  <a:gd name="T15" fmla="*/ 171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7" name="Line 56"/>
              <p:cNvSpPr>
                <a:spLocks noChangeShapeType="1"/>
              </p:cNvSpPr>
              <p:nvPr/>
            </p:nvSpPr>
            <p:spPr bwMode="auto">
              <a:xfrm flipH="1">
                <a:off x="4370" y="1219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8" name="Line 57"/>
              <p:cNvSpPr>
                <a:spLocks noChangeShapeType="1"/>
              </p:cNvSpPr>
              <p:nvPr/>
            </p:nvSpPr>
            <p:spPr bwMode="auto">
              <a:xfrm flipH="1">
                <a:off x="4370" y="1394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09" name="Line 58"/>
              <p:cNvSpPr>
                <a:spLocks noChangeShapeType="1"/>
              </p:cNvSpPr>
              <p:nvPr/>
            </p:nvSpPr>
            <p:spPr bwMode="auto">
              <a:xfrm flipH="1">
                <a:off x="4636" y="1287"/>
                <a:ext cx="1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710" name="Text Box 59"/>
              <p:cNvSpPr txBox="1">
                <a:spLocks noChangeArrowheads="1"/>
              </p:cNvSpPr>
              <p:nvPr/>
            </p:nvSpPr>
            <p:spPr bwMode="auto">
              <a:xfrm>
                <a:off x="4449" y="1147"/>
                <a:ext cx="220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300" b="0">
                    <a:latin typeface="+mj-lt"/>
                  </a:rPr>
                  <a:t>0</a:t>
                </a:r>
              </a:p>
              <a:p>
                <a:pPr>
                  <a:defRPr/>
                </a:pPr>
                <a:r>
                  <a:rPr lang="en-US" sz="1300" b="0">
                    <a:latin typeface="+mj-lt"/>
                  </a:rPr>
                  <a:t>1</a:t>
                </a:r>
                <a:r>
                  <a:rPr lang="en-US" sz="1300" b="0" baseline="-25000">
                    <a:latin typeface="+mj-lt"/>
                  </a:rPr>
                  <a:t>S</a:t>
                </a:r>
              </a:p>
            </p:txBody>
          </p:sp>
        </p:grpSp>
        <p:sp>
          <p:nvSpPr>
            <p:cNvPr id="70696" name="Text Box 60"/>
            <p:cNvSpPr txBox="1">
              <a:spLocks noChangeArrowheads="1"/>
            </p:cNvSpPr>
            <p:nvPr/>
          </p:nvSpPr>
          <p:spPr bwMode="auto">
            <a:xfrm>
              <a:off x="381000" y="1905000"/>
              <a:ext cx="3492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D</a:t>
              </a:r>
            </a:p>
          </p:txBody>
        </p:sp>
        <p:sp>
          <p:nvSpPr>
            <p:cNvPr id="70697" name="Text Box 61"/>
            <p:cNvSpPr txBox="1">
              <a:spLocks noChangeArrowheads="1"/>
            </p:cNvSpPr>
            <p:nvPr/>
          </p:nvSpPr>
          <p:spPr bwMode="auto">
            <a:xfrm>
              <a:off x="709613" y="2628900"/>
              <a:ext cx="3492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G</a:t>
              </a:r>
            </a:p>
          </p:txBody>
        </p:sp>
        <p:sp>
          <p:nvSpPr>
            <p:cNvPr id="70698" name="Text Box 62"/>
            <p:cNvSpPr txBox="1">
              <a:spLocks noChangeArrowheads="1"/>
            </p:cNvSpPr>
            <p:nvPr/>
          </p:nvSpPr>
          <p:spPr bwMode="auto">
            <a:xfrm>
              <a:off x="1077913" y="2074863"/>
              <a:ext cx="34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Q</a:t>
              </a:r>
            </a:p>
          </p:txBody>
        </p:sp>
        <p:sp>
          <p:nvSpPr>
            <p:cNvPr id="70700" name="Line 64"/>
            <p:cNvSpPr>
              <a:spLocks noChangeShapeType="1"/>
            </p:cNvSpPr>
            <p:nvPr/>
          </p:nvSpPr>
          <p:spPr bwMode="auto">
            <a:xfrm flipH="1">
              <a:off x="1676400" y="1981200"/>
              <a:ext cx="76200" cy="13493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01" name="Line 65"/>
            <p:cNvSpPr>
              <a:spLocks noChangeShapeType="1"/>
            </p:cNvSpPr>
            <p:nvPr/>
          </p:nvSpPr>
          <p:spPr bwMode="auto">
            <a:xfrm>
              <a:off x="1077913" y="2344738"/>
              <a:ext cx="0" cy="703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02" name="Line 66"/>
            <p:cNvSpPr>
              <a:spLocks noChangeShapeType="1"/>
            </p:cNvSpPr>
            <p:nvPr/>
          </p:nvSpPr>
          <p:spPr bwMode="auto">
            <a:xfrm>
              <a:off x="557213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0703" name="Line 67"/>
            <p:cNvSpPr>
              <a:spLocks noChangeShapeType="1"/>
            </p:cNvSpPr>
            <p:nvPr/>
          </p:nvSpPr>
          <p:spPr bwMode="auto">
            <a:xfrm>
              <a:off x="557213" y="3048000"/>
              <a:ext cx="520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9976" name="Group 113"/>
            <p:cNvGrpSpPr>
              <a:grpSpLocks/>
            </p:cNvGrpSpPr>
            <p:nvPr/>
          </p:nvGrpSpPr>
          <p:grpSpPr bwMode="auto">
            <a:xfrm flipH="1">
              <a:off x="1371600" y="2133600"/>
              <a:ext cx="392993" cy="803904"/>
              <a:chOff x="5740840" y="729676"/>
              <a:chExt cx="970286" cy="1984813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6197673" y="1141223"/>
                <a:ext cx="0" cy="70550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197673" y="1846731"/>
                <a:ext cx="278284" cy="8152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5982102" y="1846731"/>
                <a:ext cx="215570" cy="8152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80" name="Group 11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3566169" y="2689420"/>
                  <a:ext cx="243007" cy="1176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Freeform 148"/>
                <p:cNvSpPr/>
                <p:nvPr/>
              </p:nvSpPr>
              <p:spPr>
                <a:xfrm>
                  <a:off x="3574008" y="2583594"/>
                  <a:ext cx="227329" cy="12150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9981" name="Group 11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2852822" y="2673741"/>
                  <a:ext cx="239088" cy="3919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Freeform 146"/>
                <p:cNvSpPr/>
                <p:nvPr/>
              </p:nvSpPr>
              <p:spPr>
                <a:xfrm>
                  <a:off x="2837144" y="2556157"/>
                  <a:ext cx="250847" cy="15677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20" name="Straight Connector 119"/>
              <p:cNvCxnSpPr/>
              <p:nvPr/>
            </p:nvCxnSpPr>
            <p:spPr>
              <a:xfrm>
                <a:off x="6205512" y="1215692"/>
                <a:ext cx="309640" cy="23125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6252545" y="1458700"/>
                <a:ext cx="262607" cy="368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5946826" y="1227452"/>
                <a:ext cx="243008" cy="23908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5954665" y="1458700"/>
                <a:ext cx="211652" cy="368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Freeform 126"/>
              <p:cNvSpPr/>
              <p:nvPr/>
            </p:nvSpPr>
            <p:spPr>
              <a:xfrm rot="5400000">
                <a:off x="6225110" y="1823214"/>
                <a:ext cx="160698" cy="12934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18043755">
                <a:off x="5980142" y="1825172"/>
                <a:ext cx="203813" cy="11366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9988" name="Group 134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3131102" y="733597"/>
                  <a:ext cx="356675" cy="40370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>
                  <a:off x="3142862" y="753193"/>
                  <a:ext cx="505613" cy="22341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>
                  <a:off x="3119345" y="729676"/>
                  <a:ext cx="309639" cy="22341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0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9" grpId="0" build="p"/>
      <p:bldP spid="5008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419600" y="2895600"/>
            <a:ext cx="2532081" cy="2438400"/>
            <a:chOff x="4419600" y="2895600"/>
            <a:chExt cx="2532081" cy="1875793"/>
          </a:xfrm>
        </p:grpSpPr>
        <p:sp>
          <p:nvSpPr>
            <p:cNvPr id="65" name="Rectangle 64"/>
            <p:cNvSpPr/>
            <p:nvPr/>
          </p:nvSpPr>
          <p:spPr>
            <a:xfrm>
              <a:off x="4419600" y="2895600"/>
              <a:ext cx="779481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72200" y="2895600"/>
              <a:ext cx="779481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5200" y="2895600"/>
            <a:ext cx="2618075" cy="2438400"/>
            <a:chOff x="3505200" y="2895600"/>
            <a:chExt cx="2618075" cy="1880841"/>
          </a:xfrm>
        </p:grpSpPr>
        <p:sp>
          <p:nvSpPr>
            <p:cNvPr id="63" name="Rectangle 62"/>
            <p:cNvSpPr/>
            <p:nvPr/>
          </p:nvSpPr>
          <p:spPr>
            <a:xfrm>
              <a:off x="5229252" y="2900648"/>
              <a:ext cx="894023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05200" y="2895600"/>
              <a:ext cx="894023" cy="18757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09" name="Group 3"/>
          <p:cNvGrpSpPr>
            <a:grpSpLocks/>
          </p:cNvGrpSpPr>
          <p:nvPr/>
        </p:nvGrpSpPr>
        <p:grpSpPr bwMode="auto">
          <a:xfrm>
            <a:off x="2120900" y="1508125"/>
            <a:ext cx="2743200" cy="1138238"/>
            <a:chOff x="624" y="3172"/>
            <a:chExt cx="1728" cy="717"/>
          </a:xfrm>
        </p:grpSpPr>
        <p:grpSp>
          <p:nvGrpSpPr>
            <p:cNvPr id="43052" name="Group 4"/>
            <p:cNvGrpSpPr>
              <a:grpSpLocks/>
            </p:cNvGrpSpPr>
            <p:nvPr/>
          </p:nvGrpSpPr>
          <p:grpSpPr bwMode="auto">
            <a:xfrm>
              <a:off x="1718" y="3172"/>
              <a:ext cx="473" cy="616"/>
              <a:chOff x="1718" y="3172"/>
              <a:chExt cx="473" cy="616"/>
            </a:xfrm>
          </p:grpSpPr>
          <p:sp useBgFill="1">
            <p:nvSpPr>
              <p:cNvPr id="72759" name="Rectangle 5"/>
              <p:cNvSpPr>
                <a:spLocks noChangeArrowheads="1"/>
              </p:cNvSpPr>
              <p:nvPr/>
            </p:nvSpPr>
            <p:spPr bwMode="auto">
              <a:xfrm>
                <a:off x="1732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60" name="Rectangle 6"/>
              <p:cNvSpPr>
                <a:spLocks noChangeArrowheads="1"/>
              </p:cNvSpPr>
              <p:nvPr/>
            </p:nvSpPr>
            <p:spPr bwMode="auto">
              <a:xfrm>
                <a:off x="1718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61" name="Rectangle 7"/>
              <p:cNvSpPr>
                <a:spLocks noChangeArrowheads="1"/>
              </p:cNvSpPr>
              <p:nvPr/>
            </p:nvSpPr>
            <p:spPr bwMode="auto">
              <a:xfrm>
                <a:off x="171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62" name="Rectangle 8"/>
              <p:cNvSpPr>
                <a:spLocks noChangeArrowheads="1"/>
              </p:cNvSpPr>
              <p:nvPr/>
            </p:nvSpPr>
            <p:spPr bwMode="auto">
              <a:xfrm>
                <a:off x="195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43053" name="Group 9"/>
            <p:cNvGrpSpPr>
              <a:grpSpLocks/>
            </p:cNvGrpSpPr>
            <p:nvPr/>
          </p:nvGrpSpPr>
          <p:grpSpPr bwMode="auto">
            <a:xfrm>
              <a:off x="964" y="3172"/>
              <a:ext cx="555" cy="616"/>
              <a:chOff x="964" y="3172"/>
              <a:chExt cx="555" cy="616"/>
            </a:xfrm>
          </p:grpSpPr>
          <p:sp useBgFill="1">
            <p:nvSpPr>
              <p:cNvPr id="72753" name="Rectangle 10"/>
              <p:cNvSpPr>
                <a:spLocks noChangeArrowheads="1"/>
              </p:cNvSpPr>
              <p:nvPr/>
            </p:nvSpPr>
            <p:spPr bwMode="auto">
              <a:xfrm>
                <a:off x="1060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4" name="Rectangle 11"/>
              <p:cNvSpPr>
                <a:spLocks noChangeArrowheads="1"/>
              </p:cNvSpPr>
              <p:nvPr/>
            </p:nvSpPr>
            <p:spPr bwMode="auto">
              <a:xfrm>
                <a:off x="1046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55" name="Rectangle 12"/>
              <p:cNvSpPr>
                <a:spLocks noChangeArrowheads="1"/>
              </p:cNvSpPr>
              <p:nvPr/>
            </p:nvSpPr>
            <p:spPr bwMode="auto">
              <a:xfrm>
                <a:off x="104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56" name="Rectangle 13"/>
              <p:cNvSpPr>
                <a:spLocks noChangeArrowheads="1"/>
              </p:cNvSpPr>
              <p:nvPr/>
            </p:nvSpPr>
            <p:spPr bwMode="auto">
              <a:xfrm>
                <a:off x="128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 useBgFill="1">
            <p:nvSpPr>
              <p:cNvPr id="72757" name="Oval 14"/>
              <p:cNvSpPr>
                <a:spLocks noChangeArrowheads="1"/>
              </p:cNvSpPr>
              <p:nvPr/>
            </p:nvSpPr>
            <p:spPr bwMode="auto">
              <a:xfrm>
                <a:off x="964" y="3604"/>
                <a:ext cx="88" cy="88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8" name="Line 15"/>
              <p:cNvSpPr>
                <a:spLocks noChangeShapeType="1"/>
              </p:cNvSpPr>
              <p:nvPr/>
            </p:nvSpPr>
            <p:spPr bwMode="auto">
              <a:xfrm>
                <a:off x="1104" y="3579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2748" name="Freeform 16"/>
            <p:cNvSpPr>
              <a:spLocks/>
            </p:cNvSpPr>
            <p:nvPr/>
          </p:nvSpPr>
          <p:spPr bwMode="auto">
            <a:xfrm>
              <a:off x="624" y="3648"/>
              <a:ext cx="1105" cy="241"/>
            </a:xfrm>
            <a:custGeom>
              <a:avLst/>
              <a:gdLst>
                <a:gd name="T0" fmla="*/ 1104 w 1105"/>
                <a:gd name="T1" fmla="*/ 0 h 241"/>
                <a:gd name="T2" fmla="*/ 953 w 1105"/>
                <a:gd name="T3" fmla="*/ 0 h 241"/>
                <a:gd name="T4" fmla="*/ 953 w 1105"/>
                <a:gd name="T5" fmla="*/ 240 h 241"/>
                <a:gd name="T6" fmla="*/ 0 w 1105"/>
                <a:gd name="T7" fmla="*/ 24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5"/>
                <a:gd name="T13" fmla="*/ 0 h 241"/>
                <a:gd name="T14" fmla="*/ 1105 w 1105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5" h="241">
                  <a:moveTo>
                    <a:pt x="1104" y="0"/>
                  </a:moveTo>
                  <a:lnTo>
                    <a:pt x="953" y="0"/>
                  </a:lnTo>
                  <a:lnTo>
                    <a:pt x="953" y="24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49" name="Freeform 17"/>
            <p:cNvSpPr>
              <a:spLocks/>
            </p:cNvSpPr>
            <p:nvPr/>
          </p:nvSpPr>
          <p:spPr bwMode="auto">
            <a:xfrm>
              <a:off x="768" y="3648"/>
              <a:ext cx="193" cy="241"/>
            </a:xfrm>
            <a:custGeom>
              <a:avLst/>
              <a:gdLst>
                <a:gd name="T0" fmla="*/ 192 w 193"/>
                <a:gd name="T1" fmla="*/ 0 h 241"/>
                <a:gd name="T2" fmla="*/ 0 w 193"/>
                <a:gd name="T3" fmla="*/ 0 h 241"/>
                <a:gd name="T4" fmla="*/ 0 w 193"/>
                <a:gd name="T5" fmla="*/ 240 h 241"/>
                <a:gd name="T6" fmla="*/ 0 60000 65536"/>
                <a:gd name="T7" fmla="*/ 0 60000 65536"/>
                <a:gd name="T8" fmla="*/ 0 60000 65536"/>
                <a:gd name="T9" fmla="*/ 0 w 193"/>
                <a:gd name="T10" fmla="*/ 0 h 241"/>
                <a:gd name="T11" fmla="*/ 193 w 193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241">
                  <a:moveTo>
                    <a:pt x="19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0" name="Line 18"/>
            <p:cNvSpPr>
              <a:spLocks noChangeShapeType="1"/>
            </p:cNvSpPr>
            <p:nvPr/>
          </p:nvSpPr>
          <p:spPr bwMode="auto">
            <a:xfrm>
              <a:off x="672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1" name="Line 19"/>
            <p:cNvSpPr>
              <a:spLocks noChangeShapeType="1"/>
            </p:cNvSpPr>
            <p:nvPr/>
          </p:nvSpPr>
          <p:spPr bwMode="auto">
            <a:xfrm>
              <a:off x="2160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2" name="Line 20"/>
            <p:cNvSpPr>
              <a:spLocks noChangeShapeType="1"/>
            </p:cNvSpPr>
            <p:nvPr/>
          </p:nvSpPr>
          <p:spPr bwMode="auto">
            <a:xfrm>
              <a:off x="1488" y="33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2708" name="Rectangle 29"/>
          <p:cNvSpPr>
            <a:spLocks noChangeArrowheads="1"/>
          </p:cNvSpPr>
          <p:nvPr/>
        </p:nvSpPr>
        <p:spPr bwMode="auto">
          <a:xfrm>
            <a:off x="1876425" y="1574800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2709" name="Rectangle 30"/>
          <p:cNvSpPr>
            <a:spLocks noChangeArrowheads="1"/>
          </p:cNvSpPr>
          <p:nvPr/>
        </p:nvSpPr>
        <p:spPr bwMode="auto">
          <a:xfrm>
            <a:off x="1571625" y="2489200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99087" y="1508125"/>
            <a:ext cx="2678113" cy="977900"/>
            <a:chOff x="4978400" y="1508125"/>
            <a:chExt cx="2678113" cy="977900"/>
          </a:xfrm>
        </p:grpSpPr>
        <p:grpSp>
          <p:nvGrpSpPr>
            <p:cNvPr id="43010" name="Group 21"/>
            <p:cNvGrpSpPr>
              <a:grpSpLocks/>
            </p:cNvGrpSpPr>
            <p:nvPr/>
          </p:nvGrpSpPr>
          <p:grpSpPr bwMode="auto">
            <a:xfrm>
              <a:off x="6007100" y="1508125"/>
              <a:ext cx="1295400" cy="977900"/>
              <a:chOff x="3072" y="3172"/>
              <a:chExt cx="816" cy="616"/>
            </a:xfrm>
          </p:grpSpPr>
          <p:sp useBgFill="1">
            <p:nvSpPr>
              <p:cNvPr id="72739" name="Rectangle 22"/>
              <p:cNvSpPr>
                <a:spLocks noChangeArrowheads="1"/>
              </p:cNvSpPr>
              <p:nvPr/>
            </p:nvSpPr>
            <p:spPr bwMode="auto">
              <a:xfrm>
                <a:off x="3268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0" name="Rectangle 23"/>
              <p:cNvSpPr>
                <a:spLocks noChangeArrowheads="1"/>
              </p:cNvSpPr>
              <p:nvPr/>
            </p:nvSpPr>
            <p:spPr bwMode="auto">
              <a:xfrm>
                <a:off x="3254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41" name="Rectangle 24"/>
              <p:cNvSpPr>
                <a:spLocks noChangeArrowheads="1"/>
              </p:cNvSpPr>
              <p:nvPr/>
            </p:nvSpPr>
            <p:spPr bwMode="auto">
              <a:xfrm>
                <a:off x="3494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>
            <p:nvSpPr>
              <p:cNvPr id="72742" name="Line 25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3" name="Line 26"/>
              <p:cNvSpPr>
                <a:spLocks noChangeShapeType="1"/>
              </p:cNvSpPr>
              <p:nvPr/>
            </p:nvSpPr>
            <p:spPr bwMode="auto">
              <a:xfrm>
                <a:off x="3072" y="331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4" name="Line 27"/>
              <p:cNvSpPr>
                <a:spLocks noChangeShapeType="1"/>
              </p:cNvSpPr>
              <p:nvPr/>
            </p:nvSpPr>
            <p:spPr bwMode="auto">
              <a:xfrm>
                <a:off x="3072" y="364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45" name="Freeform 28"/>
              <p:cNvSpPr>
                <a:spLocks/>
              </p:cNvSpPr>
              <p:nvPr/>
            </p:nvSpPr>
            <p:spPr bwMode="auto">
              <a:xfrm>
                <a:off x="3264" y="3600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2711" name="Rectangle 32"/>
            <p:cNvSpPr>
              <a:spLocks noChangeArrowheads="1"/>
            </p:cNvSpPr>
            <p:nvPr/>
          </p:nvSpPr>
          <p:spPr bwMode="auto">
            <a:xfrm>
              <a:off x="5686425" y="1574800"/>
              <a:ext cx="36988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72712" name="Rectangle 33"/>
            <p:cNvSpPr>
              <a:spLocks noChangeArrowheads="1"/>
            </p:cNvSpPr>
            <p:nvPr/>
          </p:nvSpPr>
          <p:spPr bwMode="auto">
            <a:xfrm>
              <a:off x="5457825" y="2108200"/>
              <a:ext cx="688975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CLK</a:t>
              </a:r>
            </a:p>
          </p:txBody>
        </p:sp>
        <p:sp>
          <p:nvSpPr>
            <p:cNvPr id="72713" name="Rectangle 34"/>
            <p:cNvSpPr>
              <a:spLocks noChangeArrowheads="1"/>
            </p:cNvSpPr>
            <p:nvPr/>
          </p:nvSpPr>
          <p:spPr bwMode="auto">
            <a:xfrm>
              <a:off x="7286625" y="1574800"/>
              <a:ext cx="36988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Q</a:t>
              </a:r>
            </a:p>
          </p:txBody>
        </p:sp>
        <p:grpSp>
          <p:nvGrpSpPr>
            <p:cNvPr id="43017" name="Group 35"/>
            <p:cNvGrpSpPr>
              <a:grpSpLocks/>
            </p:cNvGrpSpPr>
            <p:nvPr/>
          </p:nvGrpSpPr>
          <p:grpSpPr bwMode="auto">
            <a:xfrm>
              <a:off x="4978400" y="1997075"/>
              <a:ext cx="381000" cy="304800"/>
              <a:chOff x="2424" y="3480"/>
              <a:chExt cx="240" cy="192"/>
            </a:xfrm>
          </p:grpSpPr>
          <p:sp>
            <p:nvSpPr>
              <p:cNvPr id="72736" name="Line 36"/>
              <p:cNvSpPr>
                <a:spLocks noChangeShapeType="1"/>
              </p:cNvSpPr>
              <p:nvPr/>
            </p:nvSpPr>
            <p:spPr bwMode="auto">
              <a:xfrm>
                <a:off x="2424" y="3672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37" name="Line 37"/>
              <p:cNvSpPr>
                <a:spLocks noChangeShapeType="1"/>
              </p:cNvSpPr>
              <p:nvPr/>
            </p:nvSpPr>
            <p:spPr bwMode="auto">
              <a:xfrm>
                <a:off x="2424" y="3576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38" name="Line 38"/>
              <p:cNvSpPr>
                <a:spLocks noChangeShapeType="1"/>
              </p:cNvSpPr>
              <p:nvPr/>
            </p:nvSpPr>
            <p:spPr bwMode="auto">
              <a:xfrm>
                <a:off x="2424" y="3480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448551" name="AutoShape 39"/>
          <p:cNvSpPr>
            <a:spLocks noChangeArrowheads="1"/>
          </p:cNvSpPr>
          <p:nvPr/>
        </p:nvSpPr>
        <p:spPr bwMode="auto">
          <a:xfrm>
            <a:off x="3575050" y="1431925"/>
            <a:ext cx="215900" cy="2159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72716" name="Rectangle 40"/>
          <p:cNvSpPr>
            <a:spLocks noChangeArrowheads="1"/>
          </p:cNvSpPr>
          <p:nvPr/>
        </p:nvSpPr>
        <p:spPr bwMode="auto">
          <a:xfrm>
            <a:off x="2803525" y="1844675"/>
            <a:ext cx="660437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input</a:t>
            </a:r>
          </a:p>
        </p:txBody>
      </p:sp>
      <p:sp>
        <p:nvSpPr>
          <p:cNvPr id="72717" name="Rectangle 41"/>
          <p:cNvSpPr>
            <a:spLocks noChangeArrowheads="1"/>
          </p:cNvSpPr>
          <p:nvPr/>
        </p:nvSpPr>
        <p:spPr bwMode="auto">
          <a:xfrm>
            <a:off x="3843585" y="1838789"/>
            <a:ext cx="852240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output</a:t>
            </a:r>
          </a:p>
        </p:txBody>
      </p:sp>
      <p:sp>
        <p:nvSpPr>
          <p:cNvPr id="72718" name="Line 42"/>
          <p:cNvSpPr>
            <a:spLocks noChangeShapeType="1"/>
          </p:cNvSpPr>
          <p:nvPr/>
        </p:nvSpPr>
        <p:spPr bwMode="auto">
          <a:xfrm flipV="1">
            <a:off x="6146800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19" name="Line 43"/>
          <p:cNvSpPr>
            <a:spLocks noChangeShapeType="1"/>
          </p:cNvSpPr>
          <p:nvPr/>
        </p:nvSpPr>
        <p:spPr bwMode="auto">
          <a:xfrm flipV="1">
            <a:off x="5224463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0" name="Line 44"/>
          <p:cNvSpPr>
            <a:spLocks noChangeShapeType="1"/>
          </p:cNvSpPr>
          <p:nvPr/>
        </p:nvSpPr>
        <p:spPr bwMode="auto">
          <a:xfrm flipV="1">
            <a:off x="4405313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1" name="Line 45"/>
          <p:cNvSpPr>
            <a:spLocks noChangeShapeType="1"/>
          </p:cNvSpPr>
          <p:nvPr/>
        </p:nvSpPr>
        <p:spPr bwMode="auto">
          <a:xfrm flipV="1">
            <a:off x="3482975" y="2879725"/>
            <a:ext cx="0" cy="2560638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2" name="Freeform 46"/>
          <p:cNvSpPr>
            <a:spLocks/>
          </p:cNvSpPr>
          <p:nvPr/>
        </p:nvSpPr>
        <p:spPr bwMode="auto">
          <a:xfrm>
            <a:off x="2767013" y="3187700"/>
            <a:ext cx="3995737" cy="307975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2147483647 w 1873"/>
              <a:gd name="T21" fmla="*/ 2147483647 h 145"/>
              <a:gd name="T22" fmla="*/ 2147483647 w 1873"/>
              <a:gd name="T23" fmla="*/ 2147483647 h 145"/>
              <a:gd name="T24" fmla="*/ 2147483647 w 1873"/>
              <a:gd name="T25" fmla="*/ 0 h 145"/>
              <a:gd name="T26" fmla="*/ 2147483647 w 1873"/>
              <a:gd name="T27" fmla="*/ 0 h 145"/>
              <a:gd name="T28" fmla="*/ 2147483647 w 1873"/>
              <a:gd name="T29" fmla="*/ 2147483647 h 145"/>
              <a:gd name="T30" fmla="*/ 2147483647 w 1873"/>
              <a:gd name="T31" fmla="*/ 2147483647 h 145"/>
              <a:gd name="T32" fmla="*/ 2147483647 w 1873"/>
              <a:gd name="T33" fmla="*/ 0 h 145"/>
              <a:gd name="T34" fmla="*/ 2147483647 w 1873"/>
              <a:gd name="T35" fmla="*/ 0 h 145"/>
              <a:gd name="T36" fmla="*/ 2147483647 w 1873"/>
              <a:gd name="T37" fmla="*/ 2147483647 h 145"/>
              <a:gd name="T38" fmla="*/ 2147483647 w 1873"/>
              <a:gd name="T39" fmla="*/ 2147483647 h 145"/>
              <a:gd name="T40" fmla="*/ 2147483647 w 1873"/>
              <a:gd name="T41" fmla="*/ 0 h 145"/>
              <a:gd name="T42" fmla="*/ 2147483647 w 1873"/>
              <a:gd name="T43" fmla="*/ 0 h 1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73"/>
              <a:gd name="T67" fmla="*/ 0 h 145"/>
              <a:gd name="T68" fmla="*/ 1873 w 1873"/>
              <a:gd name="T69" fmla="*/ 145 h 14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73" h="145">
                <a:moveTo>
                  <a:pt x="0" y="144"/>
                </a:moveTo>
                <a:lnTo>
                  <a:pt x="192" y="144"/>
                </a:lnTo>
                <a:lnTo>
                  <a:pt x="192" y="0"/>
                </a:lnTo>
                <a:lnTo>
                  <a:pt x="432" y="0"/>
                </a:lnTo>
                <a:lnTo>
                  <a:pt x="432" y="144"/>
                </a:lnTo>
                <a:lnTo>
                  <a:pt x="576" y="144"/>
                </a:lnTo>
                <a:lnTo>
                  <a:pt x="576" y="0"/>
                </a:lnTo>
                <a:lnTo>
                  <a:pt x="720" y="0"/>
                </a:lnTo>
                <a:lnTo>
                  <a:pt x="720" y="144"/>
                </a:lnTo>
                <a:lnTo>
                  <a:pt x="816" y="144"/>
                </a:lnTo>
                <a:lnTo>
                  <a:pt x="960" y="144"/>
                </a:lnTo>
                <a:lnTo>
                  <a:pt x="960" y="0"/>
                </a:lnTo>
                <a:lnTo>
                  <a:pt x="1056" y="0"/>
                </a:lnTo>
                <a:lnTo>
                  <a:pt x="1056" y="144"/>
                </a:lnTo>
                <a:lnTo>
                  <a:pt x="1392" y="144"/>
                </a:lnTo>
                <a:lnTo>
                  <a:pt x="1392" y="0"/>
                </a:lnTo>
                <a:lnTo>
                  <a:pt x="1536" y="0"/>
                </a:lnTo>
                <a:lnTo>
                  <a:pt x="1536" y="144"/>
                </a:lnTo>
                <a:lnTo>
                  <a:pt x="1680" y="144"/>
                </a:lnTo>
                <a:lnTo>
                  <a:pt x="1680" y="0"/>
                </a:lnTo>
                <a:lnTo>
                  <a:pt x="187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3" name="Rectangle 47"/>
          <p:cNvSpPr>
            <a:spLocks noChangeArrowheads="1"/>
          </p:cNvSpPr>
          <p:nvPr/>
        </p:nvSpPr>
        <p:spPr bwMode="auto">
          <a:xfrm>
            <a:off x="2336800" y="3182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</a:rPr>
              <a:t>D</a:t>
            </a:r>
          </a:p>
        </p:txBody>
      </p:sp>
      <p:sp>
        <p:nvSpPr>
          <p:cNvPr id="72724" name="Freeform 48"/>
          <p:cNvSpPr>
            <a:spLocks/>
          </p:cNvSpPr>
          <p:nvPr/>
        </p:nvSpPr>
        <p:spPr bwMode="auto">
          <a:xfrm>
            <a:off x="2767013" y="3698875"/>
            <a:ext cx="3995737" cy="309563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3"/>
              <a:gd name="T31" fmla="*/ 0 h 145"/>
              <a:gd name="T32" fmla="*/ 1873 w 1873"/>
              <a:gd name="T33" fmla="*/ 145 h 14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3" h="145">
                <a:moveTo>
                  <a:pt x="0" y="144"/>
                </a:moveTo>
                <a:lnTo>
                  <a:pt x="336" y="144"/>
                </a:lnTo>
                <a:lnTo>
                  <a:pt x="336" y="0"/>
                </a:lnTo>
                <a:lnTo>
                  <a:pt x="768" y="0"/>
                </a:lnTo>
                <a:lnTo>
                  <a:pt x="768" y="144"/>
                </a:lnTo>
                <a:lnTo>
                  <a:pt x="1152" y="144"/>
                </a:lnTo>
                <a:lnTo>
                  <a:pt x="1152" y="0"/>
                </a:lnTo>
                <a:lnTo>
                  <a:pt x="1584" y="0"/>
                </a:lnTo>
                <a:lnTo>
                  <a:pt x="1584" y="144"/>
                </a:lnTo>
                <a:lnTo>
                  <a:pt x="1872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5" name="Rectangle 49"/>
          <p:cNvSpPr>
            <a:spLocks noChangeArrowheads="1"/>
          </p:cNvSpPr>
          <p:nvPr/>
        </p:nvSpPr>
        <p:spPr bwMode="auto">
          <a:xfrm>
            <a:off x="1981200" y="3694113"/>
            <a:ext cx="857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CLK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365375" y="4313238"/>
            <a:ext cx="4492626" cy="309562"/>
            <a:chOff x="2365375" y="4313238"/>
            <a:chExt cx="4492626" cy="309562"/>
          </a:xfrm>
        </p:grpSpPr>
        <p:sp>
          <p:nvSpPr>
            <p:cNvPr id="72726" name="Freeform 50"/>
            <p:cNvSpPr>
              <a:spLocks/>
            </p:cNvSpPr>
            <p:nvPr/>
          </p:nvSpPr>
          <p:spPr bwMode="auto">
            <a:xfrm>
              <a:off x="2819401" y="4313238"/>
              <a:ext cx="4038600" cy="309562"/>
            </a:xfrm>
            <a:custGeom>
              <a:avLst/>
              <a:gdLst>
                <a:gd name="T0" fmla="*/ 0 w 1873"/>
                <a:gd name="T1" fmla="*/ 2147483647 h 145"/>
                <a:gd name="T2" fmla="*/ 2147483647 w 1873"/>
                <a:gd name="T3" fmla="*/ 2147483647 h 145"/>
                <a:gd name="T4" fmla="*/ 2147483647 w 1873"/>
                <a:gd name="T5" fmla="*/ 0 h 145"/>
                <a:gd name="T6" fmla="*/ 2147483647 w 1873"/>
                <a:gd name="T7" fmla="*/ 0 h 145"/>
                <a:gd name="T8" fmla="*/ 2147483647 w 1873"/>
                <a:gd name="T9" fmla="*/ 2147483647 h 145"/>
                <a:gd name="T10" fmla="*/ 2147483647 w 1873"/>
                <a:gd name="T11" fmla="*/ 2147483647 h 145"/>
                <a:gd name="T12" fmla="*/ 2147483647 w 1873"/>
                <a:gd name="T13" fmla="*/ 0 h 145"/>
                <a:gd name="T14" fmla="*/ 2147483647 w 1873"/>
                <a:gd name="T15" fmla="*/ 0 h 145"/>
                <a:gd name="T16" fmla="*/ 2147483647 w 1873"/>
                <a:gd name="T17" fmla="*/ 2147483647 h 145"/>
                <a:gd name="T18" fmla="*/ 2147483647 w 1873"/>
                <a:gd name="T19" fmla="*/ 2147483647 h 145"/>
                <a:gd name="T20" fmla="*/ 2147483647 w 1873"/>
                <a:gd name="T21" fmla="*/ 2147483647 h 145"/>
                <a:gd name="T22" fmla="*/ 2147483647 w 1873"/>
                <a:gd name="T23" fmla="*/ 0 h 145"/>
                <a:gd name="T24" fmla="*/ 2147483647 w 1873"/>
                <a:gd name="T25" fmla="*/ 0 h 145"/>
                <a:gd name="T26" fmla="*/ 2147483647 w 1873"/>
                <a:gd name="T27" fmla="*/ 0 h 145"/>
                <a:gd name="T28" fmla="*/ 2147483647 w 1873"/>
                <a:gd name="T29" fmla="*/ 0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3"/>
                <a:gd name="T46" fmla="*/ 0 h 145"/>
                <a:gd name="T47" fmla="*/ 1873 w 1873"/>
                <a:gd name="T48" fmla="*/ 145 h 1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3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765" y="0"/>
                  </a:lnTo>
                  <a:lnTo>
                    <a:pt x="765" y="144"/>
                  </a:lnTo>
                  <a:lnTo>
                    <a:pt x="957" y="144"/>
                  </a:lnTo>
                  <a:lnTo>
                    <a:pt x="957" y="0"/>
                  </a:lnTo>
                  <a:lnTo>
                    <a:pt x="1053" y="0"/>
                  </a:lnTo>
                  <a:lnTo>
                    <a:pt x="1053" y="144"/>
                  </a:lnTo>
                  <a:lnTo>
                    <a:pt x="1584" y="144"/>
                  </a:lnTo>
                  <a:lnTo>
                    <a:pt x="1680" y="144"/>
                  </a:lnTo>
                  <a:lnTo>
                    <a:pt x="1680" y="0"/>
                  </a:lnTo>
                  <a:lnTo>
                    <a:pt x="1776" y="0"/>
                  </a:lnTo>
                  <a:lnTo>
                    <a:pt x="187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48563" name="AutoShape 51"/>
            <p:cNvSpPr>
              <a:spLocks noChangeArrowheads="1"/>
            </p:cNvSpPr>
            <p:nvPr/>
          </p:nvSpPr>
          <p:spPr bwMode="auto">
            <a:xfrm>
              <a:off x="2365375" y="4322763"/>
              <a:ext cx="290513" cy="288925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36800" y="4924425"/>
            <a:ext cx="4521200" cy="431800"/>
            <a:chOff x="2336800" y="4924425"/>
            <a:chExt cx="4521200" cy="431800"/>
          </a:xfrm>
        </p:grpSpPr>
        <p:sp>
          <p:nvSpPr>
            <p:cNvPr id="72728" name="Freeform 52"/>
            <p:cNvSpPr>
              <a:spLocks/>
            </p:cNvSpPr>
            <p:nvPr/>
          </p:nvSpPr>
          <p:spPr bwMode="auto">
            <a:xfrm>
              <a:off x="2819399" y="4927600"/>
              <a:ext cx="4038601" cy="309563"/>
            </a:xfrm>
            <a:custGeom>
              <a:avLst/>
              <a:gdLst>
                <a:gd name="T0" fmla="*/ 0 w 1870"/>
                <a:gd name="T1" fmla="*/ 2147483647 h 145"/>
                <a:gd name="T2" fmla="*/ 2147483647 w 1870"/>
                <a:gd name="T3" fmla="*/ 2147483647 h 145"/>
                <a:gd name="T4" fmla="*/ 2147483647 w 1870"/>
                <a:gd name="T5" fmla="*/ 0 h 145"/>
                <a:gd name="T6" fmla="*/ 2147483647 w 1870"/>
                <a:gd name="T7" fmla="*/ 0 h 145"/>
                <a:gd name="T8" fmla="*/ 2147483647 w 1870"/>
                <a:gd name="T9" fmla="*/ 2147483647 h 145"/>
                <a:gd name="T10" fmla="*/ 2147483647 w 1870"/>
                <a:gd name="T11" fmla="*/ 2147483647 h 145"/>
                <a:gd name="T12" fmla="*/ 2147483647 w 1870"/>
                <a:gd name="T13" fmla="*/ 2147483647 h 145"/>
                <a:gd name="T14" fmla="*/ 2147483647 w 1870"/>
                <a:gd name="T15" fmla="*/ 2147483647 h 145"/>
                <a:gd name="T16" fmla="*/ 2147483647 w 1870"/>
                <a:gd name="T17" fmla="*/ 2147483647 h 145"/>
                <a:gd name="T18" fmla="*/ 2147483647 w 1870"/>
                <a:gd name="T19" fmla="*/ 2147483647 h 145"/>
                <a:gd name="T20" fmla="*/ 2147483647 w 1870"/>
                <a:gd name="T21" fmla="*/ 2147483647 h 145"/>
                <a:gd name="T22" fmla="*/ 2147483647 w 1870"/>
                <a:gd name="T23" fmla="*/ 2147483647 h 145"/>
                <a:gd name="T24" fmla="*/ 2147483647 w 1870"/>
                <a:gd name="T25" fmla="*/ 2147483647 h 145"/>
                <a:gd name="T26" fmla="*/ 2147483647 w 1870"/>
                <a:gd name="T27" fmla="*/ 2147483647 h 145"/>
                <a:gd name="T28" fmla="*/ 2147483647 w 1870"/>
                <a:gd name="T29" fmla="*/ 2147483647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0"/>
                <a:gd name="T46" fmla="*/ 0 h 145"/>
                <a:gd name="T47" fmla="*/ 1870 w 1870"/>
                <a:gd name="T48" fmla="*/ 145 h 1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0" h="145">
                  <a:moveTo>
                    <a:pt x="0" y="144"/>
                  </a:moveTo>
                  <a:lnTo>
                    <a:pt x="333" y="144"/>
                  </a:lnTo>
                  <a:lnTo>
                    <a:pt x="333" y="0"/>
                  </a:lnTo>
                  <a:lnTo>
                    <a:pt x="1149" y="0"/>
                  </a:lnTo>
                  <a:lnTo>
                    <a:pt x="1149" y="144"/>
                  </a:lnTo>
                  <a:lnTo>
                    <a:pt x="1584" y="144"/>
                  </a:lnTo>
                  <a:lnTo>
                    <a:pt x="1680" y="144"/>
                  </a:lnTo>
                  <a:lnTo>
                    <a:pt x="1677" y="144"/>
                  </a:lnTo>
                  <a:lnTo>
                    <a:pt x="1773" y="144"/>
                  </a:lnTo>
                  <a:lnTo>
                    <a:pt x="1869" y="1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29" name="Rectangle 53"/>
            <p:cNvSpPr>
              <a:spLocks noChangeArrowheads="1"/>
            </p:cNvSpPr>
            <p:nvPr/>
          </p:nvSpPr>
          <p:spPr bwMode="auto">
            <a:xfrm>
              <a:off x="2336800" y="4924425"/>
              <a:ext cx="4318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</a:rPr>
                <a:t>Q</a:t>
              </a:r>
            </a:p>
          </p:txBody>
        </p:sp>
      </p:grpSp>
      <p:sp>
        <p:nvSpPr>
          <p:cNvPr id="72730" name="Text Box 54"/>
          <p:cNvSpPr txBox="1">
            <a:spLocks noChangeArrowheads="1"/>
          </p:cNvSpPr>
          <p:nvPr/>
        </p:nvSpPr>
        <p:spPr bwMode="auto">
          <a:xfrm>
            <a:off x="1139705" y="5791200"/>
            <a:ext cx="24416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input latch closed</a:t>
            </a:r>
          </a:p>
        </p:txBody>
      </p:sp>
      <p:sp>
        <p:nvSpPr>
          <p:cNvPr id="72732" name="AutoShape 56"/>
          <p:cNvSpPr>
            <a:spLocks/>
          </p:cNvSpPr>
          <p:nvPr/>
        </p:nvSpPr>
        <p:spPr bwMode="auto">
          <a:xfrm rot="5400000">
            <a:off x="3789363" y="5097462"/>
            <a:ext cx="304800" cy="898525"/>
          </a:xfrm>
          <a:prstGeom prst="rightBrace">
            <a:avLst>
              <a:gd name="adj1" fmla="val 245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33" name="AutoShape 57"/>
          <p:cNvSpPr>
            <a:spLocks/>
          </p:cNvSpPr>
          <p:nvPr/>
        </p:nvSpPr>
        <p:spPr bwMode="auto">
          <a:xfrm rot="5400000">
            <a:off x="4673600" y="5127625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34" name="Line 58"/>
          <p:cNvSpPr>
            <a:spLocks noChangeShapeType="1"/>
          </p:cNvSpPr>
          <p:nvPr/>
        </p:nvSpPr>
        <p:spPr bwMode="auto">
          <a:xfrm flipH="1">
            <a:off x="3568700" y="57753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35" name="Line 59"/>
          <p:cNvSpPr>
            <a:spLocks noChangeShapeType="1"/>
          </p:cNvSpPr>
          <p:nvPr/>
        </p:nvSpPr>
        <p:spPr bwMode="auto">
          <a:xfrm>
            <a:off x="4864100" y="57753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30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D-Register Waveforms</a:t>
            </a:r>
          </a:p>
        </p:txBody>
      </p:sp>
      <p:sp>
        <p:nvSpPr>
          <p:cNvPr id="7" name="Oval 6"/>
          <p:cNvSpPr/>
          <p:nvPr/>
        </p:nvSpPr>
        <p:spPr>
          <a:xfrm>
            <a:off x="3365853" y="3048000"/>
            <a:ext cx="228600" cy="228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 flipV="1">
            <a:off x="3352801" y="3276601"/>
            <a:ext cx="141320" cy="575598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47" h="343821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35082" y="343821"/>
                  <a:pt x="35082" y="34382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267200" y="4191000"/>
            <a:ext cx="221438" cy="228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4419600" y="3810000"/>
            <a:ext cx="152399" cy="381000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47" h="343821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35082" y="343821"/>
                  <a:pt x="35082" y="34382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1050205" y="6096000"/>
            <a:ext cx="24288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output latch open</a:t>
            </a:r>
            <a:endParaRPr lang="en-US" sz="2400" b="0" dirty="0">
              <a:latin typeface="+mj-lt"/>
            </a:endParaRP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5181600" y="5791200"/>
            <a:ext cx="2268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input latch open</a:t>
            </a:r>
          </a:p>
        </p:txBody>
      </p:sp>
      <p:sp>
        <p:nvSpPr>
          <p:cNvPr id="78" name="Text Box 54"/>
          <p:cNvSpPr txBox="1">
            <a:spLocks noChangeArrowheads="1"/>
          </p:cNvSpPr>
          <p:nvPr/>
        </p:nvSpPr>
        <p:spPr bwMode="auto">
          <a:xfrm>
            <a:off x="5170406" y="6096000"/>
            <a:ext cx="26019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dirty="0">
                <a:latin typeface="+mj-lt"/>
              </a:rPr>
              <a:t>output latch closed</a:t>
            </a:r>
            <a:endParaRPr lang="en-US" sz="2400" b="0" dirty="0">
              <a:latin typeface="+mj-lt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3505201" y="3852199"/>
            <a:ext cx="152400" cy="1100801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547" h="343821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35082" y="343821"/>
                  <a:pt x="35082" y="343821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5219397" y="3807389"/>
            <a:ext cx="231357" cy="1414750"/>
          </a:xfrm>
          <a:custGeom>
            <a:avLst/>
            <a:gdLst>
              <a:gd name="connsiteX0" fmla="*/ 0 w 126547"/>
              <a:gd name="connsiteY0" fmla="*/ 0 h 343821"/>
              <a:gd name="connsiteX1" fmla="*/ 126294 w 126547"/>
              <a:gd name="connsiteY1" fmla="*/ 168402 h 343821"/>
              <a:gd name="connsiteX2" fmla="*/ 35082 w 126547"/>
              <a:gd name="connsiteY2" fmla="*/ 343821 h 343821"/>
              <a:gd name="connsiteX0" fmla="*/ 0 w 126680"/>
              <a:gd name="connsiteY0" fmla="*/ 0 h 345749"/>
              <a:gd name="connsiteX1" fmla="*/ 126294 w 126680"/>
              <a:gd name="connsiteY1" fmla="*/ 168402 h 345749"/>
              <a:gd name="connsiteX2" fmla="*/ 69634 w 126680"/>
              <a:gd name="connsiteY2" fmla="*/ 345749 h 34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80" h="345749">
                <a:moveTo>
                  <a:pt x="0" y="0"/>
                </a:moveTo>
                <a:cubicBezTo>
                  <a:pt x="60223" y="55549"/>
                  <a:pt x="120447" y="111099"/>
                  <a:pt x="126294" y="168402"/>
                </a:cubicBezTo>
                <a:cubicBezTo>
                  <a:pt x="132141" y="225705"/>
                  <a:pt x="69634" y="345749"/>
                  <a:pt x="69634" y="345749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31"/>
          <p:cNvSpPr>
            <a:spLocks noChangeArrowheads="1"/>
          </p:cNvSpPr>
          <p:nvPr/>
        </p:nvSpPr>
        <p:spPr bwMode="auto">
          <a:xfrm>
            <a:off x="4890840" y="1555410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73" grpId="0" animBg="1"/>
      <p:bldP spid="74" grpId="0" animBg="1"/>
      <p:bldP spid="79" grpId="0" animBg="1"/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3"/>
          <p:cNvGrpSpPr>
            <a:grpSpLocks/>
          </p:cNvGrpSpPr>
          <p:nvPr/>
        </p:nvGrpSpPr>
        <p:grpSpPr bwMode="auto">
          <a:xfrm>
            <a:off x="3074987" y="1414462"/>
            <a:ext cx="2743200" cy="1138238"/>
            <a:chOff x="624" y="3172"/>
            <a:chExt cx="1728" cy="717"/>
          </a:xfrm>
        </p:grpSpPr>
        <p:grpSp>
          <p:nvGrpSpPr>
            <p:cNvPr id="43052" name="Group 4"/>
            <p:cNvGrpSpPr>
              <a:grpSpLocks/>
            </p:cNvGrpSpPr>
            <p:nvPr/>
          </p:nvGrpSpPr>
          <p:grpSpPr bwMode="auto">
            <a:xfrm>
              <a:off x="1718" y="3172"/>
              <a:ext cx="473" cy="616"/>
              <a:chOff x="1718" y="3172"/>
              <a:chExt cx="473" cy="616"/>
            </a:xfrm>
          </p:grpSpPr>
          <p:sp useBgFill="1">
            <p:nvSpPr>
              <p:cNvPr id="72759" name="Rectangle 5"/>
              <p:cNvSpPr>
                <a:spLocks noChangeArrowheads="1"/>
              </p:cNvSpPr>
              <p:nvPr/>
            </p:nvSpPr>
            <p:spPr bwMode="auto">
              <a:xfrm>
                <a:off x="1732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60" name="Rectangle 6"/>
              <p:cNvSpPr>
                <a:spLocks noChangeArrowheads="1"/>
              </p:cNvSpPr>
              <p:nvPr/>
            </p:nvSpPr>
            <p:spPr bwMode="auto">
              <a:xfrm>
                <a:off x="1718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61" name="Rectangle 7"/>
              <p:cNvSpPr>
                <a:spLocks noChangeArrowheads="1"/>
              </p:cNvSpPr>
              <p:nvPr/>
            </p:nvSpPr>
            <p:spPr bwMode="auto">
              <a:xfrm>
                <a:off x="171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62" name="Rectangle 8"/>
              <p:cNvSpPr>
                <a:spLocks noChangeArrowheads="1"/>
              </p:cNvSpPr>
              <p:nvPr/>
            </p:nvSpPr>
            <p:spPr bwMode="auto">
              <a:xfrm>
                <a:off x="1958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43053" name="Group 9"/>
            <p:cNvGrpSpPr>
              <a:grpSpLocks/>
            </p:cNvGrpSpPr>
            <p:nvPr/>
          </p:nvGrpSpPr>
          <p:grpSpPr bwMode="auto">
            <a:xfrm>
              <a:off x="964" y="3172"/>
              <a:ext cx="555" cy="616"/>
              <a:chOff x="964" y="3172"/>
              <a:chExt cx="555" cy="616"/>
            </a:xfrm>
          </p:grpSpPr>
          <p:sp useBgFill="1">
            <p:nvSpPr>
              <p:cNvPr id="72753" name="Rectangle 10"/>
              <p:cNvSpPr>
                <a:spLocks noChangeArrowheads="1"/>
              </p:cNvSpPr>
              <p:nvPr/>
            </p:nvSpPr>
            <p:spPr bwMode="auto">
              <a:xfrm>
                <a:off x="1060" y="3172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4" name="Rectangle 11"/>
              <p:cNvSpPr>
                <a:spLocks noChangeArrowheads="1"/>
              </p:cNvSpPr>
              <p:nvPr/>
            </p:nvSpPr>
            <p:spPr bwMode="auto">
              <a:xfrm>
                <a:off x="1046" y="355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72755" name="Rectangle 12"/>
              <p:cNvSpPr>
                <a:spLocks noChangeArrowheads="1"/>
              </p:cNvSpPr>
              <p:nvPr/>
            </p:nvSpPr>
            <p:spPr bwMode="auto">
              <a:xfrm>
                <a:off x="104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72756" name="Rectangle 13"/>
              <p:cNvSpPr>
                <a:spLocks noChangeArrowheads="1"/>
              </p:cNvSpPr>
              <p:nvPr/>
            </p:nvSpPr>
            <p:spPr bwMode="auto">
              <a:xfrm>
                <a:off x="1286" y="3214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  <p:sp useBgFill="1">
            <p:nvSpPr>
              <p:cNvPr id="72757" name="Oval 14"/>
              <p:cNvSpPr>
                <a:spLocks noChangeArrowheads="1"/>
              </p:cNvSpPr>
              <p:nvPr/>
            </p:nvSpPr>
            <p:spPr bwMode="auto">
              <a:xfrm>
                <a:off x="964" y="3604"/>
                <a:ext cx="88" cy="88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758" name="Line 15"/>
              <p:cNvSpPr>
                <a:spLocks noChangeShapeType="1"/>
              </p:cNvSpPr>
              <p:nvPr/>
            </p:nvSpPr>
            <p:spPr bwMode="auto">
              <a:xfrm>
                <a:off x="1104" y="3579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2748" name="Freeform 16"/>
            <p:cNvSpPr>
              <a:spLocks/>
            </p:cNvSpPr>
            <p:nvPr/>
          </p:nvSpPr>
          <p:spPr bwMode="auto">
            <a:xfrm>
              <a:off x="624" y="3648"/>
              <a:ext cx="1105" cy="241"/>
            </a:xfrm>
            <a:custGeom>
              <a:avLst/>
              <a:gdLst>
                <a:gd name="T0" fmla="*/ 1104 w 1105"/>
                <a:gd name="T1" fmla="*/ 0 h 241"/>
                <a:gd name="T2" fmla="*/ 953 w 1105"/>
                <a:gd name="T3" fmla="*/ 0 h 241"/>
                <a:gd name="T4" fmla="*/ 953 w 1105"/>
                <a:gd name="T5" fmla="*/ 240 h 241"/>
                <a:gd name="T6" fmla="*/ 0 w 1105"/>
                <a:gd name="T7" fmla="*/ 24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5"/>
                <a:gd name="T13" fmla="*/ 0 h 241"/>
                <a:gd name="T14" fmla="*/ 1105 w 1105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5" h="241">
                  <a:moveTo>
                    <a:pt x="1104" y="0"/>
                  </a:moveTo>
                  <a:lnTo>
                    <a:pt x="953" y="0"/>
                  </a:lnTo>
                  <a:lnTo>
                    <a:pt x="953" y="24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49" name="Freeform 17"/>
            <p:cNvSpPr>
              <a:spLocks/>
            </p:cNvSpPr>
            <p:nvPr/>
          </p:nvSpPr>
          <p:spPr bwMode="auto">
            <a:xfrm>
              <a:off x="768" y="3648"/>
              <a:ext cx="193" cy="241"/>
            </a:xfrm>
            <a:custGeom>
              <a:avLst/>
              <a:gdLst>
                <a:gd name="T0" fmla="*/ 192 w 193"/>
                <a:gd name="T1" fmla="*/ 0 h 241"/>
                <a:gd name="T2" fmla="*/ 0 w 193"/>
                <a:gd name="T3" fmla="*/ 0 h 241"/>
                <a:gd name="T4" fmla="*/ 0 w 193"/>
                <a:gd name="T5" fmla="*/ 240 h 241"/>
                <a:gd name="T6" fmla="*/ 0 60000 65536"/>
                <a:gd name="T7" fmla="*/ 0 60000 65536"/>
                <a:gd name="T8" fmla="*/ 0 60000 65536"/>
                <a:gd name="T9" fmla="*/ 0 w 193"/>
                <a:gd name="T10" fmla="*/ 0 h 241"/>
                <a:gd name="T11" fmla="*/ 193 w 193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241">
                  <a:moveTo>
                    <a:pt x="192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0" name="Line 18"/>
            <p:cNvSpPr>
              <a:spLocks noChangeShapeType="1"/>
            </p:cNvSpPr>
            <p:nvPr/>
          </p:nvSpPr>
          <p:spPr bwMode="auto">
            <a:xfrm>
              <a:off x="672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1" name="Line 19"/>
            <p:cNvSpPr>
              <a:spLocks noChangeShapeType="1"/>
            </p:cNvSpPr>
            <p:nvPr/>
          </p:nvSpPr>
          <p:spPr bwMode="auto">
            <a:xfrm>
              <a:off x="2160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2752" name="Line 20"/>
            <p:cNvSpPr>
              <a:spLocks noChangeShapeType="1"/>
            </p:cNvSpPr>
            <p:nvPr/>
          </p:nvSpPr>
          <p:spPr bwMode="auto">
            <a:xfrm>
              <a:off x="1488" y="33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2708" name="Rectangle 29"/>
          <p:cNvSpPr>
            <a:spLocks noChangeArrowheads="1"/>
          </p:cNvSpPr>
          <p:nvPr/>
        </p:nvSpPr>
        <p:spPr bwMode="auto">
          <a:xfrm>
            <a:off x="2830512" y="1481137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2709" name="Rectangle 30"/>
          <p:cNvSpPr>
            <a:spLocks noChangeArrowheads="1"/>
          </p:cNvSpPr>
          <p:nvPr/>
        </p:nvSpPr>
        <p:spPr bwMode="auto">
          <a:xfrm>
            <a:off x="2525712" y="2395537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72710" name="Rectangle 31"/>
          <p:cNvSpPr>
            <a:spLocks noChangeArrowheads="1"/>
          </p:cNvSpPr>
          <p:nvPr/>
        </p:nvSpPr>
        <p:spPr bwMode="auto">
          <a:xfrm>
            <a:off x="5802312" y="1481137"/>
            <a:ext cx="3698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sp>
        <p:nvSpPr>
          <p:cNvPr id="448551" name="AutoShape 39"/>
          <p:cNvSpPr>
            <a:spLocks noChangeArrowheads="1"/>
          </p:cNvSpPr>
          <p:nvPr/>
        </p:nvSpPr>
        <p:spPr bwMode="auto">
          <a:xfrm>
            <a:off x="4508500" y="1384300"/>
            <a:ext cx="215900" cy="215900"/>
          </a:xfrm>
          <a:prstGeom prst="star5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72716" name="Rectangle 40"/>
          <p:cNvSpPr>
            <a:spLocks noChangeArrowheads="1"/>
          </p:cNvSpPr>
          <p:nvPr/>
        </p:nvSpPr>
        <p:spPr bwMode="auto">
          <a:xfrm>
            <a:off x="3759163" y="1766887"/>
            <a:ext cx="660437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input</a:t>
            </a:r>
          </a:p>
        </p:txBody>
      </p:sp>
      <p:sp>
        <p:nvSpPr>
          <p:cNvPr id="72717" name="Rectangle 41"/>
          <p:cNvSpPr>
            <a:spLocks noChangeArrowheads="1"/>
          </p:cNvSpPr>
          <p:nvPr/>
        </p:nvSpPr>
        <p:spPr bwMode="auto">
          <a:xfrm>
            <a:off x="4784762" y="1765539"/>
            <a:ext cx="777838" cy="2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output</a:t>
            </a:r>
          </a:p>
        </p:txBody>
      </p:sp>
      <p:sp>
        <p:nvSpPr>
          <p:cNvPr id="72720" name="Line 44"/>
          <p:cNvSpPr>
            <a:spLocks noChangeShapeType="1"/>
          </p:cNvSpPr>
          <p:nvPr/>
        </p:nvSpPr>
        <p:spPr bwMode="auto">
          <a:xfrm flipV="1">
            <a:off x="4405313" y="2879725"/>
            <a:ext cx="0" cy="2073275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2" name="Freeform 46"/>
          <p:cNvSpPr>
            <a:spLocks/>
          </p:cNvSpPr>
          <p:nvPr/>
        </p:nvSpPr>
        <p:spPr bwMode="auto">
          <a:xfrm>
            <a:off x="2767013" y="3187700"/>
            <a:ext cx="3995737" cy="307975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2147483647 w 1873"/>
              <a:gd name="T21" fmla="*/ 2147483647 h 145"/>
              <a:gd name="T22" fmla="*/ 2147483647 w 1873"/>
              <a:gd name="T23" fmla="*/ 2147483647 h 145"/>
              <a:gd name="T24" fmla="*/ 2147483647 w 1873"/>
              <a:gd name="T25" fmla="*/ 0 h 145"/>
              <a:gd name="T26" fmla="*/ 2147483647 w 1873"/>
              <a:gd name="T27" fmla="*/ 0 h 145"/>
              <a:gd name="T28" fmla="*/ 2147483647 w 1873"/>
              <a:gd name="T29" fmla="*/ 2147483647 h 145"/>
              <a:gd name="T30" fmla="*/ 2147483647 w 1873"/>
              <a:gd name="T31" fmla="*/ 2147483647 h 145"/>
              <a:gd name="T32" fmla="*/ 2147483647 w 1873"/>
              <a:gd name="T33" fmla="*/ 0 h 145"/>
              <a:gd name="T34" fmla="*/ 2147483647 w 1873"/>
              <a:gd name="T35" fmla="*/ 0 h 145"/>
              <a:gd name="T36" fmla="*/ 2147483647 w 1873"/>
              <a:gd name="T37" fmla="*/ 2147483647 h 145"/>
              <a:gd name="T38" fmla="*/ 2147483647 w 1873"/>
              <a:gd name="T39" fmla="*/ 2147483647 h 145"/>
              <a:gd name="T40" fmla="*/ 2147483647 w 1873"/>
              <a:gd name="T41" fmla="*/ 0 h 145"/>
              <a:gd name="T42" fmla="*/ 2147483647 w 1873"/>
              <a:gd name="T43" fmla="*/ 0 h 1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73"/>
              <a:gd name="T67" fmla="*/ 0 h 145"/>
              <a:gd name="T68" fmla="*/ 1873 w 1873"/>
              <a:gd name="T69" fmla="*/ 145 h 14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73" h="145">
                <a:moveTo>
                  <a:pt x="0" y="144"/>
                </a:moveTo>
                <a:lnTo>
                  <a:pt x="192" y="144"/>
                </a:lnTo>
                <a:lnTo>
                  <a:pt x="192" y="0"/>
                </a:lnTo>
                <a:lnTo>
                  <a:pt x="432" y="0"/>
                </a:lnTo>
                <a:lnTo>
                  <a:pt x="432" y="144"/>
                </a:lnTo>
                <a:lnTo>
                  <a:pt x="576" y="144"/>
                </a:lnTo>
                <a:lnTo>
                  <a:pt x="576" y="0"/>
                </a:lnTo>
                <a:lnTo>
                  <a:pt x="720" y="0"/>
                </a:lnTo>
                <a:lnTo>
                  <a:pt x="720" y="144"/>
                </a:lnTo>
                <a:lnTo>
                  <a:pt x="816" y="144"/>
                </a:lnTo>
                <a:lnTo>
                  <a:pt x="960" y="144"/>
                </a:lnTo>
                <a:lnTo>
                  <a:pt x="960" y="0"/>
                </a:lnTo>
                <a:lnTo>
                  <a:pt x="1056" y="0"/>
                </a:lnTo>
                <a:lnTo>
                  <a:pt x="1056" y="144"/>
                </a:lnTo>
                <a:lnTo>
                  <a:pt x="1392" y="144"/>
                </a:lnTo>
                <a:lnTo>
                  <a:pt x="1392" y="0"/>
                </a:lnTo>
                <a:lnTo>
                  <a:pt x="1536" y="0"/>
                </a:lnTo>
                <a:lnTo>
                  <a:pt x="1536" y="144"/>
                </a:lnTo>
                <a:lnTo>
                  <a:pt x="1680" y="144"/>
                </a:lnTo>
                <a:lnTo>
                  <a:pt x="1680" y="0"/>
                </a:lnTo>
                <a:lnTo>
                  <a:pt x="1872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3" name="Rectangle 47"/>
          <p:cNvSpPr>
            <a:spLocks noChangeArrowheads="1"/>
          </p:cNvSpPr>
          <p:nvPr/>
        </p:nvSpPr>
        <p:spPr bwMode="auto">
          <a:xfrm>
            <a:off x="2336800" y="3182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</a:rPr>
              <a:t>D</a:t>
            </a:r>
          </a:p>
        </p:txBody>
      </p:sp>
      <p:sp>
        <p:nvSpPr>
          <p:cNvPr id="72724" name="Freeform 48"/>
          <p:cNvSpPr>
            <a:spLocks/>
          </p:cNvSpPr>
          <p:nvPr/>
        </p:nvSpPr>
        <p:spPr bwMode="auto">
          <a:xfrm>
            <a:off x="2767013" y="3698875"/>
            <a:ext cx="3995737" cy="309563"/>
          </a:xfrm>
          <a:custGeom>
            <a:avLst/>
            <a:gdLst>
              <a:gd name="T0" fmla="*/ 0 w 1873"/>
              <a:gd name="T1" fmla="*/ 2147483647 h 145"/>
              <a:gd name="T2" fmla="*/ 2147483647 w 1873"/>
              <a:gd name="T3" fmla="*/ 2147483647 h 145"/>
              <a:gd name="T4" fmla="*/ 2147483647 w 1873"/>
              <a:gd name="T5" fmla="*/ 0 h 145"/>
              <a:gd name="T6" fmla="*/ 2147483647 w 1873"/>
              <a:gd name="T7" fmla="*/ 0 h 145"/>
              <a:gd name="T8" fmla="*/ 2147483647 w 1873"/>
              <a:gd name="T9" fmla="*/ 2147483647 h 145"/>
              <a:gd name="T10" fmla="*/ 2147483647 w 1873"/>
              <a:gd name="T11" fmla="*/ 2147483647 h 145"/>
              <a:gd name="T12" fmla="*/ 2147483647 w 1873"/>
              <a:gd name="T13" fmla="*/ 0 h 145"/>
              <a:gd name="T14" fmla="*/ 2147483647 w 1873"/>
              <a:gd name="T15" fmla="*/ 0 h 145"/>
              <a:gd name="T16" fmla="*/ 2147483647 w 1873"/>
              <a:gd name="T17" fmla="*/ 2147483647 h 145"/>
              <a:gd name="T18" fmla="*/ 2147483647 w 1873"/>
              <a:gd name="T19" fmla="*/ 2147483647 h 1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3"/>
              <a:gd name="T31" fmla="*/ 0 h 145"/>
              <a:gd name="T32" fmla="*/ 1873 w 1873"/>
              <a:gd name="T33" fmla="*/ 145 h 14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3" h="145">
                <a:moveTo>
                  <a:pt x="0" y="144"/>
                </a:moveTo>
                <a:lnTo>
                  <a:pt x="336" y="144"/>
                </a:lnTo>
                <a:lnTo>
                  <a:pt x="336" y="0"/>
                </a:lnTo>
                <a:lnTo>
                  <a:pt x="768" y="0"/>
                </a:lnTo>
                <a:lnTo>
                  <a:pt x="768" y="144"/>
                </a:lnTo>
                <a:lnTo>
                  <a:pt x="1152" y="144"/>
                </a:lnTo>
                <a:lnTo>
                  <a:pt x="1152" y="0"/>
                </a:lnTo>
                <a:lnTo>
                  <a:pt x="1584" y="0"/>
                </a:lnTo>
                <a:lnTo>
                  <a:pt x="1584" y="144"/>
                </a:lnTo>
                <a:lnTo>
                  <a:pt x="1872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725" name="Rectangle 49"/>
          <p:cNvSpPr>
            <a:spLocks noChangeArrowheads="1"/>
          </p:cNvSpPr>
          <p:nvPr/>
        </p:nvSpPr>
        <p:spPr bwMode="auto">
          <a:xfrm>
            <a:off x="1981200" y="3694113"/>
            <a:ext cx="857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CLK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365375" y="4313238"/>
            <a:ext cx="4492626" cy="309562"/>
            <a:chOff x="2365375" y="4313238"/>
            <a:chExt cx="4492626" cy="309562"/>
          </a:xfrm>
        </p:grpSpPr>
        <p:sp>
          <p:nvSpPr>
            <p:cNvPr id="72726" name="Freeform 50"/>
            <p:cNvSpPr>
              <a:spLocks/>
            </p:cNvSpPr>
            <p:nvPr/>
          </p:nvSpPr>
          <p:spPr bwMode="auto">
            <a:xfrm>
              <a:off x="2819401" y="4313238"/>
              <a:ext cx="4038600" cy="309562"/>
            </a:xfrm>
            <a:custGeom>
              <a:avLst/>
              <a:gdLst>
                <a:gd name="T0" fmla="*/ 0 w 1873"/>
                <a:gd name="T1" fmla="*/ 2147483647 h 145"/>
                <a:gd name="T2" fmla="*/ 2147483647 w 1873"/>
                <a:gd name="T3" fmla="*/ 2147483647 h 145"/>
                <a:gd name="T4" fmla="*/ 2147483647 w 1873"/>
                <a:gd name="T5" fmla="*/ 0 h 145"/>
                <a:gd name="T6" fmla="*/ 2147483647 w 1873"/>
                <a:gd name="T7" fmla="*/ 0 h 145"/>
                <a:gd name="T8" fmla="*/ 2147483647 w 1873"/>
                <a:gd name="T9" fmla="*/ 2147483647 h 145"/>
                <a:gd name="T10" fmla="*/ 2147483647 w 1873"/>
                <a:gd name="T11" fmla="*/ 2147483647 h 145"/>
                <a:gd name="T12" fmla="*/ 2147483647 w 1873"/>
                <a:gd name="T13" fmla="*/ 0 h 145"/>
                <a:gd name="T14" fmla="*/ 2147483647 w 1873"/>
                <a:gd name="T15" fmla="*/ 0 h 145"/>
                <a:gd name="T16" fmla="*/ 2147483647 w 1873"/>
                <a:gd name="T17" fmla="*/ 2147483647 h 145"/>
                <a:gd name="T18" fmla="*/ 2147483647 w 1873"/>
                <a:gd name="T19" fmla="*/ 2147483647 h 145"/>
                <a:gd name="T20" fmla="*/ 2147483647 w 1873"/>
                <a:gd name="T21" fmla="*/ 2147483647 h 145"/>
                <a:gd name="T22" fmla="*/ 2147483647 w 1873"/>
                <a:gd name="T23" fmla="*/ 0 h 145"/>
                <a:gd name="T24" fmla="*/ 2147483647 w 1873"/>
                <a:gd name="T25" fmla="*/ 0 h 145"/>
                <a:gd name="T26" fmla="*/ 2147483647 w 1873"/>
                <a:gd name="T27" fmla="*/ 0 h 145"/>
                <a:gd name="T28" fmla="*/ 2147483647 w 1873"/>
                <a:gd name="T29" fmla="*/ 0 h 1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3"/>
                <a:gd name="T46" fmla="*/ 0 h 145"/>
                <a:gd name="T47" fmla="*/ 1873 w 1873"/>
                <a:gd name="T48" fmla="*/ 145 h 1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3" h="145">
                  <a:moveTo>
                    <a:pt x="0" y="144"/>
                  </a:moveTo>
                  <a:lnTo>
                    <a:pt x="192" y="144"/>
                  </a:lnTo>
                  <a:lnTo>
                    <a:pt x="192" y="0"/>
                  </a:lnTo>
                  <a:lnTo>
                    <a:pt x="765" y="0"/>
                  </a:lnTo>
                  <a:lnTo>
                    <a:pt x="765" y="144"/>
                  </a:lnTo>
                  <a:lnTo>
                    <a:pt x="957" y="144"/>
                  </a:lnTo>
                  <a:lnTo>
                    <a:pt x="957" y="0"/>
                  </a:lnTo>
                  <a:lnTo>
                    <a:pt x="1053" y="0"/>
                  </a:lnTo>
                  <a:lnTo>
                    <a:pt x="1053" y="144"/>
                  </a:lnTo>
                  <a:lnTo>
                    <a:pt x="1584" y="144"/>
                  </a:lnTo>
                  <a:lnTo>
                    <a:pt x="1680" y="144"/>
                  </a:lnTo>
                  <a:lnTo>
                    <a:pt x="1680" y="0"/>
                  </a:lnTo>
                  <a:lnTo>
                    <a:pt x="1776" y="0"/>
                  </a:lnTo>
                  <a:lnTo>
                    <a:pt x="187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48563" name="AutoShape 51"/>
            <p:cNvSpPr>
              <a:spLocks noChangeArrowheads="1"/>
            </p:cNvSpPr>
            <p:nvPr/>
          </p:nvSpPr>
          <p:spPr bwMode="auto">
            <a:xfrm>
              <a:off x="2365375" y="4322763"/>
              <a:ext cx="290513" cy="288925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72731" name="Text Box 55"/>
          <p:cNvSpPr txBox="1">
            <a:spLocks noChangeArrowheads="1"/>
          </p:cNvSpPr>
          <p:nvPr/>
        </p:nvSpPr>
        <p:spPr bwMode="auto">
          <a:xfrm>
            <a:off x="1295400" y="5638800"/>
            <a:ext cx="723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Output latch is closing ⇒ ☆ must meet setup/hold times but input latch is opening so ☆ may change</a:t>
            </a:r>
            <a:endParaRPr lang="en-US" sz="2400" b="0" dirty="0">
              <a:latin typeface="+mj-lt"/>
            </a:endParaRPr>
          </a:p>
        </p:txBody>
      </p:sp>
      <p:sp>
        <p:nvSpPr>
          <p:cNvPr id="430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Um, about that hold time…</a:t>
            </a:r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 rot="5400000">
            <a:off x="4165600" y="4368800"/>
            <a:ext cx="552450" cy="1968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0" y="4572000"/>
            <a:ext cx="4191000" cy="999530"/>
            <a:chOff x="4572000" y="4572000"/>
            <a:chExt cx="4191000" cy="999530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5029200" y="4648200"/>
              <a:ext cx="37338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i="1" dirty="0">
                  <a:solidFill>
                    <a:srgbClr val="FF0000"/>
                  </a:solidFill>
                  <a:latin typeface="+mj-lt"/>
                  <a:cs typeface="Comic Sans MS" charset="0"/>
                </a:rPr>
                <a:t>The input’s</a:t>
              </a:r>
              <a:r>
                <a:rPr lang="en-US" altLang="ja-JP" sz="1800" i="1" dirty="0">
                  <a:solidFill>
                    <a:srgbClr val="FF0000"/>
                  </a:solidFill>
                  <a:latin typeface="+mj-lt"/>
                  <a:cs typeface="Comic Sans MS" charset="0"/>
                </a:rPr>
                <a:t> contamination delay must meet the hold time of the output: </a:t>
              </a:r>
              <a:r>
                <a:rPr lang="en-US" altLang="ja-JP" sz="1800" i="1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t</a:t>
              </a:r>
              <a:r>
                <a:rPr lang="en-US" altLang="ja-JP" sz="1800" i="1" baseline="-25000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CD,M</a:t>
              </a:r>
              <a:r>
                <a:rPr lang="en-US" altLang="ja-JP" sz="1800" i="1" dirty="0">
                  <a:solidFill>
                    <a:srgbClr val="FF0000"/>
                  </a:solidFill>
                  <a:latin typeface="+mj-lt"/>
                  <a:cs typeface="Comic Sans MS" charset="0"/>
                </a:rPr>
                <a:t> ≥ </a:t>
              </a:r>
              <a:r>
                <a:rPr lang="en-US" altLang="ja-JP" sz="1800" i="1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t</a:t>
              </a:r>
              <a:r>
                <a:rPr lang="en-US" altLang="ja-JP" sz="1800" i="1" baseline="-25000" dirty="0" err="1">
                  <a:solidFill>
                    <a:srgbClr val="FF0000"/>
                  </a:solidFill>
                  <a:latin typeface="+mj-lt"/>
                  <a:cs typeface="Comic Sans MS" charset="0"/>
                </a:rPr>
                <a:t>H,S</a:t>
              </a:r>
              <a:endParaRPr lang="en-US" sz="1800" i="1" baseline="-25000" dirty="0">
                <a:solidFill>
                  <a:srgbClr val="FF0000"/>
                </a:solidFill>
                <a:latin typeface="+mj-lt"/>
                <a:cs typeface="Comic Sans MS" charset="0"/>
              </a:endParaRPr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4572000" y="4572000"/>
              <a:ext cx="487363" cy="457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>
            <a:off x="3303363" y="4908509"/>
            <a:ext cx="1098742" cy="749118"/>
          </a:xfrm>
          <a:custGeom>
            <a:avLst/>
            <a:gdLst>
              <a:gd name="connsiteX0" fmla="*/ 1098742 w 1098742"/>
              <a:gd name="connsiteY0" fmla="*/ 0 h 749118"/>
              <a:gd name="connsiteX1" fmla="*/ 763412 w 1098742"/>
              <a:gd name="connsiteY1" fmla="*/ 478009 h 749118"/>
              <a:gd name="connsiteX2" fmla="*/ 492293 w 1098742"/>
              <a:gd name="connsiteY2" fmla="*/ 149823 h 749118"/>
              <a:gd name="connsiteX3" fmla="*/ 0 w 1098742"/>
              <a:gd name="connsiteY3" fmla="*/ 749118 h 74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8742" h="749118">
                <a:moveTo>
                  <a:pt x="1098742" y="0"/>
                </a:moveTo>
                <a:cubicBezTo>
                  <a:pt x="981614" y="226519"/>
                  <a:pt x="864487" y="453039"/>
                  <a:pt x="763412" y="478009"/>
                </a:cubicBezTo>
                <a:cubicBezTo>
                  <a:pt x="662337" y="502980"/>
                  <a:pt x="619528" y="104638"/>
                  <a:pt x="492293" y="149823"/>
                </a:cubicBezTo>
                <a:cubicBezTo>
                  <a:pt x="365058" y="195008"/>
                  <a:pt x="0" y="749118"/>
                  <a:pt x="0" y="749118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5054600" y="2744788"/>
            <a:ext cx="855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CLK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5197475" y="342900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D</a:t>
            </a:r>
          </a:p>
        </p:txBody>
      </p:sp>
      <p:sp>
        <p:nvSpPr>
          <p:cNvPr id="76804" name="Freeform 5"/>
          <p:cNvSpPr>
            <a:spLocks/>
          </p:cNvSpPr>
          <p:nvPr/>
        </p:nvSpPr>
        <p:spPr bwMode="auto">
          <a:xfrm>
            <a:off x="5768975" y="2819400"/>
            <a:ext cx="2438400" cy="304800"/>
          </a:xfrm>
          <a:custGeom>
            <a:avLst/>
            <a:gdLst>
              <a:gd name="T0" fmla="*/ 0 w 1536"/>
              <a:gd name="T1" fmla="*/ 2147483647 h 192"/>
              <a:gd name="T2" fmla="*/ 2147483647 w 1536"/>
              <a:gd name="T3" fmla="*/ 2147483647 h 192"/>
              <a:gd name="T4" fmla="*/ 2147483647 w 1536"/>
              <a:gd name="T5" fmla="*/ 2147483647 h 192"/>
              <a:gd name="T6" fmla="*/ 2147483647 w 1536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192"/>
              <a:gd name="T14" fmla="*/ 1536 w 153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192">
                <a:moveTo>
                  <a:pt x="0" y="192"/>
                </a:moveTo>
                <a:lnTo>
                  <a:pt x="869" y="191"/>
                </a:lnTo>
                <a:lnTo>
                  <a:pt x="869" y="1"/>
                </a:lnTo>
                <a:lnTo>
                  <a:pt x="15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5" name="Freeform 6"/>
          <p:cNvSpPr>
            <a:spLocks/>
          </p:cNvSpPr>
          <p:nvPr/>
        </p:nvSpPr>
        <p:spPr bwMode="auto">
          <a:xfrm>
            <a:off x="5762625" y="3424238"/>
            <a:ext cx="2444750" cy="309562"/>
          </a:xfrm>
          <a:custGeom>
            <a:avLst/>
            <a:gdLst>
              <a:gd name="T0" fmla="*/ 0 w 1540"/>
              <a:gd name="T1" fmla="*/ 0 h 195"/>
              <a:gd name="T2" fmla="*/ 2147483647 w 1540"/>
              <a:gd name="T3" fmla="*/ 2147483647 h 195"/>
              <a:gd name="T4" fmla="*/ 2147483647 w 1540"/>
              <a:gd name="T5" fmla="*/ 2147483647 h 195"/>
              <a:gd name="T6" fmla="*/ 2147483647 w 1540"/>
              <a:gd name="T7" fmla="*/ 2147483647 h 195"/>
              <a:gd name="T8" fmla="*/ 2147483647 w 1540"/>
              <a:gd name="T9" fmla="*/ 2147483647 h 195"/>
              <a:gd name="T10" fmla="*/ 2147483647 w 1540"/>
              <a:gd name="T11" fmla="*/ 2147483647 h 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40"/>
              <a:gd name="T19" fmla="*/ 0 h 195"/>
              <a:gd name="T20" fmla="*/ 1540 w 1540"/>
              <a:gd name="T21" fmla="*/ 195 h 1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40" h="195">
                <a:moveTo>
                  <a:pt x="0" y="0"/>
                </a:moveTo>
                <a:lnTo>
                  <a:pt x="244" y="3"/>
                </a:lnTo>
                <a:lnTo>
                  <a:pt x="340" y="195"/>
                </a:lnTo>
                <a:lnTo>
                  <a:pt x="1300" y="195"/>
                </a:lnTo>
                <a:lnTo>
                  <a:pt x="1396" y="3"/>
                </a:lnTo>
                <a:lnTo>
                  <a:pt x="1540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6" name="Freeform 7"/>
          <p:cNvSpPr>
            <a:spLocks/>
          </p:cNvSpPr>
          <p:nvPr/>
        </p:nvSpPr>
        <p:spPr bwMode="auto">
          <a:xfrm flipV="1">
            <a:off x="5784850" y="3398838"/>
            <a:ext cx="2444750" cy="309562"/>
          </a:xfrm>
          <a:custGeom>
            <a:avLst/>
            <a:gdLst>
              <a:gd name="T0" fmla="*/ 0 w 1540"/>
              <a:gd name="T1" fmla="*/ 0 h 195"/>
              <a:gd name="T2" fmla="*/ 2147483647 w 1540"/>
              <a:gd name="T3" fmla="*/ 2147483647 h 195"/>
              <a:gd name="T4" fmla="*/ 2147483647 w 1540"/>
              <a:gd name="T5" fmla="*/ 2147483647 h 195"/>
              <a:gd name="T6" fmla="*/ 2147483647 w 1540"/>
              <a:gd name="T7" fmla="*/ 2147483647 h 195"/>
              <a:gd name="T8" fmla="*/ 2147483647 w 1540"/>
              <a:gd name="T9" fmla="*/ 2147483647 h 195"/>
              <a:gd name="T10" fmla="*/ 2147483647 w 1540"/>
              <a:gd name="T11" fmla="*/ 2147483647 h 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40"/>
              <a:gd name="T19" fmla="*/ 0 h 195"/>
              <a:gd name="T20" fmla="*/ 1540 w 1540"/>
              <a:gd name="T21" fmla="*/ 195 h 1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40" h="195">
                <a:moveTo>
                  <a:pt x="0" y="0"/>
                </a:moveTo>
                <a:lnTo>
                  <a:pt x="244" y="3"/>
                </a:lnTo>
                <a:lnTo>
                  <a:pt x="340" y="195"/>
                </a:lnTo>
                <a:lnTo>
                  <a:pt x="1300" y="195"/>
                </a:lnTo>
                <a:lnTo>
                  <a:pt x="1396" y="3"/>
                </a:lnTo>
                <a:lnTo>
                  <a:pt x="1540" y="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7" name="Freeform 8"/>
          <p:cNvSpPr>
            <a:spLocks/>
          </p:cNvSpPr>
          <p:nvPr/>
        </p:nvSpPr>
        <p:spPr bwMode="auto">
          <a:xfrm>
            <a:off x="5791200" y="2179638"/>
            <a:ext cx="2590800" cy="307975"/>
          </a:xfrm>
          <a:custGeom>
            <a:avLst/>
            <a:gdLst>
              <a:gd name="T0" fmla="*/ 0 w 1632"/>
              <a:gd name="T1" fmla="*/ 2147483647 h 194"/>
              <a:gd name="T2" fmla="*/ 2147483647 w 1632"/>
              <a:gd name="T3" fmla="*/ 2147483647 h 194"/>
              <a:gd name="T4" fmla="*/ 2147483647 w 1632"/>
              <a:gd name="T5" fmla="*/ 0 h 194"/>
              <a:gd name="T6" fmla="*/ 2147483647 w 1632"/>
              <a:gd name="T7" fmla="*/ 0 h 194"/>
              <a:gd name="T8" fmla="*/ 2147483647 w 1632"/>
              <a:gd name="T9" fmla="*/ 2147483647 h 194"/>
              <a:gd name="T10" fmla="*/ 2147483647 w 1632"/>
              <a:gd name="T11" fmla="*/ 2147483647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32"/>
              <a:gd name="T19" fmla="*/ 0 h 194"/>
              <a:gd name="T20" fmla="*/ 1632 w 1632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32" h="194">
                <a:moveTo>
                  <a:pt x="0" y="192"/>
                </a:moveTo>
                <a:lnTo>
                  <a:pt x="1056" y="192"/>
                </a:lnTo>
                <a:lnTo>
                  <a:pt x="1152" y="0"/>
                </a:lnTo>
                <a:lnTo>
                  <a:pt x="1344" y="0"/>
                </a:lnTo>
                <a:lnTo>
                  <a:pt x="1416" y="194"/>
                </a:lnTo>
                <a:lnTo>
                  <a:pt x="163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8" name="Freeform 9"/>
          <p:cNvSpPr>
            <a:spLocks/>
          </p:cNvSpPr>
          <p:nvPr/>
        </p:nvSpPr>
        <p:spPr bwMode="auto">
          <a:xfrm flipV="1">
            <a:off x="5791200" y="2179638"/>
            <a:ext cx="2590800" cy="307975"/>
          </a:xfrm>
          <a:custGeom>
            <a:avLst/>
            <a:gdLst>
              <a:gd name="T0" fmla="*/ 0 w 1632"/>
              <a:gd name="T1" fmla="*/ 2147483647 h 194"/>
              <a:gd name="T2" fmla="*/ 2147483647 w 1632"/>
              <a:gd name="T3" fmla="*/ 2147483647 h 194"/>
              <a:gd name="T4" fmla="*/ 2147483647 w 1632"/>
              <a:gd name="T5" fmla="*/ 0 h 194"/>
              <a:gd name="T6" fmla="*/ 2147483647 w 1632"/>
              <a:gd name="T7" fmla="*/ 0 h 194"/>
              <a:gd name="T8" fmla="*/ 2147483647 w 1632"/>
              <a:gd name="T9" fmla="*/ 2147483647 h 194"/>
              <a:gd name="T10" fmla="*/ 2147483647 w 1632"/>
              <a:gd name="T11" fmla="*/ 2147483647 h 1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32"/>
              <a:gd name="T19" fmla="*/ 0 h 194"/>
              <a:gd name="T20" fmla="*/ 1632 w 1632"/>
              <a:gd name="T21" fmla="*/ 194 h 1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32" h="194">
                <a:moveTo>
                  <a:pt x="0" y="192"/>
                </a:moveTo>
                <a:lnTo>
                  <a:pt x="1056" y="192"/>
                </a:lnTo>
                <a:lnTo>
                  <a:pt x="1152" y="0"/>
                </a:lnTo>
                <a:lnTo>
                  <a:pt x="1344" y="0"/>
                </a:lnTo>
                <a:lnTo>
                  <a:pt x="1416" y="194"/>
                </a:lnTo>
                <a:lnTo>
                  <a:pt x="1632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09" name="Freeform 10" descr="Wide downward diagonal"/>
          <p:cNvSpPr>
            <a:spLocks/>
          </p:cNvSpPr>
          <p:nvPr/>
        </p:nvSpPr>
        <p:spPr bwMode="auto">
          <a:xfrm>
            <a:off x="7543800" y="2179638"/>
            <a:ext cx="457200" cy="304800"/>
          </a:xfrm>
          <a:custGeom>
            <a:avLst/>
            <a:gdLst>
              <a:gd name="T0" fmla="*/ 0 w 288"/>
              <a:gd name="T1" fmla="*/ 2147483647 h 192"/>
              <a:gd name="T2" fmla="*/ 2147483647 w 288"/>
              <a:gd name="T3" fmla="*/ 0 h 192"/>
              <a:gd name="T4" fmla="*/ 2147483647 w 288"/>
              <a:gd name="T5" fmla="*/ 0 h 192"/>
              <a:gd name="T6" fmla="*/ 2147483647 w 288"/>
              <a:gd name="T7" fmla="*/ 2147483647 h 192"/>
              <a:gd name="T8" fmla="*/ 2147483647 w 288"/>
              <a:gd name="T9" fmla="*/ 2147483647 h 192"/>
              <a:gd name="T10" fmla="*/ 2147483647 w 288"/>
              <a:gd name="T11" fmla="*/ 2147483647 h 192"/>
              <a:gd name="T12" fmla="*/ 0 w 288"/>
              <a:gd name="T13" fmla="*/ 2147483647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"/>
              <a:gd name="T22" fmla="*/ 0 h 192"/>
              <a:gd name="T23" fmla="*/ 288 w 288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" h="192">
                <a:moveTo>
                  <a:pt x="0" y="96"/>
                </a:moveTo>
                <a:lnTo>
                  <a:pt x="48" y="0"/>
                </a:lnTo>
                <a:lnTo>
                  <a:pt x="240" y="0"/>
                </a:lnTo>
                <a:lnTo>
                  <a:pt x="288" y="96"/>
                </a:lnTo>
                <a:lnTo>
                  <a:pt x="240" y="192"/>
                </a:lnTo>
                <a:lnTo>
                  <a:pt x="48" y="192"/>
                </a:lnTo>
                <a:lnTo>
                  <a:pt x="0" y="96"/>
                </a:lnTo>
                <a:close/>
              </a:path>
            </a:pathLst>
          </a:custGeom>
          <a:pattFill prst="wdDnDiag">
            <a:fgClr>
              <a:srgbClr val="CC00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6810" name="Text Box 11"/>
          <p:cNvSpPr txBox="1">
            <a:spLocks noChangeArrowheads="1"/>
          </p:cNvSpPr>
          <p:nvPr/>
        </p:nvSpPr>
        <p:spPr bwMode="auto">
          <a:xfrm>
            <a:off x="5181600" y="2057400"/>
            <a:ext cx="430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Q</a:t>
            </a:r>
          </a:p>
        </p:txBody>
      </p:sp>
      <p:grpSp>
        <p:nvGrpSpPr>
          <p:cNvPr id="47114" name="Group 12"/>
          <p:cNvGrpSpPr>
            <a:grpSpLocks/>
          </p:cNvGrpSpPr>
          <p:nvPr/>
        </p:nvGrpSpPr>
        <p:grpSpPr bwMode="auto">
          <a:xfrm>
            <a:off x="1931988" y="2374900"/>
            <a:ext cx="1295400" cy="977900"/>
            <a:chOff x="3072" y="3172"/>
            <a:chExt cx="816" cy="616"/>
          </a:xfrm>
        </p:grpSpPr>
        <p:sp useBgFill="1">
          <p:nvSpPr>
            <p:cNvPr id="76837" name="Rectangle 13"/>
            <p:cNvSpPr>
              <a:spLocks noChangeArrowheads="1"/>
            </p:cNvSpPr>
            <p:nvPr/>
          </p:nvSpPr>
          <p:spPr bwMode="auto">
            <a:xfrm>
              <a:off x="3268" y="3172"/>
              <a:ext cx="424" cy="616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8" name="Rectangle 14"/>
            <p:cNvSpPr>
              <a:spLocks noChangeArrowheads="1"/>
            </p:cNvSpPr>
            <p:nvPr/>
          </p:nvSpPr>
          <p:spPr bwMode="auto">
            <a:xfrm>
              <a:off x="3254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D</a:t>
              </a:r>
            </a:p>
          </p:txBody>
        </p:sp>
        <p:sp>
          <p:nvSpPr>
            <p:cNvPr id="76839" name="Rectangle 15"/>
            <p:cNvSpPr>
              <a:spLocks noChangeArrowheads="1"/>
            </p:cNvSpPr>
            <p:nvPr/>
          </p:nvSpPr>
          <p:spPr bwMode="auto">
            <a:xfrm>
              <a:off x="3494" y="321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</a:rPr>
                <a:t>Q</a:t>
              </a:r>
            </a:p>
          </p:txBody>
        </p:sp>
        <p:sp>
          <p:nvSpPr>
            <p:cNvPr id="76840" name="Line 16"/>
            <p:cNvSpPr>
              <a:spLocks noChangeShapeType="1"/>
            </p:cNvSpPr>
            <p:nvPr/>
          </p:nvSpPr>
          <p:spPr bwMode="auto">
            <a:xfrm>
              <a:off x="3696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41" name="Line 17"/>
            <p:cNvSpPr>
              <a:spLocks noChangeShapeType="1"/>
            </p:cNvSpPr>
            <p:nvPr/>
          </p:nvSpPr>
          <p:spPr bwMode="auto">
            <a:xfrm>
              <a:off x="3072" y="331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42" name="Line 18"/>
            <p:cNvSpPr>
              <a:spLocks noChangeShapeType="1"/>
            </p:cNvSpPr>
            <p:nvPr/>
          </p:nvSpPr>
          <p:spPr bwMode="auto">
            <a:xfrm>
              <a:off x="3072" y="364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43" name="Freeform 19"/>
            <p:cNvSpPr>
              <a:spLocks/>
            </p:cNvSpPr>
            <p:nvPr/>
          </p:nvSpPr>
          <p:spPr bwMode="auto">
            <a:xfrm>
              <a:off x="3264" y="3600"/>
              <a:ext cx="145" cy="97"/>
            </a:xfrm>
            <a:custGeom>
              <a:avLst/>
              <a:gdLst>
                <a:gd name="T0" fmla="*/ 0 w 145"/>
                <a:gd name="T1" fmla="*/ 0 h 97"/>
                <a:gd name="T2" fmla="*/ 144 w 145"/>
                <a:gd name="T3" fmla="*/ 48 h 97"/>
                <a:gd name="T4" fmla="*/ 0 w 145"/>
                <a:gd name="T5" fmla="*/ 96 h 97"/>
                <a:gd name="T6" fmla="*/ 0 60000 65536"/>
                <a:gd name="T7" fmla="*/ 0 60000 65536"/>
                <a:gd name="T8" fmla="*/ 0 60000 65536"/>
                <a:gd name="T9" fmla="*/ 0 w 145"/>
                <a:gd name="T10" fmla="*/ 0 h 97"/>
                <a:gd name="T11" fmla="*/ 145 w 145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97">
                  <a:moveTo>
                    <a:pt x="0" y="0"/>
                  </a:moveTo>
                  <a:lnTo>
                    <a:pt x="144" y="48"/>
                  </a:lnTo>
                  <a:lnTo>
                    <a:pt x="0" y="9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76812" name="Rectangle 20"/>
          <p:cNvSpPr>
            <a:spLocks noChangeArrowheads="1"/>
          </p:cNvSpPr>
          <p:nvPr/>
        </p:nvSpPr>
        <p:spPr bwMode="auto">
          <a:xfrm>
            <a:off x="1611313" y="2441575"/>
            <a:ext cx="3698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D</a:t>
            </a:r>
          </a:p>
        </p:txBody>
      </p:sp>
      <p:sp>
        <p:nvSpPr>
          <p:cNvPr id="76813" name="Rectangle 21"/>
          <p:cNvSpPr>
            <a:spLocks noChangeArrowheads="1"/>
          </p:cNvSpPr>
          <p:nvPr/>
        </p:nvSpPr>
        <p:spPr bwMode="auto">
          <a:xfrm>
            <a:off x="1382713" y="2974975"/>
            <a:ext cx="6731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76814" name="Rectangle 22"/>
          <p:cNvSpPr>
            <a:spLocks noChangeArrowheads="1"/>
          </p:cNvSpPr>
          <p:nvPr/>
        </p:nvSpPr>
        <p:spPr bwMode="auto">
          <a:xfrm>
            <a:off x="3211513" y="2441575"/>
            <a:ext cx="3698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81000" y="1127125"/>
            <a:ext cx="7696200" cy="3235325"/>
            <a:chOff x="240" y="710"/>
            <a:chExt cx="4848" cy="2038"/>
          </a:xfrm>
        </p:grpSpPr>
        <p:sp>
          <p:nvSpPr>
            <p:cNvPr id="76832" name="Line 24"/>
            <p:cNvSpPr>
              <a:spLocks noChangeShapeType="1"/>
            </p:cNvSpPr>
            <p:nvPr/>
          </p:nvSpPr>
          <p:spPr bwMode="auto">
            <a:xfrm>
              <a:off x="4498" y="941"/>
              <a:ext cx="0" cy="1603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3" name="Line 25"/>
            <p:cNvSpPr>
              <a:spLocks noChangeShapeType="1"/>
            </p:cNvSpPr>
            <p:nvPr/>
          </p:nvSpPr>
          <p:spPr bwMode="auto">
            <a:xfrm>
              <a:off x="5088" y="941"/>
              <a:ext cx="0" cy="720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4" name="Line 26"/>
            <p:cNvSpPr>
              <a:spLocks noChangeShapeType="1"/>
            </p:cNvSpPr>
            <p:nvPr/>
          </p:nvSpPr>
          <p:spPr bwMode="auto">
            <a:xfrm>
              <a:off x="4512" y="9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5" name="Text Box 27"/>
            <p:cNvSpPr txBox="1">
              <a:spLocks noChangeArrowheads="1"/>
            </p:cNvSpPr>
            <p:nvPr/>
          </p:nvSpPr>
          <p:spPr bwMode="auto">
            <a:xfrm>
              <a:off x="4560" y="710"/>
              <a:ext cx="4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≤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PD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36" name="Text Box 28"/>
            <p:cNvSpPr txBox="1">
              <a:spLocks noChangeArrowheads="1"/>
            </p:cNvSpPr>
            <p:nvPr/>
          </p:nvSpPr>
          <p:spPr bwMode="auto">
            <a:xfrm>
              <a:off x="240" y="2496"/>
              <a:ext cx="3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PD</a:t>
              </a:r>
              <a:r>
                <a:rPr lang="en-US" sz="2000" b="0" dirty="0">
                  <a:latin typeface="+mj-lt"/>
                </a:rPr>
                <a:t>: maximum propagation delay, CLK→</a:t>
              </a:r>
              <a:r>
                <a:rPr lang="en-US" sz="2000" b="0" dirty="0">
                  <a:latin typeface="+mj-lt"/>
                  <a:sym typeface="Symbol" charset="0"/>
                </a:rPr>
                <a:t>Q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1000" y="1600200"/>
            <a:ext cx="7467600" cy="3143250"/>
            <a:chOff x="240" y="1008"/>
            <a:chExt cx="4704" cy="1980"/>
          </a:xfrm>
        </p:grpSpPr>
        <p:sp>
          <p:nvSpPr>
            <p:cNvPr id="76827" name="Line 30"/>
            <p:cNvSpPr>
              <a:spLocks noChangeShapeType="1"/>
            </p:cNvSpPr>
            <p:nvPr/>
          </p:nvSpPr>
          <p:spPr bwMode="auto">
            <a:xfrm>
              <a:off x="4704" y="1133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8" name="Line 31"/>
            <p:cNvSpPr>
              <a:spLocks noChangeShapeType="1"/>
            </p:cNvSpPr>
            <p:nvPr/>
          </p:nvSpPr>
          <p:spPr bwMode="auto">
            <a:xfrm>
              <a:off x="4272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9" name="Line 32"/>
            <p:cNvSpPr>
              <a:spLocks noChangeShapeType="1"/>
            </p:cNvSpPr>
            <p:nvPr/>
          </p:nvSpPr>
          <p:spPr bwMode="auto">
            <a:xfrm flipH="1">
              <a:off x="4704" y="11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30" name="Text Box 33"/>
            <p:cNvSpPr txBox="1">
              <a:spLocks noChangeArrowheads="1"/>
            </p:cNvSpPr>
            <p:nvPr/>
          </p:nvSpPr>
          <p:spPr bwMode="auto">
            <a:xfrm>
              <a:off x="3876" y="1008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≥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CD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31" name="Text Box 34"/>
            <p:cNvSpPr txBox="1">
              <a:spLocks noChangeArrowheads="1"/>
            </p:cNvSpPr>
            <p:nvPr/>
          </p:nvSpPr>
          <p:spPr bwMode="auto">
            <a:xfrm>
              <a:off x="240" y="2736"/>
              <a:ext cx="38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  <a:sym typeface="Symbol" charset="0"/>
                </a:rPr>
                <a:t>t</a:t>
              </a:r>
              <a:r>
                <a:rPr lang="en-US" sz="2000" b="0" baseline="-25000" dirty="0" err="1">
                  <a:latin typeface="+mj-lt"/>
                  <a:sym typeface="Symbol" charset="0"/>
                </a:rPr>
                <a:t>CD</a:t>
              </a:r>
              <a:r>
                <a:rPr lang="en-US" sz="2000" b="0" dirty="0">
                  <a:latin typeface="+mj-lt"/>
                  <a:sym typeface="Symbol" charset="0"/>
                </a:rPr>
                <a:t>: minimum contamination delay, CLK</a:t>
              </a:r>
              <a:r>
                <a:rPr lang="en-US" sz="2000" b="0" dirty="0">
                  <a:latin typeface="+mj-lt"/>
                </a:rPr>
                <a:t>→</a:t>
              </a:r>
              <a:r>
                <a:rPr lang="en-US" sz="2000" b="0" dirty="0">
                  <a:latin typeface="+mj-lt"/>
                  <a:sym typeface="Symbol" charset="0"/>
                </a:rPr>
                <a:t>Q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81000" y="3200400"/>
            <a:ext cx="8610600" cy="2554288"/>
            <a:chOff x="240" y="2016"/>
            <a:chExt cx="5424" cy="1609"/>
          </a:xfrm>
        </p:grpSpPr>
        <p:sp>
          <p:nvSpPr>
            <p:cNvPr id="76823" name="Line 36"/>
            <p:cNvSpPr>
              <a:spLocks noChangeShapeType="1"/>
            </p:cNvSpPr>
            <p:nvPr/>
          </p:nvSpPr>
          <p:spPr bwMode="auto">
            <a:xfrm>
              <a:off x="3970" y="2016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4" name="Line 37"/>
            <p:cNvSpPr>
              <a:spLocks noChangeShapeType="1"/>
            </p:cNvSpPr>
            <p:nvPr/>
          </p:nvSpPr>
          <p:spPr bwMode="auto">
            <a:xfrm>
              <a:off x="3970" y="25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5" name="Text Box 38"/>
            <p:cNvSpPr txBox="1">
              <a:spLocks noChangeArrowheads="1"/>
            </p:cNvSpPr>
            <p:nvPr/>
          </p:nvSpPr>
          <p:spPr bwMode="auto">
            <a:xfrm>
              <a:off x="3926" y="2573"/>
              <a:ext cx="6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≥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SETUP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26" name="Text Box 39"/>
            <p:cNvSpPr txBox="1">
              <a:spLocks noChangeArrowheads="1"/>
            </p:cNvSpPr>
            <p:nvPr/>
          </p:nvSpPr>
          <p:spPr bwMode="auto">
            <a:xfrm>
              <a:off x="240" y="3024"/>
              <a:ext cx="542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SETUP</a:t>
              </a:r>
              <a:r>
                <a:rPr lang="en-US" sz="2000" b="0" dirty="0">
                  <a:latin typeface="+mj-lt"/>
                </a:rPr>
                <a:t>: setup time</a:t>
              </a:r>
            </a:p>
            <a:p>
              <a:pPr lvl="1">
                <a:defRPr/>
              </a:pPr>
              <a:r>
                <a:rPr lang="en-US" sz="1800" b="0" i="1" dirty="0">
                  <a:latin typeface="+mj-lt"/>
                </a:rPr>
                <a:t>guarantee that D has propagated through feedback path before input latch closes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81000" y="3200400"/>
            <a:ext cx="8153400" cy="3392488"/>
            <a:chOff x="240" y="2016"/>
            <a:chExt cx="5136" cy="2137"/>
          </a:xfrm>
        </p:grpSpPr>
        <p:sp>
          <p:nvSpPr>
            <p:cNvPr id="76819" name="Line 41"/>
            <p:cNvSpPr>
              <a:spLocks noChangeShapeType="1"/>
            </p:cNvSpPr>
            <p:nvPr/>
          </p:nvSpPr>
          <p:spPr bwMode="auto">
            <a:xfrm>
              <a:off x="4930" y="2016"/>
              <a:ext cx="0" cy="528"/>
            </a:xfrm>
            <a:prstGeom prst="line">
              <a:avLst/>
            </a:prstGeom>
            <a:noFill/>
            <a:ln w="9525" cap="rnd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0" name="Line 42"/>
            <p:cNvSpPr>
              <a:spLocks noChangeShapeType="1"/>
            </p:cNvSpPr>
            <p:nvPr/>
          </p:nvSpPr>
          <p:spPr bwMode="auto">
            <a:xfrm>
              <a:off x="4498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821" name="Text Box 43"/>
            <p:cNvSpPr txBox="1">
              <a:spLocks noChangeArrowheads="1"/>
            </p:cNvSpPr>
            <p:nvPr/>
          </p:nvSpPr>
          <p:spPr bwMode="auto">
            <a:xfrm>
              <a:off x="4553" y="2582"/>
              <a:ext cx="5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≥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HOLD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76822" name="Text Box 44"/>
            <p:cNvSpPr txBox="1">
              <a:spLocks noChangeArrowheads="1"/>
            </p:cNvSpPr>
            <p:nvPr/>
          </p:nvSpPr>
          <p:spPr bwMode="auto">
            <a:xfrm>
              <a:off x="240" y="3552"/>
              <a:ext cx="513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HOLD</a:t>
              </a:r>
              <a:r>
                <a:rPr lang="en-US" sz="2000" b="0" dirty="0">
                  <a:latin typeface="+mj-lt"/>
                </a:rPr>
                <a:t>: hold time</a:t>
              </a:r>
            </a:p>
            <a:p>
              <a:pPr lvl="1">
                <a:defRPr/>
              </a:pPr>
              <a:r>
                <a:rPr lang="en-US" sz="1800" b="0" i="1" dirty="0">
                  <a:latin typeface="+mj-lt"/>
                </a:rPr>
                <a:t>guarantee input latch is closed and data is stable before allowing D to change</a:t>
              </a:r>
            </a:p>
          </p:txBody>
        </p:sp>
      </p:grpSp>
      <p:sp>
        <p:nvSpPr>
          <p:cNvPr id="47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D-Register Timing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710" name="Text Box 78"/>
          <p:cNvSpPr txBox="1">
            <a:spLocks noChangeArrowheads="1"/>
          </p:cNvSpPr>
          <p:nvPr/>
        </p:nvSpPr>
        <p:spPr bwMode="auto">
          <a:xfrm>
            <a:off x="3368675" y="2276475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b="0" i="1" u="sng" dirty="0">
                <a:latin typeface="+mj-lt"/>
              </a:rPr>
              <a:t>Single-clock Synchronous Discipline</a:t>
            </a:r>
            <a:endParaRPr lang="en-US" sz="2000" b="0" u="sng" dirty="0">
              <a:latin typeface="+mj-lt"/>
            </a:endParaRPr>
          </a:p>
        </p:txBody>
      </p:sp>
      <p:sp>
        <p:nvSpPr>
          <p:cNvPr id="453711" name="Text Box 79"/>
          <p:cNvSpPr txBox="1">
            <a:spLocks noChangeArrowheads="1"/>
          </p:cNvSpPr>
          <p:nvPr/>
        </p:nvSpPr>
        <p:spPr bwMode="auto">
          <a:xfrm>
            <a:off x="4152900" y="26670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No combinational cycles</a:t>
            </a:r>
          </a:p>
        </p:txBody>
      </p:sp>
      <p:sp>
        <p:nvSpPr>
          <p:cNvPr id="453712" name="Text Box 80"/>
          <p:cNvSpPr txBox="1">
            <a:spLocks noChangeArrowheads="1"/>
          </p:cNvSpPr>
          <p:nvPr/>
        </p:nvSpPr>
        <p:spPr bwMode="auto">
          <a:xfrm>
            <a:off x="4152900" y="3932238"/>
            <a:ext cx="4387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Only care about value of register data inputs just before rising edge of clock</a:t>
            </a:r>
          </a:p>
        </p:txBody>
      </p:sp>
      <p:sp>
        <p:nvSpPr>
          <p:cNvPr id="453713" name="Text Box 81"/>
          <p:cNvSpPr txBox="1">
            <a:spLocks noChangeArrowheads="1"/>
          </p:cNvSpPr>
          <p:nvPr/>
        </p:nvSpPr>
        <p:spPr bwMode="auto">
          <a:xfrm>
            <a:off x="4152900" y="4851400"/>
            <a:ext cx="4762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Period greater than every</a:t>
            </a:r>
            <a:br>
              <a:rPr lang="en-US" sz="2000" b="0" dirty="0">
                <a:latin typeface="+mj-lt"/>
              </a:rPr>
            </a:br>
            <a:r>
              <a:rPr lang="en-US" sz="2000" b="0" dirty="0">
                <a:latin typeface="+mj-lt"/>
              </a:rPr>
              <a:t>   combinational delay + setup time</a:t>
            </a:r>
          </a:p>
        </p:txBody>
      </p:sp>
      <p:sp>
        <p:nvSpPr>
          <p:cNvPr id="453714" name="Text Box 82"/>
          <p:cNvSpPr txBox="1">
            <a:spLocks noChangeArrowheads="1"/>
          </p:cNvSpPr>
          <p:nvPr/>
        </p:nvSpPr>
        <p:spPr bwMode="auto">
          <a:xfrm>
            <a:off x="4152900" y="5486400"/>
            <a:ext cx="42291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Change saved state after noise-inducing logic transitions have stopped!</a:t>
            </a:r>
          </a:p>
        </p:txBody>
      </p:sp>
      <p:grpSp>
        <p:nvGrpSpPr>
          <p:cNvPr id="49158" name="Group 100"/>
          <p:cNvGrpSpPr>
            <a:grpSpLocks/>
          </p:cNvGrpSpPr>
          <p:nvPr/>
        </p:nvGrpSpPr>
        <p:grpSpPr bwMode="auto">
          <a:xfrm>
            <a:off x="152400" y="3024188"/>
            <a:ext cx="3886200" cy="3136900"/>
            <a:chOff x="281" y="1905"/>
            <a:chExt cx="2448" cy="1976"/>
          </a:xfrm>
        </p:grpSpPr>
        <p:sp>
          <p:nvSpPr>
            <p:cNvPr id="78868" name="Rectangle 4"/>
            <p:cNvSpPr>
              <a:spLocks noChangeArrowheads="1"/>
            </p:cNvSpPr>
            <p:nvPr/>
          </p:nvSpPr>
          <p:spPr bwMode="auto">
            <a:xfrm>
              <a:off x="544" y="2673"/>
              <a:ext cx="438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69" name="Rectangle 5"/>
            <p:cNvSpPr>
              <a:spLocks noChangeArrowheads="1"/>
            </p:cNvSpPr>
            <p:nvPr/>
          </p:nvSpPr>
          <p:spPr bwMode="auto">
            <a:xfrm>
              <a:off x="544" y="2673"/>
              <a:ext cx="438" cy="10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0" name="Line 6"/>
            <p:cNvSpPr>
              <a:spLocks noChangeShapeType="1"/>
            </p:cNvSpPr>
            <p:nvPr/>
          </p:nvSpPr>
          <p:spPr bwMode="auto">
            <a:xfrm>
              <a:off x="538" y="2693"/>
              <a:ext cx="67" cy="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1" name="Line 7"/>
            <p:cNvSpPr>
              <a:spLocks noChangeShapeType="1"/>
            </p:cNvSpPr>
            <p:nvPr/>
          </p:nvSpPr>
          <p:spPr bwMode="auto">
            <a:xfrm flipV="1">
              <a:off x="538" y="2717"/>
              <a:ext cx="67" cy="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2" name="Rectangle 9"/>
            <p:cNvSpPr>
              <a:spLocks noChangeArrowheads="1"/>
            </p:cNvSpPr>
            <p:nvPr/>
          </p:nvSpPr>
          <p:spPr bwMode="auto">
            <a:xfrm>
              <a:off x="1476" y="3441"/>
              <a:ext cx="439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3" name="Rectangle 10"/>
            <p:cNvSpPr>
              <a:spLocks noChangeArrowheads="1"/>
            </p:cNvSpPr>
            <p:nvPr/>
          </p:nvSpPr>
          <p:spPr bwMode="auto">
            <a:xfrm>
              <a:off x="1476" y="3441"/>
              <a:ext cx="439" cy="1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4" name="Line 11"/>
            <p:cNvSpPr>
              <a:spLocks noChangeShapeType="1"/>
            </p:cNvSpPr>
            <p:nvPr/>
          </p:nvSpPr>
          <p:spPr bwMode="auto">
            <a:xfrm>
              <a:off x="1470" y="3461"/>
              <a:ext cx="67" cy="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5" name="Line 12"/>
            <p:cNvSpPr>
              <a:spLocks noChangeShapeType="1"/>
            </p:cNvSpPr>
            <p:nvPr/>
          </p:nvSpPr>
          <p:spPr bwMode="auto">
            <a:xfrm flipV="1">
              <a:off x="1470" y="3486"/>
              <a:ext cx="67" cy="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6" name="Rectangle 14"/>
            <p:cNvSpPr>
              <a:spLocks noChangeArrowheads="1"/>
            </p:cNvSpPr>
            <p:nvPr/>
          </p:nvSpPr>
          <p:spPr bwMode="auto">
            <a:xfrm>
              <a:off x="2122" y="3411"/>
              <a:ext cx="440" cy="1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7" name="Rectangle 15"/>
            <p:cNvSpPr>
              <a:spLocks noChangeArrowheads="1"/>
            </p:cNvSpPr>
            <p:nvPr/>
          </p:nvSpPr>
          <p:spPr bwMode="auto">
            <a:xfrm>
              <a:off x="2122" y="3411"/>
              <a:ext cx="440" cy="10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8" name="Line 16"/>
            <p:cNvSpPr>
              <a:spLocks noChangeShapeType="1"/>
            </p:cNvSpPr>
            <p:nvPr/>
          </p:nvSpPr>
          <p:spPr bwMode="auto">
            <a:xfrm>
              <a:off x="2116" y="3438"/>
              <a:ext cx="67" cy="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79" name="Line 17"/>
            <p:cNvSpPr>
              <a:spLocks noChangeShapeType="1"/>
            </p:cNvSpPr>
            <p:nvPr/>
          </p:nvSpPr>
          <p:spPr bwMode="auto">
            <a:xfrm flipV="1">
              <a:off x="2116" y="3463"/>
              <a:ext cx="67" cy="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202" name="Group 18"/>
            <p:cNvGrpSpPr>
              <a:grpSpLocks/>
            </p:cNvGrpSpPr>
            <p:nvPr/>
          </p:nvGrpSpPr>
          <p:grpSpPr bwMode="auto">
            <a:xfrm>
              <a:off x="492" y="2127"/>
              <a:ext cx="330" cy="331"/>
              <a:chOff x="708" y="1347"/>
              <a:chExt cx="432" cy="432"/>
            </a:xfrm>
          </p:grpSpPr>
          <p:sp>
            <p:nvSpPr>
              <p:cNvPr id="78934" name="Arc 19"/>
              <p:cNvSpPr>
                <a:spLocks/>
              </p:cNvSpPr>
              <p:nvPr/>
            </p:nvSpPr>
            <p:spPr bwMode="auto">
              <a:xfrm>
                <a:off x="848" y="1347"/>
                <a:ext cx="148" cy="1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5" name="Arc 20"/>
              <p:cNvSpPr>
                <a:spLocks/>
              </p:cNvSpPr>
              <p:nvPr/>
            </p:nvSpPr>
            <p:spPr bwMode="auto">
              <a:xfrm>
                <a:off x="992" y="1419"/>
                <a:ext cx="148" cy="149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</a:path>
                  <a:path w="21627" h="21600" stroke="0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  <a:lnTo>
                      <a:pt x="2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6" name="Arc 21"/>
              <p:cNvSpPr>
                <a:spLocks/>
              </p:cNvSpPr>
              <p:nvPr/>
            </p:nvSpPr>
            <p:spPr bwMode="auto">
              <a:xfrm>
                <a:off x="1063" y="1558"/>
                <a:ext cx="76" cy="149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7" name="Arc 22"/>
              <p:cNvSpPr>
                <a:spLocks/>
              </p:cNvSpPr>
              <p:nvPr/>
            </p:nvSpPr>
            <p:spPr bwMode="auto">
              <a:xfrm>
                <a:off x="920" y="1632"/>
                <a:ext cx="148" cy="147"/>
              </a:xfrm>
              <a:custGeom>
                <a:avLst/>
                <a:gdLst>
                  <a:gd name="T0" fmla="*/ 0 w 21627"/>
                  <a:gd name="T1" fmla="*/ 0 h 21627"/>
                  <a:gd name="T2" fmla="*/ 0 w 21627"/>
                  <a:gd name="T3" fmla="*/ 0 h 21627"/>
                  <a:gd name="T4" fmla="*/ 0 w 21627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27"/>
                  <a:gd name="T11" fmla="*/ 21627 w 21627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27" fill="none" extrusionOk="0">
                    <a:moveTo>
                      <a:pt x="21626" y="0"/>
                    </a:moveTo>
                    <a:cubicBezTo>
                      <a:pt x="21626" y="9"/>
                      <a:pt x="21627" y="18"/>
                      <a:pt x="21627" y="27"/>
                    </a:cubicBezTo>
                    <a:cubicBezTo>
                      <a:pt x="21627" y="11956"/>
                      <a:pt x="11956" y="21627"/>
                      <a:pt x="27" y="21627"/>
                    </a:cubicBezTo>
                    <a:cubicBezTo>
                      <a:pt x="18" y="21626"/>
                      <a:pt x="9" y="21626"/>
                      <a:pt x="0" y="21626"/>
                    </a:cubicBezTo>
                  </a:path>
                  <a:path w="21627" h="21627" stroke="0" extrusionOk="0">
                    <a:moveTo>
                      <a:pt x="21626" y="0"/>
                    </a:moveTo>
                    <a:cubicBezTo>
                      <a:pt x="21626" y="9"/>
                      <a:pt x="21627" y="18"/>
                      <a:pt x="21627" y="27"/>
                    </a:cubicBezTo>
                    <a:cubicBezTo>
                      <a:pt x="21627" y="11956"/>
                      <a:pt x="11956" y="21627"/>
                      <a:pt x="27" y="21627"/>
                    </a:cubicBezTo>
                    <a:cubicBezTo>
                      <a:pt x="18" y="21626"/>
                      <a:pt x="9" y="21626"/>
                      <a:pt x="0" y="21626"/>
                    </a:cubicBezTo>
                    <a:lnTo>
                      <a:pt x="27" y="27"/>
                    </a:lnTo>
                    <a:lnTo>
                      <a:pt x="21626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8" name="Arc 23"/>
              <p:cNvSpPr>
                <a:spLocks/>
              </p:cNvSpPr>
              <p:nvPr/>
            </p:nvSpPr>
            <p:spPr bwMode="auto">
              <a:xfrm>
                <a:off x="780" y="1632"/>
                <a:ext cx="148" cy="147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73" y="21626"/>
                    </a:moveTo>
                    <a:cubicBezTo>
                      <a:pt x="9654" y="21612"/>
                      <a:pt x="0" y="11945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573" y="21626"/>
                    </a:moveTo>
                    <a:cubicBezTo>
                      <a:pt x="9654" y="21612"/>
                      <a:pt x="0" y="11945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573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9" name="Arc 24"/>
              <p:cNvSpPr>
                <a:spLocks/>
              </p:cNvSpPr>
              <p:nvPr/>
            </p:nvSpPr>
            <p:spPr bwMode="auto">
              <a:xfrm>
                <a:off x="708" y="1487"/>
                <a:ext cx="148" cy="1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40" name="Arc 25"/>
              <p:cNvSpPr>
                <a:spLocks/>
              </p:cNvSpPr>
              <p:nvPr/>
            </p:nvSpPr>
            <p:spPr bwMode="auto">
              <a:xfrm>
                <a:off x="708" y="1347"/>
                <a:ext cx="148" cy="14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03" name="Group 26"/>
            <p:cNvGrpSpPr>
              <a:grpSpLocks/>
            </p:cNvGrpSpPr>
            <p:nvPr/>
          </p:nvGrpSpPr>
          <p:grpSpPr bwMode="auto">
            <a:xfrm>
              <a:off x="602" y="3060"/>
              <a:ext cx="329" cy="330"/>
              <a:chOff x="852" y="2567"/>
              <a:chExt cx="431" cy="432"/>
            </a:xfrm>
          </p:grpSpPr>
          <p:sp>
            <p:nvSpPr>
              <p:cNvPr id="78927" name="Arc 27"/>
              <p:cNvSpPr>
                <a:spLocks/>
              </p:cNvSpPr>
              <p:nvPr/>
            </p:nvSpPr>
            <p:spPr bwMode="auto">
              <a:xfrm>
                <a:off x="992" y="2567"/>
                <a:ext cx="148" cy="148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56" y="0"/>
                      <a:pt x="21627" y="9670"/>
                      <a:pt x="21627" y="21600"/>
                    </a:cubicBezTo>
                  </a:path>
                  <a:path w="21627" h="21600" stroke="0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56" y="0"/>
                      <a:pt x="21627" y="9670"/>
                      <a:pt x="21627" y="21600"/>
                    </a:cubicBezTo>
                    <a:lnTo>
                      <a:pt x="2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8" name="Arc 28"/>
              <p:cNvSpPr>
                <a:spLocks/>
              </p:cNvSpPr>
              <p:nvPr/>
            </p:nvSpPr>
            <p:spPr bwMode="auto">
              <a:xfrm>
                <a:off x="1135" y="2639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9" name="Arc 29"/>
              <p:cNvSpPr>
                <a:spLocks/>
              </p:cNvSpPr>
              <p:nvPr/>
            </p:nvSpPr>
            <p:spPr bwMode="auto">
              <a:xfrm>
                <a:off x="1207" y="2779"/>
                <a:ext cx="76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0" name="Arc 30"/>
              <p:cNvSpPr>
                <a:spLocks/>
              </p:cNvSpPr>
              <p:nvPr/>
            </p:nvSpPr>
            <p:spPr bwMode="auto">
              <a:xfrm>
                <a:off x="1063" y="2851"/>
                <a:ext cx="148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1" name="Arc 31"/>
              <p:cNvSpPr>
                <a:spLocks/>
              </p:cNvSpPr>
              <p:nvPr/>
            </p:nvSpPr>
            <p:spPr bwMode="auto">
              <a:xfrm>
                <a:off x="923" y="2851"/>
                <a:ext cx="148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600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2" name="Arc 32"/>
              <p:cNvSpPr>
                <a:spLocks/>
              </p:cNvSpPr>
              <p:nvPr/>
            </p:nvSpPr>
            <p:spPr bwMode="auto">
              <a:xfrm>
                <a:off x="852" y="2707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</a:path>
                  <a:path w="21600" h="21600" stroke="0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  <a:lnTo>
                      <a:pt x="21600" y="0"/>
                    </a:lnTo>
                    <a:lnTo>
                      <a:pt x="21573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33" name="Arc 33"/>
              <p:cNvSpPr>
                <a:spLocks/>
              </p:cNvSpPr>
              <p:nvPr/>
            </p:nvSpPr>
            <p:spPr bwMode="auto">
              <a:xfrm>
                <a:off x="852" y="2567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1"/>
                      <a:pt x="9654" y="14"/>
                      <a:pt x="21573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1"/>
                      <a:pt x="9654" y="14"/>
                      <a:pt x="21573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04" name="Group 34"/>
            <p:cNvGrpSpPr>
              <a:grpSpLocks/>
            </p:cNvGrpSpPr>
            <p:nvPr/>
          </p:nvGrpSpPr>
          <p:grpSpPr bwMode="auto">
            <a:xfrm>
              <a:off x="2180" y="2865"/>
              <a:ext cx="330" cy="330"/>
              <a:chOff x="2918" y="2312"/>
              <a:chExt cx="432" cy="431"/>
            </a:xfrm>
          </p:grpSpPr>
          <p:sp>
            <p:nvSpPr>
              <p:cNvPr id="78920" name="Arc 35"/>
              <p:cNvSpPr>
                <a:spLocks/>
              </p:cNvSpPr>
              <p:nvPr/>
            </p:nvSpPr>
            <p:spPr bwMode="auto">
              <a:xfrm>
                <a:off x="3058" y="231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1" name="Arc 36"/>
              <p:cNvSpPr>
                <a:spLocks/>
              </p:cNvSpPr>
              <p:nvPr/>
            </p:nvSpPr>
            <p:spPr bwMode="auto">
              <a:xfrm>
                <a:off x="3202" y="2384"/>
                <a:ext cx="148" cy="148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</a:path>
                  <a:path w="21627" h="21600" stroke="0" extrusionOk="0">
                    <a:moveTo>
                      <a:pt x="0" y="0"/>
                    </a:moveTo>
                    <a:cubicBezTo>
                      <a:pt x="9" y="0"/>
                      <a:pt x="18" y="-1"/>
                      <a:pt x="27" y="0"/>
                    </a:cubicBezTo>
                    <a:cubicBezTo>
                      <a:pt x="11945" y="0"/>
                      <a:pt x="21612" y="9654"/>
                      <a:pt x="21626" y="21573"/>
                    </a:cubicBezTo>
                    <a:lnTo>
                      <a:pt x="2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2" name="Arc 37"/>
              <p:cNvSpPr>
                <a:spLocks/>
              </p:cNvSpPr>
              <p:nvPr/>
            </p:nvSpPr>
            <p:spPr bwMode="auto">
              <a:xfrm>
                <a:off x="3273" y="2524"/>
                <a:ext cx="76" cy="149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</a:path>
                  <a:path w="21600" h="21627" stroke="0" extrusionOk="0">
                    <a:moveTo>
                      <a:pt x="21599" y="0"/>
                    </a:moveTo>
                    <a:cubicBezTo>
                      <a:pt x="21599" y="9"/>
                      <a:pt x="21600" y="18"/>
                      <a:pt x="21600" y="27"/>
                    </a:cubicBezTo>
                    <a:cubicBezTo>
                      <a:pt x="21600" y="11956"/>
                      <a:pt x="11929" y="21626"/>
                      <a:pt x="0" y="21626"/>
                    </a:cubicBezTo>
                    <a:lnTo>
                      <a:pt x="0" y="2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3" name="Arc 38"/>
              <p:cNvSpPr>
                <a:spLocks/>
              </p:cNvSpPr>
              <p:nvPr/>
            </p:nvSpPr>
            <p:spPr bwMode="auto">
              <a:xfrm>
                <a:off x="3130" y="2595"/>
                <a:ext cx="148" cy="148"/>
              </a:xfrm>
              <a:custGeom>
                <a:avLst/>
                <a:gdLst>
                  <a:gd name="T0" fmla="*/ 0 w 21627"/>
                  <a:gd name="T1" fmla="*/ 0 h 21600"/>
                  <a:gd name="T2" fmla="*/ 0 w 21627"/>
                  <a:gd name="T3" fmla="*/ 0 h 21600"/>
                  <a:gd name="T4" fmla="*/ 0 w 2162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27"/>
                  <a:gd name="T10" fmla="*/ 0 h 21600"/>
                  <a:gd name="T11" fmla="*/ 21627 w 216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7" h="21600" fill="none" extrusionOk="0">
                    <a:moveTo>
                      <a:pt x="21627" y="0"/>
                    </a:moveTo>
                    <a:cubicBezTo>
                      <a:pt x="21627" y="11929"/>
                      <a:pt x="11956" y="21600"/>
                      <a:pt x="27" y="21600"/>
                    </a:cubicBezTo>
                    <a:cubicBezTo>
                      <a:pt x="18" y="21599"/>
                      <a:pt x="9" y="21599"/>
                      <a:pt x="0" y="21599"/>
                    </a:cubicBezTo>
                  </a:path>
                  <a:path w="21627" h="21600" stroke="0" extrusionOk="0">
                    <a:moveTo>
                      <a:pt x="21627" y="0"/>
                    </a:moveTo>
                    <a:cubicBezTo>
                      <a:pt x="21627" y="11929"/>
                      <a:pt x="11956" y="21600"/>
                      <a:pt x="27" y="21600"/>
                    </a:cubicBezTo>
                    <a:cubicBezTo>
                      <a:pt x="18" y="21599"/>
                      <a:pt x="9" y="21599"/>
                      <a:pt x="0" y="21599"/>
                    </a:cubicBezTo>
                    <a:lnTo>
                      <a:pt x="27" y="0"/>
                    </a:lnTo>
                    <a:lnTo>
                      <a:pt x="21627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4" name="Arc 39"/>
              <p:cNvSpPr>
                <a:spLocks/>
              </p:cNvSpPr>
              <p:nvPr/>
            </p:nvSpPr>
            <p:spPr bwMode="auto">
              <a:xfrm>
                <a:off x="2990" y="2595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</a:path>
                  <a:path w="21600" h="21600" stroke="0" extrusionOk="0">
                    <a:moveTo>
                      <a:pt x="21573" y="21599"/>
                    </a:moveTo>
                    <a:cubicBezTo>
                      <a:pt x="9654" y="21585"/>
                      <a:pt x="0" y="11918"/>
                      <a:pt x="0" y="0"/>
                    </a:cubicBezTo>
                    <a:lnTo>
                      <a:pt x="21600" y="0"/>
                    </a:lnTo>
                    <a:lnTo>
                      <a:pt x="21573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5" name="Arc 40"/>
              <p:cNvSpPr>
                <a:spLocks/>
              </p:cNvSpPr>
              <p:nvPr/>
            </p:nvSpPr>
            <p:spPr bwMode="auto">
              <a:xfrm>
                <a:off x="2918" y="2452"/>
                <a:ext cx="148" cy="149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600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26" name="Arc 41"/>
              <p:cNvSpPr>
                <a:spLocks/>
              </p:cNvSpPr>
              <p:nvPr/>
            </p:nvSpPr>
            <p:spPr bwMode="auto">
              <a:xfrm>
                <a:off x="2918" y="231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</a:path>
                  <a:path w="21600" h="21600" stroke="0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  <a:lnTo>
                      <a:pt x="21600" y="21600"/>
                    </a:lnTo>
                    <a:lnTo>
                      <a:pt x="0" y="21573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05" name="Group 42"/>
            <p:cNvGrpSpPr>
              <a:grpSpLocks/>
            </p:cNvGrpSpPr>
            <p:nvPr/>
          </p:nvGrpSpPr>
          <p:grpSpPr bwMode="auto">
            <a:xfrm>
              <a:off x="1534" y="2896"/>
              <a:ext cx="330" cy="329"/>
              <a:chOff x="2072" y="2352"/>
              <a:chExt cx="432" cy="431"/>
            </a:xfrm>
          </p:grpSpPr>
          <p:sp>
            <p:nvSpPr>
              <p:cNvPr id="78913" name="Arc 43"/>
              <p:cNvSpPr>
                <a:spLocks/>
              </p:cNvSpPr>
              <p:nvPr/>
            </p:nvSpPr>
            <p:spPr bwMode="auto">
              <a:xfrm>
                <a:off x="2212" y="235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4" name="Arc 44"/>
              <p:cNvSpPr>
                <a:spLocks/>
              </p:cNvSpPr>
              <p:nvPr/>
            </p:nvSpPr>
            <p:spPr bwMode="auto">
              <a:xfrm>
                <a:off x="2356" y="2424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8" y="0"/>
                      <a:pt x="21585" y="9654"/>
                      <a:pt x="21599" y="2157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5" name="Arc 45"/>
              <p:cNvSpPr>
                <a:spLocks/>
              </p:cNvSpPr>
              <p:nvPr/>
            </p:nvSpPr>
            <p:spPr bwMode="auto">
              <a:xfrm>
                <a:off x="2428" y="2564"/>
                <a:ext cx="76" cy="148"/>
              </a:xfrm>
              <a:custGeom>
                <a:avLst/>
                <a:gdLst>
                  <a:gd name="T0" fmla="*/ 0 w 21653"/>
                  <a:gd name="T1" fmla="*/ 0 h 21627"/>
                  <a:gd name="T2" fmla="*/ 0 w 21653"/>
                  <a:gd name="T3" fmla="*/ 0 h 21627"/>
                  <a:gd name="T4" fmla="*/ 0 w 21653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53"/>
                  <a:gd name="T10" fmla="*/ 0 h 21627"/>
                  <a:gd name="T11" fmla="*/ 21653 w 21653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53" h="21627" fill="none" extrusionOk="0">
                    <a:moveTo>
                      <a:pt x="21652" y="0"/>
                    </a:moveTo>
                    <a:cubicBezTo>
                      <a:pt x="21652" y="9"/>
                      <a:pt x="21653" y="18"/>
                      <a:pt x="21653" y="27"/>
                    </a:cubicBezTo>
                    <a:cubicBezTo>
                      <a:pt x="21653" y="11956"/>
                      <a:pt x="11982" y="21627"/>
                      <a:pt x="53" y="21627"/>
                    </a:cubicBezTo>
                    <a:cubicBezTo>
                      <a:pt x="35" y="21626"/>
                      <a:pt x="17" y="21626"/>
                      <a:pt x="0" y="21626"/>
                    </a:cubicBezTo>
                  </a:path>
                  <a:path w="21653" h="21627" stroke="0" extrusionOk="0">
                    <a:moveTo>
                      <a:pt x="21652" y="0"/>
                    </a:moveTo>
                    <a:cubicBezTo>
                      <a:pt x="21652" y="9"/>
                      <a:pt x="21653" y="18"/>
                      <a:pt x="21653" y="27"/>
                    </a:cubicBezTo>
                    <a:cubicBezTo>
                      <a:pt x="21653" y="11956"/>
                      <a:pt x="11982" y="21627"/>
                      <a:pt x="53" y="21627"/>
                    </a:cubicBezTo>
                    <a:cubicBezTo>
                      <a:pt x="35" y="21626"/>
                      <a:pt x="17" y="21626"/>
                      <a:pt x="0" y="21626"/>
                    </a:cubicBezTo>
                    <a:lnTo>
                      <a:pt x="53" y="27"/>
                    </a:lnTo>
                    <a:lnTo>
                      <a:pt x="21652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6" name="Arc 46"/>
              <p:cNvSpPr>
                <a:spLocks/>
              </p:cNvSpPr>
              <p:nvPr/>
            </p:nvSpPr>
            <p:spPr bwMode="auto">
              <a:xfrm>
                <a:off x="2284" y="2635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7" name="Arc 47"/>
              <p:cNvSpPr>
                <a:spLocks/>
              </p:cNvSpPr>
              <p:nvPr/>
            </p:nvSpPr>
            <p:spPr bwMode="auto">
              <a:xfrm>
                <a:off x="2144" y="2635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8" name="Arc 48"/>
              <p:cNvSpPr>
                <a:spLocks/>
              </p:cNvSpPr>
              <p:nvPr/>
            </p:nvSpPr>
            <p:spPr bwMode="auto">
              <a:xfrm>
                <a:off x="2072" y="2492"/>
                <a:ext cx="148" cy="148"/>
              </a:xfrm>
              <a:custGeom>
                <a:avLst/>
                <a:gdLst>
                  <a:gd name="T0" fmla="*/ 0 w 21600"/>
                  <a:gd name="T1" fmla="*/ 0 h 21627"/>
                  <a:gd name="T2" fmla="*/ 0 w 21600"/>
                  <a:gd name="T3" fmla="*/ 0 h 21627"/>
                  <a:gd name="T4" fmla="*/ 0 w 21600"/>
                  <a:gd name="T5" fmla="*/ 0 h 2162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27"/>
                  <a:gd name="T11" fmla="*/ 21600 w 21600"/>
                  <a:gd name="T12" fmla="*/ 21627 h 2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27" fill="none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</a:path>
                  <a:path w="21600" h="21627" stroke="0" extrusionOk="0">
                    <a:moveTo>
                      <a:pt x="21600" y="21626"/>
                    </a:moveTo>
                    <a:cubicBezTo>
                      <a:pt x="9670" y="21627"/>
                      <a:pt x="0" y="11956"/>
                      <a:pt x="0" y="27"/>
                    </a:cubicBezTo>
                    <a:cubicBezTo>
                      <a:pt x="-1" y="18"/>
                      <a:pt x="0" y="9"/>
                      <a:pt x="0" y="0"/>
                    </a:cubicBezTo>
                    <a:lnTo>
                      <a:pt x="21600" y="27"/>
                    </a:lnTo>
                    <a:lnTo>
                      <a:pt x="21600" y="21626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9" name="Arc 49"/>
              <p:cNvSpPr>
                <a:spLocks/>
              </p:cNvSpPr>
              <p:nvPr/>
            </p:nvSpPr>
            <p:spPr bwMode="auto">
              <a:xfrm>
                <a:off x="2072" y="2352"/>
                <a:ext cx="148" cy="1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</a:path>
                  <a:path w="21600" h="21600" stroke="0" extrusionOk="0">
                    <a:moveTo>
                      <a:pt x="0" y="21573"/>
                    </a:moveTo>
                    <a:cubicBezTo>
                      <a:pt x="14" y="9654"/>
                      <a:pt x="9681" y="0"/>
                      <a:pt x="21599" y="0"/>
                    </a:cubicBezTo>
                    <a:lnTo>
                      <a:pt x="21600" y="21600"/>
                    </a:lnTo>
                    <a:lnTo>
                      <a:pt x="0" y="21573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84" name="Arc 50"/>
            <p:cNvSpPr>
              <a:spLocks/>
            </p:cNvSpPr>
            <p:nvPr/>
          </p:nvSpPr>
          <p:spPr bwMode="auto">
            <a:xfrm>
              <a:off x="708" y="2457"/>
              <a:ext cx="58" cy="2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85" name="Line 51"/>
            <p:cNvSpPr>
              <a:spLocks noChangeShapeType="1"/>
            </p:cNvSpPr>
            <p:nvPr/>
          </p:nvSpPr>
          <p:spPr bwMode="auto">
            <a:xfrm>
              <a:off x="763" y="2783"/>
              <a:ext cx="1" cy="2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86" name="Arc 52"/>
            <p:cNvSpPr>
              <a:spLocks/>
            </p:cNvSpPr>
            <p:nvPr/>
          </p:nvSpPr>
          <p:spPr bwMode="auto">
            <a:xfrm>
              <a:off x="876" y="2783"/>
              <a:ext cx="442" cy="113"/>
            </a:xfrm>
            <a:custGeom>
              <a:avLst/>
              <a:gdLst>
                <a:gd name="T0" fmla="*/ 0 w 21600"/>
                <a:gd name="T1" fmla="*/ 0 h 21707"/>
                <a:gd name="T2" fmla="*/ 0 w 21600"/>
                <a:gd name="T3" fmla="*/ 0 h 21707"/>
                <a:gd name="T4" fmla="*/ 0 w 21600"/>
                <a:gd name="T5" fmla="*/ 0 h 21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7"/>
                <a:gd name="T11" fmla="*/ 21600 w 21600"/>
                <a:gd name="T12" fmla="*/ 21707 h 2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7" fill="none" extrusionOk="0">
                  <a:moveTo>
                    <a:pt x="21600" y="21706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</a:path>
                <a:path w="21600" h="21707" stroke="0" extrusionOk="0">
                  <a:moveTo>
                    <a:pt x="21600" y="21706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  <a:lnTo>
                    <a:pt x="21600" y="107"/>
                  </a:lnTo>
                  <a:lnTo>
                    <a:pt x="21600" y="21706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87" name="Arc 53"/>
            <p:cNvSpPr>
              <a:spLocks/>
            </p:cNvSpPr>
            <p:nvPr/>
          </p:nvSpPr>
          <p:spPr bwMode="auto">
            <a:xfrm>
              <a:off x="1312" y="2896"/>
              <a:ext cx="277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210" name="Group 54"/>
            <p:cNvGrpSpPr>
              <a:grpSpLocks/>
            </p:cNvGrpSpPr>
            <p:nvPr/>
          </p:nvGrpSpPr>
          <p:grpSpPr bwMode="auto">
            <a:xfrm>
              <a:off x="1678" y="3221"/>
              <a:ext cx="36" cy="220"/>
              <a:chOff x="2260" y="2778"/>
              <a:chExt cx="48" cy="287"/>
            </a:xfrm>
          </p:grpSpPr>
          <p:sp>
            <p:nvSpPr>
              <p:cNvPr id="78910" name="Freeform 55"/>
              <p:cNvSpPr>
                <a:spLocks/>
              </p:cNvSpPr>
              <p:nvPr/>
            </p:nvSpPr>
            <p:spPr bwMode="auto">
              <a:xfrm>
                <a:off x="2260" y="2970"/>
                <a:ext cx="48" cy="95"/>
              </a:xfrm>
              <a:custGeom>
                <a:avLst/>
                <a:gdLst>
                  <a:gd name="T0" fmla="*/ 24 w 48"/>
                  <a:gd name="T1" fmla="*/ 95 h 95"/>
                  <a:gd name="T2" fmla="*/ 0 w 48"/>
                  <a:gd name="T3" fmla="*/ 0 h 95"/>
                  <a:gd name="T4" fmla="*/ 24 w 48"/>
                  <a:gd name="T5" fmla="*/ 0 h 95"/>
                  <a:gd name="T6" fmla="*/ 48 w 48"/>
                  <a:gd name="T7" fmla="*/ 0 h 95"/>
                  <a:gd name="T8" fmla="*/ 24 w 48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5"/>
                  <a:gd name="T17" fmla="*/ 48 w 48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5">
                    <a:moveTo>
                      <a:pt x="24" y="95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1" name="Freeform 56"/>
              <p:cNvSpPr>
                <a:spLocks/>
              </p:cNvSpPr>
              <p:nvPr/>
            </p:nvSpPr>
            <p:spPr bwMode="auto">
              <a:xfrm>
                <a:off x="2260" y="2970"/>
                <a:ext cx="48" cy="95"/>
              </a:xfrm>
              <a:custGeom>
                <a:avLst/>
                <a:gdLst>
                  <a:gd name="T0" fmla="*/ 24 w 48"/>
                  <a:gd name="T1" fmla="*/ 95 h 95"/>
                  <a:gd name="T2" fmla="*/ 0 w 48"/>
                  <a:gd name="T3" fmla="*/ 0 h 95"/>
                  <a:gd name="T4" fmla="*/ 24 w 48"/>
                  <a:gd name="T5" fmla="*/ 0 h 95"/>
                  <a:gd name="T6" fmla="*/ 48 w 48"/>
                  <a:gd name="T7" fmla="*/ 0 h 95"/>
                  <a:gd name="T8" fmla="*/ 24 w 48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5"/>
                  <a:gd name="T17" fmla="*/ 48 w 48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5">
                    <a:moveTo>
                      <a:pt x="24" y="95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12" name="Line 57"/>
              <p:cNvSpPr>
                <a:spLocks noChangeShapeType="1"/>
              </p:cNvSpPr>
              <p:nvPr/>
            </p:nvSpPr>
            <p:spPr bwMode="auto">
              <a:xfrm>
                <a:off x="2284" y="2778"/>
                <a:ext cx="1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11" name="Group 58"/>
            <p:cNvGrpSpPr>
              <a:grpSpLocks/>
            </p:cNvGrpSpPr>
            <p:nvPr/>
          </p:nvGrpSpPr>
          <p:grpSpPr bwMode="auto">
            <a:xfrm>
              <a:off x="2323" y="3192"/>
              <a:ext cx="37" cy="219"/>
              <a:chOff x="3105" y="2739"/>
              <a:chExt cx="48" cy="287"/>
            </a:xfrm>
          </p:grpSpPr>
          <p:sp>
            <p:nvSpPr>
              <p:cNvPr id="78907" name="Freeform 59"/>
              <p:cNvSpPr>
                <a:spLocks/>
              </p:cNvSpPr>
              <p:nvPr/>
            </p:nvSpPr>
            <p:spPr bwMode="auto">
              <a:xfrm>
                <a:off x="3105" y="2930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8" name="Freeform 60"/>
              <p:cNvSpPr>
                <a:spLocks/>
              </p:cNvSpPr>
              <p:nvPr/>
            </p:nvSpPr>
            <p:spPr bwMode="auto">
              <a:xfrm>
                <a:off x="3105" y="2930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9" name="Line 61"/>
              <p:cNvSpPr>
                <a:spLocks noChangeShapeType="1"/>
              </p:cNvSpPr>
              <p:nvPr/>
            </p:nvSpPr>
            <p:spPr bwMode="auto">
              <a:xfrm>
                <a:off x="3130" y="2739"/>
                <a:ext cx="0" cy="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90" name="Arc 62"/>
            <p:cNvSpPr>
              <a:spLocks/>
            </p:cNvSpPr>
            <p:nvPr/>
          </p:nvSpPr>
          <p:spPr bwMode="auto">
            <a:xfrm>
              <a:off x="2345" y="3520"/>
              <a:ext cx="168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1" name="Arc 63"/>
            <p:cNvSpPr>
              <a:spLocks/>
            </p:cNvSpPr>
            <p:nvPr/>
          </p:nvSpPr>
          <p:spPr bwMode="auto">
            <a:xfrm>
              <a:off x="2507" y="3520"/>
              <a:ext cx="222" cy="2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2" name="Arc 64"/>
            <p:cNvSpPr>
              <a:spLocks/>
            </p:cNvSpPr>
            <p:nvPr/>
          </p:nvSpPr>
          <p:spPr bwMode="auto">
            <a:xfrm>
              <a:off x="2616" y="3029"/>
              <a:ext cx="113" cy="497"/>
            </a:xfrm>
            <a:custGeom>
              <a:avLst/>
              <a:gdLst>
                <a:gd name="T0" fmla="*/ 0 w 21719"/>
                <a:gd name="T1" fmla="*/ 0 h 21600"/>
                <a:gd name="T2" fmla="*/ 0 w 21719"/>
                <a:gd name="T3" fmla="*/ 0 h 21600"/>
                <a:gd name="T4" fmla="*/ 0 w 217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19"/>
                <a:gd name="T10" fmla="*/ 0 h 21600"/>
                <a:gd name="T11" fmla="*/ 21719 w 217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19" h="21600" fill="none" extrusionOk="0">
                  <a:moveTo>
                    <a:pt x="0" y="0"/>
                  </a:moveTo>
                  <a:cubicBezTo>
                    <a:pt x="39" y="0"/>
                    <a:pt x="79" y="-1"/>
                    <a:pt x="119" y="0"/>
                  </a:cubicBezTo>
                  <a:cubicBezTo>
                    <a:pt x="12048" y="0"/>
                    <a:pt x="21719" y="9670"/>
                    <a:pt x="21719" y="21600"/>
                  </a:cubicBezTo>
                </a:path>
                <a:path w="21719" h="21600" stroke="0" extrusionOk="0">
                  <a:moveTo>
                    <a:pt x="0" y="0"/>
                  </a:moveTo>
                  <a:cubicBezTo>
                    <a:pt x="39" y="0"/>
                    <a:pt x="79" y="-1"/>
                    <a:pt x="119" y="0"/>
                  </a:cubicBezTo>
                  <a:cubicBezTo>
                    <a:pt x="12048" y="0"/>
                    <a:pt x="21719" y="9670"/>
                    <a:pt x="21719" y="21600"/>
                  </a:cubicBezTo>
                  <a:lnTo>
                    <a:pt x="11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215" name="Group 65"/>
            <p:cNvGrpSpPr>
              <a:grpSpLocks/>
            </p:cNvGrpSpPr>
            <p:nvPr/>
          </p:nvGrpSpPr>
          <p:grpSpPr bwMode="auto">
            <a:xfrm>
              <a:off x="2507" y="3008"/>
              <a:ext cx="109" cy="37"/>
              <a:chOff x="3345" y="2499"/>
              <a:chExt cx="143" cy="48"/>
            </a:xfrm>
          </p:grpSpPr>
          <p:sp>
            <p:nvSpPr>
              <p:cNvPr id="78904" name="Freeform 66"/>
              <p:cNvSpPr>
                <a:spLocks/>
              </p:cNvSpPr>
              <p:nvPr/>
            </p:nvSpPr>
            <p:spPr bwMode="auto">
              <a:xfrm>
                <a:off x="3345" y="2499"/>
                <a:ext cx="96" cy="48"/>
              </a:xfrm>
              <a:custGeom>
                <a:avLst/>
                <a:gdLst>
                  <a:gd name="T0" fmla="*/ 0 w 96"/>
                  <a:gd name="T1" fmla="*/ 24 h 48"/>
                  <a:gd name="T2" fmla="*/ 96 w 96"/>
                  <a:gd name="T3" fmla="*/ 0 h 48"/>
                  <a:gd name="T4" fmla="*/ 96 w 96"/>
                  <a:gd name="T5" fmla="*/ 24 h 48"/>
                  <a:gd name="T6" fmla="*/ 96 w 96"/>
                  <a:gd name="T7" fmla="*/ 48 h 48"/>
                  <a:gd name="T8" fmla="*/ 0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0" y="24"/>
                    </a:moveTo>
                    <a:lnTo>
                      <a:pt x="96" y="0"/>
                    </a:lnTo>
                    <a:lnTo>
                      <a:pt x="96" y="24"/>
                    </a:lnTo>
                    <a:lnTo>
                      <a:pt x="96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5" name="Freeform 67"/>
              <p:cNvSpPr>
                <a:spLocks/>
              </p:cNvSpPr>
              <p:nvPr/>
            </p:nvSpPr>
            <p:spPr bwMode="auto">
              <a:xfrm>
                <a:off x="3345" y="2499"/>
                <a:ext cx="96" cy="48"/>
              </a:xfrm>
              <a:custGeom>
                <a:avLst/>
                <a:gdLst>
                  <a:gd name="T0" fmla="*/ 0 w 96"/>
                  <a:gd name="T1" fmla="*/ 24 h 48"/>
                  <a:gd name="T2" fmla="*/ 96 w 96"/>
                  <a:gd name="T3" fmla="*/ 0 h 48"/>
                  <a:gd name="T4" fmla="*/ 96 w 96"/>
                  <a:gd name="T5" fmla="*/ 24 h 48"/>
                  <a:gd name="T6" fmla="*/ 96 w 96"/>
                  <a:gd name="T7" fmla="*/ 48 h 48"/>
                  <a:gd name="T8" fmla="*/ 0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0" y="24"/>
                    </a:moveTo>
                    <a:lnTo>
                      <a:pt x="96" y="0"/>
                    </a:lnTo>
                    <a:lnTo>
                      <a:pt x="96" y="24"/>
                    </a:lnTo>
                    <a:lnTo>
                      <a:pt x="96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6" name="Line 68"/>
              <p:cNvSpPr>
                <a:spLocks noChangeShapeType="1"/>
              </p:cNvSpPr>
              <p:nvPr/>
            </p:nvSpPr>
            <p:spPr bwMode="auto">
              <a:xfrm flipH="1">
                <a:off x="3441" y="2524"/>
                <a:ext cx="4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216" name="Group 69"/>
            <p:cNvGrpSpPr>
              <a:grpSpLocks/>
            </p:cNvGrpSpPr>
            <p:nvPr/>
          </p:nvGrpSpPr>
          <p:grpSpPr bwMode="auto">
            <a:xfrm>
              <a:off x="635" y="1905"/>
              <a:ext cx="36" cy="219"/>
              <a:chOff x="895" y="1056"/>
              <a:chExt cx="48" cy="287"/>
            </a:xfrm>
          </p:grpSpPr>
          <p:sp>
            <p:nvSpPr>
              <p:cNvPr id="78901" name="Freeform 70"/>
              <p:cNvSpPr>
                <a:spLocks/>
              </p:cNvSpPr>
              <p:nvPr/>
            </p:nvSpPr>
            <p:spPr bwMode="auto">
              <a:xfrm>
                <a:off x="895" y="1247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2" name="Freeform 71"/>
              <p:cNvSpPr>
                <a:spLocks/>
              </p:cNvSpPr>
              <p:nvPr/>
            </p:nvSpPr>
            <p:spPr bwMode="auto">
              <a:xfrm>
                <a:off x="895" y="1247"/>
                <a:ext cx="48" cy="96"/>
              </a:xfrm>
              <a:custGeom>
                <a:avLst/>
                <a:gdLst>
                  <a:gd name="T0" fmla="*/ 24 w 48"/>
                  <a:gd name="T1" fmla="*/ 96 h 96"/>
                  <a:gd name="T2" fmla="*/ 0 w 48"/>
                  <a:gd name="T3" fmla="*/ 0 h 96"/>
                  <a:gd name="T4" fmla="*/ 24 w 48"/>
                  <a:gd name="T5" fmla="*/ 0 h 96"/>
                  <a:gd name="T6" fmla="*/ 48 w 48"/>
                  <a:gd name="T7" fmla="*/ 0 h 96"/>
                  <a:gd name="T8" fmla="*/ 24 w 48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6"/>
                  <a:gd name="T17" fmla="*/ 48 w 4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6">
                    <a:moveTo>
                      <a:pt x="24" y="96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8" y="0"/>
                    </a:lnTo>
                    <a:lnTo>
                      <a:pt x="2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903" name="Line 72"/>
              <p:cNvSpPr>
                <a:spLocks noChangeShapeType="1"/>
              </p:cNvSpPr>
              <p:nvPr/>
            </p:nvSpPr>
            <p:spPr bwMode="auto">
              <a:xfrm>
                <a:off x="919" y="1056"/>
                <a:ext cx="1" cy="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95" name="Freeform 73"/>
            <p:cNvSpPr>
              <a:spLocks/>
            </p:cNvSpPr>
            <p:nvPr/>
          </p:nvSpPr>
          <p:spPr bwMode="auto">
            <a:xfrm>
              <a:off x="1696" y="3033"/>
              <a:ext cx="500" cy="743"/>
            </a:xfrm>
            <a:custGeom>
              <a:avLst/>
              <a:gdLst>
                <a:gd name="T0" fmla="*/ 0 w 654"/>
                <a:gd name="T1" fmla="*/ 2 h 973"/>
                <a:gd name="T2" fmla="*/ 0 w 654"/>
                <a:gd name="T3" fmla="*/ 2 h 973"/>
                <a:gd name="T4" fmla="*/ 2 w 654"/>
                <a:gd name="T5" fmla="*/ 2 h 973"/>
                <a:gd name="T6" fmla="*/ 2 w 654"/>
                <a:gd name="T7" fmla="*/ 2 h 973"/>
                <a:gd name="T8" fmla="*/ 2 w 654"/>
                <a:gd name="T9" fmla="*/ 2 h 973"/>
                <a:gd name="T10" fmla="*/ 2 w 654"/>
                <a:gd name="T11" fmla="*/ 2 h 973"/>
                <a:gd name="T12" fmla="*/ 2 w 654"/>
                <a:gd name="T13" fmla="*/ 2 h 973"/>
                <a:gd name="T14" fmla="*/ 2 w 654"/>
                <a:gd name="T15" fmla="*/ 2 h 973"/>
                <a:gd name="T16" fmla="*/ 2 w 654"/>
                <a:gd name="T17" fmla="*/ 2 h 973"/>
                <a:gd name="T18" fmla="*/ 2 w 654"/>
                <a:gd name="T19" fmla="*/ 0 h 9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54"/>
                <a:gd name="T31" fmla="*/ 0 h 973"/>
                <a:gd name="T32" fmla="*/ 654 w 654"/>
                <a:gd name="T33" fmla="*/ 973 h 9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54" h="973">
                  <a:moveTo>
                    <a:pt x="0" y="678"/>
                  </a:moveTo>
                  <a:lnTo>
                    <a:pt x="0" y="845"/>
                  </a:lnTo>
                  <a:lnTo>
                    <a:pt x="32" y="933"/>
                  </a:lnTo>
                  <a:lnTo>
                    <a:pt x="135" y="973"/>
                  </a:lnTo>
                  <a:lnTo>
                    <a:pt x="271" y="933"/>
                  </a:lnTo>
                  <a:lnTo>
                    <a:pt x="359" y="822"/>
                  </a:lnTo>
                  <a:lnTo>
                    <a:pt x="391" y="606"/>
                  </a:lnTo>
                  <a:lnTo>
                    <a:pt x="462" y="231"/>
                  </a:lnTo>
                  <a:lnTo>
                    <a:pt x="558" y="80"/>
                  </a:lnTo>
                  <a:lnTo>
                    <a:pt x="65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6" name="Freeform 74"/>
            <p:cNvSpPr>
              <a:spLocks/>
            </p:cNvSpPr>
            <p:nvPr/>
          </p:nvSpPr>
          <p:spPr bwMode="auto">
            <a:xfrm>
              <a:off x="281" y="3477"/>
              <a:ext cx="1797" cy="404"/>
            </a:xfrm>
            <a:custGeom>
              <a:avLst/>
              <a:gdLst>
                <a:gd name="T0" fmla="*/ 0 w 2352"/>
                <a:gd name="T1" fmla="*/ 70369 h 336"/>
                <a:gd name="T2" fmla="*/ 2 w 2352"/>
                <a:gd name="T3" fmla="*/ 70369 h 336"/>
                <a:gd name="T4" fmla="*/ 2 w 2352"/>
                <a:gd name="T5" fmla="*/ 0 h 336"/>
                <a:gd name="T6" fmla="*/ 0 60000 65536"/>
                <a:gd name="T7" fmla="*/ 0 60000 65536"/>
                <a:gd name="T8" fmla="*/ 0 60000 65536"/>
                <a:gd name="T9" fmla="*/ 0 w 2352"/>
                <a:gd name="T10" fmla="*/ 0 h 336"/>
                <a:gd name="T11" fmla="*/ 2352 w 235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2" h="336">
                  <a:moveTo>
                    <a:pt x="0" y="336"/>
                  </a:moveTo>
                  <a:lnTo>
                    <a:pt x="2352" y="336"/>
                  </a:lnTo>
                  <a:lnTo>
                    <a:pt x="23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7" name="Freeform 75"/>
            <p:cNvSpPr>
              <a:spLocks/>
            </p:cNvSpPr>
            <p:nvPr/>
          </p:nvSpPr>
          <p:spPr bwMode="auto">
            <a:xfrm>
              <a:off x="1418" y="3514"/>
              <a:ext cx="73" cy="367"/>
            </a:xfrm>
            <a:custGeom>
              <a:avLst/>
              <a:gdLst>
                <a:gd name="T0" fmla="*/ 2 w 96"/>
                <a:gd name="T1" fmla="*/ 0 h 288"/>
                <a:gd name="T2" fmla="*/ 0 w 96"/>
                <a:gd name="T3" fmla="*/ 0 h 288"/>
                <a:gd name="T4" fmla="*/ 0 w 96"/>
                <a:gd name="T5" fmla="*/ 325052 h 288"/>
                <a:gd name="T6" fmla="*/ 0 60000 65536"/>
                <a:gd name="T7" fmla="*/ 0 60000 65536"/>
                <a:gd name="T8" fmla="*/ 0 60000 65536"/>
                <a:gd name="T9" fmla="*/ 0 w 96"/>
                <a:gd name="T10" fmla="*/ 0 h 288"/>
                <a:gd name="T11" fmla="*/ 96 w 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88">
                  <a:moveTo>
                    <a:pt x="96" y="0"/>
                  </a:moveTo>
                  <a:lnTo>
                    <a:pt x="0" y="0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8" name="Freeform 76"/>
            <p:cNvSpPr>
              <a:spLocks/>
            </p:cNvSpPr>
            <p:nvPr/>
          </p:nvSpPr>
          <p:spPr bwMode="auto">
            <a:xfrm>
              <a:off x="464" y="2744"/>
              <a:ext cx="74" cy="1137"/>
            </a:xfrm>
            <a:custGeom>
              <a:avLst/>
              <a:gdLst>
                <a:gd name="T0" fmla="*/ 2 w 96"/>
                <a:gd name="T1" fmla="*/ 0 h 1296"/>
                <a:gd name="T2" fmla="*/ 0 w 96"/>
                <a:gd name="T3" fmla="*/ 0 h 1296"/>
                <a:gd name="T4" fmla="*/ 0 w 96"/>
                <a:gd name="T5" fmla="*/ 29 h 1296"/>
                <a:gd name="T6" fmla="*/ 0 60000 65536"/>
                <a:gd name="T7" fmla="*/ 0 60000 65536"/>
                <a:gd name="T8" fmla="*/ 0 60000 65536"/>
                <a:gd name="T9" fmla="*/ 0 w 96"/>
                <a:gd name="T10" fmla="*/ 0 h 1296"/>
                <a:gd name="T11" fmla="*/ 96 w 9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296">
                  <a:moveTo>
                    <a:pt x="96" y="0"/>
                  </a:moveTo>
                  <a:lnTo>
                    <a:pt x="0" y="0"/>
                  </a:lnTo>
                  <a:lnTo>
                    <a:pt x="0" y="12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899" name="Line 77"/>
            <p:cNvSpPr>
              <a:spLocks noChangeShapeType="1"/>
            </p:cNvSpPr>
            <p:nvPr/>
          </p:nvSpPr>
          <p:spPr bwMode="auto">
            <a:xfrm>
              <a:off x="2078" y="3477"/>
              <a:ext cx="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8900" name="Freeform 83"/>
            <p:cNvSpPr>
              <a:spLocks/>
            </p:cNvSpPr>
            <p:nvPr/>
          </p:nvSpPr>
          <p:spPr bwMode="auto">
            <a:xfrm>
              <a:off x="905" y="2529"/>
              <a:ext cx="1344" cy="784"/>
            </a:xfrm>
            <a:custGeom>
              <a:avLst/>
              <a:gdLst>
                <a:gd name="T0" fmla="*/ 0 w 1344"/>
                <a:gd name="T1" fmla="*/ 776 h 784"/>
                <a:gd name="T2" fmla="*/ 240 w 1344"/>
                <a:gd name="T3" fmla="*/ 728 h 784"/>
                <a:gd name="T4" fmla="*/ 288 w 1344"/>
                <a:gd name="T5" fmla="*/ 440 h 784"/>
                <a:gd name="T6" fmla="*/ 480 w 1344"/>
                <a:gd name="T7" fmla="*/ 56 h 784"/>
                <a:gd name="T8" fmla="*/ 1056 w 1344"/>
                <a:gd name="T9" fmla="*/ 104 h 784"/>
                <a:gd name="T10" fmla="*/ 1344 w 1344"/>
                <a:gd name="T11" fmla="*/ 344 h 7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4"/>
                <a:gd name="T19" fmla="*/ 0 h 784"/>
                <a:gd name="T20" fmla="*/ 1344 w 1344"/>
                <a:gd name="T21" fmla="*/ 784 h 7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4" h="784">
                  <a:moveTo>
                    <a:pt x="0" y="776"/>
                  </a:moveTo>
                  <a:cubicBezTo>
                    <a:pt x="96" y="780"/>
                    <a:pt x="192" y="784"/>
                    <a:pt x="240" y="728"/>
                  </a:cubicBezTo>
                  <a:cubicBezTo>
                    <a:pt x="288" y="672"/>
                    <a:pt x="248" y="552"/>
                    <a:pt x="288" y="440"/>
                  </a:cubicBezTo>
                  <a:cubicBezTo>
                    <a:pt x="328" y="328"/>
                    <a:pt x="352" y="112"/>
                    <a:pt x="480" y="56"/>
                  </a:cubicBezTo>
                  <a:cubicBezTo>
                    <a:pt x="608" y="0"/>
                    <a:pt x="912" y="56"/>
                    <a:pt x="1056" y="104"/>
                  </a:cubicBezTo>
                  <a:cubicBezTo>
                    <a:pt x="1200" y="152"/>
                    <a:pt x="1272" y="248"/>
                    <a:pt x="1344" y="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9159" name="Group 99"/>
          <p:cNvGrpSpPr>
            <a:grpSpLocks/>
          </p:cNvGrpSpPr>
          <p:nvPr/>
        </p:nvGrpSpPr>
        <p:grpSpPr bwMode="auto">
          <a:xfrm>
            <a:off x="715963" y="1252538"/>
            <a:ext cx="8113712" cy="708025"/>
            <a:chOff x="451" y="789"/>
            <a:chExt cx="5111" cy="446"/>
          </a:xfrm>
        </p:grpSpPr>
        <p:grpSp>
          <p:nvGrpSpPr>
            <p:cNvPr id="49184" name="Group 98"/>
            <p:cNvGrpSpPr>
              <a:grpSpLocks/>
            </p:cNvGrpSpPr>
            <p:nvPr/>
          </p:nvGrpSpPr>
          <p:grpSpPr bwMode="auto">
            <a:xfrm>
              <a:off x="451" y="950"/>
              <a:ext cx="444" cy="109"/>
              <a:chOff x="451" y="950"/>
              <a:chExt cx="444" cy="109"/>
            </a:xfrm>
          </p:grpSpPr>
          <p:sp>
            <p:nvSpPr>
              <p:cNvPr id="78864" name="Rectangle 85"/>
              <p:cNvSpPr>
                <a:spLocks noChangeArrowheads="1"/>
              </p:cNvSpPr>
              <p:nvPr/>
            </p:nvSpPr>
            <p:spPr bwMode="auto">
              <a:xfrm>
                <a:off x="457" y="950"/>
                <a:ext cx="438" cy="1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865" name="Rectangle 86"/>
              <p:cNvSpPr>
                <a:spLocks noChangeArrowheads="1"/>
              </p:cNvSpPr>
              <p:nvPr/>
            </p:nvSpPr>
            <p:spPr bwMode="auto">
              <a:xfrm>
                <a:off x="457" y="950"/>
                <a:ext cx="438" cy="109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866" name="Line 87"/>
              <p:cNvSpPr>
                <a:spLocks noChangeShapeType="1"/>
              </p:cNvSpPr>
              <p:nvPr/>
            </p:nvSpPr>
            <p:spPr bwMode="auto">
              <a:xfrm>
                <a:off x="451" y="970"/>
                <a:ext cx="67" cy="2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8867" name="Line 88"/>
              <p:cNvSpPr>
                <a:spLocks noChangeShapeType="1"/>
              </p:cNvSpPr>
              <p:nvPr/>
            </p:nvSpPr>
            <p:spPr bwMode="auto">
              <a:xfrm flipV="1">
                <a:off x="451" y="994"/>
                <a:ext cx="67" cy="3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8863" name="Text Box 90"/>
            <p:cNvSpPr txBox="1">
              <a:spLocks noChangeArrowheads="1"/>
            </p:cNvSpPr>
            <p:nvPr/>
          </p:nvSpPr>
          <p:spPr bwMode="auto">
            <a:xfrm>
              <a:off x="1082" y="789"/>
              <a:ext cx="448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We’</a:t>
              </a:r>
              <a:r>
                <a:rPr lang="en-US" altLang="ja-JP" sz="2000" b="0" dirty="0">
                  <a:latin typeface="+mj-lt"/>
                </a:rPr>
                <a:t>ll use registers in a highly constrained way to build digital systems:</a:t>
              </a:r>
              <a:endParaRPr lang="en-US" sz="2000" b="0" dirty="0">
                <a:latin typeface="+mj-lt"/>
              </a:endParaRPr>
            </a:p>
          </p:txBody>
        </p:sp>
      </p:grpSp>
      <p:sp>
        <p:nvSpPr>
          <p:cNvPr id="453724" name="Text Box 92"/>
          <p:cNvSpPr txBox="1">
            <a:spLocks noChangeArrowheads="1"/>
          </p:cNvSpPr>
          <p:nvPr/>
        </p:nvSpPr>
        <p:spPr bwMode="auto">
          <a:xfrm>
            <a:off x="4152900" y="2971800"/>
            <a:ext cx="3886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i="1" dirty="0">
                <a:solidFill>
                  <a:srgbClr val="CC0000"/>
                </a:solidFill>
                <a:latin typeface="+mj-lt"/>
              </a:rPr>
              <a:t>•</a:t>
            </a:r>
            <a:r>
              <a:rPr lang="en-US" sz="2000" b="0" i="1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Single periodic clock signal shared among all clocked devices</a:t>
            </a:r>
          </a:p>
        </p:txBody>
      </p:sp>
      <p:sp>
        <p:nvSpPr>
          <p:cNvPr id="49161" name="Text Box 95"/>
          <p:cNvSpPr txBox="1">
            <a:spLocks noChangeArrowheads="1"/>
          </p:cNvSpPr>
          <p:nvPr/>
        </p:nvSpPr>
        <p:spPr bwMode="auto">
          <a:xfrm>
            <a:off x="801688" y="1819275"/>
            <a:ext cx="946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Does that</a:t>
            </a:r>
            <a:b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</a:br>
            <a: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symbol</a:t>
            </a:r>
            <a:b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</a:br>
            <a:r>
              <a:rPr lang="en-US" sz="12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register?</a:t>
            </a:r>
          </a:p>
        </p:txBody>
      </p:sp>
      <p:sp>
        <p:nvSpPr>
          <p:cNvPr id="78861" name="Line 96"/>
          <p:cNvSpPr>
            <a:spLocks noChangeShapeType="1"/>
          </p:cNvSpPr>
          <p:nvPr/>
        </p:nvSpPr>
        <p:spPr bwMode="auto">
          <a:xfrm flipH="1">
            <a:off x="628650" y="2073275"/>
            <a:ext cx="203200" cy="13335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91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Single-clock Synchronous Circuits</a:t>
            </a:r>
          </a:p>
        </p:txBody>
      </p:sp>
      <p:grpSp>
        <p:nvGrpSpPr>
          <p:cNvPr id="49164" name="Group 93"/>
          <p:cNvGrpSpPr>
            <a:grpSpLocks/>
          </p:cNvGrpSpPr>
          <p:nvPr/>
        </p:nvGrpSpPr>
        <p:grpSpPr bwMode="auto">
          <a:xfrm>
            <a:off x="304800" y="1905000"/>
            <a:ext cx="358775" cy="795338"/>
            <a:chOff x="4313593" y="3009422"/>
            <a:chExt cx="999529" cy="2212823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640872" y="3685195"/>
              <a:ext cx="159217" cy="671355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800089" y="4356550"/>
              <a:ext cx="278631" cy="81710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583379" y="4356550"/>
              <a:ext cx="216711" cy="81710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168" name="Group 97"/>
            <p:cNvGrpSpPr>
              <a:grpSpLocks/>
            </p:cNvGrpSpPr>
            <p:nvPr/>
          </p:nvGrpSpPr>
          <p:grpSpPr bwMode="auto">
            <a:xfrm>
              <a:off x="5070041" y="5090881"/>
              <a:ext cx="243081" cy="123489"/>
              <a:chOff x="5001195" y="2583125"/>
              <a:chExt cx="243081" cy="1234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5001028" y="2687987"/>
                <a:ext cx="243248" cy="132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reeform 112"/>
              <p:cNvSpPr/>
              <p:nvPr/>
            </p:nvSpPr>
            <p:spPr>
              <a:xfrm>
                <a:off x="5009873" y="2581984"/>
                <a:ext cx="225557" cy="123670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9169" name="Group 98"/>
            <p:cNvGrpSpPr>
              <a:grpSpLocks/>
            </p:cNvGrpSpPr>
            <p:nvPr/>
          </p:nvGrpSpPr>
          <p:grpSpPr bwMode="auto">
            <a:xfrm>
              <a:off x="4342836" y="5082028"/>
              <a:ext cx="252852" cy="140217"/>
              <a:chOff x="4273990" y="2574272"/>
              <a:chExt cx="252852" cy="140217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H="1">
                <a:off x="4293397" y="2674736"/>
                <a:ext cx="234401" cy="397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Freeform 110"/>
              <p:cNvSpPr/>
              <p:nvPr/>
            </p:nvSpPr>
            <p:spPr>
              <a:xfrm>
                <a:off x="4275706" y="2573151"/>
                <a:ext cx="252091" cy="141338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00" name="Straight Connector 99"/>
            <p:cNvCxnSpPr/>
            <p:nvPr/>
          </p:nvCxnSpPr>
          <p:spPr>
            <a:xfrm flipV="1">
              <a:off x="4676254" y="3530606"/>
              <a:ext cx="353816" cy="225259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038915" y="3190513"/>
              <a:ext cx="141526" cy="331259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4601070" y="3751446"/>
              <a:ext cx="39803" cy="29592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596645" y="4047374"/>
              <a:ext cx="172486" cy="287091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Freeform 103"/>
            <p:cNvSpPr/>
            <p:nvPr/>
          </p:nvSpPr>
          <p:spPr>
            <a:xfrm rot="19139357">
              <a:off x="5122948" y="3009422"/>
              <a:ext cx="163638" cy="128089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 rot="18043755">
              <a:off x="4581308" y="4332179"/>
              <a:ext cx="207589" cy="114990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9176" name="Group 105"/>
            <p:cNvGrpSpPr>
              <a:grpSpLocks/>
            </p:cNvGrpSpPr>
            <p:nvPr/>
          </p:nvGrpSpPr>
          <p:grpSpPr bwMode="auto">
            <a:xfrm rot="-1581421">
              <a:off x="4313593" y="3250132"/>
              <a:ext cx="527419" cy="407801"/>
              <a:chOff x="4555897" y="729676"/>
              <a:chExt cx="527419" cy="407801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4562828" y="706165"/>
                <a:ext cx="344970" cy="424013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4574130" y="719064"/>
                <a:ext cx="499766" cy="229674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4550528" y="714558"/>
                <a:ext cx="309588" cy="229674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710" grpId="0" autoUpdateAnimBg="0"/>
      <p:bldP spid="453711" grpId="0" autoUpdateAnimBg="0"/>
      <p:bldP spid="453712" grpId="0" build="p" autoUpdateAnimBg="0"/>
      <p:bldP spid="453713" grpId="0" build="p" autoUpdateAnimBg="0"/>
      <p:bldP spid="453714" grpId="0" build="p" autoUpdateAnimBg="0"/>
      <p:bldP spid="4537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62200" y="1602745"/>
            <a:ext cx="914400" cy="762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64699" y="1737290"/>
            <a:ext cx="5334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43870" y="1740010"/>
            <a:ext cx="5334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01" name="Group 2"/>
          <p:cNvGrpSpPr>
            <a:grpSpLocks/>
          </p:cNvGrpSpPr>
          <p:nvPr/>
        </p:nvGrpSpPr>
        <p:grpSpPr bwMode="auto">
          <a:xfrm>
            <a:off x="227013" y="4114800"/>
            <a:ext cx="1296987" cy="230188"/>
            <a:chOff x="816" y="2448"/>
            <a:chExt cx="817" cy="145"/>
          </a:xfrm>
        </p:grpSpPr>
        <p:sp>
          <p:nvSpPr>
            <p:cNvPr id="51270" name="Rectangle 3" descr="Wide upward diagonal"/>
            <p:cNvSpPr>
              <a:spLocks noChangeArrowheads="1"/>
            </p:cNvSpPr>
            <p:nvPr/>
          </p:nvSpPr>
          <p:spPr bwMode="auto">
            <a:xfrm>
              <a:off x="1008" y="2448"/>
              <a:ext cx="480" cy="14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1" name="Freeform 4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0 h 145"/>
                <a:gd name="T2" fmla="*/ 144 w 817"/>
                <a:gd name="T3" fmla="*/ 0 h 145"/>
                <a:gd name="T4" fmla="*/ 192 w 817"/>
                <a:gd name="T5" fmla="*/ 144 h 145"/>
                <a:gd name="T6" fmla="*/ 672 w 817"/>
                <a:gd name="T7" fmla="*/ 144 h 145"/>
                <a:gd name="T8" fmla="*/ 720 w 817"/>
                <a:gd name="T9" fmla="*/ 0 h 145"/>
                <a:gd name="T10" fmla="*/ 816 w 817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0"/>
                  </a:moveTo>
                  <a:lnTo>
                    <a:pt x="144" y="0"/>
                  </a:lnTo>
                  <a:lnTo>
                    <a:pt x="192" y="144"/>
                  </a:lnTo>
                  <a:lnTo>
                    <a:pt x="672" y="144"/>
                  </a:lnTo>
                  <a:lnTo>
                    <a:pt x="720" y="0"/>
                  </a:lnTo>
                  <a:lnTo>
                    <a:pt x="81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2" name="Freeform 5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144 h 145"/>
                <a:gd name="T2" fmla="*/ 144 w 817"/>
                <a:gd name="T3" fmla="*/ 144 h 145"/>
                <a:gd name="T4" fmla="*/ 192 w 817"/>
                <a:gd name="T5" fmla="*/ 0 h 145"/>
                <a:gd name="T6" fmla="*/ 672 w 817"/>
                <a:gd name="T7" fmla="*/ 0 h 145"/>
                <a:gd name="T8" fmla="*/ 720 w 817"/>
                <a:gd name="T9" fmla="*/ 144 h 145"/>
                <a:gd name="T10" fmla="*/ 816 w 817"/>
                <a:gd name="T11" fmla="*/ 144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144"/>
                  </a:moveTo>
                  <a:lnTo>
                    <a:pt x="144" y="144"/>
                  </a:lnTo>
                  <a:lnTo>
                    <a:pt x="192" y="0"/>
                  </a:lnTo>
                  <a:lnTo>
                    <a:pt x="672" y="0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1775" y="4568825"/>
            <a:ext cx="1296988" cy="230188"/>
            <a:chOff x="816" y="2448"/>
            <a:chExt cx="817" cy="145"/>
          </a:xfrm>
        </p:grpSpPr>
        <p:sp>
          <p:nvSpPr>
            <p:cNvPr id="51267" name="Rectangle 8" descr="Wide upward diagonal"/>
            <p:cNvSpPr>
              <a:spLocks noChangeArrowheads="1"/>
            </p:cNvSpPr>
            <p:nvPr/>
          </p:nvSpPr>
          <p:spPr bwMode="auto">
            <a:xfrm>
              <a:off x="1008" y="2448"/>
              <a:ext cx="480" cy="14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/>
                <a:t>œ</a:t>
              </a:r>
            </a:p>
          </p:txBody>
        </p:sp>
        <p:sp>
          <p:nvSpPr>
            <p:cNvPr id="51268" name="Freeform 9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0 h 145"/>
                <a:gd name="T2" fmla="*/ 144 w 817"/>
                <a:gd name="T3" fmla="*/ 0 h 145"/>
                <a:gd name="T4" fmla="*/ 192 w 817"/>
                <a:gd name="T5" fmla="*/ 144 h 145"/>
                <a:gd name="T6" fmla="*/ 672 w 817"/>
                <a:gd name="T7" fmla="*/ 144 h 145"/>
                <a:gd name="T8" fmla="*/ 720 w 817"/>
                <a:gd name="T9" fmla="*/ 0 h 145"/>
                <a:gd name="T10" fmla="*/ 816 w 817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0"/>
                  </a:moveTo>
                  <a:lnTo>
                    <a:pt x="144" y="0"/>
                  </a:lnTo>
                  <a:lnTo>
                    <a:pt x="192" y="144"/>
                  </a:lnTo>
                  <a:lnTo>
                    <a:pt x="672" y="144"/>
                  </a:lnTo>
                  <a:lnTo>
                    <a:pt x="720" y="0"/>
                  </a:lnTo>
                  <a:lnTo>
                    <a:pt x="816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9" name="Freeform 10"/>
            <p:cNvSpPr>
              <a:spLocks/>
            </p:cNvSpPr>
            <p:nvPr/>
          </p:nvSpPr>
          <p:spPr bwMode="auto">
            <a:xfrm>
              <a:off x="816" y="2448"/>
              <a:ext cx="817" cy="145"/>
            </a:xfrm>
            <a:custGeom>
              <a:avLst/>
              <a:gdLst>
                <a:gd name="T0" fmla="*/ 0 w 817"/>
                <a:gd name="T1" fmla="*/ 144 h 145"/>
                <a:gd name="T2" fmla="*/ 144 w 817"/>
                <a:gd name="T3" fmla="*/ 144 h 145"/>
                <a:gd name="T4" fmla="*/ 192 w 817"/>
                <a:gd name="T5" fmla="*/ 0 h 145"/>
                <a:gd name="T6" fmla="*/ 672 w 817"/>
                <a:gd name="T7" fmla="*/ 0 h 145"/>
                <a:gd name="T8" fmla="*/ 720 w 817"/>
                <a:gd name="T9" fmla="*/ 144 h 145"/>
                <a:gd name="T10" fmla="*/ 816 w 817"/>
                <a:gd name="T11" fmla="*/ 144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45"/>
                <a:gd name="T20" fmla="*/ 817 w 817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45">
                  <a:moveTo>
                    <a:pt x="0" y="144"/>
                  </a:moveTo>
                  <a:lnTo>
                    <a:pt x="144" y="144"/>
                  </a:lnTo>
                  <a:lnTo>
                    <a:pt x="192" y="0"/>
                  </a:lnTo>
                  <a:lnTo>
                    <a:pt x="672" y="0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51203" name="Rectangle 11"/>
          <p:cNvSpPr>
            <a:spLocks noChangeArrowheads="1"/>
          </p:cNvSpPr>
          <p:nvPr/>
        </p:nvSpPr>
        <p:spPr bwMode="auto">
          <a:xfrm>
            <a:off x="76200" y="3733800"/>
            <a:ext cx="914400" cy="1143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Freeform 12"/>
          <p:cNvSpPr>
            <a:spLocks/>
          </p:cNvSpPr>
          <p:nvPr/>
        </p:nvSpPr>
        <p:spPr bwMode="auto">
          <a:xfrm>
            <a:off x="990600" y="3695700"/>
            <a:ext cx="3579813" cy="228600"/>
          </a:xfrm>
          <a:custGeom>
            <a:avLst/>
            <a:gdLst>
              <a:gd name="T0" fmla="*/ 0 w 2255"/>
              <a:gd name="T1" fmla="*/ 2147483647 h 144"/>
              <a:gd name="T2" fmla="*/ 2147483647 w 2255"/>
              <a:gd name="T3" fmla="*/ 2147483647 h 144"/>
              <a:gd name="T4" fmla="*/ 2147483647 w 2255"/>
              <a:gd name="T5" fmla="*/ 0 h 144"/>
              <a:gd name="T6" fmla="*/ 2147483647 w 2255"/>
              <a:gd name="T7" fmla="*/ 0 h 144"/>
              <a:gd name="T8" fmla="*/ 2147483647 w 2255"/>
              <a:gd name="T9" fmla="*/ 2147483647 h 144"/>
              <a:gd name="T10" fmla="*/ 2147483647 w 2255"/>
              <a:gd name="T11" fmla="*/ 2147483647 h 144"/>
              <a:gd name="T12" fmla="*/ 2147483647 w 2255"/>
              <a:gd name="T13" fmla="*/ 0 h 144"/>
              <a:gd name="T14" fmla="*/ 2147483647 w 2255"/>
              <a:gd name="T15" fmla="*/ 0 h 144"/>
              <a:gd name="T16" fmla="*/ 2147483647 w 2255"/>
              <a:gd name="T17" fmla="*/ 2147483647 h 144"/>
              <a:gd name="T18" fmla="*/ 2147483647 w 2255"/>
              <a:gd name="T19" fmla="*/ 2147483647 h 1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5"/>
              <a:gd name="T31" fmla="*/ 0 h 144"/>
              <a:gd name="T32" fmla="*/ 2255 w 2255"/>
              <a:gd name="T33" fmla="*/ 144 h 14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5" h="144">
                <a:moveTo>
                  <a:pt x="0" y="144"/>
                </a:moveTo>
                <a:lnTo>
                  <a:pt x="334" y="144"/>
                </a:lnTo>
                <a:lnTo>
                  <a:pt x="336" y="0"/>
                </a:lnTo>
                <a:lnTo>
                  <a:pt x="925" y="0"/>
                </a:lnTo>
                <a:lnTo>
                  <a:pt x="925" y="144"/>
                </a:lnTo>
                <a:lnTo>
                  <a:pt x="1452" y="140"/>
                </a:lnTo>
                <a:lnTo>
                  <a:pt x="1452" y="0"/>
                </a:lnTo>
                <a:lnTo>
                  <a:pt x="1908" y="0"/>
                </a:lnTo>
                <a:lnTo>
                  <a:pt x="1908" y="144"/>
                </a:lnTo>
                <a:lnTo>
                  <a:pt x="2255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02" name="Rectangle 13"/>
          <p:cNvSpPr>
            <a:spLocks noChangeArrowheads="1"/>
          </p:cNvSpPr>
          <p:nvPr/>
        </p:nvSpPr>
        <p:spPr bwMode="auto">
          <a:xfrm>
            <a:off x="446088" y="3692525"/>
            <a:ext cx="688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CLK</a:t>
            </a:r>
          </a:p>
        </p:txBody>
      </p:sp>
      <p:sp>
        <p:nvSpPr>
          <p:cNvPr id="507918" name="AutoShape 14"/>
          <p:cNvSpPr>
            <a:spLocks noChangeArrowheads="1"/>
          </p:cNvSpPr>
          <p:nvPr/>
        </p:nvSpPr>
        <p:spPr bwMode="auto">
          <a:xfrm>
            <a:off x="696913" y="4572000"/>
            <a:ext cx="215900" cy="215900"/>
          </a:xfrm>
          <a:prstGeom prst="star5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507919" name="Rectangle 15" descr="Wide upward diagonal"/>
          <p:cNvSpPr>
            <a:spLocks noChangeArrowheads="1"/>
          </p:cNvSpPr>
          <p:nvPr/>
        </p:nvSpPr>
        <p:spPr bwMode="auto">
          <a:xfrm>
            <a:off x="2184400" y="4565650"/>
            <a:ext cx="787400" cy="2286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0" name="Freeform 16"/>
          <p:cNvSpPr>
            <a:spLocks/>
          </p:cNvSpPr>
          <p:nvPr/>
        </p:nvSpPr>
        <p:spPr bwMode="auto">
          <a:xfrm>
            <a:off x="1473200" y="4564063"/>
            <a:ext cx="2051050" cy="230187"/>
          </a:xfrm>
          <a:custGeom>
            <a:avLst/>
            <a:gdLst>
              <a:gd name="T0" fmla="*/ 0 w 1292"/>
              <a:gd name="T1" fmla="*/ 0 h 145"/>
              <a:gd name="T2" fmla="*/ 2147483647 w 1292"/>
              <a:gd name="T3" fmla="*/ 2147483647 h 145"/>
              <a:gd name="T4" fmla="*/ 2147483647 w 1292"/>
              <a:gd name="T5" fmla="*/ 2147483647 h 145"/>
              <a:gd name="T6" fmla="*/ 2147483647 w 1292"/>
              <a:gd name="T7" fmla="*/ 2147483647 h 145"/>
              <a:gd name="T8" fmla="*/ 2147483647 w 1292"/>
              <a:gd name="T9" fmla="*/ 2147483647 h 145"/>
              <a:gd name="T10" fmla="*/ 2147483647 w 1292"/>
              <a:gd name="T11" fmla="*/ 2147483647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2"/>
              <a:gd name="T19" fmla="*/ 0 h 145"/>
              <a:gd name="T20" fmla="*/ 1292 w 1292"/>
              <a:gd name="T21" fmla="*/ 145 h 1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2" h="145">
                <a:moveTo>
                  <a:pt x="0" y="0"/>
                </a:moveTo>
                <a:lnTo>
                  <a:pt x="404" y="1"/>
                </a:lnTo>
                <a:lnTo>
                  <a:pt x="452" y="145"/>
                </a:lnTo>
                <a:lnTo>
                  <a:pt x="932" y="145"/>
                </a:lnTo>
                <a:lnTo>
                  <a:pt x="980" y="1"/>
                </a:lnTo>
                <a:lnTo>
                  <a:pt x="1292" y="1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1" name="Freeform 17"/>
          <p:cNvSpPr>
            <a:spLocks/>
          </p:cNvSpPr>
          <p:nvPr/>
        </p:nvSpPr>
        <p:spPr bwMode="auto">
          <a:xfrm>
            <a:off x="1517650" y="4572000"/>
            <a:ext cx="1981200" cy="228600"/>
          </a:xfrm>
          <a:custGeom>
            <a:avLst/>
            <a:gdLst>
              <a:gd name="T0" fmla="*/ 0 w 1248"/>
              <a:gd name="T1" fmla="*/ 2147483647 h 144"/>
              <a:gd name="T2" fmla="*/ 2147483647 w 1248"/>
              <a:gd name="T3" fmla="*/ 2147483647 h 144"/>
              <a:gd name="T4" fmla="*/ 2147483647 w 1248"/>
              <a:gd name="T5" fmla="*/ 0 h 144"/>
              <a:gd name="T6" fmla="*/ 2147483647 w 1248"/>
              <a:gd name="T7" fmla="*/ 0 h 144"/>
              <a:gd name="T8" fmla="*/ 2147483647 w 1248"/>
              <a:gd name="T9" fmla="*/ 2147483647 h 144"/>
              <a:gd name="T10" fmla="*/ 2147483647 w 1248"/>
              <a:gd name="T11" fmla="*/ 2147483647 h 1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8"/>
              <a:gd name="T19" fmla="*/ 0 h 144"/>
              <a:gd name="T20" fmla="*/ 1248 w 1248"/>
              <a:gd name="T21" fmla="*/ 144 h 1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8" h="144">
                <a:moveTo>
                  <a:pt x="0" y="143"/>
                </a:moveTo>
                <a:lnTo>
                  <a:pt x="380" y="144"/>
                </a:lnTo>
                <a:lnTo>
                  <a:pt x="428" y="0"/>
                </a:lnTo>
                <a:lnTo>
                  <a:pt x="908" y="0"/>
                </a:lnTo>
                <a:lnTo>
                  <a:pt x="956" y="144"/>
                </a:lnTo>
                <a:lnTo>
                  <a:pt x="1248" y="14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2" name="Line 18"/>
          <p:cNvSpPr>
            <a:spLocks noChangeShapeType="1"/>
          </p:cNvSpPr>
          <p:nvPr/>
        </p:nvSpPr>
        <p:spPr bwMode="auto">
          <a:xfrm flipV="1">
            <a:off x="1524000" y="3238500"/>
            <a:ext cx="0" cy="16383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3" name="Line 19"/>
          <p:cNvSpPr>
            <a:spLocks noChangeShapeType="1"/>
          </p:cNvSpPr>
          <p:nvPr/>
        </p:nvSpPr>
        <p:spPr bwMode="auto">
          <a:xfrm flipV="1">
            <a:off x="2133600" y="3238500"/>
            <a:ext cx="0" cy="16383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4" name="Line 20"/>
          <p:cNvSpPr>
            <a:spLocks noChangeShapeType="1"/>
          </p:cNvSpPr>
          <p:nvPr/>
        </p:nvSpPr>
        <p:spPr bwMode="auto">
          <a:xfrm>
            <a:off x="1219200" y="33147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5" name="Line 21"/>
          <p:cNvSpPr>
            <a:spLocks noChangeShapeType="1"/>
          </p:cNvSpPr>
          <p:nvPr/>
        </p:nvSpPr>
        <p:spPr bwMode="auto">
          <a:xfrm flipH="1">
            <a:off x="2133600" y="33147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26" name="Rectangle 22"/>
          <p:cNvSpPr>
            <a:spLocks noChangeArrowheads="1"/>
          </p:cNvSpPr>
          <p:nvPr/>
        </p:nvSpPr>
        <p:spPr bwMode="auto">
          <a:xfrm>
            <a:off x="2409825" y="3124200"/>
            <a:ext cx="368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t</a:t>
            </a:r>
            <a:r>
              <a:rPr lang="en-US" baseline="-25000">
                <a:latin typeface="+mj-lt"/>
              </a:rPr>
              <a:t>1</a:t>
            </a:r>
          </a:p>
        </p:txBody>
      </p:sp>
      <p:sp>
        <p:nvSpPr>
          <p:cNvPr id="507927" name="Rectangle 23"/>
          <p:cNvSpPr>
            <a:spLocks noChangeArrowheads="1"/>
          </p:cNvSpPr>
          <p:nvPr/>
        </p:nvSpPr>
        <p:spPr bwMode="auto">
          <a:xfrm>
            <a:off x="304800" y="5195888"/>
            <a:ext cx="3962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t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= t</a:t>
            </a:r>
            <a:r>
              <a:rPr lang="en-US" sz="2000" baseline="-25000" dirty="0">
                <a:latin typeface="+mj-lt"/>
              </a:rPr>
              <a:t>CD,reg1</a:t>
            </a:r>
            <a:r>
              <a:rPr lang="en-US" sz="2000" dirty="0">
                <a:latin typeface="+mj-lt"/>
              </a:rPr>
              <a:t> +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CD,L</a:t>
            </a:r>
            <a:r>
              <a:rPr lang="en-US" sz="2000" dirty="0">
                <a:latin typeface="+mj-lt"/>
              </a:rPr>
              <a:t> ≥ t</a:t>
            </a:r>
            <a:r>
              <a:rPr lang="en-US" sz="2000" baseline="-25000" dirty="0">
                <a:latin typeface="+mj-lt"/>
              </a:rPr>
              <a:t>HOLD,reg2</a:t>
            </a:r>
          </a:p>
        </p:txBody>
      </p:sp>
      <p:grpSp>
        <p:nvGrpSpPr>
          <p:cNvPr id="51216" name="Group 24"/>
          <p:cNvGrpSpPr>
            <a:grpSpLocks/>
          </p:cNvGrpSpPr>
          <p:nvPr/>
        </p:nvGrpSpPr>
        <p:grpSpPr bwMode="auto">
          <a:xfrm>
            <a:off x="285750" y="1620838"/>
            <a:ext cx="4106863" cy="1317625"/>
            <a:chOff x="470" y="816"/>
            <a:chExt cx="3253" cy="1044"/>
          </a:xfrm>
        </p:grpSpPr>
        <p:grpSp>
          <p:nvGrpSpPr>
            <p:cNvPr id="51241" name="Group 25"/>
            <p:cNvGrpSpPr>
              <a:grpSpLocks/>
            </p:cNvGrpSpPr>
            <p:nvPr/>
          </p:nvGrpSpPr>
          <p:grpSpPr bwMode="auto">
            <a:xfrm>
              <a:off x="2093" y="816"/>
              <a:ext cx="750" cy="599"/>
              <a:chOff x="2045" y="816"/>
              <a:chExt cx="750" cy="599"/>
            </a:xfrm>
          </p:grpSpPr>
          <p:sp>
            <p:nvSpPr>
              <p:cNvPr id="80955" name="Arc 26"/>
              <p:cNvSpPr>
                <a:spLocks/>
              </p:cNvSpPr>
              <p:nvPr/>
            </p:nvSpPr>
            <p:spPr bwMode="auto">
              <a:xfrm>
                <a:off x="2494" y="1164"/>
                <a:ext cx="249" cy="248"/>
              </a:xfrm>
              <a:custGeom>
                <a:avLst/>
                <a:gdLst>
                  <a:gd name="T0" fmla="*/ 0 w 21600"/>
                  <a:gd name="T1" fmla="*/ 0 h 21687"/>
                  <a:gd name="T2" fmla="*/ 0 w 21600"/>
                  <a:gd name="T3" fmla="*/ 0 h 21687"/>
                  <a:gd name="T4" fmla="*/ 0 w 21600"/>
                  <a:gd name="T5" fmla="*/ 0 h 2168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7"/>
                  <a:gd name="T11" fmla="*/ 21600 w 21600"/>
                  <a:gd name="T12" fmla="*/ 21687 h 216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7" fill="none" extrusionOk="0">
                    <a:moveTo>
                      <a:pt x="21599" y="0"/>
                    </a:moveTo>
                    <a:cubicBezTo>
                      <a:pt x="21599" y="29"/>
                      <a:pt x="21600" y="58"/>
                      <a:pt x="21600" y="87"/>
                    </a:cubicBezTo>
                    <a:cubicBezTo>
                      <a:pt x="21600" y="12016"/>
                      <a:pt x="11929" y="21686"/>
                      <a:pt x="0" y="21686"/>
                    </a:cubicBezTo>
                  </a:path>
                  <a:path w="21600" h="21687" stroke="0" extrusionOk="0">
                    <a:moveTo>
                      <a:pt x="21599" y="0"/>
                    </a:moveTo>
                    <a:cubicBezTo>
                      <a:pt x="21599" y="29"/>
                      <a:pt x="21600" y="58"/>
                      <a:pt x="21600" y="87"/>
                    </a:cubicBezTo>
                    <a:cubicBezTo>
                      <a:pt x="21600" y="12016"/>
                      <a:pt x="11929" y="21686"/>
                      <a:pt x="0" y="21686"/>
                    </a:cubicBezTo>
                    <a:lnTo>
                      <a:pt x="0" y="87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6" name="Arc 27"/>
              <p:cNvSpPr>
                <a:spLocks/>
              </p:cNvSpPr>
              <p:nvPr/>
            </p:nvSpPr>
            <p:spPr bwMode="auto">
              <a:xfrm>
                <a:off x="2545" y="910"/>
                <a:ext cx="250" cy="380"/>
              </a:xfrm>
              <a:custGeom>
                <a:avLst/>
                <a:gdLst>
                  <a:gd name="T0" fmla="*/ 0 w 21600"/>
                  <a:gd name="T1" fmla="*/ 0 h 33238"/>
                  <a:gd name="T2" fmla="*/ 0 w 21600"/>
                  <a:gd name="T3" fmla="*/ 0 h 33238"/>
                  <a:gd name="T4" fmla="*/ 0 w 21600"/>
                  <a:gd name="T5" fmla="*/ 0 h 3323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238"/>
                  <a:gd name="T11" fmla="*/ 21600 w 21600"/>
                  <a:gd name="T12" fmla="*/ 33238 h 332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238" fill="none" extrusionOk="0">
                    <a:moveTo>
                      <a:pt x="12273" y="-1"/>
                    </a:moveTo>
                    <a:cubicBezTo>
                      <a:pt x="18113" y="4032"/>
                      <a:pt x="21600" y="10676"/>
                      <a:pt x="21600" y="17774"/>
                    </a:cubicBezTo>
                    <a:cubicBezTo>
                      <a:pt x="21600" y="23596"/>
                      <a:pt x="19249" y="29173"/>
                      <a:pt x="15080" y="33238"/>
                    </a:cubicBezTo>
                  </a:path>
                  <a:path w="21600" h="33238" stroke="0" extrusionOk="0">
                    <a:moveTo>
                      <a:pt x="12273" y="-1"/>
                    </a:moveTo>
                    <a:cubicBezTo>
                      <a:pt x="18113" y="4032"/>
                      <a:pt x="21600" y="10676"/>
                      <a:pt x="21600" y="17774"/>
                    </a:cubicBezTo>
                    <a:cubicBezTo>
                      <a:pt x="21600" y="23596"/>
                      <a:pt x="19249" y="29173"/>
                      <a:pt x="15080" y="33238"/>
                    </a:cubicBezTo>
                    <a:lnTo>
                      <a:pt x="0" y="17774"/>
                    </a:lnTo>
                    <a:lnTo>
                      <a:pt x="12273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7" name="Arc 28"/>
              <p:cNvSpPr>
                <a:spLocks/>
              </p:cNvSpPr>
              <p:nvPr/>
            </p:nvSpPr>
            <p:spPr bwMode="auto">
              <a:xfrm>
                <a:off x="2434" y="817"/>
                <a:ext cx="311" cy="249"/>
              </a:xfrm>
              <a:custGeom>
                <a:avLst/>
                <a:gdLst>
                  <a:gd name="T0" fmla="*/ 0 w 35036"/>
                  <a:gd name="T1" fmla="*/ 0 h 21600"/>
                  <a:gd name="T2" fmla="*/ 0 w 35036"/>
                  <a:gd name="T3" fmla="*/ 0 h 21600"/>
                  <a:gd name="T4" fmla="*/ 0 w 350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036"/>
                  <a:gd name="T10" fmla="*/ 0 h 21600"/>
                  <a:gd name="T11" fmla="*/ 35036 w 350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036" h="21600" fill="none" extrusionOk="0">
                    <a:moveTo>
                      <a:pt x="0" y="4974"/>
                    </a:moveTo>
                    <a:cubicBezTo>
                      <a:pt x="3876" y="1759"/>
                      <a:pt x="8753" y="-1"/>
                      <a:pt x="13789" y="0"/>
                    </a:cubicBezTo>
                    <a:cubicBezTo>
                      <a:pt x="24218" y="0"/>
                      <a:pt x="33158" y="7452"/>
                      <a:pt x="35036" y="17711"/>
                    </a:cubicBezTo>
                  </a:path>
                  <a:path w="35036" h="21600" stroke="0" extrusionOk="0">
                    <a:moveTo>
                      <a:pt x="0" y="4974"/>
                    </a:moveTo>
                    <a:cubicBezTo>
                      <a:pt x="3876" y="1759"/>
                      <a:pt x="8753" y="-1"/>
                      <a:pt x="13789" y="0"/>
                    </a:cubicBezTo>
                    <a:cubicBezTo>
                      <a:pt x="24218" y="0"/>
                      <a:pt x="33158" y="7452"/>
                      <a:pt x="35036" y="17711"/>
                    </a:cubicBezTo>
                    <a:lnTo>
                      <a:pt x="13789" y="21600"/>
                    </a:lnTo>
                    <a:lnTo>
                      <a:pt x="0" y="497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8" name="Arc 29"/>
              <p:cNvSpPr>
                <a:spLocks/>
              </p:cNvSpPr>
              <p:nvPr/>
            </p:nvSpPr>
            <p:spPr bwMode="auto">
              <a:xfrm rot="10800000">
                <a:off x="2145" y="816"/>
                <a:ext cx="460" cy="148"/>
              </a:xfrm>
              <a:custGeom>
                <a:avLst/>
                <a:gdLst>
                  <a:gd name="T0" fmla="*/ 0 w 40000"/>
                  <a:gd name="T1" fmla="*/ 0 h 21600"/>
                  <a:gd name="T2" fmla="*/ 0 w 40000"/>
                  <a:gd name="T3" fmla="*/ 0 h 21600"/>
                  <a:gd name="T4" fmla="*/ 0 w 400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000"/>
                  <a:gd name="T10" fmla="*/ 0 h 21600"/>
                  <a:gd name="T11" fmla="*/ 40000 w 400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00" h="21600" fill="none" extrusionOk="0">
                    <a:moveTo>
                      <a:pt x="40000" y="0"/>
                    </a:moveTo>
                    <a:cubicBezTo>
                      <a:pt x="40000" y="11929"/>
                      <a:pt x="30329" y="21600"/>
                      <a:pt x="18400" y="21600"/>
                    </a:cubicBezTo>
                    <a:cubicBezTo>
                      <a:pt x="10896" y="21599"/>
                      <a:pt x="3929" y="17705"/>
                      <a:pt x="-1" y="11313"/>
                    </a:cubicBezTo>
                  </a:path>
                  <a:path w="40000" h="21600" stroke="0" extrusionOk="0">
                    <a:moveTo>
                      <a:pt x="40000" y="0"/>
                    </a:moveTo>
                    <a:cubicBezTo>
                      <a:pt x="40000" y="11929"/>
                      <a:pt x="30329" y="21600"/>
                      <a:pt x="18400" y="21600"/>
                    </a:cubicBezTo>
                    <a:cubicBezTo>
                      <a:pt x="10896" y="21599"/>
                      <a:pt x="3929" y="17705"/>
                      <a:pt x="-1" y="11313"/>
                    </a:cubicBezTo>
                    <a:lnTo>
                      <a:pt x="18400" y="0"/>
                    </a:lnTo>
                    <a:lnTo>
                      <a:pt x="400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9" name="Arc 30"/>
              <p:cNvSpPr>
                <a:spLocks/>
              </p:cNvSpPr>
              <p:nvPr/>
            </p:nvSpPr>
            <p:spPr bwMode="auto">
              <a:xfrm>
                <a:off x="2045" y="868"/>
                <a:ext cx="200" cy="379"/>
              </a:xfrm>
              <a:custGeom>
                <a:avLst/>
                <a:gdLst>
                  <a:gd name="T0" fmla="*/ 0 w 21600"/>
                  <a:gd name="T1" fmla="*/ 0 h 41099"/>
                  <a:gd name="T2" fmla="*/ 0 w 21600"/>
                  <a:gd name="T3" fmla="*/ 0 h 41099"/>
                  <a:gd name="T4" fmla="*/ 0 w 21600"/>
                  <a:gd name="T5" fmla="*/ 0 h 410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099"/>
                  <a:gd name="T11" fmla="*/ 21600 w 21600"/>
                  <a:gd name="T12" fmla="*/ 41099 h 410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099" fill="none" extrusionOk="0">
                    <a:moveTo>
                      <a:pt x="12307" y="41098"/>
                    </a:moveTo>
                    <a:cubicBezTo>
                      <a:pt x="4788" y="37515"/>
                      <a:pt x="0" y="29928"/>
                      <a:pt x="0" y="21600"/>
                    </a:cubicBezTo>
                    <a:cubicBezTo>
                      <a:pt x="-1" y="9712"/>
                      <a:pt x="9604" y="59"/>
                      <a:pt x="21492" y="0"/>
                    </a:cubicBezTo>
                  </a:path>
                  <a:path w="21600" h="41099" stroke="0" extrusionOk="0">
                    <a:moveTo>
                      <a:pt x="12307" y="41098"/>
                    </a:moveTo>
                    <a:cubicBezTo>
                      <a:pt x="4788" y="37515"/>
                      <a:pt x="0" y="29928"/>
                      <a:pt x="0" y="21600"/>
                    </a:cubicBezTo>
                    <a:cubicBezTo>
                      <a:pt x="-1" y="9712"/>
                      <a:pt x="9604" y="59"/>
                      <a:pt x="21492" y="0"/>
                    </a:cubicBezTo>
                    <a:lnTo>
                      <a:pt x="21600" y="21600"/>
                    </a:lnTo>
                    <a:lnTo>
                      <a:pt x="12307" y="41098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60" name="Arc 31"/>
              <p:cNvSpPr>
                <a:spLocks/>
              </p:cNvSpPr>
              <p:nvPr/>
            </p:nvSpPr>
            <p:spPr bwMode="auto">
              <a:xfrm>
                <a:off x="2097" y="1164"/>
                <a:ext cx="516" cy="248"/>
              </a:xfrm>
              <a:custGeom>
                <a:avLst/>
                <a:gdLst>
                  <a:gd name="T0" fmla="*/ 0 w 39649"/>
                  <a:gd name="T1" fmla="*/ 0 h 31460"/>
                  <a:gd name="T2" fmla="*/ 0 w 39649"/>
                  <a:gd name="T3" fmla="*/ 0 h 31460"/>
                  <a:gd name="T4" fmla="*/ 0 w 39649"/>
                  <a:gd name="T5" fmla="*/ 0 h 31460"/>
                  <a:gd name="T6" fmla="*/ 0 60000 65536"/>
                  <a:gd name="T7" fmla="*/ 0 60000 65536"/>
                  <a:gd name="T8" fmla="*/ 0 60000 65536"/>
                  <a:gd name="T9" fmla="*/ 0 w 39649"/>
                  <a:gd name="T10" fmla="*/ 0 h 31460"/>
                  <a:gd name="T11" fmla="*/ 39649 w 39649"/>
                  <a:gd name="T12" fmla="*/ 31460 h 314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49" h="31460" fill="none" extrusionOk="0">
                    <a:moveTo>
                      <a:pt x="39648" y="21725"/>
                    </a:moveTo>
                    <a:cubicBezTo>
                      <a:pt x="35654" y="27801"/>
                      <a:pt x="28871" y="31459"/>
                      <a:pt x="21600" y="31459"/>
                    </a:cubicBezTo>
                    <a:cubicBezTo>
                      <a:pt x="9670" y="31460"/>
                      <a:pt x="0" y="21789"/>
                      <a:pt x="0" y="9860"/>
                    </a:cubicBezTo>
                    <a:cubicBezTo>
                      <a:pt x="-1" y="6430"/>
                      <a:pt x="816" y="3050"/>
                      <a:pt x="2381" y="-1"/>
                    </a:cubicBezTo>
                  </a:path>
                  <a:path w="39649" h="31460" stroke="0" extrusionOk="0">
                    <a:moveTo>
                      <a:pt x="39648" y="21725"/>
                    </a:moveTo>
                    <a:cubicBezTo>
                      <a:pt x="35654" y="27801"/>
                      <a:pt x="28871" y="31459"/>
                      <a:pt x="21600" y="31459"/>
                    </a:cubicBezTo>
                    <a:cubicBezTo>
                      <a:pt x="9670" y="31460"/>
                      <a:pt x="0" y="21789"/>
                      <a:pt x="0" y="9860"/>
                    </a:cubicBezTo>
                    <a:cubicBezTo>
                      <a:pt x="-1" y="6430"/>
                      <a:pt x="816" y="3050"/>
                      <a:pt x="2381" y="-1"/>
                    </a:cubicBezTo>
                    <a:lnTo>
                      <a:pt x="21600" y="9860"/>
                    </a:lnTo>
                    <a:lnTo>
                      <a:pt x="39648" y="2172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507936" name="AutoShape 32"/>
            <p:cNvSpPr>
              <a:spLocks noChangeArrowheads="1"/>
            </p:cNvSpPr>
            <p:nvPr/>
          </p:nvSpPr>
          <p:spPr bwMode="auto">
            <a:xfrm>
              <a:off x="2887" y="868"/>
              <a:ext cx="136" cy="136"/>
            </a:xfrm>
            <a:prstGeom prst="star5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0937" name="Rectangle 33"/>
            <p:cNvSpPr>
              <a:spLocks noChangeArrowheads="1"/>
            </p:cNvSpPr>
            <p:nvPr/>
          </p:nvSpPr>
          <p:spPr bwMode="auto">
            <a:xfrm>
              <a:off x="2365" y="1016"/>
              <a:ext cx="2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L</a:t>
              </a:r>
            </a:p>
          </p:txBody>
        </p:sp>
        <p:grpSp>
          <p:nvGrpSpPr>
            <p:cNvPr id="51244" name="Group 34"/>
            <p:cNvGrpSpPr>
              <a:grpSpLocks/>
            </p:cNvGrpSpPr>
            <p:nvPr/>
          </p:nvGrpSpPr>
          <p:grpSpPr bwMode="auto">
            <a:xfrm>
              <a:off x="1286" y="916"/>
              <a:ext cx="501" cy="616"/>
              <a:chOff x="1238" y="916"/>
              <a:chExt cx="501" cy="616"/>
            </a:xfrm>
          </p:grpSpPr>
          <p:sp>
            <p:nvSpPr>
              <p:cNvPr id="80951" name="Rectangle 35"/>
              <p:cNvSpPr>
                <a:spLocks noChangeArrowheads="1"/>
              </p:cNvSpPr>
              <p:nvPr/>
            </p:nvSpPr>
            <p:spPr bwMode="auto">
              <a:xfrm>
                <a:off x="1252" y="919"/>
                <a:ext cx="424" cy="6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52" name="Rectangle 36"/>
              <p:cNvSpPr>
                <a:spLocks noChangeArrowheads="1"/>
              </p:cNvSpPr>
              <p:nvPr/>
            </p:nvSpPr>
            <p:spPr bwMode="auto">
              <a:xfrm>
                <a:off x="1238" y="958"/>
                <a:ext cx="26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D</a:t>
                </a:r>
              </a:p>
            </p:txBody>
          </p:sp>
          <p:sp>
            <p:nvSpPr>
              <p:cNvPr id="80953" name="Rectangle 37"/>
              <p:cNvSpPr>
                <a:spLocks noChangeArrowheads="1"/>
              </p:cNvSpPr>
              <p:nvPr/>
            </p:nvSpPr>
            <p:spPr bwMode="auto">
              <a:xfrm>
                <a:off x="1478" y="958"/>
                <a:ext cx="2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Q</a:t>
                </a:r>
              </a:p>
            </p:txBody>
          </p:sp>
          <p:sp>
            <p:nvSpPr>
              <p:cNvPr id="80954" name="Freeform 38"/>
              <p:cNvSpPr>
                <a:spLocks/>
              </p:cNvSpPr>
              <p:nvPr/>
            </p:nvSpPr>
            <p:spPr bwMode="auto">
              <a:xfrm>
                <a:off x="1248" y="1344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0939" name="Line 39"/>
            <p:cNvSpPr>
              <a:spLocks noChangeShapeType="1"/>
            </p:cNvSpPr>
            <p:nvPr/>
          </p:nvSpPr>
          <p:spPr bwMode="auto">
            <a:xfrm>
              <a:off x="1727" y="1056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940" name="Line 40"/>
            <p:cNvSpPr>
              <a:spLocks noChangeShapeType="1"/>
            </p:cNvSpPr>
            <p:nvPr/>
          </p:nvSpPr>
          <p:spPr bwMode="auto">
            <a:xfrm>
              <a:off x="2831" y="1056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1247" name="Group 41"/>
            <p:cNvGrpSpPr>
              <a:grpSpLocks/>
            </p:cNvGrpSpPr>
            <p:nvPr/>
          </p:nvGrpSpPr>
          <p:grpSpPr bwMode="auto">
            <a:xfrm>
              <a:off x="3205" y="916"/>
              <a:ext cx="502" cy="616"/>
              <a:chOff x="3157" y="916"/>
              <a:chExt cx="502" cy="616"/>
            </a:xfrm>
          </p:grpSpPr>
          <p:sp>
            <p:nvSpPr>
              <p:cNvPr id="80947" name="Rectangle 42"/>
              <p:cNvSpPr>
                <a:spLocks noChangeArrowheads="1"/>
              </p:cNvSpPr>
              <p:nvPr/>
            </p:nvSpPr>
            <p:spPr bwMode="auto">
              <a:xfrm>
                <a:off x="3172" y="919"/>
                <a:ext cx="424" cy="6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0948" name="Rectangle 43"/>
              <p:cNvSpPr>
                <a:spLocks noChangeArrowheads="1"/>
              </p:cNvSpPr>
              <p:nvPr/>
            </p:nvSpPr>
            <p:spPr bwMode="auto">
              <a:xfrm>
                <a:off x="3157" y="958"/>
                <a:ext cx="26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D</a:t>
                </a:r>
              </a:p>
            </p:txBody>
          </p:sp>
          <p:sp>
            <p:nvSpPr>
              <p:cNvPr id="80949" name="Rectangle 44"/>
              <p:cNvSpPr>
                <a:spLocks noChangeArrowheads="1"/>
              </p:cNvSpPr>
              <p:nvPr/>
            </p:nvSpPr>
            <p:spPr bwMode="auto">
              <a:xfrm>
                <a:off x="3398" y="958"/>
                <a:ext cx="2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</a:rPr>
                  <a:t>Q</a:t>
                </a:r>
              </a:p>
            </p:txBody>
          </p:sp>
          <p:sp>
            <p:nvSpPr>
              <p:cNvPr id="80950" name="Freeform 45"/>
              <p:cNvSpPr>
                <a:spLocks/>
              </p:cNvSpPr>
              <p:nvPr/>
            </p:nvSpPr>
            <p:spPr bwMode="auto">
              <a:xfrm>
                <a:off x="3168" y="1344"/>
                <a:ext cx="145" cy="97"/>
              </a:xfrm>
              <a:custGeom>
                <a:avLst/>
                <a:gdLst>
                  <a:gd name="T0" fmla="*/ 0 w 145"/>
                  <a:gd name="T1" fmla="*/ 0 h 97"/>
                  <a:gd name="T2" fmla="*/ 144 w 145"/>
                  <a:gd name="T3" fmla="*/ 48 h 97"/>
                  <a:gd name="T4" fmla="*/ 0 w 145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97"/>
                  <a:gd name="T11" fmla="*/ 145 w 145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97">
                    <a:moveTo>
                      <a:pt x="0" y="0"/>
                    </a:moveTo>
                    <a:lnTo>
                      <a:pt x="144" y="48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0942" name="Freeform 46"/>
            <p:cNvSpPr>
              <a:spLocks/>
            </p:cNvSpPr>
            <p:nvPr/>
          </p:nvSpPr>
          <p:spPr bwMode="auto">
            <a:xfrm>
              <a:off x="816" y="1392"/>
              <a:ext cx="482" cy="337"/>
            </a:xfrm>
            <a:custGeom>
              <a:avLst/>
              <a:gdLst>
                <a:gd name="T0" fmla="*/ 0 w 481"/>
                <a:gd name="T1" fmla="*/ 336 h 337"/>
                <a:gd name="T2" fmla="*/ 192 w 481"/>
                <a:gd name="T3" fmla="*/ 336 h 337"/>
                <a:gd name="T4" fmla="*/ 192 w 481"/>
                <a:gd name="T5" fmla="*/ 0 h 337"/>
                <a:gd name="T6" fmla="*/ 480 w 481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1"/>
                <a:gd name="T13" fmla="*/ 0 h 337"/>
                <a:gd name="T14" fmla="*/ 481 w 481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1" h="337">
                  <a:moveTo>
                    <a:pt x="0" y="336"/>
                  </a:moveTo>
                  <a:lnTo>
                    <a:pt x="192" y="336"/>
                  </a:lnTo>
                  <a:lnTo>
                    <a:pt x="192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943" name="Freeform 47"/>
            <p:cNvSpPr>
              <a:spLocks/>
            </p:cNvSpPr>
            <p:nvPr/>
          </p:nvSpPr>
          <p:spPr bwMode="auto">
            <a:xfrm>
              <a:off x="1008" y="1392"/>
              <a:ext cx="2209" cy="337"/>
            </a:xfrm>
            <a:custGeom>
              <a:avLst/>
              <a:gdLst>
                <a:gd name="T0" fmla="*/ 0 w 2209"/>
                <a:gd name="T1" fmla="*/ 336 h 337"/>
                <a:gd name="T2" fmla="*/ 1968 w 2209"/>
                <a:gd name="T3" fmla="*/ 336 h 337"/>
                <a:gd name="T4" fmla="*/ 1968 w 2209"/>
                <a:gd name="T5" fmla="*/ 0 h 337"/>
                <a:gd name="T6" fmla="*/ 2208 w 2209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9"/>
                <a:gd name="T13" fmla="*/ 0 h 337"/>
                <a:gd name="T14" fmla="*/ 2209 w 2209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9" h="337">
                  <a:moveTo>
                    <a:pt x="0" y="336"/>
                  </a:moveTo>
                  <a:lnTo>
                    <a:pt x="1968" y="336"/>
                  </a:lnTo>
                  <a:lnTo>
                    <a:pt x="1968" y="0"/>
                  </a:lnTo>
                  <a:lnTo>
                    <a:pt x="2208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944" name="Rectangle 48"/>
            <p:cNvSpPr>
              <a:spLocks noChangeArrowheads="1"/>
            </p:cNvSpPr>
            <p:nvPr/>
          </p:nvSpPr>
          <p:spPr bwMode="auto">
            <a:xfrm>
              <a:off x="470" y="1630"/>
              <a:ext cx="4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</a:rPr>
                <a:t>CLK</a:t>
              </a:r>
            </a:p>
          </p:txBody>
        </p:sp>
        <p:sp>
          <p:nvSpPr>
            <p:cNvPr id="80945" name="Text Box 49"/>
            <p:cNvSpPr txBox="1">
              <a:spLocks noChangeArrowheads="1"/>
            </p:cNvSpPr>
            <p:nvPr/>
          </p:nvSpPr>
          <p:spPr bwMode="auto">
            <a:xfrm>
              <a:off x="1344" y="1181"/>
              <a:ext cx="45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i="1" dirty="0">
                  <a:latin typeface="+mj-lt"/>
                </a:rPr>
                <a:t>reg1</a:t>
              </a:r>
              <a:endParaRPr lang="en-US" sz="1400" b="0" dirty="0">
                <a:latin typeface="+mj-lt"/>
              </a:endParaRPr>
            </a:p>
          </p:txBody>
        </p:sp>
        <p:sp>
          <p:nvSpPr>
            <p:cNvPr id="80946" name="Text Box 50"/>
            <p:cNvSpPr txBox="1">
              <a:spLocks noChangeArrowheads="1"/>
            </p:cNvSpPr>
            <p:nvPr/>
          </p:nvSpPr>
          <p:spPr bwMode="auto">
            <a:xfrm>
              <a:off x="3265" y="1196"/>
              <a:ext cx="45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i="1">
                  <a:latin typeface="+mj-lt"/>
                </a:rPr>
                <a:t>reg2</a:t>
              </a:r>
              <a:endParaRPr lang="en-US" sz="1400" b="0">
                <a:latin typeface="+mj-lt"/>
              </a:endParaRPr>
            </a:p>
          </p:txBody>
        </p:sp>
      </p:grpSp>
      <p:sp>
        <p:nvSpPr>
          <p:cNvPr id="507955" name="Rectangle 51"/>
          <p:cNvSpPr>
            <a:spLocks noChangeArrowheads="1"/>
          </p:cNvSpPr>
          <p:nvPr/>
        </p:nvSpPr>
        <p:spPr bwMode="auto">
          <a:xfrm>
            <a:off x="4419600" y="1600200"/>
            <a:ext cx="449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Questions for register-based designs:</a:t>
            </a:r>
          </a:p>
          <a:p>
            <a:pPr marL="3429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how much time for useful work  (i.e. for combinational logic delay)?</a:t>
            </a:r>
          </a:p>
        </p:txBody>
      </p:sp>
      <p:sp>
        <p:nvSpPr>
          <p:cNvPr id="507956" name="Rectangle 52"/>
          <p:cNvSpPr>
            <a:spLocks noChangeArrowheads="1"/>
          </p:cNvSpPr>
          <p:nvPr/>
        </p:nvSpPr>
        <p:spPr bwMode="auto">
          <a:xfrm>
            <a:off x="4419600" y="3352800"/>
            <a:ext cx="434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what happens if there’s no combinational logic between two registers?  </a:t>
            </a:r>
          </a:p>
        </p:txBody>
      </p:sp>
      <p:sp>
        <p:nvSpPr>
          <p:cNvPr id="507957" name="Rectangle 53"/>
          <p:cNvSpPr>
            <a:spLocks noChangeArrowheads="1"/>
          </p:cNvSpPr>
          <p:nvPr/>
        </p:nvSpPr>
        <p:spPr bwMode="auto">
          <a:xfrm>
            <a:off x="4419600" y="4495800"/>
            <a:ext cx="39624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>
                <a:latin typeface="+mj-lt"/>
              </a:rPr>
              <a:t>what happens if CLK signal doesn’</a:t>
            </a:r>
            <a:r>
              <a:rPr lang="en-US" altLang="ja-JP" sz="2000" dirty="0">
                <a:latin typeface="+mj-lt"/>
              </a:rPr>
              <a:t>t arrive at the two registers at exactly the same time (a phenomenon known as “clock skew”)?  </a:t>
            </a:r>
            <a:endParaRPr lang="en-US" sz="2000" dirty="0">
              <a:latin typeface="+mj-lt"/>
            </a:endParaRPr>
          </a:p>
        </p:txBody>
      </p:sp>
      <p:sp>
        <p:nvSpPr>
          <p:cNvPr id="507958" name="Line 54"/>
          <p:cNvSpPr>
            <a:spLocks noChangeShapeType="1"/>
          </p:cNvSpPr>
          <p:nvPr/>
        </p:nvSpPr>
        <p:spPr bwMode="auto">
          <a:xfrm flipV="1">
            <a:off x="3276600" y="3276600"/>
            <a:ext cx="0" cy="1600200"/>
          </a:xfrm>
          <a:prstGeom prst="line">
            <a:avLst/>
          </a:prstGeom>
          <a:noFill/>
          <a:ln w="127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59" name="Line 55"/>
          <p:cNvSpPr>
            <a:spLocks noChangeShapeType="1"/>
          </p:cNvSpPr>
          <p:nvPr/>
        </p:nvSpPr>
        <p:spPr bwMode="auto">
          <a:xfrm>
            <a:off x="1219200" y="35433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60" name="Line 56"/>
          <p:cNvSpPr>
            <a:spLocks noChangeShapeType="1"/>
          </p:cNvSpPr>
          <p:nvPr/>
        </p:nvSpPr>
        <p:spPr bwMode="auto">
          <a:xfrm flipH="1">
            <a:off x="3276600" y="35433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61" name="Rectangle 57"/>
          <p:cNvSpPr>
            <a:spLocks noChangeArrowheads="1"/>
          </p:cNvSpPr>
          <p:nvPr/>
        </p:nvSpPr>
        <p:spPr bwMode="auto">
          <a:xfrm>
            <a:off x="3581400" y="3311525"/>
            <a:ext cx="368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</a:p>
        </p:txBody>
      </p:sp>
      <p:sp>
        <p:nvSpPr>
          <p:cNvPr id="507962" name="Rectangle 58"/>
          <p:cNvSpPr>
            <a:spLocks noChangeArrowheads="1"/>
          </p:cNvSpPr>
          <p:nvPr/>
        </p:nvSpPr>
        <p:spPr bwMode="auto">
          <a:xfrm>
            <a:off x="304800" y="5715000"/>
            <a:ext cx="5105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t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 = t</a:t>
            </a:r>
            <a:r>
              <a:rPr lang="en-US" sz="2000" baseline="-25000" dirty="0">
                <a:latin typeface="+mj-lt"/>
              </a:rPr>
              <a:t>PD,reg1</a:t>
            </a:r>
            <a:r>
              <a:rPr lang="en-US" sz="2000" dirty="0">
                <a:latin typeface="+mj-lt"/>
              </a:rPr>
              <a:t> +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PD,L</a:t>
            </a:r>
            <a:r>
              <a:rPr lang="en-US" sz="2000" dirty="0">
                <a:latin typeface="+mj-lt"/>
              </a:rPr>
              <a:t> + t</a:t>
            </a:r>
            <a:r>
              <a:rPr lang="en-US" sz="2000" baseline="-25000" dirty="0">
                <a:latin typeface="+mj-lt"/>
              </a:rPr>
              <a:t>SETUP,reg2</a:t>
            </a:r>
            <a:r>
              <a:rPr lang="en-US" sz="2000" dirty="0">
                <a:latin typeface="+mj-lt"/>
              </a:rPr>
              <a:t> ≤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CLK</a:t>
            </a:r>
            <a:endParaRPr lang="en-US" sz="2000" baseline="-25000" dirty="0">
              <a:latin typeface="+mj-lt"/>
            </a:endParaRPr>
          </a:p>
        </p:txBody>
      </p:sp>
      <p:sp>
        <p:nvSpPr>
          <p:cNvPr id="80922" name="Rectangle 59" descr="Wide upward diagonal"/>
          <p:cNvSpPr>
            <a:spLocks noChangeArrowheads="1"/>
          </p:cNvSpPr>
          <p:nvPr/>
        </p:nvSpPr>
        <p:spPr bwMode="auto">
          <a:xfrm>
            <a:off x="1789113" y="4114800"/>
            <a:ext cx="725487" cy="2286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3" name="Freeform 60"/>
          <p:cNvSpPr>
            <a:spLocks/>
          </p:cNvSpPr>
          <p:nvPr/>
        </p:nvSpPr>
        <p:spPr bwMode="auto">
          <a:xfrm>
            <a:off x="1524000" y="4110564"/>
            <a:ext cx="1786689" cy="232835"/>
          </a:xfrm>
          <a:custGeom>
            <a:avLst/>
            <a:gdLst>
              <a:gd name="T0" fmla="*/ 0 w 817"/>
              <a:gd name="T1" fmla="*/ 0 h 145"/>
              <a:gd name="T2" fmla="*/ 2147483647 w 817"/>
              <a:gd name="T3" fmla="*/ 0 h 145"/>
              <a:gd name="T4" fmla="*/ 2147483647 w 817"/>
              <a:gd name="T5" fmla="*/ 2147483647 h 145"/>
              <a:gd name="T6" fmla="*/ 2147483647 w 817"/>
              <a:gd name="T7" fmla="*/ 2147483647 h 145"/>
              <a:gd name="T8" fmla="*/ 2147483647 w 817"/>
              <a:gd name="T9" fmla="*/ 0 h 145"/>
              <a:gd name="T10" fmla="*/ 2147483647 w 817"/>
              <a:gd name="T11" fmla="*/ 0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45"/>
              <a:gd name="T20" fmla="*/ 817 w 817"/>
              <a:gd name="T21" fmla="*/ 145 h 145"/>
              <a:gd name="connsiteX0" fmla="*/ 0 w 15271"/>
              <a:gd name="connsiteY0" fmla="*/ 184 h 10115"/>
              <a:gd name="connsiteX1" fmla="*/ 1763 w 15271"/>
              <a:gd name="connsiteY1" fmla="*/ 184 h 10115"/>
              <a:gd name="connsiteX2" fmla="*/ 2350 w 15271"/>
              <a:gd name="connsiteY2" fmla="*/ 10115 h 10115"/>
              <a:gd name="connsiteX3" fmla="*/ 8225 w 15271"/>
              <a:gd name="connsiteY3" fmla="*/ 10115 h 10115"/>
              <a:gd name="connsiteX4" fmla="*/ 8813 w 15271"/>
              <a:gd name="connsiteY4" fmla="*/ 184 h 10115"/>
              <a:gd name="connsiteX5" fmla="*/ 15271 w 15271"/>
              <a:gd name="connsiteY5" fmla="*/ 0 h 1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71" h="10115">
                <a:moveTo>
                  <a:pt x="0" y="184"/>
                </a:moveTo>
                <a:lnTo>
                  <a:pt x="1763" y="184"/>
                </a:lnTo>
                <a:cubicBezTo>
                  <a:pt x="1959" y="3494"/>
                  <a:pt x="2154" y="6805"/>
                  <a:pt x="2350" y="10115"/>
                </a:cubicBezTo>
                <a:lnTo>
                  <a:pt x="8225" y="10115"/>
                </a:lnTo>
                <a:lnTo>
                  <a:pt x="8813" y="184"/>
                </a:lnTo>
                <a:cubicBezTo>
                  <a:pt x="9205" y="184"/>
                  <a:pt x="14879" y="0"/>
                  <a:pt x="15271" y="0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4" name="Freeform 61"/>
          <p:cNvSpPr>
            <a:spLocks/>
          </p:cNvSpPr>
          <p:nvPr/>
        </p:nvSpPr>
        <p:spPr bwMode="auto">
          <a:xfrm>
            <a:off x="1524000" y="4114800"/>
            <a:ext cx="1773903" cy="228600"/>
          </a:xfrm>
          <a:custGeom>
            <a:avLst/>
            <a:gdLst>
              <a:gd name="T0" fmla="*/ 0 w 817"/>
              <a:gd name="T1" fmla="*/ 2147483647 h 145"/>
              <a:gd name="T2" fmla="*/ 2147483647 w 817"/>
              <a:gd name="T3" fmla="*/ 2147483647 h 145"/>
              <a:gd name="T4" fmla="*/ 2147483647 w 817"/>
              <a:gd name="T5" fmla="*/ 0 h 145"/>
              <a:gd name="T6" fmla="*/ 2147483647 w 817"/>
              <a:gd name="T7" fmla="*/ 0 h 145"/>
              <a:gd name="T8" fmla="*/ 2147483647 w 817"/>
              <a:gd name="T9" fmla="*/ 2147483647 h 145"/>
              <a:gd name="T10" fmla="*/ 2147483647 w 817"/>
              <a:gd name="T11" fmla="*/ 2147483647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45"/>
              <a:gd name="T20" fmla="*/ 817 w 817"/>
              <a:gd name="T21" fmla="*/ 145 h 145"/>
              <a:gd name="connsiteX0" fmla="*/ 0 w 13642"/>
              <a:gd name="connsiteY0" fmla="*/ 9931 h 9931"/>
              <a:gd name="connsiteX1" fmla="*/ 1763 w 13642"/>
              <a:gd name="connsiteY1" fmla="*/ 9931 h 9931"/>
              <a:gd name="connsiteX2" fmla="*/ 2350 w 13642"/>
              <a:gd name="connsiteY2" fmla="*/ 0 h 9931"/>
              <a:gd name="connsiteX3" fmla="*/ 8225 w 13642"/>
              <a:gd name="connsiteY3" fmla="*/ 0 h 9931"/>
              <a:gd name="connsiteX4" fmla="*/ 8813 w 13642"/>
              <a:gd name="connsiteY4" fmla="*/ 9931 h 9931"/>
              <a:gd name="connsiteX5" fmla="*/ 13642 w 13642"/>
              <a:gd name="connsiteY5" fmla="*/ 9747 h 9931"/>
              <a:gd name="connsiteX0" fmla="*/ 0 w 11114"/>
              <a:gd name="connsiteY0" fmla="*/ 10000 h 10000"/>
              <a:gd name="connsiteX1" fmla="*/ 1292 w 11114"/>
              <a:gd name="connsiteY1" fmla="*/ 10000 h 10000"/>
              <a:gd name="connsiteX2" fmla="*/ 1723 w 11114"/>
              <a:gd name="connsiteY2" fmla="*/ 0 h 10000"/>
              <a:gd name="connsiteX3" fmla="*/ 6029 w 11114"/>
              <a:gd name="connsiteY3" fmla="*/ 0 h 10000"/>
              <a:gd name="connsiteX4" fmla="*/ 6460 w 11114"/>
              <a:gd name="connsiteY4" fmla="*/ 10000 h 10000"/>
              <a:gd name="connsiteX5" fmla="*/ 11114 w 11114"/>
              <a:gd name="connsiteY5" fmla="*/ 981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14" h="10000">
                <a:moveTo>
                  <a:pt x="0" y="10000"/>
                </a:moveTo>
                <a:lnTo>
                  <a:pt x="1292" y="10000"/>
                </a:lnTo>
                <a:cubicBezTo>
                  <a:pt x="1436" y="6667"/>
                  <a:pt x="1579" y="3333"/>
                  <a:pt x="1723" y="0"/>
                </a:cubicBezTo>
                <a:lnTo>
                  <a:pt x="6029" y="0"/>
                </a:lnTo>
                <a:cubicBezTo>
                  <a:pt x="6173" y="3333"/>
                  <a:pt x="6316" y="6667"/>
                  <a:pt x="6460" y="10000"/>
                </a:cubicBezTo>
                <a:cubicBezTo>
                  <a:pt x="6748" y="10000"/>
                  <a:pt x="10827" y="9815"/>
                  <a:pt x="11114" y="9815"/>
                </a:cubicBez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5" name="Rectangle 62"/>
          <p:cNvSpPr>
            <a:spLocks noChangeArrowheads="1"/>
          </p:cNvSpPr>
          <p:nvPr/>
        </p:nvSpPr>
        <p:spPr bwMode="auto">
          <a:xfrm>
            <a:off x="463550" y="4079875"/>
            <a:ext cx="5921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</a:rPr>
              <a:t>Q</a:t>
            </a:r>
            <a:r>
              <a:rPr lang="en-US" baseline="-25000">
                <a:latin typeface="+mj-lt"/>
              </a:rPr>
              <a:t>R1</a:t>
            </a:r>
          </a:p>
        </p:txBody>
      </p:sp>
      <p:sp>
        <p:nvSpPr>
          <p:cNvPr id="80926" name="Freeform 63"/>
          <p:cNvSpPr>
            <a:spLocks/>
          </p:cNvSpPr>
          <p:nvPr/>
        </p:nvSpPr>
        <p:spPr bwMode="auto">
          <a:xfrm>
            <a:off x="1524000" y="3810000"/>
            <a:ext cx="203200" cy="292100"/>
          </a:xfrm>
          <a:custGeom>
            <a:avLst/>
            <a:gdLst>
              <a:gd name="T0" fmla="*/ 0 w 152"/>
              <a:gd name="T1" fmla="*/ 0 h 192"/>
              <a:gd name="T2" fmla="*/ 2147483647 w 152"/>
              <a:gd name="T3" fmla="*/ 2147483647 h 192"/>
              <a:gd name="T4" fmla="*/ 2147483647 w 152"/>
              <a:gd name="T5" fmla="*/ 2147483647 h 192"/>
              <a:gd name="T6" fmla="*/ 2147483647 w 15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92"/>
              <a:gd name="T14" fmla="*/ 152 w 15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92">
                <a:moveTo>
                  <a:pt x="0" y="0"/>
                </a:moveTo>
                <a:cubicBezTo>
                  <a:pt x="68" y="12"/>
                  <a:pt x="136" y="24"/>
                  <a:pt x="144" y="48"/>
                </a:cubicBezTo>
                <a:cubicBezTo>
                  <a:pt x="152" y="72"/>
                  <a:pt x="48" y="120"/>
                  <a:pt x="48" y="144"/>
                </a:cubicBezTo>
                <a:cubicBezTo>
                  <a:pt x="48" y="168"/>
                  <a:pt x="96" y="180"/>
                  <a:pt x="144" y="192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68" name="Freeform 64"/>
          <p:cNvSpPr>
            <a:spLocks/>
          </p:cNvSpPr>
          <p:nvPr/>
        </p:nvSpPr>
        <p:spPr bwMode="auto">
          <a:xfrm>
            <a:off x="1727200" y="4114800"/>
            <a:ext cx="400050" cy="457200"/>
          </a:xfrm>
          <a:custGeom>
            <a:avLst/>
            <a:gdLst>
              <a:gd name="T0" fmla="*/ 0 w 228"/>
              <a:gd name="T1" fmla="*/ 0 h 228"/>
              <a:gd name="T2" fmla="*/ 2147483647 w 228"/>
              <a:gd name="T3" fmla="*/ 2147483647 h 228"/>
              <a:gd name="T4" fmla="*/ 2147483647 w 228"/>
              <a:gd name="T5" fmla="*/ 2147483647 h 228"/>
              <a:gd name="T6" fmla="*/ 2147483647 w 228"/>
              <a:gd name="T7" fmla="*/ 2147483647 h 228"/>
              <a:gd name="T8" fmla="*/ 0 60000 65536"/>
              <a:gd name="T9" fmla="*/ 0 60000 65536"/>
              <a:gd name="T10" fmla="*/ 0 60000 65536"/>
              <a:gd name="T11" fmla="*/ 0 60000 65536"/>
              <a:gd name="T12" fmla="*/ 0 w 228"/>
              <a:gd name="T13" fmla="*/ 0 h 228"/>
              <a:gd name="T14" fmla="*/ 228 w 228"/>
              <a:gd name="T15" fmla="*/ 228 h 2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" h="228">
                <a:moveTo>
                  <a:pt x="0" y="0"/>
                </a:moveTo>
                <a:cubicBezTo>
                  <a:pt x="68" y="12"/>
                  <a:pt x="136" y="24"/>
                  <a:pt x="144" y="48"/>
                </a:cubicBezTo>
                <a:cubicBezTo>
                  <a:pt x="152" y="72"/>
                  <a:pt x="34" y="114"/>
                  <a:pt x="48" y="144"/>
                </a:cubicBezTo>
                <a:cubicBezTo>
                  <a:pt x="62" y="174"/>
                  <a:pt x="190" y="210"/>
                  <a:pt x="228" y="228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28" name="Text Box 65"/>
          <p:cNvSpPr txBox="1">
            <a:spLocks noChangeArrowheads="1"/>
          </p:cNvSpPr>
          <p:nvPr/>
        </p:nvSpPr>
        <p:spPr bwMode="auto">
          <a:xfrm>
            <a:off x="1685925" y="3840163"/>
            <a:ext cx="652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t</a:t>
            </a:r>
            <a:r>
              <a:rPr lang="en-US" sz="1200" b="0" baseline="-25000">
                <a:latin typeface="+mj-lt"/>
              </a:rPr>
              <a:t>CD,reg1</a:t>
            </a:r>
          </a:p>
        </p:txBody>
      </p:sp>
      <p:sp>
        <p:nvSpPr>
          <p:cNvPr id="507970" name="Text Box 66"/>
          <p:cNvSpPr txBox="1">
            <a:spLocks noChangeArrowheads="1"/>
          </p:cNvSpPr>
          <p:nvPr/>
        </p:nvSpPr>
        <p:spPr bwMode="auto">
          <a:xfrm>
            <a:off x="1504950" y="4297363"/>
            <a:ext cx="54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 err="1">
                <a:latin typeface="+mj-lt"/>
              </a:rPr>
              <a:t>t</a:t>
            </a:r>
            <a:r>
              <a:rPr lang="en-US" sz="1200" b="0" baseline="-25000" dirty="0" err="1">
                <a:latin typeface="+mj-lt"/>
              </a:rPr>
              <a:t>CD</a:t>
            </a:r>
            <a:r>
              <a:rPr lang="en-US" sz="1200" b="0" baseline="-25000" dirty="0">
                <a:latin typeface="+mj-lt"/>
              </a:rPr>
              <a:t>, L</a:t>
            </a:r>
          </a:p>
        </p:txBody>
      </p:sp>
      <p:sp>
        <p:nvSpPr>
          <p:cNvPr id="507971" name="Freeform 67"/>
          <p:cNvSpPr>
            <a:spLocks/>
          </p:cNvSpPr>
          <p:nvPr/>
        </p:nvSpPr>
        <p:spPr bwMode="auto">
          <a:xfrm>
            <a:off x="2552700" y="4114800"/>
            <a:ext cx="495300" cy="457200"/>
          </a:xfrm>
          <a:custGeom>
            <a:avLst/>
            <a:gdLst>
              <a:gd name="T0" fmla="*/ 0 w 228"/>
              <a:gd name="T1" fmla="*/ 0 h 228"/>
              <a:gd name="T2" fmla="*/ 2147483647 w 228"/>
              <a:gd name="T3" fmla="*/ 2147483647 h 228"/>
              <a:gd name="T4" fmla="*/ 2147483647 w 228"/>
              <a:gd name="T5" fmla="*/ 2147483647 h 228"/>
              <a:gd name="T6" fmla="*/ 2147483647 w 228"/>
              <a:gd name="T7" fmla="*/ 2147483647 h 228"/>
              <a:gd name="T8" fmla="*/ 0 60000 65536"/>
              <a:gd name="T9" fmla="*/ 0 60000 65536"/>
              <a:gd name="T10" fmla="*/ 0 60000 65536"/>
              <a:gd name="T11" fmla="*/ 0 60000 65536"/>
              <a:gd name="T12" fmla="*/ 0 w 228"/>
              <a:gd name="T13" fmla="*/ 0 h 228"/>
              <a:gd name="T14" fmla="*/ 228 w 228"/>
              <a:gd name="T15" fmla="*/ 228 h 2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" h="228">
                <a:moveTo>
                  <a:pt x="0" y="0"/>
                </a:moveTo>
                <a:cubicBezTo>
                  <a:pt x="68" y="12"/>
                  <a:pt x="136" y="24"/>
                  <a:pt x="144" y="48"/>
                </a:cubicBezTo>
                <a:cubicBezTo>
                  <a:pt x="152" y="72"/>
                  <a:pt x="34" y="114"/>
                  <a:pt x="48" y="144"/>
                </a:cubicBezTo>
                <a:cubicBezTo>
                  <a:pt x="62" y="174"/>
                  <a:pt x="190" y="210"/>
                  <a:pt x="228" y="228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7972" name="Text Box 68"/>
          <p:cNvSpPr txBox="1">
            <a:spLocks noChangeArrowheads="1"/>
          </p:cNvSpPr>
          <p:nvPr/>
        </p:nvSpPr>
        <p:spPr bwMode="auto">
          <a:xfrm>
            <a:off x="2800350" y="4297363"/>
            <a:ext cx="517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 err="1">
                <a:latin typeface="+mj-lt"/>
              </a:rPr>
              <a:t>t</a:t>
            </a:r>
            <a:r>
              <a:rPr lang="en-US" sz="1200" b="0" baseline="-25000" dirty="0" err="1">
                <a:latin typeface="+mj-lt"/>
              </a:rPr>
              <a:t>PD</a:t>
            </a:r>
            <a:r>
              <a:rPr lang="en-US" sz="1200" b="0" baseline="-25000" dirty="0">
                <a:latin typeface="+mj-lt"/>
              </a:rPr>
              <a:t>, L</a:t>
            </a:r>
          </a:p>
        </p:txBody>
      </p:sp>
      <p:sp>
        <p:nvSpPr>
          <p:cNvPr id="80932" name="Freeform 69"/>
          <p:cNvSpPr>
            <a:spLocks/>
          </p:cNvSpPr>
          <p:nvPr/>
        </p:nvSpPr>
        <p:spPr bwMode="auto">
          <a:xfrm>
            <a:off x="1536700" y="3790950"/>
            <a:ext cx="1109663" cy="323850"/>
          </a:xfrm>
          <a:custGeom>
            <a:avLst/>
            <a:gdLst>
              <a:gd name="T0" fmla="*/ 0 w 699"/>
              <a:gd name="T1" fmla="*/ 2147483647 h 204"/>
              <a:gd name="T2" fmla="*/ 2147483647 w 699"/>
              <a:gd name="T3" fmla="*/ 2147483647 h 204"/>
              <a:gd name="T4" fmla="*/ 2147483647 w 699"/>
              <a:gd name="T5" fmla="*/ 2147483647 h 204"/>
              <a:gd name="T6" fmla="*/ 2147483647 w 699"/>
              <a:gd name="T7" fmla="*/ 2147483647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04"/>
              <a:gd name="T14" fmla="*/ 699 w 699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04">
                <a:moveTo>
                  <a:pt x="0" y="12"/>
                </a:moveTo>
                <a:cubicBezTo>
                  <a:pt x="102" y="13"/>
                  <a:pt x="525" y="0"/>
                  <a:pt x="612" y="16"/>
                </a:cubicBezTo>
                <a:cubicBezTo>
                  <a:pt x="699" y="32"/>
                  <a:pt x="511" y="77"/>
                  <a:pt x="520" y="108"/>
                </a:cubicBezTo>
                <a:cubicBezTo>
                  <a:pt x="529" y="139"/>
                  <a:pt x="604" y="172"/>
                  <a:pt x="664" y="20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933" name="Text Box 70"/>
          <p:cNvSpPr txBox="1">
            <a:spLocks noChangeArrowheads="1"/>
          </p:cNvSpPr>
          <p:nvPr/>
        </p:nvSpPr>
        <p:spPr bwMode="auto">
          <a:xfrm>
            <a:off x="2459038" y="3657600"/>
            <a:ext cx="639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t</a:t>
            </a:r>
            <a:r>
              <a:rPr lang="en-US" sz="1200" b="0" baseline="-25000">
                <a:latin typeface="+mj-lt"/>
              </a:rPr>
              <a:t>PD,reg1</a:t>
            </a:r>
          </a:p>
        </p:txBody>
      </p:sp>
      <p:sp>
        <p:nvSpPr>
          <p:cNvPr id="80934" name="Rectangle 71"/>
          <p:cNvSpPr>
            <a:spLocks noChangeArrowheads="1"/>
          </p:cNvSpPr>
          <p:nvPr/>
        </p:nvSpPr>
        <p:spPr bwMode="auto">
          <a:xfrm>
            <a:off x="1828800" y="1620838"/>
            <a:ext cx="5016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</a:rPr>
              <a:t>Q</a:t>
            </a:r>
            <a:r>
              <a:rPr lang="en-US" sz="1400" baseline="-25000">
                <a:latin typeface="+mj-lt"/>
              </a:rPr>
              <a:t>R1</a:t>
            </a:r>
          </a:p>
        </p:txBody>
      </p:sp>
      <p:sp>
        <p:nvSpPr>
          <p:cNvPr id="512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Timing in a Single-clock System</a:t>
            </a:r>
          </a:p>
        </p:txBody>
      </p:sp>
      <p:sp>
        <p:nvSpPr>
          <p:cNvPr id="2" name="Freeform 1"/>
          <p:cNvSpPr/>
          <p:nvPr/>
        </p:nvSpPr>
        <p:spPr>
          <a:xfrm>
            <a:off x="3021013" y="4794250"/>
            <a:ext cx="255587" cy="234950"/>
          </a:xfrm>
          <a:custGeom>
            <a:avLst/>
            <a:gdLst>
              <a:gd name="connsiteX0" fmla="*/ 0 w 205933"/>
              <a:gd name="connsiteY0" fmla="*/ 0 h 240490"/>
              <a:gd name="connsiteX1" fmla="*/ 91525 w 205933"/>
              <a:gd name="connsiteY1" fmla="*/ 240280 h 240490"/>
              <a:gd name="connsiteX2" fmla="*/ 205933 w 205933"/>
              <a:gd name="connsiteY2" fmla="*/ 45768 h 2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33" h="240490">
                <a:moveTo>
                  <a:pt x="0" y="0"/>
                </a:moveTo>
                <a:cubicBezTo>
                  <a:pt x="28601" y="116326"/>
                  <a:pt x="57203" y="232652"/>
                  <a:pt x="91525" y="240280"/>
                </a:cubicBezTo>
                <a:cubicBezTo>
                  <a:pt x="125847" y="247908"/>
                  <a:pt x="205933" y="45768"/>
                  <a:pt x="205933" y="45768"/>
                </a:cubicBezTo>
              </a:path>
            </a:pathLst>
          </a:custGeom>
          <a:ln w="63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3216275" y="48006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>
                <a:latin typeface="+mj-lt"/>
              </a:rPr>
              <a:t>t</a:t>
            </a:r>
            <a:r>
              <a:rPr lang="en-US" sz="1200" b="0" baseline="-25000" dirty="0">
                <a:latin typeface="+mj-lt"/>
              </a:rPr>
              <a:t>SETUP,reg2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" grpId="0" animBg="1"/>
      <p:bldP spid="4" grpId="0" animBg="1"/>
      <p:bldP spid="507919" grpId="0" animBg="1"/>
      <p:bldP spid="507955" grpId="0" build="p" autoUpdateAnimBg="0"/>
      <p:bldP spid="507956" grpId="0" build="p" autoUpdateAnimBg="0"/>
      <p:bldP spid="507957" grpId="0" build="p" autoUpdateAnimBg="0"/>
      <p:bldP spid="507961" grpId="0"/>
      <p:bldP spid="507962" grpId="0"/>
      <p:bldP spid="507970" grpId="0"/>
      <p:bldP spid="5079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3"/>
          <p:cNvSpPr txBox="1">
            <a:spLocks noChangeArrowheads="1"/>
          </p:cNvSpPr>
          <p:nvPr/>
        </p:nvSpPr>
        <p:spPr bwMode="auto">
          <a:xfrm>
            <a:off x="990600" y="4038600"/>
            <a:ext cx="6781800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84213" indent="-22701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Active Clock Edges punctuate time ---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Discrete Clock periods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Sequences of states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Simple rules – </a:t>
            </a:r>
            <a:r>
              <a:rPr lang="en-US" sz="1800" b="0" dirty="0" err="1">
                <a:latin typeface="+mj-lt"/>
              </a:rPr>
              <a:t>eg</a:t>
            </a:r>
            <a:r>
              <a:rPr lang="en-US" sz="1800" b="0" dirty="0">
                <a:latin typeface="+mj-lt"/>
              </a:rPr>
              <a:t> truth tables – relating outputs to inputs and the current state)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ABSTRACTION: Finite State Machines (next lecture!)</a:t>
            </a:r>
          </a:p>
        </p:txBody>
      </p:sp>
      <p:grpSp>
        <p:nvGrpSpPr>
          <p:cNvPr id="54274" name="Group 48"/>
          <p:cNvGrpSpPr>
            <a:grpSpLocks/>
          </p:cNvGrpSpPr>
          <p:nvPr/>
        </p:nvGrpSpPr>
        <p:grpSpPr bwMode="auto">
          <a:xfrm>
            <a:off x="228600" y="1271588"/>
            <a:ext cx="8262938" cy="2636837"/>
            <a:chOff x="144" y="801"/>
            <a:chExt cx="5205" cy="1661"/>
          </a:xfrm>
        </p:grpSpPr>
        <p:sp>
          <p:nvSpPr>
            <p:cNvPr id="82950" name="Line 4"/>
            <p:cNvSpPr>
              <a:spLocks noChangeShapeType="1"/>
            </p:cNvSpPr>
            <p:nvPr/>
          </p:nvSpPr>
          <p:spPr bwMode="auto">
            <a:xfrm>
              <a:off x="624" y="2049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4279" name="Group 5"/>
            <p:cNvGrpSpPr>
              <a:grpSpLocks/>
            </p:cNvGrpSpPr>
            <p:nvPr/>
          </p:nvGrpSpPr>
          <p:grpSpPr bwMode="auto">
            <a:xfrm>
              <a:off x="2592" y="1060"/>
              <a:ext cx="1438" cy="1402"/>
              <a:chOff x="1488" y="2592"/>
              <a:chExt cx="1438" cy="1402"/>
            </a:xfrm>
          </p:grpSpPr>
          <p:grpSp>
            <p:nvGrpSpPr>
              <p:cNvPr id="54315" name="Group 6"/>
              <p:cNvGrpSpPr>
                <a:grpSpLocks/>
              </p:cNvGrpSpPr>
              <p:nvPr/>
            </p:nvGrpSpPr>
            <p:grpSpPr bwMode="auto">
              <a:xfrm>
                <a:off x="1488" y="2592"/>
                <a:ext cx="1438" cy="1402"/>
                <a:chOff x="1488" y="2592"/>
                <a:chExt cx="1438" cy="1402"/>
              </a:xfrm>
            </p:grpSpPr>
            <p:sp>
              <p:nvSpPr>
                <p:cNvPr id="82989" name="Freeform 7"/>
                <p:cNvSpPr>
                  <a:spLocks/>
                </p:cNvSpPr>
                <p:nvPr/>
              </p:nvSpPr>
              <p:spPr bwMode="auto">
                <a:xfrm>
                  <a:off x="1531" y="2592"/>
                  <a:ext cx="1123" cy="1001"/>
                </a:xfrm>
                <a:custGeom>
                  <a:avLst/>
                  <a:gdLst>
                    <a:gd name="T0" fmla="*/ 1123 w 1123"/>
                    <a:gd name="T1" fmla="*/ 630 h 1001"/>
                    <a:gd name="T2" fmla="*/ 768 w 1123"/>
                    <a:gd name="T3" fmla="*/ 84 h 1001"/>
                    <a:gd name="T4" fmla="*/ 261 w 1123"/>
                    <a:gd name="T5" fmla="*/ 123 h 1001"/>
                    <a:gd name="T6" fmla="*/ 35 w 1123"/>
                    <a:gd name="T7" fmla="*/ 589 h 1001"/>
                    <a:gd name="T8" fmla="*/ 473 w 1123"/>
                    <a:gd name="T9" fmla="*/ 1001 h 10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3"/>
                    <a:gd name="T16" fmla="*/ 0 h 1001"/>
                    <a:gd name="T17" fmla="*/ 1123 w 1123"/>
                    <a:gd name="T18" fmla="*/ 1001 h 10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3" h="1001">
                      <a:moveTo>
                        <a:pt x="1123" y="630"/>
                      </a:moveTo>
                      <a:cubicBezTo>
                        <a:pt x="1064" y="540"/>
                        <a:pt x="912" y="168"/>
                        <a:pt x="768" y="84"/>
                      </a:cubicBezTo>
                      <a:cubicBezTo>
                        <a:pt x="624" y="0"/>
                        <a:pt x="382" y="39"/>
                        <a:pt x="261" y="123"/>
                      </a:cubicBezTo>
                      <a:cubicBezTo>
                        <a:pt x="139" y="207"/>
                        <a:pt x="0" y="443"/>
                        <a:pt x="35" y="589"/>
                      </a:cubicBezTo>
                      <a:cubicBezTo>
                        <a:pt x="71" y="736"/>
                        <a:pt x="382" y="916"/>
                        <a:pt x="473" y="1001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2990" name="Freeform 8"/>
                <p:cNvSpPr>
                  <a:spLocks/>
                </p:cNvSpPr>
                <p:nvPr/>
              </p:nvSpPr>
              <p:spPr bwMode="auto">
                <a:xfrm>
                  <a:off x="1488" y="2971"/>
                  <a:ext cx="872" cy="819"/>
                </a:xfrm>
                <a:custGeom>
                  <a:avLst/>
                  <a:gdLst>
                    <a:gd name="T0" fmla="*/ 388 w 872"/>
                    <a:gd name="T1" fmla="*/ 0 h 819"/>
                    <a:gd name="T2" fmla="*/ 65 w 872"/>
                    <a:gd name="T3" fmla="*/ 142 h 819"/>
                    <a:gd name="T4" fmla="*/ 64 w 872"/>
                    <a:gd name="T5" fmla="*/ 583 h 819"/>
                    <a:gd name="T6" fmla="*/ 452 w 872"/>
                    <a:gd name="T7" fmla="*/ 810 h 819"/>
                    <a:gd name="T8" fmla="*/ 872 w 872"/>
                    <a:gd name="T9" fmla="*/ 527 h 8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2"/>
                    <a:gd name="T16" fmla="*/ 0 h 819"/>
                    <a:gd name="T17" fmla="*/ 872 w 872"/>
                    <a:gd name="T18" fmla="*/ 819 h 8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2" h="819">
                      <a:moveTo>
                        <a:pt x="388" y="0"/>
                      </a:moveTo>
                      <a:cubicBezTo>
                        <a:pt x="334" y="24"/>
                        <a:pt x="119" y="45"/>
                        <a:pt x="65" y="142"/>
                      </a:cubicBezTo>
                      <a:cubicBezTo>
                        <a:pt x="11" y="240"/>
                        <a:pt x="0" y="473"/>
                        <a:pt x="64" y="583"/>
                      </a:cubicBezTo>
                      <a:cubicBezTo>
                        <a:pt x="128" y="694"/>
                        <a:pt x="317" y="819"/>
                        <a:pt x="452" y="810"/>
                      </a:cubicBezTo>
                      <a:cubicBezTo>
                        <a:pt x="587" y="801"/>
                        <a:pt x="785" y="586"/>
                        <a:pt x="872" y="527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2991" name="Freeform 9"/>
                <p:cNvSpPr>
                  <a:spLocks/>
                </p:cNvSpPr>
                <p:nvPr/>
              </p:nvSpPr>
              <p:spPr bwMode="auto">
                <a:xfrm>
                  <a:off x="2256" y="2784"/>
                  <a:ext cx="670" cy="964"/>
                </a:xfrm>
                <a:custGeom>
                  <a:avLst/>
                  <a:gdLst>
                    <a:gd name="T0" fmla="*/ 4 w 670"/>
                    <a:gd name="T1" fmla="*/ 801 h 964"/>
                    <a:gd name="T2" fmla="*/ 398 w 670"/>
                    <a:gd name="T3" fmla="*/ 928 h 964"/>
                    <a:gd name="T4" fmla="*/ 664 w 670"/>
                    <a:gd name="T5" fmla="*/ 585 h 964"/>
                    <a:gd name="T6" fmla="*/ 430 w 670"/>
                    <a:gd name="T7" fmla="*/ 124 h 964"/>
                    <a:gd name="T8" fmla="*/ 0 w 670"/>
                    <a:gd name="T9" fmla="*/ 0 h 9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0"/>
                    <a:gd name="T16" fmla="*/ 0 h 964"/>
                    <a:gd name="T17" fmla="*/ 670 w 670"/>
                    <a:gd name="T18" fmla="*/ 964 h 9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0" h="964">
                      <a:moveTo>
                        <a:pt x="4" y="801"/>
                      </a:moveTo>
                      <a:cubicBezTo>
                        <a:pt x="70" y="822"/>
                        <a:pt x="288" y="964"/>
                        <a:pt x="398" y="928"/>
                      </a:cubicBezTo>
                      <a:cubicBezTo>
                        <a:pt x="508" y="892"/>
                        <a:pt x="658" y="719"/>
                        <a:pt x="664" y="585"/>
                      </a:cubicBezTo>
                      <a:cubicBezTo>
                        <a:pt x="670" y="452"/>
                        <a:pt x="541" y="222"/>
                        <a:pt x="430" y="124"/>
                      </a:cubicBezTo>
                      <a:cubicBezTo>
                        <a:pt x="319" y="26"/>
                        <a:pt x="90" y="26"/>
                        <a:pt x="0" y="0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2992" name="Freeform 10"/>
                <p:cNvSpPr>
                  <a:spLocks/>
                </p:cNvSpPr>
                <p:nvPr/>
              </p:nvSpPr>
              <p:spPr bwMode="auto">
                <a:xfrm rot="-3472186">
                  <a:off x="1883" y="3249"/>
                  <a:ext cx="783" cy="706"/>
                </a:xfrm>
                <a:custGeom>
                  <a:avLst/>
                  <a:gdLst>
                    <a:gd name="T0" fmla="*/ 95 w 783"/>
                    <a:gd name="T1" fmla="*/ 0 h 706"/>
                    <a:gd name="T2" fmla="*/ 3 w 783"/>
                    <a:gd name="T3" fmla="*/ 246 h 706"/>
                    <a:gd name="T4" fmla="*/ 116 w 783"/>
                    <a:gd name="T5" fmla="*/ 527 h 706"/>
                    <a:gd name="T6" fmla="*/ 440 w 783"/>
                    <a:gd name="T7" fmla="*/ 689 h 706"/>
                    <a:gd name="T8" fmla="*/ 783 w 783"/>
                    <a:gd name="T9" fmla="*/ 632 h 7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3"/>
                    <a:gd name="T16" fmla="*/ 0 h 706"/>
                    <a:gd name="T17" fmla="*/ 783 w 783"/>
                    <a:gd name="T18" fmla="*/ 706 h 7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3" h="706">
                      <a:moveTo>
                        <a:pt x="95" y="0"/>
                      </a:moveTo>
                      <a:cubicBezTo>
                        <a:pt x="80" y="41"/>
                        <a:pt x="0" y="158"/>
                        <a:pt x="3" y="246"/>
                      </a:cubicBezTo>
                      <a:cubicBezTo>
                        <a:pt x="6" y="334"/>
                        <a:pt x="43" y="453"/>
                        <a:pt x="116" y="527"/>
                      </a:cubicBezTo>
                      <a:cubicBezTo>
                        <a:pt x="189" y="601"/>
                        <a:pt x="329" y="672"/>
                        <a:pt x="440" y="689"/>
                      </a:cubicBezTo>
                      <a:cubicBezTo>
                        <a:pt x="551" y="706"/>
                        <a:pt x="712" y="644"/>
                        <a:pt x="783" y="632"/>
                      </a:cubicBezTo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2988" name="Text Box 11"/>
              <p:cNvSpPr txBox="1">
                <a:spLocks noChangeArrowheads="1"/>
              </p:cNvSpPr>
              <p:nvPr/>
            </p:nvSpPr>
            <p:spPr bwMode="auto">
              <a:xfrm>
                <a:off x="1536" y="3072"/>
                <a:ext cx="128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b="0" dirty="0">
                    <a:latin typeface="+mj-lt"/>
                  </a:rPr>
                  <a:t>Combinational</a:t>
                </a:r>
              </a:p>
              <a:p>
                <a:pPr algn="ctr">
                  <a:defRPr/>
                </a:pPr>
                <a:r>
                  <a:rPr lang="en-US" sz="2000" b="0" dirty="0">
                    <a:latin typeface="+mj-lt"/>
                  </a:rPr>
                  <a:t>Logic</a:t>
                </a:r>
              </a:p>
            </p:txBody>
          </p:sp>
        </p:grpSp>
        <p:sp>
          <p:nvSpPr>
            <p:cNvPr id="82952" name="Line 12"/>
            <p:cNvSpPr>
              <a:spLocks noChangeShapeType="1"/>
            </p:cNvSpPr>
            <p:nvPr/>
          </p:nvSpPr>
          <p:spPr bwMode="auto">
            <a:xfrm>
              <a:off x="624" y="182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53" name="Line 13"/>
            <p:cNvSpPr>
              <a:spLocks noChangeShapeType="1"/>
            </p:cNvSpPr>
            <p:nvPr/>
          </p:nvSpPr>
          <p:spPr bwMode="auto">
            <a:xfrm>
              <a:off x="960" y="1373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54" name="Line 14"/>
            <p:cNvSpPr>
              <a:spLocks noChangeShapeType="1"/>
            </p:cNvSpPr>
            <p:nvPr/>
          </p:nvSpPr>
          <p:spPr bwMode="auto">
            <a:xfrm>
              <a:off x="1920" y="1373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4283" name="Group 15"/>
            <p:cNvGrpSpPr>
              <a:grpSpLocks/>
            </p:cNvGrpSpPr>
            <p:nvPr/>
          </p:nvGrpSpPr>
          <p:grpSpPr bwMode="auto">
            <a:xfrm>
              <a:off x="960" y="801"/>
              <a:ext cx="3552" cy="576"/>
              <a:chOff x="816" y="672"/>
              <a:chExt cx="2832" cy="576"/>
            </a:xfrm>
          </p:grpSpPr>
          <p:sp>
            <p:nvSpPr>
              <p:cNvPr id="82983" name="Line 16"/>
              <p:cNvSpPr>
                <a:spLocks noChangeShapeType="1"/>
              </p:cNvSpPr>
              <p:nvPr/>
            </p:nvSpPr>
            <p:spPr bwMode="auto">
              <a:xfrm>
                <a:off x="3072" y="124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2984" name="Line 17"/>
              <p:cNvSpPr>
                <a:spLocks noChangeShapeType="1"/>
              </p:cNvSpPr>
              <p:nvPr/>
            </p:nvSpPr>
            <p:spPr bwMode="auto">
              <a:xfrm flipV="1">
                <a:off x="3648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2985" name="Line 18"/>
              <p:cNvSpPr>
                <a:spLocks noChangeShapeType="1"/>
              </p:cNvSpPr>
              <p:nvPr/>
            </p:nvSpPr>
            <p:spPr bwMode="auto">
              <a:xfrm flipH="1">
                <a:off x="816" y="672"/>
                <a:ext cx="28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2986" name="Line 19"/>
              <p:cNvSpPr>
                <a:spLocks noChangeShapeType="1"/>
              </p:cNvSpPr>
              <p:nvPr/>
            </p:nvSpPr>
            <p:spPr bwMode="auto">
              <a:xfrm>
                <a:off x="816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2956" name="Line 20"/>
            <p:cNvSpPr>
              <a:spLocks noChangeShapeType="1"/>
            </p:cNvSpPr>
            <p:nvPr/>
          </p:nvSpPr>
          <p:spPr bwMode="auto">
            <a:xfrm>
              <a:off x="3936" y="2049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57" name="Text Box 21"/>
            <p:cNvSpPr txBox="1">
              <a:spLocks noChangeArrowheads="1"/>
            </p:cNvSpPr>
            <p:nvPr/>
          </p:nvSpPr>
          <p:spPr bwMode="auto">
            <a:xfrm>
              <a:off x="2021" y="1394"/>
              <a:ext cx="6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Current</a:t>
              </a:r>
            </a:p>
            <a:p>
              <a:pPr>
                <a:defRPr/>
              </a:pPr>
              <a:r>
                <a:rPr lang="en-US" b="0">
                  <a:latin typeface="+mj-lt"/>
                </a:rPr>
                <a:t>State</a:t>
              </a:r>
            </a:p>
          </p:txBody>
        </p:sp>
        <p:sp>
          <p:nvSpPr>
            <p:cNvPr id="82958" name="Text Box 22"/>
            <p:cNvSpPr txBox="1">
              <a:spLocks noChangeArrowheads="1"/>
            </p:cNvSpPr>
            <p:nvPr/>
          </p:nvSpPr>
          <p:spPr bwMode="auto">
            <a:xfrm>
              <a:off x="4607" y="947"/>
              <a:ext cx="44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+mj-lt"/>
                </a:rPr>
                <a:t>Next</a:t>
              </a:r>
            </a:p>
            <a:p>
              <a:pPr>
                <a:defRPr/>
              </a:pPr>
              <a:r>
                <a:rPr lang="en-US" b="0" dirty="0">
                  <a:latin typeface="+mj-lt"/>
                </a:rPr>
                <a:t>State</a:t>
              </a:r>
            </a:p>
          </p:txBody>
        </p:sp>
        <p:sp>
          <p:nvSpPr>
            <p:cNvPr id="82959" name="Text Box 23"/>
            <p:cNvSpPr txBox="1">
              <a:spLocks noChangeArrowheads="1"/>
            </p:cNvSpPr>
            <p:nvPr/>
          </p:nvSpPr>
          <p:spPr bwMode="auto">
            <a:xfrm>
              <a:off x="585" y="2099"/>
              <a:ext cx="4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Input</a:t>
              </a:r>
            </a:p>
          </p:txBody>
        </p:sp>
        <p:sp>
          <p:nvSpPr>
            <p:cNvPr id="82960" name="Text Box 24"/>
            <p:cNvSpPr txBox="1">
              <a:spLocks noChangeArrowheads="1"/>
            </p:cNvSpPr>
            <p:nvPr/>
          </p:nvSpPr>
          <p:spPr bwMode="auto">
            <a:xfrm>
              <a:off x="4756" y="2099"/>
              <a:ext cx="5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Output</a:t>
              </a:r>
            </a:p>
          </p:txBody>
        </p:sp>
        <p:sp>
          <p:nvSpPr>
            <p:cNvPr id="82961" name="Rectangle 25"/>
            <p:cNvSpPr>
              <a:spLocks noChangeArrowheads="1"/>
            </p:cNvSpPr>
            <p:nvPr/>
          </p:nvSpPr>
          <p:spPr bwMode="auto">
            <a:xfrm>
              <a:off x="1248" y="1152"/>
              <a:ext cx="672" cy="768"/>
            </a:xfrm>
            <a:prstGeom prst="rect">
              <a:avLst/>
            </a:prstGeom>
            <a:solidFill>
              <a:srgbClr val="E6B9B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82962" name="Text Box 26"/>
            <p:cNvSpPr txBox="1">
              <a:spLocks noChangeArrowheads="1"/>
            </p:cNvSpPr>
            <p:nvPr/>
          </p:nvSpPr>
          <p:spPr bwMode="auto">
            <a:xfrm>
              <a:off x="1213" y="1248"/>
              <a:ext cx="75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DREG</a:t>
              </a:r>
            </a:p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Memory</a:t>
              </a:r>
            </a:p>
          </p:txBody>
        </p:sp>
        <p:sp>
          <p:nvSpPr>
            <p:cNvPr id="82963" name="Line 28"/>
            <p:cNvSpPr>
              <a:spLocks noChangeShapeType="1"/>
            </p:cNvSpPr>
            <p:nvPr/>
          </p:nvSpPr>
          <p:spPr bwMode="auto">
            <a:xfrm>
              <a:off x="1248" y="1776"/>
              <a:ext cx="144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64" name="Line 29"/>
            <p:cNvSpPr>
              <a:spLocks noChangeShapeType="1"/>
            </p:cNvSpPr>
            <p:nvPr/>
          </p:nvSpPr>
          <p:spPr bwMode="auto">
            <a:xfrm flipH="1">
              <a:off x="1248" y="1824"/>
              <a:ext cx="144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65" name="Text Box 30"/>
            <p:cNvSpPr txBox="1">
              <a:spLocks noChangeArrowheads="1"/>
            </p:cNvSpPr>
            <p:nvPr/>
          </p:nvSpPr>
          <p:spPr bwMode="auto">
            <a:xfrm>
              <a:off x="582" y="1778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Clock</a:t>
              </a:r>
            </a:p>
          </p:txBody>
        </p:sp>
        <p:grpSp>
          <p:nvGrpSpPr>
            <p:cNvPr id="54294" name="Group 45"/>
            <p:cNvGrpSpPr>
              <a:grpSpLocks/>
            </p:cNvGrpSpPr>
            <p:nvPr/>
          </p:nvGrpSpPr>
          <p:grpSpPr bwMode="auto">
            <a:xfrm>
              <a:off x="144" y="1776"/>
              <a:ext cx="384" cy="144"/>
              <a:chOff x="288" y="2448"/>
              <a:chExt cx="384" cy="144"/>
            </a:xfrm>
          </p:grpSpPr>
          <p:grpSp>
            <p:nvGrpSpPr>
              <p:cNvPr id="54297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192" cy="144"/>
                <a:chOff x="288" y="2448"/>
                <a:chExt cx="192" cy="144"/>
              </a:xfrm>
            </p:grpSpPr>
            <p:grpSp>
              <p:nvGrpSpPr>
                <p:cNvPr id="54305" name="Group 33"/>
                <p:cNvGrpSpPr>
                  <a:grpSpLocks/>
                </p:cNvGrpSpPr>
                <p:nvPr/>
              </p:nvGrpSpPr>
              <p:grpSpPr bwMode="auto">
                <a:xfrm>
                  <a:off x="288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8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82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54306" name="Group 34"/>
                <p:cNvGrpSpPr>
                  <a:grpSpLocks/>
                </p:cNvGrpSpPr>
                <p:nvPr/>
              </p:nvGrpSpPr>
              <p:grpSpPr bwMode="auto">
                <a:xfrm flipV="1">
                  <a:off x="384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7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80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54298" name="Group 38"/>
              <p:cNvGrpSpPr>
                <a:grpSpLocks/>
              </p:cNvGrpSpPr>
              <p:nvPr/>
            </p:nvGrpSpPr>
            <p:grpSpPr bwMode="auto">
              <a:xfrm>
                <a:off x="480" y="2448"/>
                <a:ext cx="192" cy="144"/>
                <a:chOff x="288" y="2448"/>
                <a:chExt cx="192" cy="144"/>
              </a:xfrm>
            </p:grpSpPr>
            <p:grpSp>
              <p:nvGrpSpPr>
                <p:cNvPr id="54299" name="Group 39"/>
                <p:cNvGrpSpPr>
                  <a:grpSpLocks/>
                </p:cNvGrpSpPr>
                <p:nvPr/>
              </p:nvGrpSpPr>
              <p:grpSpPr bwMode="auto">
                <a:xfrm>
                  <a:off x="288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7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76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54300" name="Group 42"/>
                <p:cNvGrpSpPr>
                  <a:grpSpLocks/>
                </p:cNvGrpSpPr>
                <p:nvPr/>
              </p:nvGrpSpPr>
              <p:grpSpPr bwMode="auto">
                <a:xfrm flipV="1">
                  <a:off x="384" y="2448"/>
                  <a:ext cx="96" cy="144"/>
                  <a:chOff x="288" y="2448"/>
                  <a:chExt cx="96" cy="144"/>
                </a:xfrm>
              </p:grpSpPr>
              <p:sp>
                <p:nvSpPr>
                  <p:cNvPr id="8297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259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82974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44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</p:grpSp>
        <p:sp>
          <p:nvSpPr>
            <p:cNvPr id="82967" name="Line 46"/>
            <p:cNvSpPr>
              <a:spLocks noChangeShapeType="1"/>
            </p:cNvSpPr>
            <p:nvPr/>
          </p:nvSpPr>
          <p:spPr bwMode="auto">
            <a:xfrm flipH="1">
              <a:off x="2235" y="1331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2968" name="Line 47"/>
            <p:cNvSpPr>
              <a:spLocks noChangeShapeType="1"/>
            </p:cNvSpPr>
            <p:nvPr/>
          </p:nvSpPr>
          <p:spPr bwMode="auto">
            <a:xfrm flipH="1">
              <a:off x="4432" y="1083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82948" name="Line 49"/>
          <p:cNvSpPr>
            <a:spLocks noChangeShapeType="1"/>
          </p:cNvSpPr>
          <p:nvPr/>
        </p:nvSpPr>
        <p:spPr bwMode="auto">
          <a:xfrm flipV="1">
            <a:off x="381000" y="2665413"/>
            <a:ext cx="0" cy="382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2949" name="Line 50"/>
          <p:cNvSpPr>
            <a:spLocks noChangeShapeType="1"/>
          </p:cNvSpPr>
          <p:nvPr/>
        </p:nvSpPr>
        <p:spPr bwMode="auto">
          <a:xfrm flipV="1">
            <a:off x="695325" y="2665413"/>
            <a:ext cx="0" cy="382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42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Model: Discrete Time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24200" y="1371600"/>
            <a:ext cx="3910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+mj-lt"/>
              </a:rPr>
              <a:t>State updated every rising clock edge</a:t>
            </a:r>
          </a:p>
        </p:txBody>
      </p:sp>
      <p:sp>
        <p:nvSpPr>
          <p:cNvPr id="51" name="Freeform 50"/>
          <p:cNvSpPr/>
          <p:nvPr/>
        </p:nvSpPr>
        <p:spPr>
          <a:xfrm>
            <a:off x="3234444" y="1716360"/>
            <a:ext cx="377021" cy="367083"/>
          </a:xfrm>
          <a:custGeom>
            <a:avLst/>
            <a:gdLst>
              <a:gd name="connsiteX0" fmla="*/ 377021 w 377021"/>
              <a:gd name="connsiteY0" fmla="*/ 0 h 367083"/>
              <a:gd name="connsiteX1" fmla="*/ 248040 w 377021"/>
              <a:gd name="connsiteY1" fmla="*/ 198423 h 367083"/>
              <a:gd name="connsiteX2" fmla="*/ 148824 w 377021"/>
              <a:gd name="connsiteY2" fmla="*/ 69448 h 367083"/>
              <a:gd name="connsiteX3" fmla="*/ 0 w 377021"/>
              <a:gd name="connsiteY3" fmla="*/ 367083 h 36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21" h="367083">
                <a:moveTo>
                  <a:pt x="377021" y="0"/>
                </a:moveTo>
                <a:cubicBezTo>
                  <a:pt x="331547" y="93424"/>
                  <a:pt x="286073" y="186848"/>
                  <a:pt x="248040" y="198423"/>
                </a:cubicBezTo>
                <a:cubicBezTo>
                  <a:pt x="210007" y="209998"/>
                  <a:pt x="190164" y="41338"/>
                  <a:pt x="148824" y="69448"/>
                </a:cubicBezTo>
                <a:cubicBezTo>
                  <a:pt x="107484" y="97558"/>
                  <a:pt x="0" y="367083"/>
                  <a:pt x="0" y="367083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What if you were given the following design specification:</a:t>
            </a:r>
          </a:p>
        </p:txBody>
      </p:sp>
      <p:sp>
        <p:nvSpPr>
          <p:cNvPr id="9225" name="Rectangle 203"/>
          <p:cNvSpPr>
            <a:spLocks noChangeArrowheads="1"/>
          </p:cNvSpPr>
          <p:nvPr/>
        </p:nvSpPr>
        <p:spPr bwMode="auto">
          <a:xfrm>
            <a:off x="4495800" y="2133600"/>
            <a:ext cx="3200400" cy="18288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+mj-lt"/>
            </a:endParaRPr>
          </a:p>
        </p:txBody>
      </p:sp>
      <p:sp>
        <p:nvSpPr>
          <p:cNvPr id="9226" name="Text Box 204"/>
          <p:cNvSpPr txBox="1">
            <a:spLocks noChangeArrowheads="1"/>
          </p:cNvSpPr>
          <p:nvPr/>
        </p:nvSpPr>
        <p:spPr bwMode="auto">
          <a:xfrm>
            <a:off x="4522788" y="2239963"/>
            <a:ext cx="3108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When the button is pushed: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1) Turn the light on if it is off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2) Turn the light off if it is on</a:t>
            </a:r>
            <a:endParaRPr lang="en-US" sz="1800" b="0" dirty="0">
              <a:latin typeface="+mj-lt"/>
            </a:endParaRPr>
          </a:p>
        </p:txBody>
      </p:sp>
      <p:sp>
        <p:nvSpPr>
          <p:cNvPr id="9227" name="Text Box 205"/>
          <p:cNvSpPr txBox="1">
            <a:spLocks noChangeArrowheads="1"/>
          </p:cNvSpPr>
          <p:nvPr/>
        </p:nvSpPr>
        <p:spPr bwMode="auto">
          <a:xfrm>
            <a:off x="4648200" y="3124200"/>
            <a:ext cx="2846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The light should change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state within a second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of the button press</a:t>
            </a:r>
            <a:endParaRPr lang="en-US" sz="3200" b="0" dirty="0">
              <a:latin typeface="+mj-lt"/>
            </a:endParaRPr>
          </a:p>
        </p:txBody>
      </p:sp>
      <p:sp>
        <p:nvSpPr>
          <p:cNvPr id="9228" name="Line 206"/>
          <p:cNvSpPr>
            <a:spLocks noChangeShapeType="1"/>
          </p:cNvSpPr>
          <p:nvPr/>
        </p:nvSpPr>
        <p:spPr bwMode="auto">
          <a:xfrm>
            <a:off x="3276600" y="3048000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29" name="Text Box 207"/>
          <p:cNvSpPr txBox="1">
            <a:spLocks noChangeArrowheads="1"/>
          </p:cNvSpPr>
          <p:nvPr/>
        </p:nvSpPr>
        <p:spPr bwMode="auto">
          <a:xfrm>
            <a:off x="3297238" y="2717800"/>
            <a:ext cx="8937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button</a:t>
            </a:r>
            <a:endParaRPr lang="en-US" sz="2400" b="0">
              <a:latin typeface="+mj-lt"/>
            </a:endParaRPr>
          </a:p>
        </p:txBody>
      </p:sp>
      <p:grpSp>
        <p:nvGrpSpPr>
          <p:cNvPr id="15367" name="Group 208"/>
          <p:cNvGrpSpPr>
            <a:grpSpLocks/>
          </p:cNvGrpSpPr>
          <p:nvPr/>
        </p:nvGrpSpPr>
        <p:grpSpPr bwMode="auto">
          <a:xfrm>
            <a:off x="7696200" y="2743200"/>
            <a:ext cx="914400" cy="276225"/>
            <a:chOff x="3888" y="3330"/>
            <a:chExt cx="576" cy="174"/>
          </a:xfrm>
        </p:grpSpPr>
        <p:sp>
          <p:nvSpPr>
            <p:cNvPr id="9233" name="Line 209"/>
            <p:cNvSpPr>
              <a:spLocks noChangeShapeType="1"/>
            </p:cNvSpPr>
            <p:nvPr/>
          </p:nvSpPr>
          <p:spPr bwMode="auto">
            <a:xfrm>
              <a:off x="3888" y="35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234" name="Text Box 210"/>
            <p:cNvSpPr txBox="1">
              <a:spLocks noChangeArrowheads="1"/>
            </p:cNvSpPr>
            <p:nvPr/>
          </p:nvSpPr>
          <p:spPr bwMode="auto">
            <a:xfrm>
              <a:off x="4015" y="3330"/>
              <a:ext cx="3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dirty="0">
                  <a:latin typeface="+mj-lt"/>
                </a:rPr>
                <a:t>light</a:t>
              </a:r>
            </a:p>
          </p:txBody>
        </p:sp>
      </p:grpSp>
      <p:sp>
        <p:nvSpPr>
          <p:cNvPr id="504019" name="Text Box 211"/>
          <p:cNvSpPr txBox="1">
            <a:spLocks noChangeArrowheads="1"/>
          </p:cNvSpPr>
          <p:nvPr/>
        </p:nvSpPr>
        <p:spPr bwMode="auto">
          <a:xfrm>
            <a:off x="3733800" y="4267200"/>
            <a:ext cx="4711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What makes this device different</a:t>
            </a:r>
            <a:br>
              <a:rPr lang="en-US" sz="2000" b="0" dirty="0">
                <a:latin typeface="+mj-lt"/>
              </a:rPr>
            </a:br>
            <a:r>
              <a:rPr lang="en-US" sz="2000" b="0" dirty="0">
                <a:latin typeface="+mj-lt"/>
              </a:rPr>
              <a:t>from those we</a:t>
            </a:r>
            <a:r>
              <a:rPr lang="en-US" altLang="ja-JP" sz="2000" b="0" dirty="0">
                <a:latin typeface="+mj-lt"/>
              </a:rPr>
              <a:t>’ve discussed before?</a:t>
            </a:r>
            <a:endParaRPr lang="en-US" sz="2000" b="0" dirty="0">
              <a:latin typeface="+mj-lt"/>
            </a:endParaRPr>
          </a:p>
        </p:txBody>
      </p:sp>
      <p:sp>
        <p:nvSpPr>
          <p:cNvPr id="504020" name="Text Box 212"/>
          <p:cNvSpPr txBox="1">
            <a:spLocks noChangeArrowheads="1"/>
          </p:cNvSpPr>
          <p:nvPr/>
        </p:nvSpPr>
        <p:spPr bwMode="auto">
          <a:xfrm>
            <a:off x="3733800" y="5029200"/>
            <a:ext cx="518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288925" indent="-288925">
              <a:buFontTx/>
              <a:buAutoNum type="arabicPeriod"/>
              <a:defRPr/>
            </a:pPr>
            <a:r>
              <a:rPr lang="en-US" sz="2000" b="0" dirty="0">
                <a:latin typeface="+mj-lt"/>
              </a:rPr>
              <a:t>“</a:t>
            </a:r>
            <a:r>
              <a:rPr lang="en-US" altLang="ja-JP" sz="2000" b="0" dirty="0">
                <a:latin typeface="+mj-lt"/>
              </a:rPr>
              <a:t>State” – i.e., the device has memory</a:t>
            </a:r>
          </a:p>
          <a:p>
            <a:pPr marL="288925" indent="-288925">
              <a:buFontTx/>
              <a:buAutoNum type="arabicPeriod"/>
              <a:defRPr/>
            </a:pPr>
            <a:r>
              <a:rPr lang="en-US" altLang="ja-JP" sz="2000" b="0" dirty="0">
                <a:latin typeface="+mj-lt"/>
              </a:rPr>
              <a:t>The output was changed by a input “event” (pushing a button) rather than an input “level”</a:t>
            </a:r>
            <a:endParaRPr lang="en-US" sz="2000" b="0" dirty="0">
              <a:latin typeface="+mj-lt"/>
            </a:endParaRPr>
          </a:p>
        </p:txBody>
      </p:sp>
      <p:sp>
        <p:nvSpPr>
          <p:cNvPr id="15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Something We Can’t Build (Yet)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47800" y="3521075"/>
            <a:ext cx="914400" cy="974725"/>
            <a:chOff x="1448006" y="3520440"/>
            <a:chExt cx="914194" cy="975360"/>
          </a:xfrm>
        </p:grpSpPr>
        <p:grpSp>
          <p:nvGrpSpPr>
            <p:cNvPr id="15390" name="Group 4"/>
            <p:cNvGrpSpPr>
              <a:grpSpLocks/>
            </p:cNvGrpSpPr>
            <p:nvPr/>
          </p:nvGrpSpPr>
          <p:grpSpPr bwMode="auto">
            <a:xfrm>
              <a:off x="1448006" y="3520440"/>
              <a:ext cx="914194" cy="975360"/>
              <a:chOff x="1444" y="3311"/>
              <a:chExt cx="720" cy="768"/>
            </a:xfrm>
          </p:grpSpPr>
          <p:sp>
            <p:nvSpPr>
              <p:cNvPr id="226" name="AutoShape 5"/>
              <p:cNvSpPr>
                <a:spLocks noChangeArrowheads="1"/>
              </p:cNvSpPr>
              <p:nvPr/>
            </p:nvSpPr>
            <p:spPr bwMode="auto">
              <a:xfrm>
                <a:off x="1444" y="3434"/>
                <a:ext cx="720" cy="645"/>
              </a:xfrm>
              <a:prstGeom prst="cube">
                <a:avLst>
                  <a:gd name="adj" fmla="val 25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15393" name="Group 6"/>
              <p:cNvGrpSpPr>
                <a:grpSpLocks/>
              </p:cNvGrpSpPr>
              <p:nvPr/>
            </p:nvGrpSpPr>
            <p:grpSpPr bwMode="auto">
              <a:xfrm>
                <a:off x="1598" y="3311"/>
                <a:ext cx="422" cy="162"/>
                <a:chOff x="1296" y="1824"/>
                <a:chExt cx="528" cy="192"/>
              </a:xfrm>
            </p:grpSpPr>
            <p:sp>
              <p:nvSpPr>
                <p:cNvPr id="229" name="Oval 7"/>
                <p:cNvSpPr>
                  <a:spLocks noChangeArrowheads="1"/>
                </p:cNvSpPr>
                <p:nvPr/>
              </p:nvSpPr>
              <p:spPr bwMode="auto">
                <a:xfrm>
                  <a:off x="1440" y="1922"/>
                  <a:ext cx="241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Oval 8"/>
                <p:cNvSpPr>
                  <a:spLocks noChangeArrowheads="1"/>
                </p:cNvSpPr>
                <p:nvPr/>
              </p:nvSpPr>
              <p:spPr bwMode="auto">
                <a:xfrm>
                  <a:off x="1296" y="1825"/>
                  <a:ext cx="530" cy="15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round/>
                  <a:headEnd/>
                  <a:tailEnd/>
                </a:ln>
                <a:scene3d>
                  <a:camera prst="legacyPerspectiveBottom"/>
                  <a:lightRig rig="legacyFlat3" dir="r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FFFF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28" name="Oval 9"/>
              <p:cNvSpPr>
                <a:spLocks noChangeArrowheads="1"/>
              </p:cNvSpPr>
              <p:nvPr/>
            </p:nvSpPr>
            <p:spPr bwMode="auto">
              <a:xfrm>
                <a:off x="1590" y="3667"/>
                <a:ext cx="276" cy="290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rgbClr val="008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503912" name="Oval 104"/>
            <p:cNvSpPr>
              <a:spLocks noChangeArrowheads="1"/>
            </p:cNvSpPr>
            <p:nvPr/>
          </p:nvSpPr>
          <p:spPr bwMode="auto">
            <a:xfrm>
              <a:off x="1598785" y="3955698"/>
              <a:ext cx="380914" cy="401900"/>
            </a:xfrm>
            <a:prstGeom prst="ellipse">
              <a:avLst/>
            </a:prstGeom>
            <a:gradFill rotWithShape="0">
              <a:gsLst>
                <a:gs pos="0">
                  <a:srgbClr val="99FF66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5372" name="Group 4"/>
          <p:cNvGrpSpPr>
            <a:grpSpLocks/>
          </p:cNvGrpSpPr>
          <p:nvPr/>
        </p:nvGrpSpPr>
        <p:grpSpPr bwMode="auto">
          <a:xfrm>
            <a:off x="1401763" y="2073275"/>
            <a:ext cx="914400" cy="974725"/>
            <a:chOff x="1444" y="3311"/>
            <a:chExt cx="720" cy="768"/>
          </a:xfrm>
        </p:grpSpPr>
        <p:sp>
          <p:nvSpPr>
            <p:cNvPr id="9423" name="AutoShape 5"/>
            <p:cNvSpPr>
              <a:spLocks noChangeArrowheads="1"/>
            </p:cNvSpPr>
            <p:nvPr/>
          </p:nvSpPr>
          <p:spPr bwMode="auto">
            <a:xfrm>
              <a:off x="1444" y="3434"/>
              <a:ext cx="720" cy="645"/>
            </a:xfrm>
            <a:prstGeom prst="cube">
              <a:avLst>
                <a:gd name="adj" fmla="val 25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5386" name="Group 6"/>
            <p:cNvGrpSpPr>
              <a:grpSpLocks/>
            </p:cNvGrpSpPr>
            <p:nvPr/>
          </p:nvGrpSpPr>
          <p:grpSpPr bwMode="auto">
            <a:xfrm>
              <a:off x="1598" y="3311"/>
              <a:ext cx="422" cy="162"/>
              <a:chOff x="1296" y="1824"/>
              <a:chExt cx="528" cy="192"/>
            </a:xfrm>
          </p:grpSpPr>
          <p:sp>
            <p:nvSpPr>
              <p:cNvPr id="9426" name="Oval 7"/>
              <p:cNvSpPr>
                <a:spLocks noChangeArrowheads="1"/>
              </p:cNvSpPr>
              <p:nvPr/>
            </p:nvSpPr>
            <p:spPr bwMode="auto">
              <a:xfrm>
                <a:off x="1440" y="1922"/>
                <a:ext cx="241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427" name="Oval 8"/>
              <p:cNvSpPr>
                <a:spLocks noChangeArrowheads="1"/>
              </p:cNvSpPr>
              <p:nvPr/>
            </p:nvSpPr>
            <p:spPr bwMode="auto">
              <a:xfrm>
                <a:off x="1296" y="1825"/>
                <a:ext cx="530" cy="151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9425" name="Oval 9"/>
            <p:cNvSpPr>
              <a:spLocks noChangeArrowheads="1"/>
            </p:cNvSpPr>
            <p:nvPr/>
          </p:nvSpPr>
          <p:spPr bwMode="auto">
            <a:xfrm>
              <a:off x="1590" y="3667"/>
              <a:ext cx="276" cy="290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66888" y="1676400"/>
            <a:ext cx="711200" cy="457200"/>
            <a:chOff x="1766887" y="1676400"/>
            <a:chExt cx="711941" cy="457200"/>
          </a:xfrm>
        </p:grpSpPr>
        <p:sp>
          <p:nvSpPr>
            <p:cNvPr id="2" name="Down Arrow 1"/>
            <p:cNvSpPr/>
            <p:nvPr/>
          </p:nvSpPr>
          <p:spPr bwMode="auto">
            <a:xfrm>
              <a:off x="1766887" y="1828800"/>
              <a:ext cx="244730" cy="3048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 bwMode="auto">
            <a:xfrm>
              <a:off x="1981422" y="1676400"/>
              <a:ext cx="497406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#1</a:t>
              </a:r>
            </a:p>
          </p:txBody>
        </p:sp>
      </p:grpSp>
      <p:grpSp>
        <p:nvGrpSpPr>
          <p:cNvPr id="15374" name="Group 4"/>
          <p:cNvGrpSpPr>
            <a:grpSpLocks/>
          </p:cNvGrpSpPr>
          <p:nvPr/>
        </p:nvGrpSpPr>
        <p:grpSpPr bwMode="auto">
          <a:xfrm>
            <a:off x="1401763" y="5045075"/>
            <a:ext cx="914400" cy="974725"/>
            <a:chOff x="1444" y="3311"/>
            <a:chExt cx="720" cy="768"/>
          </a:xfrm>
        </p:grpSpPr>
        <p:sp>
          <p:nvSpPr>
            <p:cNvPr id="235" name="AutoShape 5"/>
            <p:cNvSpPr>
              <a:spLocks noChangeArrowheads="1"/>
            </p:cNvSpPr>
            <p:nvPr/>
          </p:nvSpPr>
          <p:spPr bwMode="auto">
            <a:xfrm>
              <a:off x="1444" y="3434"/>
              <a:ext cx="720" cy="645"/>
            </a:xfrm>
            <a:prstGeom prst="cube">
              <a:avLst>
                <a:gd name="adj" fmla="val 25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5379" name="Group 6"/>
            <p:cNvGrpSpPr>
              <a:grpSpLocks/>
            </p:cNvGrpSpPr>
            <p:nvPr/>
          </p:nvGrpSpPr>
          <p:grpSpPr bwMode="auto">
            <a:xfrm>
              <a:off x="1598" y="3311"/>
              <a:ext cx="422" cy="162"/>
              <a:chOff x="1296" y="1824"/>
              <a:chExt cx="528" cy="192"/>
            </a:xfrm>
          </p:grpSpPr>
          <p:sp>
            <p:nvSpPr>
              <p:cNvPr id="238" name="Oval 7"/>
              <p:cNvSpPr>
                <a:spLocks noChangeArrowheads="1"/>
              </p:cNvSpPr>
              <p:nvPr/>
            </p:nvSpPr>
            <p:spPr bwMode="auto">
              <a:xfrm>
                <a:off x="1440" y="1922"/>
                <a:ext cx="241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9" name="Oval 8"/>
              <p:cNvSpPr>
                <a:spLocks noChangeArrowheads="1"/>
              </p:cNvSpPr>
              <p:nvPr/>
            </p:nvSpPr>
            <p:spPr bwMode="auto">
              <a:xfrm>
                <a:off x="1296" y="1825"/>
                <a:ext cx="530" cy="151"/>
              </a:xfrm>
              <a:prstGeom prst="ellipse">
                <a:avLst/>
              </a:prstGeom>
              <a:solidFill>
                <a:srgbClr val="FFFFFF"/>
              </a:solidFill>
              <a:ln w="9525">
                <a:round/>
                <a:headEnd/>
                <a:tailEnd/>
              </a:ln>
              <a:scene3d>
                <a:camera prst="legacyPerspectiveBottom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7" name="Oval 9"/>
            <p:cNvSpPr>
              <a:spLocks noChangeArrowheads="1"/>
            </p:cNvSpPr>
            <p:nvPr/>
          </p:nvSpPr>
          <p:spPr bwMode="auto">
            <a:xfrm>
              <a:off x="1590" y="3667"/>
              <a:ext cx="276" cy="290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66888" y="3124200"/>
            <a:ext cx="787400" cy="457200"/>
            <a:chOff x="1766889" y="3124200"/>
            <a:chExt cx="788139" cy="457200"/>
          </a:xfrm>
        </p:grpSpPr>
        <p:sp>
          <p:nvSpPr>
            <p:cNvPr id="225" name="TextBox 224"/>
            <p:cNvSpPr txBox="1"/>
            <p:nvPr/>
          </p:nvSpPr>
          <p:spPr bwMode="auto">
            <a:xfrm>
              <a:off x="2057674" y="3124200"/>
              <a:ext cx="497354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#2</a:t>
              </a:r>
            </a:p>
          </p:txBody>
        </p:sp>
        <p:sp>
          <p:nvSpPr>
            <p:cNvPr id="224" name="Down Arrow 223"/>
            <p:cNvSpPr/>
            <p:nvPr/>
          </p:nvSpPr>
          <p:spPr bwMode="auto">
            <a:xfrm>
              <a:off x="1766889" y="3276600"/>
              <a:ext cx="244704" cy="3048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019" grpId="0"/>
      <p:bldP spid="50402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4038600"/>
            <a:ext cx="67818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84213" indent="-22701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Questions:</a:t>
            </a:r>
          </a:p>
          <a:p>
            <a:pPr marL="227013" lvl="1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Constraints on </a:t>
            </a:r>
            <a:r>
              <a:rPr lang="en-US" sz="1800" b="0" dirty="0" err="1">
                <a:latin typeface="+mj-lt"/>
              </a:rPr>
              <a:t>t</a:t>
            </a:r>
            <a:r>
              <a:rPr lang="en-US" sz="1800" b="0" baseline="-25000" dirty="0" err="1">
                <a:latin typeface="+mj-lt"/>
              </a:rPr>
              <a:t>CD</a:t>
            </a:r>
            <a:r>
              <a:rPr lang="en-US" sz="1800" b="0" dirty="0">
                <a:latin typeface="+mj-lt"/>
              </a:rPr>
              <a:t> for the logic?</a:t>
            </a:r>
          </a:p>
          <a:p>
            <a:pPr marL="227013" lvl="1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Minimum clock period?</a:t>
            </a:r>
          </a:p>
          <a:p>
            <a:pPr marL="227013" lvl="1">
              <a:lnSpc>
                <a:spcPct val="12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Setup, Hold times for Inputs?</a:t>
            </a:r>
          </a:p>
        </p:txBody>
      </p:sp>
      <p:sp>
        <p:nvSpPr>
          <p:cNvPr id="84995" name="Line 4"/>
          <p:cNvSpPr>
            <a:spLocks noChangeShapeType="1"/>
          </p:cNvSpPr>
          <p:nvPr/>
        </p:nvSpPr>
        <p:spPr bwMode="auto">
          <a:xfrm>
            <a:off x="990600" y="3243263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6323" name="Group 5"/>
          <p:cNvGrpSpPr>
            <a:grpSpLocks/>
          </p:cNvGrpSpPr>
          <p:nvPr/>
        </p:nvGrpSpPr>
        <p:grpSpPr bwMode="auto">
          <a:xfrm>
            <a:off x="4124325" y="1682750"/>
            <a:ext cx="2282825" cy="2225675"/>
            <a:chOff x="1488" y="2592"/>
            <a:chExt cx="1438" cy="1402"/>
          </a:xfrm>
        </p:grpSpPr>
        <p:sp>
          <p:nvSpPr>
            <p:cNvPr id="85039" name="Freeform 6"/>
            <p:cNvSpPr>
              <a:spLocks/>
            </p:cNvSpPr>
            <p:nvPr/>
          </p:nvSpPr>
          <p:spPr bwMode="auto">
            <a:xfrm>
              <a:off x="1531" y="2592"/>
              <a:ext cx="1123" cy="1001"/>
            </a:xfrm>
            <a:custGeom>
              <a:avLst/>
              <a:gdLst>
                <a:gd name="T0" fmla="*/ 1123 w 1123"/>
                <a:gd name="T1" fmla="*/ 630 h 1001"/>
                <a:gd name="T2" fmla="*/ 768 w 1123"/>
                <a:gd name="T3" fmla="*/ 84 h 1001"/>
                <a:gd name="T4" fmla="*/ 261 w 1123"/>
                <a:gd name="T5" fmla="*/ 123 h 1001"/>
                <a:gd name="T6" fmla="*/ 35 w 1123"/>
                <a:gd name="T7" fmla="*/ 589 h 1001"/>
                <a:gd name="T8" fmla="*/ 473 w 1123"/>
                <a:gd name="T9" fmla="*/ 1001 h 10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3"/>
                <a:gd name="T16" fmla="*/ 0 h 1001"/>
                <a:gd name="T17" fmla="*/ 1123 w 1123"/>
                <a:gd name="T18" fmla="*/ 1001 h 10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3" h="1001">
                  <a:moveTo>
                    <a:pt x="1123" y="630"/>
                  </a:moveTo>
                  <a:cubicBezTo>
                    <a:pt x="1064" y="540"/>
                    <a:pt x="912" y="168"/>
                    <a:pt x="768" y="84"/>
                  </a:cubicBezTo>
                  <a:cubicBezTo>
                    <a:pt x="624" y="0"/>
                    <a:pt x="382" y="39"/>
                    <a:pt x="261" y="123"/>
                  </a:cubicBezTo>
                  <a:cubicBezTo>
                    <a:pt x="139" y="207"/>
                    <a:pt x="0" y="443"/>
                    <a:pt x="35" y="589"/>
                  </a:cubicBezTo>
                  <a:cubicBezTo>
                    <a:pt x="71" y="736"/>
                    <a:pt x="382" y="916"/>
                    <a:pt x="473" y="1001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40" name="Freeform 7"/>
            <p:cNvSpPr>
              <a:spLocks/>
            </p:cNvSpPr>
            <p:nvPr/>
          </p:nvSpPr>
          <p:spPr bwMode="auto">
            <a:xfrm>
              <a:off x="1488" y="2971"/>
              <a:ext cx="872" cy="819"/>
            </a:xfrm>
            <a:custGeom>
              <a:avLst/>
              <a:gdLst>
                <a:gd name="T0" fmla="*/ 388 w 872"/>
                <a:gd name="T1" fmla="*/ 0 h 819"/>
                <a:gd name="T2" fmla="*/ 65 w 872"/>
                <a:gd name="T3" fmla="*/ 142 h 819"/>
                <a:gd name="T4" fmla="*/ 64 w 872"/>
                <a:gd name="T5" fmla="*/ 583 h 819"/>
                <a:gd name="T6" fmla="*/ 452 w 872"/>
                <a:gd name="T7" fmla="*/ 810 h 819"/>
                <a:gd name="T8" fmla="*/ 872 w 872"/>
                <a:gd name="T9" fmla="*/ 527 h 8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819"/>
                <a:gd name="T17" fmla="*/ 872 w 872"/>
                <a:gd name="T18" fmla="*/ 819 h 8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819">
                  <a:moveTo>
                    <a:pt x="388" y="0"/>
                  </a:moveTo>
                  <a:cubicBezTo>
                    <a:pt x="334" y="24"/>
                    <a:pt x="119" y="45"/>
                    <a:pt x="65" y="142"/>
                  </a:cubicBezTo>
                  <a:cubicBezTo>
                    <a:pt x="11" y="240"/>
                    <a:pt x="0" y="473"/>
                    <a:pt x="64" y="583"/>
                  </a:cubicBezTo>
                  <a:cubicBezTo>
                    <a:pt x="128" y="694"/>
                    <a:pt x="317" y="819"/>
                    <a:pt x="452" y="810"/>
                  </a:cubicBezTo>
                  <a:cubicBezTo>
                    <a:pt x="587" y="801"/>
                    <a:pt x="785" y="586"/>
                    <a:pt x="872" y="527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41" name="Freeform 8"/>
            <p:cNvSpPr>
              <a:spLocks/>
            </p:cNvSpPr>
            <p:nvPr/>
          </p:nvSpPr>
          <p:spPr bwMode="auto">
            <a:xfrm>
              <a:off x="2256" y="2784"/>
              <a:ext cx="670" cy="964"/>
            </a:xfrm>
            <a:custGeom>
              <a:avLst/>
              <a:gdLst>
                <a:gd name="T0" fmla="*/ 4 w 670"/>
                <a:gd name="T1" fmla="*/ 801 h 964"/>
                <a:gd name="T2" fmla="*/ 398 w 670"/>
                <a:gd name="T3" fmla="*/ 928 h 964"/>
                <a:gd name="T4" fmla="*/ 664 w 670"/>
                <a:gd name="T5" fmla="*/ 585 h 964"/>
                <a:gd name="T6" fmla="*/ 430 w 670"/>
                <a:gd name="T7" fmla="*/ 124 h 964"/>
                <a:gd name="T8" fmla="*/ 0 w 670"/>
                <a:gd name="T9" fmla="*/ 0 h 9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0"/>
                <a:gd name="T16" fmla="*/ 0 h 964"/>
                <a:gd name="T17" fmla="*/ 670 w 670"/>
                <a:gd name="T18" fmla="*/ 964 h 9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0" h="964">
                  <a:moveTo>
                    <a:pt x="4" y="801"/>
                  </a:moveTo>
                  <a:cubicBezTo>
                    <a:pt x="70" y="822"/>
                    <a:pt x="288" y="964"/>
                    <a:pt x="398" y="928"/>
                  </a:cubicBezTo>
                  <a:cubicBezTo>
                    <a:pt x="508" y="892"/>
                    <a:pt x="658" y="719"/>
                    <a:pt x="664" y="585"/>
                  </a:cubicBezTo>
                  <a:cubicBezTo>
                    <a:pt x="670" y="452"/>
                    <a:pt x="541" y="222"/>
                    <a:pt x="430" y="124"/>
                  </a:cubicBezTo>
                  <a:cubicBezTo>
                    <a:pt x="319" y="26"/>
                    <a:pt x="90" y="26"/>
                    <a:pt x="0" y="0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42" name="Freeform 9"/>
            <p:cNvSpPr>
              <a:spLocks/>
            </p:cNvSpPr>
            <p:nvPr/>
          </p:nvSpPr>
          <p:spPr bwMode="auto">
            <a:xfrm rot="-3472186">
              <a:off x="1883" y="3249"/>
              <a:ext cx="783" cy="706"/>
            </a:xfrm>
            <a:custGeom>
              <a:avLst/>
              <a:gdLst>
                <a:gd name="T0" fmla="*/ 95 w 783"/>
                <a:gd name="T1" fmla="*/ 0 h 706"/>
                <a:gd name="T2" fmla="*/ 3 w 783"/>
                <a:gd name="T3" fmla="*/ 246 h 706"/>
                <a:gd name="T4" fmla="*/ 116 w 783"/>
                <a:gd name="T5" fmla="*/ 527 h 706"/>
                <a:gd name="T6" fmla="*/ 440 w 783"/>
                <a:gd name="T7" fmla="*/ 689 h 706"/>
                <a:gd name="T8" fmla="*/ 783 w 783"/>
                <a:gd name="T9" fmla="*/ 632 h 7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706"/>
                <a:gd name="T17" fmla="*/ 783 w 783"/>
                <a:gd name="T18" fmla="*/ 706 h 7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706">
                  <a:moveTo>
                    <a:pt x="95" y="0"/>
                  </a:moveTo>
                  <a:cubicBezTo>
                    <a:pt x="80" y="41"/>
                    <a:pt x="0" y="158"/>
                    <a:pt x="3" y="246"/>
                  </a:cubicBezTo>
                  <a:cubicBezTo>
                    <a:pt x="6" y="334"/>
                    <a:pt x="43" y="453"/>
                    <a:pt x="116" y="527"/>
                  </a:cubicBezTo>
                  <a:cubicBezTo>
                    <a:pt x="189" y="601"/>
                    <a:pt x="329" y="672"/>
                    <a:pt x="440" y="689"/>
                  </a:cubicBezTo>
                  <a:cubicBezTo>
                    <a:pt x="551" y="706"/>
                    <a:pt x="712" y="644"/>
                    <a:pt x="783" y="632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84997" name="Text Box 10"/>
          <p:cNvSpPr txBox="1">
            <a:spLocks noChangeArrowheads="1"/>
          </p:cNvSpPr>
          <p:nvPr/>
        </p:nvSpPr>
        <p:spPr bwMode="auto">
          <a:xfrm>
            <a:off x="4191000" y="2252663"/>
            <a:ext cx="203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Combinational</a:t>
            </a:r>
          </a:p>
          <a:p>
            <a:pPr algn="ctr">
              <a:defRPr/>
            </a:pPr>
            <a:r>
              <a:rPr lang="en-US" sz="2000" b="0" dirty="0">
                <a:latin typeface="+mj-lt"/>
              </a:rPr>
              <a:t>Logic</a:t>
            </a:r>
          </a:p>
        </p:txBody>
      </p:sp>
      <p:sp>
        <p:nvSpPr>
          <p:cNvPr id="84998" name="Line 11"/>
          <p:cNvSpPr>
            <a:spLocks noChangeShapeType="1"/>
          </p:cNvSpPr>
          <p:nvPr/>
        </p:nvSpPr>
        <p:spPr bwMode="auto">
          <a:xfrm>
            <a:off x="990600" y="28860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4999" name="Line 12"/>
          <p:cNvSpPr>
            <a:spLocks noChangeShapeType="1"/>
          </p:cNvSpPr>
          <p:nvPr/>
        </p:nvSpPr>
        <p:spPr bwMode="auto">
          <a:xfrm>
            <a:off x="1524000" y="21701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0" name="Line 13"/>
          <p:cNvSpPr>
            <a:spLocks noChangeShapeType="1"/>
          </p:cNvSpPr>
          <p:nvPr/>
        </p:nvSpPr>
        <p:spPr bwMode="auto">
          <a:xfrm>
            <a:off x="3048000" y="21701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6328" name="Group 14"/>
          <p:cNvGrpSpPr>
            <a:grpSpLocks/>
          </p:cNvGrpSpPr>
          <p:nvPr/>
        </p:nvGrpSpPr>
        <p:grpSpPr bwMode="auto">
          <a:xfrm>
            <a:off x="1524000" y="1262063"/>
            <a:ext cx="5638800" cy="914400"/>
            <a:chOff x="816" y="672"/>
            <a:chExt cx="2832" cy="576"/>
          </a:xfrm>
        </p:grpSpPr>
        <p:sp>
          <p:nvSpPr>
            <p:cNvPr id="85035" name="Line 15"/>
            <p:cNvSpPr>
              <a:spLocks noChangeShapeType="1"/>
            </p:cNvSpPr>
            <p:nvPr/>
          </p:nvSpPr>
          <p:spPr bwMode="auto">
            <a:xfrm>
              <a:off x="3072" y="12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36" name="Line 16"/>
            <p:cNvSpPr>
              <a:spLocks noChangeShapeType="1"/>
            </p:cNvSpPr>
            <p:nvPr/>
          </p:nvSpPr>
          <p:spPr bwMode="auto">
            <a:xfrm flipV="1">
              <a:off x="3648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37" name="Line 17"/>
            <p:cNvSpPr>
              <a:spLocks noChangeShapeType="1"/>
            </p:cNvSpPr>
            <p:nvPr/>
          </p:nvSpPr>
          <p:spPr bwMode="auto">
            <a:xfrm flipH="1">
              <a:off x="816" y="672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5038" name="Line 18"/>
            <p:cNvSpPr>
              <a:spLocks noChangeShapeType="1"/>
            </p:cNvSpPr>
            <p:nvPr/>
          </p:nvSpPr>
          <p:spPr bwMode="auto">
            <a:xfrm>
              <a:off x="816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85002" name="Line 19"/>
          <p:cNvSpPr>
            <a:spLocks noChangeShapeType="1"/>
          </p:cNvSpPr>
          <p:nvPr/>
        </p:nvSpPr>
        <p:spPr bwMode="auto">
          <a:xfrm>
            <a:off x="6248400" y="3243263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3198813" y="2203450"/>
            <a:ext cx="101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Current</a:t>
            </a:r>
          </a:p>
          <a:p>
            <a:pPr>
              <a:defRPr/>
            </a:pPr>
            <a:r>
              <a:rPr lang="en-US" b="0">
                <a:latin typeface="+mj-lt"/>
              </a:rPr>
              <a:t>State</a:t>
            </a:r>
          </a:p>
        </p:txBody>
      </p:sp>
      <p:sp>
        <p:nvSpPr>
          <p:cNvPr id="85004" name="Text Box 21"/>
          <p:cNvSpPr txBox="1">
            <a:spLocks noChangeArrowheads="1"/>
          </p:cNvSpPr>
          <p:nvPr/>
        </p:nvSpPr>
        <p:spPr bwMode="auto">
          <a:xfrm>
            <a:off x="7304088" y="1493838"/>
            <a:ext cx="70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Next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State</a:t>
            </a:r>
          </a:p>
        </p:txBody>
      </p:sp>
      <p:sp>
        <p:nvSpPr>
          <p:cNvPr id="85005" name="Text Box 22"/>
          <p:cNvSpPr txBox="1">
            <a:spLocks noChangeArrowheads="1"/>
          </p:cNvSpPr>
          <p:nvPr/>
        </p:nvSpPr>
        <p:spPr bwMode="auto">
          <a:xfrm>
            <a:off x="920750" y="3322638"/>
            <a:ext cx="73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Input</a:t>
            </a:r>
          </a:p>
        </p:txBody>
      </p:sp>
      <p:sp>
        <p:nvSpPr>
          <p:cNvPr id="85006" name="Text Box 23"/>
          <p:cNvSpPr txBox="1">
            <a:spLocks noChangeArrowheads="1"/>
          </p:cNvSpPr>
          <p:nvPr/>
        </p:nvSpPr>
        <p:spPr bwMode="auto">
          <a:xfrm>
            <a:off x="7540625" y="3322638"/>
            <a:ext cx="941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Output</a:t>
            </a:r>
          </a:p>
        </p:txBody>
      </p:sp>
      <p:sp>
        <p:nvSpPr>
          <p:cNvPr id="85007" name="Rectangle 24"/>
          <p:cNvSpPr>
            <a:spLocks noChangeArrowheads="1"/>
          </p:cNvSpPr>
          <p:nvPr/>
        </p:nvSpPr>
        <p:spPr bwMode="auto">
          <a:xfrm>
            <a:off x="1981200" y="1577975"/>
            <a:ext cx="1066800" cy="1560513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8" name="Line 25"/>
          <p:cNvSpPr>
            <a:spLocks noChangeShapeType="1"/>
          </p:cNvSpPr>
          <p:nvPr/>
        </p:nvSpPr>
        <p:spPr bwMode="auto">
          <a:xfrm>
            <a:off x="1981200" y="28098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09" name="Line 26"/>
          <p:cNvSpPr>
            <a:spLocks noChangeShapeType="1"/>
          </p:cNvSpPr>
          <p:nvPr/>
        </p:nvSpPr>
        <p:spPr bwMode="auto">
          <a:xfrm flipH="1">
            <a:off x="1981200" y="2886075"/>
            <a:ext cx="228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10" name="Text Box 27"/>
          <p:cNvSpPr txBox="1">
            <a:spLocks noChangeArrowheads="1"/>
          </p:cNvSpPr>
          <p:nvPr/>
        </p:nvSpPr>
        <p:spPr bwMode="auto">
          <a:xfrm>
            <a:off x="914400" y="2813050"/>
            <a:ext cx="749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Clock</a:t>
            </a:r>
          </a:p>
        </p:txBody>
      </p:sp>
      <p:grpSp>
        <p:nvGrpSpPr>
          <p:cNvPr id="56338" name="Group 28"/>
          <p:cNvGrpSpPr>
            <a:grpSpLocks/>
          </p:cNvGrpSpPr>
          <p:nvPr/>
        </p:nvGrpSpPr>
        <p:grpSpPr bwMode="auto">
          <a:xfrm>
            <a:off x="228600" y="2809875"/>
            <a:ext cx="609600" cy="228600"/>
            <a:chOff x="288" y="2448"/>
            <a:chExt cx="384" cy="144"/>
          </a:xfrm>
        </p:grpSpPr>
        <p:grpSp>
          <p:nvGrpSpPr>
            <p:cNvPr id="56349" name="Group 29"/>
            <p:cNvGrpSpPr>
              <a:grpSpLocks/>
            </p:cNvGrpSpPr>
            <p:nvPr/>
          </p:nvGrpSpPr>
          <p:grpSpPr bwMode="auto">
            <a:xfrm>
              <a:off x="288" y="2448"/>
              <a:ext cx="192" cy="144"/>
              <a:chOff x="288" y="2448"/>
              <a:chExt cx="192" cy="144"/>
            </a:xfrm>
          </p:grpSpPr>
          <p:grpSp>
            <p:nvGrpSpPr>
              <p:cNvPr id="56357" name="Group 30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6361" name="Line 3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358" name="Group 33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6359" name="Line 34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350" name="Group 36"/>
            <p:cNvGrpSpPr>
              <a:grpSpLocks/>
            </p:cNvGrpSpPr>
            <p:nvPr/>
          </p:nvGrpSpPr>
          <p:grpSpPr bwMode="auto">
            <a:xfrm>
              <a:off x="480" y="2448"/>
              <a:ext cx="192" cy="144"/>
              <a:chOff x="288" y="2448"/>
              <a:chExt cx="192" cy="144"/>
            </a:xfrm>
          </p:grpSpPr>
          <p:grpSp>
            <p:nvGrpSpPr>
              <p:cNvPr id="56351" name="Group 37"/>
              <p:cNvGrpSpPr>
                <a:grpSpLocks/>
              </p:cNvGrpSpPr>
              <p:nvPr/>
            </p:nvGrpSpPr>
            <p:grpSpPr bwMode="auto">
              <a:xfrm>
                <a:off x="288" y="2448"/>
                <a:ext cx="96" cy="144"/>
                <a:chOff x="288" y="2448"/>
                <a:chExt cx="96" cy="144"/>
              </a:xfrm>
            </p:grpSpPr>
            <p:sp>
              <p:nvSpPr>
                <p:cNvPr id="56355" name="Line 38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352" name="Group 40"/>
              <p:cNvGrpSpPr>
                <a:grpSpLocks/>
              </p:cNvGrpSpPr>
              <p:nvPr/>
            </p:nvGrpSpPr>
            <p:grpSpPr bwMode="auto">
              <a:xfrm flipV="1">
                <a:off x="384" y="2448"/>
                <a:ext cx="96" cy="144"/>
                <a:chOff x="288" y="2448"/>
                <a:chExt cx="96" cy="144"/>
              </a:xfrm>
            </p:grpSpPr>
            <p:sp>
              <p:nvSpPr>
                <p:cNvPr id="56353" name="Line 41"/>
                <p:cNvSpPr>
                  <a:spLocks noChangeShapeType="1"/>
                </p:cNvSpPr>
                <p:nvPr/>
              </p:nvSpPr>
              <p:spPr bwMode="auto">
                <a:xfrm>
                  <a:off x="288" y="2592"/>
                  <a:ext cx="96" cy="0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84" y="2448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5012" name="Line 43"/>
          <p:cNvSpPr>
            <a:spLocks noChangeShapeType="1"/>
          </p:cNvSpPr>
          <p:nvPr/>
        </p:nvSpPr>
        <p:spPr bwMode="auto">
          <a:xfrm flipH="1">
            <a:off x="3548063" y="21034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013" name="Line 44"/>
          <p:cNvSpPr>
            <a:spLocks noChangeShapeType="1"/>
          </p:cNvSpPr>
          <p:nvPr/>
        </p:nvSpPr>
        <p:spPr bwMode="auto">
          <a:xfrm flipH="1">
            <a:off x="7035800" y="1709738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4659313" y="2886075"/>
            <a:ext cx="1333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solidFill>
                  <a:srgbClr val="CC0000"/>
                </a:solidFill>
                <a:latin typeface="+mj-lt"/>
              </a:rPr>
              <a:t>t</a:t>
            </a:r>
            <a:r>
              <a:rPr lang="en-US" sz="1800" b="0" baseline="-25000">
                <a:solidFill>
                  <a:srgbClr val="CC0000"/>
                </a:solidFill>
                <a:latin typeface="+mj-lt"/>
              </a:rPr>
              <a:t>CD,L</a:t>
            </a:r>
            <a:r>
              <a:rPr lang="en-US" sz="1800" b="0">
                <a:solidFill>
                  <a:srgbClr val="CC0000"/>
                </a:solidFill>
                <a:latin typeface="+mj-lt"/>
              </a:rPr>
              <a:t> = ?</a:t>
            </a:r>
            <a:br>
              <a:rPr lang="en-US" sz="1800" b="0">
                <a:solidFill>
                  <a:srgbClr val="CC0000"/>
                </a:solidFill>
                <a:latin typeface="+mj-lt"/>
              </a:rPr>
            </a:br>
            <a:r>
              <a:rPr lang="en-US" sz="1800" b="0">
                <a:solidFill>
                  <a:srgbClr val="CC0000"/>
                </a:solidFill>
                <a:latin typeface="+mj-lt"/>
              </a:rPr>
              <a:t>t</a:t>
            </a:r>
            <a:r>
              <a:rPr lang="en-US" sz="1800" b="0" baseline="-25000">
                <a:solidFill>
                  <a:srgbClr val="CC0000"/>
                </a:solidFill>
                <a:latin typeface="+mj-lt"/>
              </a:rPr>
              <a:t>PD,L</a:t>
            </a:r>
            <a:r>
              <a:rPr lang="en-US" sz="1800" b="0">
                <a:solidFill>
                  <a:srgbClr val="CC0000"/>
                </a:solidFill>
                <a:latin typeface="+mj-lt"/>
              </a:rPr>
              <a:t> = 5ns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933575" y="1624013"/>
            <a:ext cx="12398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CD,R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1ns</a:t>
            </a:r>
            <a:br>
              <a:rPr lang="en-US" b="0" dirty="0">
                <a:solidFill>
                  <a:srgbClr val="CC0000"/>
                </a:solidFill>
                <a:latin typeface="+mj-lt"/>
              </a:rPr>
            </a:b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PD,R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3ns</a:t>
            </a:r>
            <a:br>
              <a:rPr lang="en-US" b="0" dirty="0">
                <a:solidFill>
                  <a:srgbClr val="CC0000"/>
                </a:solidFill>
                <a:latin typeface="+mj-lt"/>
              </a:rPr>
            </a:b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S,R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2ns</a:t>
            </a:r>
          </a:p>
          <a:p>
            <a:pPr>
              <a:defRPr/>
            </a:pPr>
            <a:r>
              <a:rPr lang="en-US" b="0" dirty="0" err="1">
                <a:solidFill>
                  <a:srgbClr val="CC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CC0000"/>
                </a:solidFill>
                <a:latin typeface="+mj-lt"/>
              </a:rPr>
              <a:t>H,R</a:t>
            </a:r>
            <a:r>
              <a:rPr lang="en-US" b="0" dirty="0">
                <a:solidFill>
                  <a:srgbClr val="CC0000"/>
                </a:solidFill>
                <a:latin typeface="+mj-lt"/>
              </a:rPr>
              <a:t> = 2ns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4648200" y="4527550"/>
            <a:ext cx="1277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≥ 1 ns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1295400" y="5867400"/>
            <a:ext cx="275608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S,INPUT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PD,L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+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S,R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7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nS</a:t>
            </a:r>
            <a:endParaRPr lang="en-US" b="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H,INPUT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H,R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-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= 1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nS</a:t>
            </a:r>
            <a:endParaRPr lang="en-US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648200" y="4267200"/>
            <a:ext cx="3284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(1 ns) +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(?) ≥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H,R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(2 ns)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4683125" y="4953000"/>
            <a:ext cx="3013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CLK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≥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PD,R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+t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PD,L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+ </a:t>
            </a:r>
            <a:r>
              <a:rPr lang="en-US" b="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en-US" b="0" baseline="-25000" dirty="0" err="1">
                <a:solidFill>
                  <a:srgbClr val="FF0000"/>
                </a:solidFill>
                <a:latin typeface="+mj-lt"/>
              </a:rPr>
              <a:t>S,R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10nS</a:t>
            </a:r>
          </a:p>
        </p:txBody>
      </p:sp>
      <p:sp>
        <p:nvSpPr>
          <p:cNvPr id="56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Sequential Circuit Timing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19600" y="5791200"/>
            <a:ext cx="3657600" cy="838200"/>
            <a:chOff x="4419600" y="5791200"/>
            <a:chExt cx="3657600" cy="838200"/>
          </a:xfrm>
        </p:grpSpPr>
        <p:sp>
          <p:nvSpPr>
            <p:cNvPr id="6" name="Freeform 5"/>
            <p:cNvSpPr/>
            <p:nvPr/>
          </p:nvSpPr>
          <p:spPr>
            <a:xfrm>
              <a:off x="5664200" y="6267450"/>
              <a:ext cx="2413000" cy="203200"/>
            </a:xfrm>
            <a:custGeom>
              <a:avLst/>
              <a:gdLst>
                <a:gd name="connsiteX0" fmla="*/ 0 w 1524000"/>
                <a:gd name="connsiteY0" fmla="*/ 196850 h 203200"/>
                <a:gd name="connsiteX1" fmla="*/ 819150 w 1524000"/>
                <a:gd name="connsiteY1" fmla="*/ 203200 h 203200"/>
                <a:gd name="connsiteX2" fmla="*/ 819150 w 1524000"/>
                <a:gd name="connsiteY2" fmla="*/ 0 h 203200"/>
                <a:gd name="connsiteX3" fmla="*/ 1524000 w 1524000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203200">
                  <a:moveTo>
                    <a:pt x="0" y="196850"/>
                  </a:moveTo>
                  <a:lnTo>
                    <a:pt x="819150" y="203200"/>
                  </a:lnTo>
                  <a:lnTo>
                    <a:pt x="819150" y="0"/>
                  </a:lnTo>
                  <a:lnTo>
                    <a:pt x="1524000" y="0"/>
                  </a:lnTo>
                </a:path>
              </a:pathLst>
            </a:cu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5867400"/>
              <a:ext cx="2438400" cy="2286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638800" y="5867400"/>
              <a:ext cx="8382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239000" y="5867400"/>
              <a:ext cx="8382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29200" y="6172200"/>
              <a:ext cx="480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+mj-lt"/>
                </a:rPr>
                <a:t>clk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19600" y="5791200"/>
              <a:ext cx="1218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Next State 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477000" y="6096000"/>
              <a:ext cx="0" cy="53340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239000" y="6096000"/>
              <a:ext cx="0" cy="53340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477000" y="6350000"/>
              <a:ext cx="495300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00" y="6350000"/>
              <a:ext cx="304800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48"/>
            <p:cNvSpPr txBox="1">
              <a:spLocks noChangeArrowheads="1"/>
            </p:cNvSpPr>
            <p:nvPr/>
          </p:nvSpPr>
          <p:spPr bwMode="auto">
            <a:xfrm>
              <a:off x="6000750" y="6140450"/>
              <a:ext cx="505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S,R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0" name="Text Box 48"/>
            <p:cNvSpPr txBox="1">
              <a:spLocks noChangeArrowheads="1"/>
            </p:cNvSpPr>
            <p:nvPr/>
          </p:nvSpPr>
          <p:spPr bwMode="auto">
            <a:xfrm>
              <a:off x="7256185" y="6263104"/>
              <a:ext cx="5180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H,R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8004" y="5376446"/>
            <a:ext cx="3249196" cy="753308"/>
            <a:chOff x="4828004" y="5376446"/>
            <a:chExt cx="3249196" cy="753308"/>
          </a:xfrm>
        </p:grpSpPr>
        <p:sp>
          <p:nvSpPr>
            <p:cNvPr id="60" name="Rectangle 59"/>
            <p:cNvSpPr/>
            <p:nvPr/>
          </p:nvSpPr>
          <p:spPr>
            <a:xfrm>
              <a:off x="5638800" y="5486400"/>
              <a:ext cx="2438400" cy="2286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38800" y="5486400"/>
              <a:ext cx="609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086600" y="5486400"/>
              <a:ext cx="990600" cy="228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28004" y="5410200"/>
              <a:ext cx="734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Input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261100" y="5588000"/>
              <a:ext cx="348535" cy="336550"/>
            </a:xfrm>
            <a:custGeom>
              <a:avLst/>
              <a:gdLst>
                <a:gd name="connsiteX0" fmla="*/ 0 w 348535"/>
                <a:gd name="connsiteY0" fmla="*/ 0 h 336550"/>
                <a:gd name="connsiteX1" fmla="*/ 342900 w 348535"/>
                <a:gd name="connsiteY1" fmla="*/ 171450 h 336550"/>
                <a:gd name="connsiteX2" fmla="*/ 222250 w 348535"/>
                <a:gd name="connsiteY2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8535" h="336550">
                  <a:moveTo>
                    <a:pt x="0" y="0"/>
                  </a:moveTo>
                  <a:cubicBezTo>
                    <a:pt x="152929" y="57679"/>
                    <a:pt x="305858" y="115358"/>
                    <a:pt x="342900" y="171450"/>
                  </a:cubicBezTo>
                  <a:cubicBezTo>
                    <a:pt x="379942" y="227542"/>
                    <a:pt x="222250" y="336550"/>
                    <a:pt x="222250" y="33655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 Box 48"/>
            <p:cNvSpPr txBox="1">
              <a:spLocks noChangeArrowheads="1"/>
            </p:cNvSpPr>
            <p:nvPr/>
          </p:nvSpPr>
          <p:spPr bwMode="auto">
            <a:xfrm>
              <a:off x="6415365" y="5376446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PD,L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1" name="Text Box 48"/>
            <p:cNvSpPr txBox="1">
              <a:spLocks noChangeArrowheads="1"/>
            </p:cNvSpPr>
            <p:nvPr/>
          </p:nvSpPr>
          <p:spPr bwMode="auto">
            <a:xfrm>
              <a:off x="6705600" y="5791200"/>
              <a:ext cx="6078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err="1">
                  <a:solidFill>
                    <a:srgbClr val="FF0000"/>
                  </a:solidFill>
                  <a:latin typeface="+mj-lt"/>
                </a:rPr>
                <a:t>t</a:t>
              </a:r>
              <a:r>
                <a:rPr lang="en-US" b="0" baseline="-25000" dirty="0" err="1">
                  <a:solidFill>
                    <a:srgbClr val="FF0000"/>
                  </a:solidFill>
                  <a:latin typeface="+mj-lt"/>
                </a:rPr>
                <a:t>CD,L</a:t>
              </a:r>
              <a:endParaRPr lang="en-US" b="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60425" y="5632450"/>
              <a:ext cx="265875" cy="330200"/>
            </a:xfrm>
            <a:custGeom>
              <a:avLst/>
              <a:gdLst>
                <a:gd name="connsiteX0" fmla="*/ 113475 w 265875"/>
                <a:gd name="connsiteY0" fmla="*/ 0 h 330200"/>
                <a:gd name="connsiteX1" fmla="*/ 5525 w 265875"/>
                <a:gd name="connsiteY1" fmla="*/ 165100 h 330200"/>
                <a:gd name="connsiteX2" fmla="*/ 265875 w 265875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75" h="330200">
                  <a:moveTo>
                    <a:pt x="113475" y="0"/>
                  </a:moveTo>
                  <a:cubicBezTo>
                    <a:pt x="46800" y="55033"/>
                    <a:pt x="-19875" y="110067"/>
                    <a:pt x="5525" y="165100"/>
                  </a:cubicBezTo>
                  <a:cubicBezTo>
                    <a:pt x="30925" y="220133"/>
                    <a:pt x="265875" y="330200"/>
                    <a:pt x="265875" y="33020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1" grpId="0" autoUpdateAnimBg="0"/>
      <p:bldP spid="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447800"/>
            <a:ext cx="4114800" cy="46101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sz="2000" u="sng" dirty="0">
                <a:latin typeface="+mj-lt"/>
                <a:ea typeface="ＭＳ Ｐゴシック" charset="0"/>
                <a:cs typeface="ＭＳ Ｐゴシック" charset="0"/>
              </a:rPr>
              <a:t>Basic memory elements: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Feedback, detailed analysis =&gt; basic level-sensitive devices (</a:t>
            </a:r>
            <a:r>
              <a:rPr lang="en-US" sz="2000" dirty="0" err="1">
                <a:latin typeface="+mj-lt"/>
                <a:ea typeface="ＭＳ Ｐゴシック" charset="0"/>
              </a:rPr>
              <a:t>eg</a:t>
            </a:r>
            <a:r>
              <a:rPr lang="en-US" sz="2000" dirty="0">
                <a:latin typeface="+mj-lt"/>
                <a:ea typeface="ＭＳ Ｐゴシック" charset="0"/>
              </a:rPr>
              <a:t>, latch)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2 Latches =&gt; Register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Dynamic Discipline: constraints on input timing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sz="2000" u="sng" dirty="0">
                <a:latin typeface="+mj-lt"/>
                <a:ea typeface="ＭＳ Ｐゴシック" charset="0"/>
                <a:cs typeface="ＭＳ Ｐゴシック" charset="0"/>
              </a:rPr>
              <a:t>Synchronous 1-clock logic: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1800" dirty="0">
                <a:latin typeface="+mj-lt"/>
                <a:ea typeface="ＭＳ Ｐゴシック" charset="0"/>
              </a:rPr>
              <a:t>Simple rules for sequential circuits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sz="1800" dirty="0">
                <a:latin typeface="+mj-lt"/>
                <a:ea typeface="ＭＳ Ｐゴシック" charset="0"/>
              </a:rPr>
              <a:t>Yields clocked circuit with T</a:t>
            </a:r>
            <a:r>
              <a:rPr lang="en-US" sz="1800" baseline="-25000" dirty="0">
                <a:latin typeface="+mj-lt"/>
                <a:ea typeface="ＭＳ Ｐゴシック" charset="0"/>
              </a:rPr>
              <a:t>S</a:t>
            </a:r>
            <a:r>
              <a:rPr lang="en-US" sz="1800" dirty="0">
                <a:latin typeface="+mj-lt"/>
                <a:ea typeface="ＭＳ Ｐゴシック" charset="0"/>
              </a:rPr>
              <a:t>, T</a:t>
            </a:r>
            <a:r>
              <a:rPr lang="en-US" sz="1800" baseline="-25000" dirty="0">
                <a:latin typeface="+mj-lt"/>
                <a:ea typeface="ＭＳ Ｐゴシック" charset="0"/>
              </a:rPr>
              <a:t>H</a:t>
            </a:r>
            <a:r>
              <a:rPr lang="en-US" sz="1800" dirty="0">
                <a:latin typeface="+mj-lt"/>
                <a:ea typeface="ＭＳ Ｐゴシック" charset="0"/>
              </a:rPr>
              <a:t> constraints on input timing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en-US" sz="2000" u="sng" dirty="0">
                <a:latin typeface="+mj-lt"/>
                <a:ea typeface="ＭＳ Ｐゴシック" charset="0"/>
                <a:cs typeface="ＭＳ Ｐゴシック" charset="0"/>
              </a:rPr>
              <a:t>Finite State Machines</a:t>
            </a:r>
          </a:p>
          <a:p>
            <a:pPr marL="800100" lvl="1" indent="-342900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Next Lecture Topic!</a:t>
            </a:r>
          </a:p>
        </p:txBody>
      </p:sp>
      <p:grpSp>
        <p:nvGrpSpPr>
          <p:cNvPr id="57346" name="Group 100"/>
          <p:cNvGrpSpPr>
            <a:grpSpLocks/>
          </p:cNvGrpSpPr>
          <p:nvPr/>
        </p:nvGrpSpPr>
        <p:grpSpPr bwMode="auto">
          <a:xfrm>
            <a:off x="4648200" y="1371600"/>
            <a:ext cx="4267200" cy="2373313"/>
            <a:chOff x="2928" y="864"/>
            <a:chExt cx="2688" cy="1495"/>
          </a:xfrm>
        </p:grpSpPr>
        <p:grpSp>
          <p:nvGrpSpPr>
            <p:cNvPr id="57400" name="Group 6"/>
            <p:cNvGrpSpPr>
              <a:grpSpLocks/>
            </p:cNvGrpSpPr>
            <p:nvPr/>
          </p:nvGrpSpPr>
          <p:grpSpPr bwMode="auto">
            <a:xfrm>
              <a:off x="2928" y="864"/>
              <a:ext cx="2688" cy="1495"/>
              <a:chOff x="144" y="2450"/>
              <a:chExt cx="2688" cy="1495"/>
            </a:xfrm>
          </p:grpSpPr>
          <p:sp>
            <p:nvSpPr>
              <p:cNvPr id="86077" name="Line 7"/>
              <p:cNvSpPr>
                <a:spLocks noChangeShapeType="1"/>
              </p:cNvSpPr>
              <p:nvPr/>
            </p:nvSpPr>
            <p:spPr bwMode="auto">
              <a:xfrm>
                <a:off x="815" y="2641"/>
                <a:ext cx="1" cy="35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8" name="Line 8"/>
              <p:cNvSpPr>
                <a:spLocks noChangeShapeType="1"/>
              </p:cNvSpPr>
              <p:nvPr/>
            </p:nvSpPr>
            <p:spPr bwMode="auto">
              <a:xfrm>
                <a:off x="1534" y="2641"/>
                <a:ext cx="1" cy="35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9" name="Line 9"/>
              <p:cNvSpPr>
                <a:spLocks noChangeShapeType="1"/>
              </p:cNvSpPr>
              <p:nvPr/>
            </p:nvSpPr>
            <p:spPr bwMode="auto">
              <a:xfrm>
                <a:off x="1965" y="2641"/>
                <a:ext cx="1" cy="35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80" name="Rectangle 10"/>
              <p:cNvSpPr>
                <a:spLocks noChangeArrowheads="1"/>
              </p:cNvSpPr>
              <p:nvPr/>
            </p:nvSpPr>
            <p:spPr bwMode="auto">
              <a:xfrm>
                <a:off x="1095" y="2450"/>
                <a:ext cx="2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&gt;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S</a:t>
                </a:r>
                <a:endParaRPr lang="en-US" baseline="-25000" dirty="0">
                  <a:latin typeface="+mj-lt"/>
                </a:endParaRPr>
              </a:p>
            </p:txBody>
          </p:sp>
          <p:sp>
            <p:nvSpPr>
              <p:cNvPr id="86082" name="Rectangle 12"/>
              <p:cNvSpPr>
                <a:spLocks noChangeArrowheads="1"/>
              </p:cNvSpPr>
              <p:nvPr/>
            </p:nvSpPr>
            <p:spPr bwMode="auto">
              <a:xfrm>
                <a:off x="1701" y="2450"/>
                <a:ext cx="2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&gt;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H</a:t>
                </a:r>
                <a:endParaRPr lang="en-US" baseline="-25000" dirty="0">
                  <a:latin typeface="+mj-lt"/>
                </a:endParaRPr>
              </a:p>
            </p:txBody>
          </p:sp>
          <p:sp>
            <p:nvSpPr>
              <p:cNvPr id="86083" name="Rectangle 13"/>
              <p:cNvSpPr>
                <a:spLocks noChangeArrowheads="1"/>
              </p:cNvSpPr>
              <p:nvPr/>
            </p:nvSpPr>
            <p:spPr bwMode="auto">
              <a:xfrm>
                <a:off x="1811" y="2522"/>
                <a:ext cx="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endParaRPr lang="en-US" sz="1200" dirty="0">
                  <a:latin typeface="+mj-lt"/>
                </a:endParaRPr>
              </a:p>
            </p:txBody>
          </p:sp>
          <p:grpSp>
            <p:nvGrpSpPr>
              <p:cNvPr id="57411" name="Group 14"/>
              <p:cNvGrpSpPr>
                <a:grpSpLocks/>
              </p:cNvGrpSpPr>
              <p:nvPr/>
            </p:nvGrpSpPr>
            <p:grpSpPr bwMode="auto">
              <a:xfrm>
                <a:off x="384" y="3071"/>
                <a:ext cx="2400" cy="144"/>
                <a:chOff x="775" y="3309"/>
                <a:chExt cx="3161" cy="144"/>
              </a:xfrm>
            </p:grpSpPr>
            <p:sp>
              <p:nvSpPr>
                <p:cNvPr id="86107" name="Line 15"/>
                <p:cNvSpPr>
                  <a:spLocks noChangeShapeType="1"/>
                </p:cNvSpPr>
                <p:nvPr/>
              </p:nvSpPr>
              <p:spPr bwMode="auto">
                <a:xfrm>
                  <a:off x="775" y="3309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8" name="Line 16"/>
                <p:cNvSpPr>
                  <a:spLocks noChangeShapeType="1"/>
                </p:cNvSpPr>
                <p:nvPr/>
              </p:nvSpPr>
              <p:spPr bwMode="auto">
                <a:xfrm>
                  <a:off x="775" y="3452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85" name="Rectangle 17"/>
              <p:cNvSpPr>
                <a:spLocks noChangeArrowheads="1"/>
              </p:cNvSpPr>
              <p:nvPr/>
            </p:nvSpPr>
            <p:spPr bwMode="auto">
              <a:xfrm>
                <a:off x="144" y="3055"/>
                <a:ext cx="25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Clk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57413" name="Group 18"/>
              <p:cNvGrpSpPr>
                <a:grpSpLocks/>
              </p:cNvGrpSpPr>
              <p:nvPr/>
            </p:nvGrpSpPr>
            <p:grpSpPr bwMode="auto">
              <a:xfrm>
                <a:off x="384" y="3357"/>
                <a:ext cx="2352" cy="144"/>
                <a:chOff x="775" y="3595"/>
                <a:chExt cx="3161" cy="144"/>
              </a:xfrm>
            </p:grpSpPr>
            <p:sp>
              <p:nvSpPr>
                <p:cNvPr id="86105" name="Line 19"/>
                <p:cNvSpPr>
                  <a:spLocks noChangeShapeType="1"/>
                </p:cNvSpPr>
                <p:nvPr/>
              </p:nvSpPr>
              <p:spPr bwMode="auto">
                <a:xfrm>
                  <a:off x="775" y="3595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6" name="Line 20"/>
                <p:cNvSpPr>
                  <a:spLocks noChangeShapeType="1"/>
                </p:cNvSpPr>
                <p:nvPr/>
              </p:nvSpPr>
              <p:spPr bwMode="auto">
                <a:xfrm>
                  <a:off x="775" y="3738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87" name="Rectangle 21"/>
              <p:cNvSpPr>
                <a:spLocks noChangeArrowheads="1"/>
              </p:cNvSpPr>
              <p:nvPr/>
            </p:nvSpPr>
            <p:spPr bwMode="auto">
              <a:xfrm>
                <a:off x="222" y="3342"/>
                <a:ext cx="11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Q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57415" name="Group 22"/>
              <p:cNvGrpSpPr>
                <a:grpSpLocks/>
              </p:cNvGrpSpPr>
              <p:nvPr/>
            </p:nvGrpSpPr>
            <p:grpSpPr bwMode="auto">
              <a:xfrm>
                <a:off x="384" y="2784"/>
                <a:ext cx="2400" cy="144"/>
                <a:chOff x="775" y="3022"/>
                <a:chExt cx="3161" cy="144"/>
              </a:xfrm>
            </p:grpSpPr>
            <p:sp>
              <p:nvSpPr>
                <p:cNvPr id="86103" name="Line 23"/>
                <p:cNvSpPr>
                  <a:spLocks noChangeShapeType="1"/>
                </p:cNvSpPr>
                <p:nvPr/>
              </p:nvSpPr>
              <p:spPr bwMode="auto">
                <a:xfrm>
                  <a:off x="775" y="3022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4" name="Line 24"/>
                <p:cNvSpPr>
                  <a:spLocks noChangeShapeType="1"/>
                </p:cNvSpPr>
                <p:nvPr/>
              </p:nvSpPr>
              <p:spPr bwMode="auto">
                <a:xfrm>
                  <a:off x="775" y="3165"/>
                  <a:ext cx="3161" cy="1"/>
                </a:xfrm>
                <a:prstGeom prst="line">
                  <a:avLst/>
                </a:prstGeom>
                <a:noFill/>
                <a:ln w="127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89" name="Rectangle 25"/>
              <p:cNvSpPr>
                <a:spLocks noChangeArrowheads="1"/>
              </p:cNvSpPr>
              <p:nvPr/>
            </p:nvSpPr>
            <p:spPr bwMode="auto">
              <a:xfrm>
                <a:off x="244" y="2755"/>
                <a:ext cx="11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86090" name="Freeform 26"/>
              <p:cNvSpPr>
                <a:spLocks/>
              </p:cNvSpPr>
              <p:nvPr/>
            </p:nvSpPr>
            <p:spPr bwMode="auto">
              <a:xfrm>
                <a:off x="528" y="2784"/>
                <a:ext cx="1796" cy="143"/>
              </a:xfrm>
              <a:custGeom>
                <a:avLst/>
                <a:gdLst>
                  <a:gd name="T0" fmla="*/ 0 w 1796"/>
                  <a:gd name="T1" fmla="*/ 0 h 143"/>
                  <a:gd name="T2" fmla="*/ 72 w 1796"/>
                  <a:gd name="T3" fmla="*/ 143 h 143"/>
                  <a:gd name="T4" fmla="*/ 144 w 1796"/>
                  <a:gd name="T5" fmla="*/ 0 h 143"/>
                  <a:gd name="T6" fmla="*/ 216 w 1796"/>
                  <a:gd name="T7" fmla="*/ 143 h 143"/>
                  <a:gd name="T8" fmla="*/ 287 w 1796"/>
                  <a:gd name="T9" fmla="*/ 0 h 143"/>
                  <a:gd name="T10" fmla="*/ 1437 w 1796"/>
                  <a:gd name="T11" fmla="*/ 0 h 143"/>
                  <a:gd name="T12" fmla="*/ 1509 w 1796"/>
                  <a:gd name="T13" fmla="*/ 143 h 143"/>
                  <a:gd name="T14" fmla="*/ 1580 w 1796"/>
                  <a:gd name="T15" fmla="*/ 0 h 143"/>
                  <a:gd name="T16" fmla="*/ 1652 w 1796"/>
                  <a:gd name="T17" fmla="*/ 143 h 143"/>
                  <a:gd name="T18" fmla="*/ 1724 w 1796"/>
                  <a:gd name="T19" fmla="*/ 0 h 143"/>
                  <a:gd name="T20" fmla="*/ 1796 w 1796"/>
                  <a:gd name="T21" fmla="*/ 143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96"/>
                  <a:gd name="T34" fmla="*/ 0 h 143"/>
                  <a:gd name="T35" fmla="*/ 1796 w 1796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96" h="143">
                    <a:moveTo>
                      <a:pt x="0" y="0"/>
                    </a:moveTo>
                    <a:lnTo>
                      <a:pt x="72" y="143"/>
                    </a:lnTo>
                    <a:lnTo>
                      <a:pt x="144" y="0"/>
                    </a:lnTo>
                    <a:lnTo>
                      <a:pt x="216" y="143"/>
                    </a:lnTo>
                    <a:lnTo>
                      <a:pt x="287" y="0"/>
                    </a:lnTo>
                    <a:lnTo>
                      <a:pt x="1437" y="0"/>
                    </a:lnTo>
                    <a:lnTo>
                      <a:pt x="1509" y="143"/>
                    </a:lnTo>
                    <a:lnTo>
                      <a:pt x="1580" y="0"/>
                    </a:lnTo>
                    <a:lnTo>
                      <a:pt x="1652" y="143"/>
                    </a:lnTo>
                    <a:lnTo>
                      <a:pt x="1724" y="0"/>
                    </a:lnTo>
                    <a:lnTo>
                      <a:pt x="1796" y="14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1" name="Freeform 27"/>
              <p:cNvSpPr>
                <a:spLocks/>
              </p:cNvSpPr>
              <p:nvPr/>
            </p:nvSpPr>
            <p:spPr bwMode="auto">
              <a:xfrm>
                <a:off x="528" y="2784"/>
                <a:ext cx="1796" cy="143"/>
              </a:xfrm>
              <a:custGeom>
                <a:avLst/>
                <a:gdLst>
                  <a:gd name="T0" fmla="*/ 1796 w 1796"/>
                  <a:gd name="T1" fmla="*/ 0 h 143"/>
                  <a:gd name="T2" fmla="*/ 1724 w 1796"/>
                  <a:gd name="T3" fmla="*/ 143 h 143"/>
                  <a:gd name="T4" fmla="*/ 1652 w 1796"/>
                  <a:gd name="T5" fmla="*/ 0 h 143"/>
                  <a:gd name="T6" fmla="*/ 1580 w 1796"/>
                  <a:gd name="T7" fmla="*/ 143 h 143"/>
                  <a:gd name="T8" fmla="*/ 1509 w 1796"/>
                  <a:gd name="T9" fmla="*/ 0 h 143"/>
                  <a:gd name="T10" fmla="*/ 1437 w 1796"/>
                  <a:gd name="T11" fmla="*/ 143 h 143"/>
                  <a:gd name="T12" fmla="*/ 287 w 1796"/>
                  <a:gd name="T13" fmla="*/ 143 h 143"/>
                  <a:gd name="T14" fmla="*/ 216 w 1796"/>
                  <a:gd name="T15" fmla="*/ 0 h 143"/>
                  <a:gd name="T16" fmla="*/ 144 w 1796"/>
                  <a:gd name="T17" fmla="*/ 143 h 143"/>
                  <a:gd name="T18" fmla="*/ 72 w 1796"/>
                  <a:gd name="T19" fmla="*/ 0 h 143"/>
                  <a:gd name="T20" fmla="*/ 0 w 1796"/>
                  <a:gd name="T21" fmla="*/ 143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96"/>
                  <a:gd name="T34" fmla="*/ 0 h 143"/>
                  <a:gd name="T35" fmla="*/ 1796 w 1796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96" h="143">
                    <a:moveTo>
                      <a:pt x="1796" y="0"/>
                    </a:moveTo>
                    <a:lnTo>
                      <a:pt x="1724" y="143"/>
                    </a:lnTo>
                    <a:lnTo>
                      <a:pt x="1652" y="0"/>
                    </a:lnTo>
                    <a:lnTo>
                      <a:pt x="1580" y="143"/>
                    </a:lnTo>
                    <a:lnTo>
                      <a:pt x="1509" y="0"/>
                    </a:lnTo>
                    <a:lnTo>
                      <a:pt x="1437" y="143"/>
                    </a:lnTo>
                    <a:lnTo>
                      <a:pt x="287" y="143"/>
                    </a:lnTo>
                    <a:lnTo>
                      <a:pt x="216" y="0"/>
                    </a:lnTo>
                    <a:lnTo>
                      <a:pt x="144" y="143"/>
                    </a:lnTo>
                    <a:lnTo>
                      <a:pt x="72" y="0"/>
                    </a:lnTo>
                    <a:lnTo>
                      <a:pt x="0" y="14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2" name="Freeform 28"/>
              <p:cNvSpPr>
                <a:spLocks/>
              </p:cNvSpPr>
              <p:nvPr/>
            </p:nvSpPr>
            <p:spPr bwMode="auto">
              <a:xfrm>
                <a:off x="528" y="3070"/>
                <a:ext cx="2258" cy="144"/>
              </a:xfrm>
              <a:custGeom>
                <a:avLst/>
                <a:gdLst>
                  <a:gd name="T0" fmla="*/ 0 w 2258"/>
                  <a:gd name="T1" fmla="*/ 144 h 144"/>
                  <a:gd name="T2" fmla="*/ 1006 w 2258"/>
                  <a:gd name="T3" fmla="*/ 144 h 144"/>
                  <a:gd name="T4" fmla="*/ 1006 w 2258"/>
                  <a:gd name="T5" fmla="*/ 1 h 144"/>
                  <a:gd name="T6" fmla="*/ 2258 w 2258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58"/>
                  <a:gd name="T13" fmla="*/ 0 h 144"/>
                  <a:gd name="T14" fmla="*/ 2258 w 225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58" h="144">
                    <a:moveTo>
                      <a:pt x="0" y="144"/>
                    </a:moveTo>
                    <a:lnTo>
                      <a:pt x="1006" y="144"/>
                    </a:lnTo>
                    <a:lnTo>
                      <a:pt x="1006" y="1"/>
                    </a:lnTo>
                    <a:lnTo>
                      <a:pt x="225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3" name="Freeform 29"/>
              <p:cNvSpPr>
                <a:spLocks/>
              </p:cNvSpPr>
              <p:nvPr/>
            </p:nvSpPr>
            <p:spPr bwMode="auto">
              <a:xfrm>
                <a:off x="912" y="3357"/>
                <a:ext cx="1920" cy="145"/>
              </a:xfrm>
              <a:custGeom>
                <a:avLst/>
                <a:gdLst>
                  <a:gd name="T0" fmla="*/ 0 w 2250"/>
                  <a:gd name="T1" fmla="*/ 0 h 145"/>
                  <a:gd name="T2" fmla="*/ 13 w 2250"/>
                  <a:gd name="T3" fmla="*/ 0 h 145"/>
                  <a:gd name="T4" fmla="*/ 14 w 2250"/>
                  <a:gd name="T5" fmla="*/ 143 h 145"/>
                  <a:gd name="T6" fmla="*/ 15 w 2250"/>
                  <a:gd name="T7" fmla="*/ 0 h 145"/>
                  <a:gd name="T8" fmla="*/ 15 w 2250"/>
                  <a:gd name="T9" fmla="*/ 143 h 145"/>
                  <a:gd name="T10" fmla="*/ 22 w 2250"/>
                  <a:gd name="T11" fmla="*/ 145 h 1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50"/>
                  <a:gd name="T19" fmla="*/ 0 h 145"/>
                  <a:gd name="T20" fmla="*/ 2250 w 2250"/>
                  <a:gd name="T21" fmla="*/ 145 h 1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50" h="145">
                    <a:moveTo>
                      <a:pt x="0" y="0"/>
                    </a:moveTo>
                    <a:lnTo>
                      <a:pt x="1293" y="0"/>
                    </a:lnTo>
                    <a:lnTo>
                      <a:pt x="1365" y="143"/>
                    </a:lnTo>
                    <a:lnTo>
                      <a:pt x="1437" y="0"/>
                    </a:lnTo>
                    <a:lnTo>
                      <a:pt x="1509" y="143"/>
                    </a:lnTo>
                    <a:lnTo>
                      <a:pt x="2250" y="14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4" name="Freeform 30"/>
              <p:cNvSpPr>
                <a:spLocks/>
              </p:cNvSpPr>
              <p:nvPr/>
            </p:nvSpPr>
            <p:spPr bwMode="auto">
              <a:xfrm>
                <a:off x="912" y="3357"/>
                <a:ext cx="1920" cy="143"/>
              </a:xfrm>
              <a:custGeom>
                <a:avLst/>
                <a:gdLst>
                  <a:gd name="T0" fmla="*/ 22 w 2250"/>
                  <a:gd name="T1" fmla="*/ 1 h 143"/>
                  <a:gd name="T2" fmla="*/ 15 w 2250"/>
                  <a:gd name="T3" fmla="*/ 0 h 143"/>
                  <a:gd name="T4" fmla="*/ 15 w 2250"/>
                  <a:gd name="T5" fmla="*/ 143 h 143"/>
                  <a:gd name="T6" fmla="*/ 14 w 2250"/>
                  <a:gd name="T7" fmla="*/ 0 h 143"/>
                  <a:gd name="T8" fmla="*/ 13 w 2250"/>
                  <a:gd name="T9" fmla="*/ 143 h 143"/>
                  <a:gd name="T10" fmla="*/ 0 w 2250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50"/>
                  <a:gd name="T19" fmla="*/ 0 h 143"/>
                  <a:gd name="T20" fmla="*/ 2250 w 2250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50" h="143">
                    <a:moveTo>
                      <a:pt x="2250" y="1"/>
                    </a:moveTo>
                    <a:lnTo>
                      <a:pt x="1509" y="0"/>
                    </a:lnTo>
                    <a:lnTo>
                      <a:pt x="1437" y="143"/>
                    </a:lnTo>
                    <a:lnTo>
                      <a:pt x="1365" y="0"/>
                    </a:lnTo>
                    <a:lnTo>
                      <a:pt x="1293" y="143"/>
                    </a:lnTo>
                    <a:lnTo>
                      <a:pt x="0" y="14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57422" name="Group 31"/>
              <p:cNvGrpSpPr>
                <a:grpSpLocks/>
              </p:cNvGrpSpPr>
              <p:nvPr/>
            </p:nvGrpSpPr>
            <p:grpSpPr bwMode="auto">
              <a:xfrm>
                <a:off x="1536" y="3286"/>
                <a:ext cx="672" cy="573"/>
                <a:chOff x="1925" y="3524"/>
                <a:chExt cx="504" cy="573"/>
              </a:xfrm>
            </p:grpSpPr>
            <p:sp>
              <p:nvSpPr>
                <p:cNvPr id="86101" name="Line 32"/>
                <p:cNvSpPr>
                  <a:spLocks noChangeShapeType="1"/>
                </p:cNvSpPr>
                <p:nvPr/>
              </p:nvSpPr>
              <p:spPr bwMode="auto">
                <a:xfrm>
                  <a:off x="1925" y="3524"/>
                  <a:ext cx="1" cy="573"/>
                </a:xfrm>
                <a:prstGeom prst="line">
                  <a:avLst/>
                </a:prstGeom>
                <a:noFill/>
                <a:ln w="1270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102" name="Line 33"/>
                <p:cNvSpPr>
                  <a:spLocks noChangeShapeType="1"/>
                </p:cNvSpPr>
                <p:nvPr/>
              </p:nvSpPr>
              <p:spPr bwMode="auto">
                <a:xfrm>
                  <a:off x="2428" y="3524"/>
                  <a:ext cx="1" cy="573"/>
                </a:xfrm>
                <a:prstGeom prst="line">
                  <a:avLst/>
                </a:prstGeom>
                <a:noFill/>
                <a:ln w="1270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86096" name="Line 34"/>
              <p:cNvSpPr>
                <a:spLocks noChangeShapeType="1"/>
              </p:cNvSpPr>
              <p:nvPr/>
            </p:nvSpPr>
            <p:spPr bwMode="auto">
              <a:xfrm>
                <a:off x="2015" y="3286"/>
                <a:ext cx="1" cy="318"/>
              </a:xfrm>
              <a:prstGeom prst="line">
                <a:avLst/>
              </a:prstGeom>
              <a:noFill/>
              <a:ln w="127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97" name="Rectangle 35"/>
              <p:cNvSpPr>
                <a:spLocks noChangeArrowheads="1"/>
              </p:cNvSpPr>
              <p:nvPr/>
            </p:nvSpPr>
            <p:spPr bwMode="auto">
              <a:xfrm>
                <a:off x="1653" y="3557"/>
                <a:ext cx="29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&gt;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CD</a:t>
                </a:r>
                <a:endParaRPr lang="en-US" sz="2400" baseline="-25000" dirty="0">
                  <a:latin typeface="+mj-lt"/>
                </a:endParaRPr>
              </a:p>
            </p:txBody>
          </p:sp>
          <p:sp>
            <p:nvSpPr>
              <p:cNvPr id="86099" name="Rectangle 37"/>
              <p:cNvSpPr>
                <a:spLocks noChangeArrowheads="1"/>
              </p:cNvSpPr>
              <p:nvPr/>
            </p:nvSpPr>
            <p:spPr bwMode="auto">
              <a:xfrm>
                <a:off x="1725" y="3771"/>
                <a:ext cx="28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&lt;</a:t>
                </a:r>
                <a:r>
                  <a:rPr lang="en-US" dirty="0" err="1">
                    <a:solidFill>
                      <a:srgbClr val="000000"/>
                    </a:solidFill>
                    <a:latin typeface="+mj-lt"/>
                  </a:rPr>
                  <a:t>t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+mj-lt"/>
                  </a:rPr>
                  <a:t>PD</a:t>
                </a:r>
                <a:endParaRPr lang="en-US" sz="2400" baseline="-25000" dirty="0">
                  <a:latin typeface="+mj-lt"/>
                </a:endParaRPr>
              </a:p>
            </p:txBody>
          </p:sp>
        </p:grpSp>
        <p:sp>
          <p:nvSpPr>
            <p:cNvPr id="86073" name="Line 39"/>
            <p:cNvSpPr>
              <a:spLocks noChangeShapeType="1"/>
            </p:cNvSpPr>
            <p:nvPr/>
          </p:nvSpPr>
          <p:spPr bwMode="auto">
            <a:xfrm>
              <a:off x="3600" y="110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74" name="Line 40"/>
            <p:cNvSpPr>
              <a:spLocks noChangeShapeType="1"/>
            </p:cNvSpPr>
            <p:nvPr/>
          </p:nvSpPr>
          <p:spPr bwMode="auto">
            <a:xfrm>
              <a:off x="4320" y="110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75" name="Line 41"/>
            <p:cNvSpPr>
              <a:spLocks noChangeShapeType="1"/>
            </p:cNvSpPr>
            <p:nvPr/>
          </p:nvSpPr>
          <p:spPr bwMode="auto">
            <a:xfrm>
              <a:off x="4320" y="196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76" name="Line 42"/>
            <p:cNvSpPr>
              <a:spLocks noChangeShapeType="1"/>
            </p:cNvSpPr>
            <p:nvPr/>
          </p:nvSpPr>
          <p:spPr bwMode="auto">
            <a:xfrm>
              <a:off x="4320" y="220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57347" name="Group 67"/>
          <p:cNvGrpSpPr>
            <a:grpSpLocks/>
          </p:cNvGrpSpPr>
          <p:nvPr/>
        </p:nvGrpSpPr>
        <p:grpSpPr bwMode="auto">
          <a:xfrm>
            <a:off x="4876800" y="4267200"/>
            <a:ext cx="3810000" cy="990600"/>
            <a:chOff x="96" y="3552"/>
            <a:chExt cx="2400" cy="624"/>
          </a:xfrm>
        </p:grpSpPr>
        <p:sp>
          <p:nvSpPr>
            <p:cNvPr id="86042" name="Rectangle 68"/>
            <p:cNvSpPr>
              <a:spLocks noChangeArrowheads="1"/>
            </p:cNvSpPr>
            <p:nvPr/>
          </p:nvSpPr>
          <p:spPr bwMode="auto">
            <a:xfrm>
              <a:off x="576" y="3600"/>
              <a:ext cx="288" cy="3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 dirty="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 dirty="0">
                <a:latin typeface="+mj-lt"/>
              </a:endParaRPr>
            </a:p>
          </p:txBody>
        </p:sp>
        <p:sp>
          <p:nvSpPr>
            <p:cNvPr id="86043" name="AutoShape 69"/>
            <p:cNvSpPr>
              <a:spLocks noChangeArrowheads="1"/>
            </p:cNvSpPr>
            <p:nvPr/>
          </p:nvSpPr>
          <p:spPr bwMode="auto">
            <a:xfrm rot="5400000">
              <a:off x="600" y="3796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4" name="Line 70"/>
            <p:cNvSpPr>
              <a:spLocks noChangeShapeType="1"/>
            </p:cNvSpPr>
            <p:nvPr/>
          </p:nvSpPr>
          <p:spPr bwMode="auto">
            <a:xfrm flipH="1">
              <a:off x="432" y="38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5" name="Line 71"/>
            <p:cNvSpPr>
              <a:spLocks noChangeShapeType="1"/>
            </p:cNvSpPr>
            <p:nvPr/>
          </p:nvSpPr>
          <p:spPr bwMode="auto">
            <a:xfrm flipH="1">
              <a:off x="336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6" name="Line 72"/>
            <p:cNvSpPr>
              <a:spLocks noChangeShapeType="1"/>
            </p:cNvSpPr>
            <p:nvPr/>
          </p:nvSpPr>
          <p:spPr bwMode="auto">
            <a:xfrm>
              <a:off x="864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7" name="Rectangle 73"/>
            <p:cNvSpPr>
              <a:spLocks noChangeArrowheads="1"/>
            </p:cNvSpPr>
            <p:nvPr/>
          </p:nvSpPr>
          <p:spPr bwMode="auto">
            <a:xfrm>
              <a:off x="1776" y="3600"/>
              <a:ext cx="288" cy="3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400">
                  <a:latin typeface="+mj-lt"/>
                </a:rPr>
                <a:t>D Q</a:t>
              </a:r>
            </a:p>
            <a:p>
              <a:pPr>
                <a:defRPr/>
              </a:pPr>
              <a:endParaRPr lang="en-US" sz="1400">
                <a:latin typeface="+mj-lt"/>
              </a:endParaRPr>
            </a:p>
          </p:txBody>
        </p:sp>
        <p:sp>
          <p:nvSpPr>
            <p:cNvPr id="86048" name="AutoShape 74"/>
            <p:cNvSpPr>
              <a:spLocks noChangeArrowheads="1"/>
            </p:cNvSpPr>
            <p:nvPr/>
          </p:nvSpPr>
          <p:spPr bwMode="auto">
            <a:xfrm rot="5400000">
              <a:off x="1800" y="3796"/>
              <a:ext cx="48" cy="9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49" name="Line 75"/>
            <p:cNvSpPr>
              <a:spLocks noChangeShapeType="1"/>
            </p:cNvSpPr>
            <p:nvPr/>
          </p:nvSpPr>
          <p:spPr bwMode="auto">
            <a:xfrm flipH="1">
              <a:off x="1632" y="38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0" name="Line 76"/>
            <p:cNvSpPr>
              <a:spLocks noChangeShapeType="1"/>
            </p:cNvSpPr>
            <p:nvPr/>
          </p:nvSpPr>
          <p:spPr bwMode="auto">
            <a:xfrm flipH="1">
              <a:off x="1008" y="3696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1" name="Line 77"/>
            <p:cNvSpPr>
              <a:spLocks noChangeShapeType="1"/>
            </p:cNvSpPr>
            <p:nvPr/>
          </p:nvSpPr>
          <p:spPr bwMode="auto">
            <a:xfrm>
              <a:off x="2064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80" name="Group 78"/>
            <p:cNvGrpSpPr>
              <a:grpSpLocks/>
            </p:cNvGrpSpPr>
            <p:nvPr/>
          </p:nvGrpSpPr>
          <p:grpSpPr bwMode="auto">
            <a:xfrm>
              <a:off x="912" y="3552"/>
              <a:ext cx="669" cy="502"/>
              <a:chOff x="1692" y="3411"/>
              <a:chExt cx="909" cy="694"/>
            </a:xfrm>
          </p:grpSpPr>
          <p:sp>
            <p:nvSpPr>
              <p:cNvPr id="86060" name="Oval 79"/>
              <p:cNvSpPr>
                <a:spLocks noChangeArrowheads="1"/>
              </p:cNvSpPr>
              <p:nvPr/>
            </p:nvSpPr>
            <p:spPr bwMode="auto">
              <a:xfrm>
                <a:off x="1975" y="3433"/>
                <a:ext cx="223" cy="231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1" name="Oval 80"/>
              <p:cNvSpPr>
                <a:spLocks noChangeArrowheads="1"/>
              </p:cNvSpPr>
              <p:nvPr/>
            </p:nvSpPr>
            <p:spPr bwMode="auto">
              <a:xfrm>
                <a:off x="2155" y="3411"/>
                <a:ext cx="182" cy="189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2" name="Oval 81"/>
              <p:cNvSpPr>
                <a:spLocks noChangeArrowheads="1"/>
              </p:cNvSpPr>
              <p:nvPr/>
            </p:nvSpPr>
            <p:spPr bwMode="auto">
              <a:xfrm>
                <a:off x="2318" y="3600"/>
                <a:ext cx="283" cy="293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3" name="Oval 82"/>
              <p:cNvSpPr>
                <a:spLocks noChangeArrowheads="1"/>
              </p:cNvSpPr>
              <p:nvPr/>
            </p:nvSpPr>
            <p:spPr bwMode="auto">
              <a:xfrm>
                <a:off x="1793" y="3726"/>
                <a:ext cx="323" cy="337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4" name="Oval 83"/>
              <p:cNvSpPr>
                <a:spLocks noChangeArrowheads="1"/>
              </p:cNvSpPr>
              <p:nvPr/>
            </p:nvSpPr>
            <p:spPr bwMode="auto">
              <a:xfrm>
                <a:off x="2237" y="3768"/>
                <a:ext cx="242" cy="253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5" name="Oval 84"/>
              <p:cNvSpPr>
                <a:spLocks noChangeArrowheads="1"/>
              </p:cNvSpPr>
              <p:nvPr/>
            </p:nvSpPr>
            <p:spPr bwMode="auto">
              <a:xfrm>
                <a:off x="1712" y="3788"/>
                <a:ext cx="182" cy="188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6" name="Oval 85"/>
              <p:cNvSpPr>
                <a:spLocks noChangeArrowheads="1"/>
              </p:cNvSpPr>
              <p:nvPr/>
            </p:nvSpPr>
            <p:spPr bwMode="auto">
              <a:xfrm>
                <a:off x="1692" y="3642"/>
                <a:ext cx="181" cy="189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7" name="Oval 86"/>
              <p:cNvSpPr>
                <a:spLocks noChangeArrowheads="1"/>
              </p:cNvSpPr>
              <p:nvPr/>
            </p:nvSpPr>
            <p:spPr bwMode="auto">
              <a:xfrm>
                <a:off x="1772" y="3475"/>
                <a:ext cx="284" cy="294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8" name="Oval 87"/>
              <p:cNvSpPr>
                <a:spLocks noChangeArrowheads="1"/>
              </p:cNvSpPr>
              <p:nvPr/>
            </p:nvSpPr>
            <p:spPr bwMode="auto">
              <a:xfrm>
                <a:off x="2015" y="3811"/>
                <a:ext cx="283" cy="294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69" name="Oval 88"/>
              <p:cNvSpPr>
                <a:spLocks noChangeArrowheads="1"/>
              </p:cNvSpPr>
              <p:nvPr/>
            </p:nvSpPr>
            <p:spPr bwMode="auto">
              <a:xfrm>
                <a:off x="2358" y="3495"/>
                <a:ext cx="223" cy="232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0" name="Oval 89"/>
              <p:cNvSpPr>
                <a:spLocks noChangeArrowheads="1"/>
              </p:cNvSpPr>
              <p:nvPr/>
            </p:nvSpPr>
            <p:spPr bwMode="auto">
              <a:xfrm>
                <a:off x="2297" y="3411"/>
                <a:ext cx="202" cy="210"/>
              </a:xfrm>
              <a:prstGeom prst="ellipse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71" name="Freeform 90"/>
              <p:cNvSpPr>
                <a:spLocks/>
              </p:cNvSpPr>
              <p:nvPr/>
            </p:nvSpPr>
            <p:spPr bwMode="auto">
              <a:xfrm>
                <a:off x="1765" y="3468"/>
                <a:ext cx="784" cy="546"/>
              </a:xfrm>
              <a:custGeom>
                <a:avLst/>
                <a:gdLst>
                  <a:gd name="T0" fmla="*/ 1 w 1567"/>
                  <a:gd name="T1" fmla="*/ 1 h 1094"/>
                  <a:gd name="T2" fmla="*/ 1 w 1567"/>
                  <a:gd name="T3" fmla="*/ 1 h 1094"/>
                  <a:gd name="T4" fmla="*/ 1 w 1567"/>
                  <a:gd name="T5" fmla="*/ 1 h 1094"/>
                  <a:gd name="T6" fmla="*/ 1 w 1567"/>
                  <a:gd name="T7" fmla="*/ 0 h 1094"/>
                  <a:gd name="T8" fmla="*/ 1 w 1567"/>
                  <a:gd name="T9" fmla="*/ 1 h 1094"/>
                  <a:gd name="T10" fmla="*/ 1 w 1567"/>
                  <a:gd name="T11" fmla="*/ 1 h 1094"/>
                  <a:gd name="T12" fmla="*/ 1 w 1567"/>
                  <a:gd name="T13" fmla="*/ 1 h 1094"/>
                  <a:gd name="T14" fmla="*/ 1 w 1567"/>
                  <a:gd name="T15" fmla="*/ 1 h 1094"/>
                  <a:gd name="T16" fmla="*/ 1 w 1567"/>
                  <a:gd name="T17" fmla="*/ 1 h 1094"/>
                  <a:gd name="T18" fmla="*/ 1 w 1567"/>
                  <a:gd name="T19" fmla="*/ 1 h 1094"/>
                  <a:gd name="T20" fmla="*/ 1 w 1567"/>
                  <a:gd name="T21" fmla="*/ 1 h 1094"/>
                  <a:gd name="T22" fmla="*/ 1 w 1567"/>
                  <a:gd name="T23" fmla="*/ 1 h 1094"/>
                  <a:gd name="T24" fmla="*/ 1 w 1567"/>
                  <a:gd name="T25" fmla="*/ 1 h 1094"/>
                  <a:gd name="T26" fmla="*/ 1 w 1567"/>
                  <a:gd name="T27" fmla="*/ 1 h 1094"/>
                  <a:gd name="T28" fmla="*/ 1 w 1567"/>
                  <a:gd name="T29" fmla="*/ 1 h 1094"/>
                  <a:gd name="T30" fmla="*/ 1 w 1567"/>
                  <a:gd name="T31" fmla="*/ 1 h 1094"/>
                  <a:gd name="T32" fmla="*/ 1 w 1567"/>
                  <a:gd name="T33" fmla="*/ 1 h 1094"/>
                  <a:gd name="T34" fmla="*/ 0 w 1567"/>
                  <a:gd name="T35" fmla="*/ 1 h 1094"/>
                  <a:gd name="T36" fmla="*/ 1 w 1567"/>
                  <a:gd name="T37" fmla="*/ 1 h 10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67"/>
                  <a:gd name="T58" fmla="*/ 0 h 1094"/>
                  <a:gd name="T59" fmla="*/ 1567 w 1567"/>
                  <a:gd name="T60" fmla="*/ 1094 h 10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67" h="1094">
                    <a:moveTo>
                      <a:pt x="484" y="110"/>
                    </a:moveTo>
                    <a:lnTo>
                      <a:pt x="549" y="31"/>
                    </a:lnTo>
                    <a:lnTo>
                      <a:pt x="842" y="37"/>
                    </a:lnTo>
                    <a:lnTo>
                      <a:pt x="1049" y="0"/>
                    </a:lnTo>
                    <a:lnTo>
                      <a:pt x="1310" y="131"/>
                    </a:lnTo>
                    <a:lnTo>
                      <a:pt x="1442" y="94"/>
                    </a:lnTo>
                    <a:lnTo>
                      <a:pt x="1512" y="110"/>
                    </a:lnTo>
                    <a:lnTo>
                      <a:pt x="1527" y="435"/>
                    </a:lnTo>
                    <a:lnTo>
                      <a:pt x="1567" y="487"/>
                    </a:lnTo>
                    <a:lnTo>
                      <a:pt x="1447" y="738"/>
                    </a:lnTo>
                    <a:lnTo>
                      <a:pt x="1316" y="566"/>
                    </a:lnTo>
                    <a:lnTo>
                      <a:pt x="1280" y="655"/>
                    </a:lnTo>
                    <a:lnTo>
                      <a:pt x="1094" y="1000"/>
                    </a:lnTo>
                    <a:lnTo>
                      <a:pt x="474" y="1094"/>
                    </a:lnTo>
                    <a:lnTo>
                      <a:pt x="152" y="1027"/>
                    </a:lnTo>
                    <a:lnTo>
                      <a:pt x="50" y="812"/>
                    </a:lnTo>
                    <a:lnTo>
                      <a:pt x="50" y="592"/>
                    </a:lnTo>
                    <a:lnTo>
                      <a:pt x="0" y="409"/>
                    </a:lnTo>
                    <a:lnTo>
                      <a:pt x="484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6053" name="Line 91"/>
            <p:cNvSpPr>
              <a:spLocks noChangeShapeType="1"/>
            </p:cNvSpPr>
            <p:nvPr/>
          </p:nvSpPr>
          <p:spPr bwMode="auto">
            <a:xfrm>
              <a:off x="1632" y="38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4" name="Line 92"/>
            <p:cNvSpPr>
              <a:spLocks noChangeShapeType="1"/>
            </p:cNvSpPr>
            <p:nvPr/>
          </p:nvSpPr>
          <p:spPr bwMode="auto">
            <a:xfrm>
              <a:off x="432" y="38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5" name="Line 93"/>
            <p:cNvSpPr>
              <a:spLocks noChangeShapeType="1"/>
            </p:cNvSpPr>
            <p:nvPr/>
          </p:nvSpPr>
          <p:spPr bwMode="auto">
            <a:xfrm flipH="1">
              <a:off x="336" y="4080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56" name="Text Box 94"/>
            <p:cNvSpPr txBox="1">
              <a:spLocks noChangeArrowheads="1"/>
            </p:cNvSpPr>
            <p:nvPr/>
          </p:nvSpPr>
          <p:spPr bwMode="auto">
            <a:xfrm>
              <a:off x="2194" y="3600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>
                  <a:latin typeface="+mj-lt"/>
                </a:rPr>
                <a:t>Out</a:t>
              </a:r>
            </a:p>
          </p:txBody>
        </p:sp>
        <p:sp>
          <p:nvSpPr>
            <p:cNvPr id="86057" name="Text Box 95"/>
            <p:cNvSpPr txBox="1">
              <a:spLocks noChangeArrowheads="1"/>
            </p:cNvSpPr>
            <p:nvPr/>
          </p:nvSpPr>
          <p:spPr bwMode="auto">
            <a:xfrm>
              <a:off x="144" y="3618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dirty="0">
                  <a:latin typeface="+mj-lt"/>
                </a:rPr>
                <a:t>In</a:t>
              </a:r>
            </a:p>
          </p:txBody>
        </p:sp>
        <p:sp>
          <p:nvSpPr>
            <p:cNvPr id="86058" name="Text Box 96"/>
            <p:cNvSpPr txBox="1">
              <a:spLocks noChangeArrowheads="1"/>
            </p:cNvSpPr>
            <p:nvPr/>
          </p:nvSpPr>
          <p:spPr bwMode="auto">
            <a:xfrm>
              <a:off x="96" y="4002"/>
              <a:ext cx="2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dirty="0" err="1">
                  <a:latin typeface="+mj-lt"/>
                </a:rPr>
                <a:t>Clk</a:t>
              </a:r>
              <a:endParaRPr lang="en-US" sz="1200" b="0" dirty="0">
                <a:latin typeface="+mj-lt"/>
              </a:endParaRPr>
            </a:p>
          </p:txBody>
        </p:sp>
        <p:sp>
          <p:nvSpPr>
            <p:cNvPr id="86059" name="Text Box 97"/>
            <p:cNvSpPr txBox="1">
              <a:spLocks noChangeArrowheads="1"/>
            </p:cNvSpPr>
            <p:nvPr/>
          </p:nvSpPr>
          <p:spPr bwMode="auto">
            <a:xfrm>
              <a:off x="886" y="3687"/>
              <a:ext cx="6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000" b="0" dirty="0">
                  <a:latin typeface="+mj-lt"/>
                </a:rPr>
                <a:t>Combinational</a:t>
              </a:r>
            </a:p>
            <a:p>
              <a:pPr algn="ctr">
                <a:defRPr/>
              </a:pPr>
              <a:r>
                <a:rPr lang="en-US" sz="1000" b="0" dirty="0">
                  <a:latin typeface="+mj-lt"/>
                </a:rPr>
                <a:t>logic</a:t>
              </a:r>
            </a:p>
          </p:txBody>
        </p:sp>
      </p:grpSp>
      <p:grpSp>
        <p:nvGrpSpPr>
          <p:cNvPr id="57348" name="Group 145"/>
          <p:cNvGrpSpPr>
            <a:grpSpLocks/>
          </p:cNvGrpSpPr>
          <p:nvPr/>
        </p:nvGrpSpPr>
        <p:grpSpPr bwMode="auto">
          <a:xfrm>
            <a:off x="6019800" y="5638800"/>
            <a:ext cx="1865313" cy="665163"/>
            <a:chOff x="3713" y="3312"/>
            <a:chExt cx="1175" cy="419"/>
          </a:xfrm>
        </p:grpSpPr>
        <p:sp>
          <p:nvSpPr>
            <p:cNvPr id="86022" name="Line 102"/>
            <p:cNvSpPr>
              <a:spLocks noChangeShapeType="1"/>
            </p:cNvSpPr>
            <p:nvPr/>
          </p:nvSpPr>
          <p:spPr bwMode="auto">
            <a:xfrm>
              <a:off x="3713" y="3627"/>
              <a:ext cx="5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51" name="Group 104"/>
            <p:cNvGrpSpPr>
              <a:grpSpLocks/>
            </p:cNvGrpSpPr>
            <p:nvPr/>
          </p:nvGrpSpPr>
          <p:grpSpPr bwMode="auto">
            <a:xfrm>
              <a:off x="4210" y="3377"/>
              <a:ext cx="363" cy="354"/>
              <a:chOff x="1488" y="2592"/>
              <a:chExt cx="1438" cy="1402"/>
            </a:xfrm>
          </p:grpSpPr>
          <p:sp>
            <p:nvSpPr>
              <p:cNvPr id="86038" name="Freeform 105"/>
              <p:cNvSpPr>
                <a:spLocks/>
              </p:cNvSpPr>
              <p:nvPr/>
            </p:nvSpPr>
            <p:spPr bwMode="auto">
              <a:xfrm>
                <a:off x="1532" y="2592"/>
                <a:ext cx="1121" cy="1002"/>
              </a:xfrm>
              <a:custGeom>
                <a:avLst/>
                <a:gdLst>
                  <a:gd name="T0" fmla="*/ 1123 w 1123"/>
                  <a:gd name="T1" fmla="*/ 630 h 1001"/>
                  <a:gd name="T2" fmla="*/ 768 w 1123"/>
                  <a:gd name="T3" fmla="*/ 84 h 1001"/>
                  <a:gd name="T4" fmla="*/ 261 w 1123"/>
                  <a:gd name="T5" fmla="*/ 123 h 1001"/>
                  <a:gd name="T6" fmla="*/ 35 w 1123"/>
                  <a:gd name="T7" fmla="*/ 589 h 1001"/>
                  <a:gd name="T8" fmla="*/ 473 w 1123"/>
                  <a:gd name="T9" fmla="*/ 1001 h 10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3"/>
                  <a:gd name="T16" fmla="*/ 0 h 1001"/>
                  <a:gd name="T17" fmla="*/ 1123 w 1123"/>
                  <a:gd name="T18" fmla="*/ 1001 h 10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3" h="1001">
                    <a:moveTo>
                      <a:pt x="1123" y="630"/>
                    </a:moveTo>
                    <a:cubicBezTo>
                      <a:pt x="1064" y="540"/>
                      <a:pt x="912" y="168"/>
                      <a:pt x="768" y="84"/>
                    </a:cubicBezTo>
                    <a:cubicBezTo>
                      <a:pt x="624" y="0"/>
                      <a:pt x="382" y="39"/>
                      <a:pt x="261" y="123"/>
                    </a:cubicBezTo>
                    <a:cubicBezTo>
                      <a:pt x="139" y="207"/>
                      <a:pt x="0" y="443"/>
                      <a:pt x="35" y="589"/>
                    </a:cubicBezTo>
                    <a:cubicBezTo>
                      <a:pt x="71" y="736"/>
                      <a:pt x="382" y="916"/>
                      <a:pt x="473" y="1001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9" name="Freeform 106"/>
              <p:cNvSpPr>
                <a:spLocks/>
              </p:cNvSpPr>
              <p:nvPr/>
            </p:nvSpPr>
            <p:spPr bwMode="auto">
              <a:xfrm>
                <a:off x="1488" y="2972"/>
                <a:ext cx="872" cy="816"/>
              </a:xfrm>
              <a:custGeom>
                <a:avLst/>
                <a:gdLst>
                  <a:gd name="T0" fmla="*/ 388 w 872"/>
                  <a:gd name="T1" fmla="*/ 0 h 819"/>
                  <a:gd name="T2" fmla="*/ 65 w 872"/>
                  <a:gd name="T3" fmla="*/ 142 h 819"/>
                  <a:gd name="T4" fmla="*/ 64 w 872"/>
                  <a:gd name="T5" fmla="*/ 583 h 819"/>
                  <a:gd name="T6" fmla="*/ 452 w 872"/>
                  <a:gd name="T7" fmla="*/ 810 h 819"/>
                  <a:gd name="T8" fmla="*/ 872 w 872"/>
                  <a:gd name="T9" fmla="*/ 527 h 8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819"/>
                  <a:gd name="T17" fmla="*/ 872 w 872"/>
                  <a:gd name="T18" fmla="*/ 819 h 8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819">
                    <a:moveTo>
                      <a:pt x="388" y="0"/>
                    </a:moveTo>
                    <a:cubicBezTo>
                      <a:pt x="334" y="24"/>
                      <a:pt x="119" y="45"/>
                      <a:pt x="65" y="142"/>
                    </a:cubicBezTo>
                    <a:cubicBezTo>
                      <a:pt x="11" y="240"/>
                      <a:pt x="0" y="473"/>
                      <a:pt x="64" y="583"/>
                    </a:cubicBezTo>
                    <a:cubicBezTo>
                      <a:pt x="128" y="694"/>
                      <a:pt x="317" y="819"/>
                      <a:pt x="452" y="810"/>
                    </a:cubicBezTo>
                    <a:cubicBezTo>
                      <a:pt x="587" y="801"/>
                      <a:pt x="785" y="586"/>
                      <a:pt x="872" y="527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40" name="Freeform 107"/>
              <p:cNvSpPr>
                <a:spLocks/>
              </p:cNvSpPr>
              <p:nvPr/>
            </p:nvSpPr>
            <p:spPr bwMode="auto">
              <a:xfrm>
                <a:off x="2257" y="2782"/>
                <a:ext cx="669" cy="966"/>
              </a:xfrm>
              <a:custGeom>
                <a:avLst/>
                <a:gdLst>
                  <a:gd name="T0" fmla="*/ 4 w 670"/>
                  <a:gd name="T1" fmla="*/ 801 h 964"/>
                  <a:gd name="T2" fmla="*/ 398 w 670"/>
                  <a:gd name="T3" fmla="*/ 928 h 964"/>
                  <a:gd name="T4" fmla="*/ 664 w 670"/>
                  <a:gd name="T5" fmla="*/ 585 h 964"/>
                  <a:gd name="T6" fmla="*/ 430 w 670"/>
                  <a:gd name="T7" fmla="*/ 124 h 964"/>
                  <a:gd name="T8" fmla="*/ 0 w 670"/>
                  <a:gd name="T9" fmla="*/ 0 h 9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0"/>
                  <a:gd name="T16" fmla="*/ 0 h 964"/>
                  <a:gd name="T17" fmla="*/ 670 w 670"/>
                  <a:gd name="T18" fmla="*/ 964 h 9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0" h="964">
                    <a:moveTo>
                      <a:pt x="4" y="801"/>
                    </a:moveTo>
                    <a:cubicBezTo>
                      <a:pt x="70" y="822"/>
                      <a:pt x="288" y="964"/>
                      <a:pt x="398" y="928"/>
                    </a:cubicBezTo>
                    <a:cubicBezTo>
                      <a:pt x="508" y="892"/>
                      <a:pt x="658" y="719"/>
                      <a:pt x="664" y="585"/>
                    </a:cubicBezTo>
                    <a:cubicBezTo>
                      <a:pt x="670" y="452"/>
                      <a:pt x="541" y="222"/>
                      <a:pt x="430" y="124"/>
                    </a:cubicBezTo>
                    <a:cubicBezTo>
                      <a:pt x="319" y="26"/>
                      <a:pt x="90" y="26"/>
                      <a:pt x="0" y="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41" name="Freeform 108"/>
              <p:cNvSpPr>
                <a:spLocks/>
              </p:cNvSpPr>
              <p:nvPr/>
            </p:nvSpPr>
            <p:spPr bwMode="auto">
              <a:xfrm rot="-3472186">
                <a:off x="1880" y="3249"/>
                <a:ext cx="784" cy="705"/>
              </a:xfrm>
              <a:custGeom>
                <a:avLst/>
                <a:gdLst>
                  <a:gd name="T0" fmla="*/ 95 w 783"/>
                  <a:gd name="T1" fmla="*/ 0 h 706"/>
                  <a:gd name="T2" fmla="*/ 3 w 783"/>
                  <a:gd name="T3" fmla="*/ 246 h 706"/>
                  <a:gd name="T4" fmla="*/ 116 w 783"/>
                  <a:gd name="T5" fmla="*/ 527 h 706"/>
                  <a:gd name="T6" fmla="*/ 440 w 783"/>
                  <a:gd name="T7" fmla="*/ 689 h 706"/>
                  <a:gd name="T8" fmla="*/ 783 w 783"/>
                  <a:gd name="T9" fmla="*/ 632 h 7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706"/>
                  <a:gd name="T17" fmla="*/ 783 w 783"/>
                  <a:gd name="T18" fmla="*/ 706 h 7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706">
                    <a:moveTo>
                      <a:pt x="95" y="0"/>
                    </a:moveTo>
                    <a:cubicBezTo>
                      <a:pt x="80" y="41"/>
                      <a:pt x="0" y="158"/>
                      <a:pt x="3" y="246"/>
                    </a:cubicBezTo>
                    <a:cubicBezTo>
                      <a:pt x="6" y="334"/>
                      <a:pt x="43" y="453"/>
                      <a:pt x="116" y="527"/>
                    </a:cubicBezTo>
                    <a:cubicBezTo>
                      <a:pt x="189" y="601"/>
                      <a:pt x="329" y="672"/>
                      <a:pt x="440" y="689"/>
                    </a:cubicBezTo>
                    <a:cubicBezTo>
                      <a:pt x="551" y="706"/>
                      <a:pt x="712" y="644"/>
                      <a:pt x="783" y="632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6024" name="Line 110"/>
            <p:cNvSpPr>
              <a:spLocks noChangeShapeType="1"/>
            </p:cNvSpPr>
            <p:nvPr/>
          </p:nvSpPr>
          <p:spPr bwMode="auto">
            <a:xfrm>
              <a:off x="3713" y="3570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25" name="Line 111"/>
            <p:cNvSpPr>
              <a:spLocks noChangeShapeType="1"/>
            </p:cNvSpPr>
            <p:nvPr/>
          </p:nvSpPr>
          <p:spPr bwMode="auto">
            <a:xfrm>
              <a:off x="3798" y="3456"/>
              <a:ext cx="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26" name="Line 112"/>
            <p:cNvSpPr>
              <a:spLocks noChangeShapeType="1"/>
            </p:cNvSpPr>
            <p:nvPr/>
          </p:nvSpPr>
          <p:spPr bwMode="auto">
            <a:xfrm>
              <a:off x="4040" y="3456"/>
              <a:ext cx="2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55" name="Group 113"/>
            <p:cNvGrpSpPr>
              <a:grpSpLocks/>
            </p:cNvGrpSpPr>
            <p:nvPr/>
          </p:nvGrpSpPr>
          <p:grpSpPr bwMode="auto">
            <a:xfrm>
              <a:off x="3798" y="3312"/>
              <a:ext cx="896" cy="145"/>
              <a:chOff x="816" y="672"/>
              <a:chExt cx="2832" cy="576"/>
            </a:xfrm>
          </p:grpSpPr>
          <p:sp>
            <p:nvSpPr>
              <p:cNvPr id="86034" name="Line 114"/>
              <p:cNvSpPr>
                <a:spLocks noChangeShapeType="1"/>
              </p:cNvSpPr>
              <p:nvPr/>
            </p:nvSpPr>
            <p:spPr bwMode="auto">
              <a:xfrm>
                <a:off x="3073" y="1248"/>
                <a:ext cx="5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5" name="Line 115"/>
              <p:cNvSpPr>
                <a:spLocks noChangeShapeType="1"/>
              </p:cNvSpPr>
              <p:nvPr/>
            </p:nvSpPr>
            <p:spPr bwMode="auto">
              <a:xfrm flipV="1">
                <a:off x="3648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6" name="Line 116"/>
              <p:cNvSpPr>
                <a:spLocks noChangeShapeType="1"/>
              </p:cNvSpPr>
              <p:nvPr/>
            </p:nvSpPr>
            <p:spPr bwMode="auto">
              <a:xfrm flipH="1">
                <a:off x="816" y="672"/>
                <a:ext cx="28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86037" name="Line 117"/>
              <p:cNvSpPr>
                <a:spLocks noChangeShapeType="1"/>
              </p:cNvSpPr>
              <p:nvPr/>
            </p:nvSpPr>
            <p:spPr bwMode="auto">
              <a:xfrm>
                <a:off x="816" y="67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6028" name="Line 118"/>
            <p:cNvSpPr>
              <a:spLocks noChangeShapeType="1"/>
            </p:cNvSpPr>
            <p:nvPr/>
          </p:nvSpPr>
          <p:spPr bwMode="auto">
            <a:xfrm>
              <a:off x="4549" y="3627"/>
              <a:ext cx="3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29" name="Rectangle 123"/>
            <p:cNvSpPr>
              <a:spLocks noChangeArrowheads="1"/>
            </p:cNvSpPr>
            <p:nvPr/>
          </p:nvSpPr>
          <p:spPr bwMode="auto">
            <a:xfrm>
              <a:off x="3871" y="3401"/>
              <a:ext cx="169" cy="19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0" name="Line 125"/>
            <p:cNvSpPr>
              <a:spLocks noChangeShapeType="1"/>
            </p:cNvSpPr>
            <p:nvPr/>
          </p:nvSpPr>
          <p:spPr bwMode="auto">
            <a:xfrm>
              <a:off x="3871" y="3558"/>
              <a:ext cx="36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1" name="Line 126"/>
            <p:cNvSpPr>
              <a:spLocks noChangeShapeType="1"/>
            </p:cNvSpPr>
            <p:nvPr/>
          </p:nvSpPr>
          <p:spPr bwMode="auto">
            <a:xfrm flipH="1">
              <a:off x="3871" y="3570"/>
              <a:ext cx="36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2" name="Line 143"/>
            <p:cNvSpPr>
              <a:spLocks noChangeShapeType="1"/>
            </p:cNvSpPr>
            <p:nvPr/>
          </p:nvSpPr>
          <p:spPr bwMode="auto">
            <a:xfrm flipH="1">
              <a:off x="4120" y="3446"/>
              <a:ext cx="3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6033" name="Line 144"/>
            <p:cNvSpPr>
              <a:spLocks noChangeShapeType="1"/>
            </p:cNvSpPr>
            <p:nvPr/>
          </p:nvSpPr>
          <p:spPr bwMode="auto">
            <a:xfrm flipH="1">
              <a:off x="4674" y="3383"/>
              <a:ext cx="3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73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1"/>
          <p:cNvSpPr txBox="1">
            <a:spLocks noChangeArrowheads="1"/>
          </p:cNvSpPr>
          <p:nvPr/>
        </p:nvSpPr>
        <p:spPr bwMode="auto">
          <a:xfrm>
            <a:off x="381000" y="3886200"/>
            <a:ext cx="78486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Plan: Build a Sequential Circuit with stored digital STATE –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Memory stores CURRENT state, produced at output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Combinational Logic computes</a:t>
            </a:r>
          </a:p>
          <a:p>
            <a:pPr lvl="2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NEXT state (from input, current state)</a:t>
            </a:r>
          </a:p>
          <a:p>
            <a:pPr lvl="2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OUTPUT bits (from input, current state)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000" b="0" dirty="0">
                <a:latin typeface="+mj-lt"/>
              </a:rPr>
              <a:t> State changes on LOAD control input</a:t>
            </a:r>
          </a:p>
        </p:txBody>
      </p:sp>
      <p:sp>
        <p:nvSpPr>
          <p:cNvPr id="11267" name="Line 5"/>
          <p:cNvSpPr>
            <a:spLocks noChangeShapeType="1"/>
          </p:cNvSpPr>
          <p:nvPr/>
        </p:nvSpPr>
        <p:spPr bwMode="auto">
          <a:xfrm>
            <a:off x="1524000" y="3252788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7411" name="Group 6"/>
          <p:cNvGrpSpPr>
            <a:grpSpLocks/>
          </p:cNvGrpSpPr>
          <p:nvPr/>
        </p:nvGrpSpPr>
        <p:grpSpPr bwMode="auto">
          <a:xfrm>
            <a:off x="4114800" y="1682750"/>
            <a:ext cx="2282825" cy="2225675"/>
            <a:chOff x="1488" y="2592"/>
            <a:chExt cx="1438" cy="1402"/>
          </a:xfrm>
        </p:grpSpPr>
        <p:grpSp>
          <p:nvGrpSpPr>
            <p:cNvPr id="17436" name="Group 7"/>
            <p:cNvGrpSpPr>
              <a:grpSpLocks/>
            </p:cNvGrpSpPr>
            <p:nvPr/>
          </p:nvGrpSpPr>
          <p:grpSpPr bwMode="auto">
            <a:xfrm>
              <a:off x="1488" y="2592"/>
              <a:ext cx="1438" cy="1402"/>
              <a:chOff x="1488" y="2592"/>
              <a:chExt cx="1438" cy="1402"/>
            </a:xfrm>
          </p:grpSpPr>
          <p:sp>
            <p:nvSpPr>
              <p:cNvPr id="11287" name="Freeform 8"/>
              <p:cNvSpPr>
                <a:spLocks/>
              </p:cNvSpPr>
              <p:nvPr/>
            </p:nvSpPr>
            <p:spPr bwMode="auto">
              <a:xfrm>
                <a:off x="1531" y="2592"/>
                <a:ext cx="1123" cy="1001"/>
              </a:xfrm>
              <a:custGeom>
                <a:avLst/>
                <a:gdLst>
                  <a:gd name="T0" fmla="*/ 1123 w 1123"/>
                  <a:gd name="T1" fmla="*/ 630 h 1001"/>
                  <a:gd name="T2" fmla="*/ 768 w 1123"/>
                  <a:gd name="T3" fmla="*/ 84 h 1001"/>
                  <a:gd name="T4" fmla="*/ 261 w 1123"/>
                  <a:gd name="T5" fmla="*/ 123 h 1001"/>
                  <a:gd name="T6" fmla="*/ 35 w 1123"/>
                  <a:gd name="T7" fmla="*/ 589 h 1001"/>
                  <a:gd name="T8" fmla="*/ 473 w 1123"/>
                  <a:gd name="T9" fmla="*/ 1001 h 10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3"/>
                  <a:gd name="T16" fmla="*/ 0 h 1001"/>
                  <a:gd name="T17" fmla="*/ 1123 w 1123"/>
                  <a:gd name="T18" fmla="*/ 1001 h 10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3" h="1001">
                    <a:moveTo>
                      <a:pt x="1123" y="630"/>
                    </a:moveTo>
                    <a:cubicBezTo>
                      <a:pt x="1064" y="540"/>
                      <a:pt x="912" y="168"/>
                      <a:pt x="768" y="84"/>
                    </a:cubicBezTo>
                    <a:cubicBezTo>
                      <a:pt x="624" y="0"/>
                      <a:pt x="382" y="39"/>
                      <a:pt x="261" y="123"/>
                    </a:cubicBezTo>
                    <a:cubicBezTo>
                      <a:pt x="139" y="207"/>
                      <a:pt x="0" y="443"/>
                      <a:pt x="35" y="589"/>
                    </a:cubicBezTo>
                    <a:cubicBezTo>
                      <a:pt x="71" y="736"/>
                      <a:pt x="382" y="916"/>
                      <a:pt x="473" y="1001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288" name="Freeform 9"/>
              <p:cNvSpPr>
                <a:spLocks/>
              </p:cNvSpPr>
              <p:nvPr/>
            </p:nvSpPr>
            <p:spPr bwMode="auto">
              <a:xfrm>
                <a:off x="1488" y="2971"/>
                <a:ext cx="872" cy="819"/>
              </a:xfrm>
              <a:custGeom>
                <a:avLst/>
                <a:gdLst>
                  <a:gd name="T0" fmla="*/ 388 w 872"/>
                  <a:gd name="T1" fmla="*/ 0 h 819"/>
                  <a:gd name="T2" fmla="*/ 65 w 872"/>
                  <a:gd name="T3" fmla="*/ 142 h 819"/>
                  <a:gd name="T4" fmla="*/ 64 w 872"/>
                  <a:gd name="T5" fmla="*/ 583 h 819"/>
                  <a:gd name="T6" fmla="*/ 452 w 872"/>
                  <a:gd name="T7" fmla="*/ 810 h 819"/>
                  <a:gd name="T8" fmla="*/ 872 w 872"/>
                  <a:gd name="T9" fmla="*/ 527 h 8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2"/>
                  <a:gd name="T16" fmla="*/ 0 h 819"/>
                  <a:gd name="T17" fmla="*/ 872 w 872"/>
                  <a:gd name="T18" fmla="*/ 819 h 8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2" h="819">
                    <a:moveTo>
                      <a:pt x="388" y="0"/>
                    </a:moveTo>
                    <a:cubicBezTo>
                      <a:pt x="334" y="24"/>
                      <a:pt x="119" y="45"/>
                      <a:pt x="65" y="142"/>
                    </a:cubicBezTo>
                    <a:cubicBezTo>
                      <a:pt x="11" y="240"/>
                      <a:pt x="0" y="473"/>
                      <a:pt x="64" y="583"/>
                    </a:cubicBezTo>
                    <a:cubicBezTo>
                      <a:pt x="128" y="694"/>
                      <a:pt x="317" y="819"/>
                      <a:pt x="452" y="810"/>
                    </a:cubicBezTo>
                    <a:cubicBezTo>
                      <a:pt x="587" y="801"/>
                      <a:pt x="785" y="586"/>
                      <a:pt x="872" y="527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289" name="Freeform 10"/>
              <p:cNvSpPr>
                <a:spLocks/>
              </p:cNvSpPr>
              <p:nvPr/>
            </p:nvSpPr>
            <p:spPr bwMode="auto">
              <a:xfrm>
                <a:off x="2256" y="2784"/>
                <a:ext cx="670" cy="964"/>
              </a:xfrm>
              <a:custGeom>
                <a:avLst/>
                <a:gdLst>
                  <a:gd name="T0" fmla="*/ 4 w 670"/>
                  <a:gd name="T1" fmla="*/ 801 h 964"/>
                  <a:gd name="T2" fmla="*/ 398 w 670"/>
                  <a:gd name="T3" fmla="*/ 928 h 964"/>
                  <a:gd name="T4" fmla="*/ 664 w 670"/>
                  <a:gd name="T5" fmla="*/ 585 h 964"/>
                  <a:gd name="T6" fmla="*/ 430 w 670"/>
                  <a:gd name="T7" fmla="*/ 124 h 964"/>
                  <a:gd name="T8" fmla="*/ 0 w 670"/>
                  <a:gd name="T9" fmla="*/ 0 h 9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0"/>
                  <a:gd name="T16" fmla="*/ 0 h 964"/>
                  <a:gd name="T17" fmla="*/ 670 w 670"/>
                  <a:gd name="T18" fmla="*/ 964 h 9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0" h="964">
                    <a:moveTo>
                      <a:pt x="4" y="801"/>
                    </a:moveTo>
                    <a:cubicBezTo>
                      <a:pt x="70" y="822"/>
                      <a:pt x="288" y="964"/>
                      <a:pt x="398" y="928"/>
                    </a:cubicBezTo>
                    <a:cubicBezTo>
                      <a:pt x="508" y="892"/>
                      <a:pt x="658" y="719"/>
                      <a:pt x="664" y="585"/>
                    </a:cubicBezTo>
                    <a:cubicBezTo>
                      <a:pt x="670" y="452"/>
                      <a:pt x="541" y="222"/>
                      <a:pt x="430" y="124"/>
                    </a:cubicBezTo>
                    <a:cubicBezTo>
                      <a:pt x="319" y="26"/>
                      <a:pt x="90" y="26"/>
                      <a:pt x="0" y="0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290" name="Freeform 11"/>
              <p:cNvSpPr>
                <a:spLocks/>
              </p:cNvSpPr>
              <p:nvPr/>
            </p:nvSpPr>
            <p:spPr bwMode="auto">
              <a:xfrm rot="-3472186">
                <a:off x="1883" y="3249"/>
                <a:ext cx="783" cy="706"/>
              </a:xfrm>
              <a:custGeom>
                <a:avLst/>
                <a:gdLst>
                  <a:gd name="T0" fmla="*/ 95 w 783"/>
                  <a:gd name="T1" fmla="*/ 0 h 706"/>
                  <a:gd name="T2" fmla="*/ 3 w 783"/>
                  <a:gd name="T3" fmla="*/ 246 h 706"/>
                  <a:gd name="T4" fmla="*/ 116 w 783"/>
                  <a:gd name="T5" fmla="*/ 527 h 706"/>
                  <a:gd name="T6" fmla="*/ 440 w 783"/>
                  <a:gd name="T7" fmla="*/ 689 h 706"/>
                  <a:gd name="T8" fmla="*/ 783 w 783"/>
                  <a:gd name="T9" fmla="*/ 632 h 7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706"/>
                  <a:gd name="T17" fmla="*/ 783 w 783"/>
                  <a:gd name="T18" fmla="*/ 706 h 7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706">
                    <a:moveTo>
                      <a:pt x="95" y="0"/>
                    </a:moveTo>
                    <a:cubicBezTo>
                      <a:pt x="80" y="41"/>
                      <a:pt x="0" y="158"/>
                      <a:pt x="3" y="246"/>
                    </a:cubicBezTo>
                    <a:cubicBezTo>
                      <a:pt x="6" y="334"/>
                      <a:pt x="43" y="453"/>
                      <a:pt x="116" y="527"/>
                    </a:cubicBezTo>
                    <a:cubicBezTo>
                      <a:pt x="189" y="601"/>
                      <a:pt x="329" y="672"/>
                      <a:pt x="440" y="689"/>
                    </a:cubicBezTo>
                    <a:cubicBezTo>
                      <a:pt x="551" y="706"/>
                      <a:pt x="712" y="644"/>
                      <a:pt x="783" y="632"/>
                    </a:cubicBezTo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1286" name="Text Box 12"/>
            <p:cNvSpPr txBox="1">
              <a:spLocks noChangeArrowheads="1"/>
            </p:cNvSpPr>
            <p:nvPr/>
          </p:nvSpPr>
          <p:spPr bwMode="auto">
            <a:xfrm>
              <a:off x="1584" y="3072"/>
              <a:ext cx="128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Combinational</a:t>
              </a:r>
            </a:p>
            <a:p>
              <a:pPr algn="ctr">
                <a:defRPr/>
              </a:pPr>
              <a:r>
                <a:rPr lang="en-US" sz="2000" b="0" dirty="0">
                  <a:latin typeface="+mj-lt"/>
                </a:rPr>
                <a:t>Logic</a:t>
              </a:r>
            </a:p>
          </p:txBody>
        </p:sp>
      </p:grpSp>
      <p:sp>
        <p:nvSpPr>
          <p:cNvPr id="11269" name="Line 18"/>
          <p:cNvSpPr>
            <a:spLocks noChangeShapeType="1"/>
          </p:cNvSpPr>
          <p:nvPr/>
        </p:nvSpPr>
        <p:spPr bwMode="auto">
          <a:xfrm>
            <a:off x="990600" y="2895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0" name="Line 19"/>
          <p:cNvSpPr>
            <a:spLocks noChangeShapeType="1"/>
          </p:cNvSpPr>
          <p:nvPr/>
        </p:nvSpPr>
        <p:spPr bwMode="auto">
          <a:xfrm>
            <a:off x="1524000" y="21796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1" name="Line 20"/>
          <p:cNvSpPr>
            <a:spLocks noChangeShapeType="1"/>
          </p:cNvSpPr>
          <p:nvPr/>
        </p:nvSpPr>
        <p:spPr bwMode="auto">
          <a:xfrm>
            <a:off x="3048000" y="217963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7415" name="Group 21"/>
          <p:cNvGrpSpPr>
            <a:grpSpLocks/>
          </p:cNvGrpSpPr>
          <p:nvPr/>
        </p:nvGrpSpPr>
        <p:grpSpPr bwMode="auto">
          <a:xfrm>
            <a:off x="1524000" y="1271588"/>
            <a:ext cx="5638800" cy="914400"/>
            <a:chOff x="816" y="672"/>
            <a:chExt cx="2832" cy="576"/>
          </a:xfrm>
        </p:grpSpPr>
        <p:sp>
          <p:nvSpPr>
            <p:cNvPr id="11281" name="Line 22"/>
            <p:cNvSpPr>
              <a:spLocks noChangeShapeType="1"/>
            </p:cNvSpPr>
            <p:nvPr/>
          </p:nvSpPr>
          <p:spPr bwMode="auto">
            <a:xfrm>
              <a:off x="3072" y="124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2" name="Line 23"/>
            <p:cNvSpPr>
              <a:spLocks noChangeShapeType="1"/>
            </p:cNvSpPr>
            <p:nvPr/>
          </p:nvSpPr>
          <p:spPr bwMode="auto">
            <a:xfrm flipV="1">
              <a:off x="3648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3" name="Line 24"/>
            <p:cNvSpPr>
              <a:spLocks noChangeShapeType="1"/>
            </p:cNvSpPr>
            <p:nvPr/>
          </p:nvSpPr>
          <p:spPr bwMode="auto">
            <a:xfrm flipH="1">
              <a:off x="816" y="672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1284" name="Line 25"/>
            <p:cNvSpPr>
              <a:spLocks noChangeShapeType="1"/>
            </p:cNvSpPr>
            <p:nvPr/>
          </p:nvSpPr>
          <p:spPr bwMode="auto">
            <a:xfrm>
              <a:off x="816" y="6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1273" name="Line 26"/>
          <p:cNvSpPr>
            <a:spLocks noChangeShapeType="1"/>
          </p:cNvSpPr>
          <p:nvPr/>
        </p:nvSpPr>
        <p:spPr bwMode="auto">
          <a:xfrm>
            <a:off x="6248400" y="3276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4" name="Text Box 27"/>
          <p:cNvSpPr txBox="1">
            <a:spLocks noChangeArrowheads="1"/>
          </p:cNvSpPr>
          <p:nvPr/>
        </p:nvSpPr>
        <p:spPr bwMode="auto">
          <a:xfrm>
            <a:off x="3208338" y="2212975"/>
            <a:ext cx="101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Current</a:t>
            </a:r>
          </a:p>
          <a:p>
            <a:pPr>
              <a:defRPr/>
            </a:pPr>
            <a:r>
              <a:rPr lang="en-US" b="0">
                <a:latin typeface="+mj-lt"/>
              </a:rPr>
              <a:t>State</a:t>
            </a:r>
          </a:p>
        </p:txBody>
      </p:sp>
      <p:sp>
        <p:nvSpPr>
          <p:cNvPr id="11275" name="Text Box 28"/>
          <p:cNvSpPr txBox="1">
            <a:spLocks noChangeArrowheads="1"/>
          </p:cNvSpPr>
          <p:nvPr/>
        </p:nvSpPr>
        <p:spPr bwMode="auto">
          <a:xfrm>
            <a:off x="7313613" y="1503363"/>
            <a:ext cx="70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Next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State</a:t>
            </a:r>
          </a:p>
        </p:txBody>
      </p:sp>
      <p:sp>
        <p:nvSpPr>
          <p:cNvPr id="11276" name="Text Box 29"/>
          <p:cNvSpPr txBox="1">
            <a:spLocks noChangeArrowheads="1"/>
          </p:cNvSpPr>
          <p:nvPr/>
        </p:nvSpPr>
        <p:spPr bwMode="auto">
          <a:xfrm>
            <a:off x="762000" y="3048000"/>
            <a:ext cx="735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Input</a:t>
            </a:r>
          </a:p>
        </p:txBody>
      </p:sp>
      <p:sp>
        <p:nvSpPr>
          <p:cNvPr id="11277" name="Text Box 30"/>
          <p:cNvSpPr txBox="1">
            <a:spLocks noChangeArrowheads="1"/>
          </p:cNvSpPr>
          <p:nvPr/>
        </p:nvSpPr>
        <p:spPr bwMode="auto">
          <a:xfrm>
            <a:off x="7467600" y="3048000"/>
            <a:ext cx="941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Output</a:t>
            </a:r>
          </a:p>
        </p:txBody>
      </p:sp>
      <p:sp>
        <p:nvSpPr>
          <p:cNvPr id="11278" name="Rectangle 42"/>
          <p:cNvSpPr>
            <a:spLocks noChangeArrowheads="1"/>
          </p:cNvSpPr>
          <p:nvPr/>
        </p:nvSpPr>
        <p:spPr bwMode="auto">
          <a:xfrm>
            <a:off x="1981200" y="1828800"/>
            <a:ext cx="1066800" cy="121920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279" name="Text Box 43"/>
          <p:cNvSpPr txBox="1">
            <a:spLocks noChangeArrowheads="1"/>
          </p:cNvSpPr>
          <p:nvPr/>
        </p:nvSpPr>
        <p:spPr bwMode="auto">
          <a:xfrm>
            <a:off x="1927225" y="1981200"/>
            <a:ext cx="1196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Memory</a:t>
            </a:r>
          </a:p>
          <a:p>
            <a:pPr algn="ctr">
              <a:defRPr/>
            </a:pPr>
            <a:r>
              <a:rPr lang="en-US" sz="2000" b="0" dirty="0">
                <a:latin typeface="+mj-lt"/>
              </a:rPr>
              <a:t>Device</a:t>
            </a:r>
          </a:p>
        </p:txBody>
      </p:sp>
      <p:sp>
        <p:nvSpPr>
          <p:cNvPr id="11280" name="Text Box 46"/>
          <p:cNvSpPr txBox="1">
            <a:spLocks noChangeArrowheads="1"/>
          </p:cNvSpPr>
          <p:nvPr/>
        </p:nvSpPr>
        <p:spPr bwMode="auto">
          <a:xfrm>
            <a:off x="1981200" y="2746375"/>
            <a:ext cx="78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LOAD</a:t>
            </a:r>
          </a:p>
        </p:txBody>
      </p:sp>
      <p:sp>
        <p:nvSpPr>
          <p:cNvPr id="174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Digital State: What We’d Like to Build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476625" y="1295400"/>
            <a:ext cx="2598738" cy="819150"/>
            <a:chOff x="3476258" y="1295400"/>
            <a:chExt cx="2598952" cy="819034"/>
          </a:xfrm>
        </p:grpSpPr>
        <p:sp>
          <p:nvSpPr>
            <p:cNvPr id="2" name="TextBox 1"/>
            <p:cNvSpPr txBox="1"/>
            <p:nvPr/>
          </p:nvSpPr>
          <p:spPr>
            <a:xfrm>
              <a:off x="3504835" y="1295400"/>
              <a:ext cx="2570375" cy="3999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i="1" dirty="0">
                  <a:solidFill>
                    <a:srgbClr val="FF0000"/>
                  </a:solidFill>
                  <a:latin typeface="+mj-lt"/>
                </a:rPr>
                <a:t>Sequence</a:t>
              </a:r>
              <a:r>
                <a:rPr lang="en-US" sz="2000" dirty="0">
                  <a:latin typeface="+mj-lt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of values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3476258" y="1708092"/>
              <a:ext cx="425485" cy="406342"/>
            </a:xfrm>
            <a:custGeom>
              <a:avLst/>
              <a:gdLst>
                <a:gd name="connsiteX0" fmla="*/ 425531 w 425531"/>
                <a:gd name="connsiteY0" fmla="*/ 0 h 405867"/>
                <a:gd name="connsiteX1" fmla="*/ 307692 w 425531"/>
                <a:gd name="connsiteY1" fmla="*/ 229119 h 405867"/>
                <a:gd name="connsiteX2" fmla="*/ 170213 w 425531"/>
                <a:gd name="connsiteY2" fmla="*/ 65463 h 405867"/>
                <a:gd name="connsiteX3" fmla="*/ 0 w 425531"/>
                <a:gd name="connsiteY3" fmla="*/ 405867 h 4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531" h="405867">
                  <a:moveTo>
                    <a:pt x="425531" y="0"/>
                  </a:moveTo>
                  <a:cubicBezTo>
                    <a:pt x="387888" y="109104"/>
                    <a:pt x="350245" y="218209"/>
                    <a:pt x="307692" y="229119"/>
                  </a:cubicBezTo>
                  <a:cubicBezTo>
                    <a:pt x="265139" y="240029"/>
                    <a:pt x="221495" y="36005"/>
                    <a:pt x="170213" y="65463"/>
                  </a:cubicBezTo>
                  <a:cubicBezTo>
                    <a:pt x="118931" y="94921"/>
                    <a:pt x="0" y="405867"/>
                    <a:pt x="0" y="405867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" y="1730375"/>
            <a:ext cx="1752600" cy="1114425"/>
            <a:chOff x="0" y="1730514"/>
            <a:chExt cx="1752600" cy="1113753"/>
          </a:xfrm>
        </p:grpSpPr>
        <p:sp>
          <p:nvSpPr>
            <p:cNvPr id="32" name="TextBox 31"/>
            <p:cNvSpPr txBox="1"/>
            <p:nvPr/>
          </p:nvSpPr>
          <p:spPr>
            <a:xfrm>
              <a:off x="0" y="1730514"/>
              <a:ext cx="1752600" cy="707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i="1" dirty="0">
                  <a:solidFill>
                    <a:srgbClr val="FF0000"/>
                  </a:solidFill>
                  <a:latin typeface="+mj-lt"/>
                </a:rPr>
                <a:t>Trigger periodically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1066800" y="2438112"/>
              <a:ext cx="425450" cy="406155"/>
            </a:xfrm>
            <a:custGeom>
              <a:avLst/>
              <a:gdLst>
                <a:gd name="connsiteX0" fmla="*/ 425531 w 425531"/>
                <a:gd name="connsiteY0" fmla="*/ 0 h 405867"/>
                <a:gd name="connsiteX1" fmla="*/ 307692 w 425531"/>
                <a:gd name="connsiteY1" fmla="*/ 229119 h 405867"/>
                <a:gd name="connsiteX2" fmla="*/ 170213 w 425531"/>
                <a:gd name="connsiteY2" fmla="*/ 65463 h 405867"/>
                <a:gd name="connsiteX3" fmla="*/ 0 w 425531"/>
                <a:gd name="connsiteY3" fmla="*/ 405867 h 40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531" h="405867">
                  <a:moveTo>
                    <a:pt x="425531" y="0"/>
                  </a:moveTo>
                  <a:cubicBezTo>
                    <a:pt x="387888" y="109104"/>
                    <a:pt x="350245" y="218209"/>
                    <a:pt x="307692" y="229119"/>
                  </a:cubicBezTo>
                  <a:cubicBezTo>
                    <a:pt x="265139" y="240029"/>
                    <a:pt x="221495" y="36005"/>
                    <a:pt x="170213" y="65463"/>
                  </a:cubicBezTo>
                  <a:cubicBezTo>
                    <a:pt x="118931" y="94921"/>
                    <a:pt x="0" y="405867"/>
                    <a:pt x="0" y="405867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" name="Explosion 1 5"/>
          <p:cNvSpPr/>
          <p:nvPr/>
        </p:nvSpPr>
        <p:spPr>
          <a:xfrm>
            <a:off x="6477000" y="4648200"/>
            <a:ext cx="2514600" cy="21336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Needed: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Loadable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We</a:t>
            </a:r>
            <a:r>
              <a:rPr lang="en-US" altLang="ja-JP" sz="2400" b="0" dirty="0">
                <a:latin typeface="+mj-lt"/>
              </a:rPr>
              <a:t>’ve chosen to encode information using voltages and we know from physics that we can “store” a voltage as charge on a capacitor:</a:t>
            </a:r>
            <a:endParaRPr lang="en-US" sz="2400" b="0" dirty="0">
              <a:latin typeface="+mj-lt"/>
            </a:endParaRP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5029200" y="2347913"/>
            <a:ext cx="39624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Pros: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compact – low cost/bit     (on BIG memories</a:t>
            </a:r>
            <a:r>
              <a:rPr lang="en-US" sz="2400" b="0" dirty="0">
                <a:latin typeface="+mj-lt"/>
              </a:rPr>
              <a:t>)</a:t>
            </a:r>
          </a:p>
          <a:p>
            <a:pPr>
              <a:defRPr/>
            </a:pPr>
            <a:r>
              <a:rPr lang="en-US" sz="2400" b="0" dirty="0">
                <a:latin typeface="+mj-lt"/>
              </a:rPr>
              <a:t>Cons: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complex interface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stable? (noise, …)</a:t>
            </a:r>
          </a:p>
          <a:p>
            <a:pPr marL="342900" indent="-173038">
              <a:buFont typeface="Arial"/>
              <a:buChar char="•"/>
              <a:defRPr/>
            </a:pPr>
            <a:r>
              <a:rPr lang="en-US" sz="2000" b="0" dirty="0">
                <a:latin typeface="+mj-lt"/>
              </a:rPr>
              <a:t> it leaks! </a:t>
            </a:r>
            <a:r>
              <a:rPr lang="en-US" sz="2000" b="0" dirty="0">
                <a:latin typeface="+mj-lt"/>
                <a:sym typeface="Symbol" charset="0"/>
              </a:rPr>
              <a:t>⇒</a:t>
            </a:r>
            <a:r>
              <a:rPr lang="en-US" sz="2000" b="0" dirty="0">
                <a:latin typeface="+mj-lt"/>
              </a:rPr>
              <a:t> refresh</a:t>
            </a:r>
          </a:p>
        </p:txBody>
      </p:sp>
      <p:sp>
        <p:nvSpPr>
          <p:cNvPr id="15364" name="Text Box 15"/>
          <p:cNvSpPr txBox="1">
            <a:spLocks noChangeArrowheads="1"/>
          </p:cNvSpPr>
          <p:nvPr/>
        </p:nvSpPr>
        <p:spPr bwMode="auto">
          <a:xfrm>
            <a:off x="588963" y="4648200"/>
            <a:ext cx="4106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To write:</a:t>
            </a:r>
          </a:p>
          <a:p>
            <a:pPr>
              <a:defRPr/>
            </a:pPr>
            <a:r>
              <a:rPr lang="en-US" sz="1800" b="0" dirty="0">
                <a:latin typeface="+mj-lt"/>
              </a:rPr>
              <a:t>   Drive bit line, turn on access </a:t>
            </a:r>
            <a:r>
              <a:rPr lang="en-US" sz="1800" b="0" dirty="0" err="1">
                <a:latin typeface="+mj-lt"/>
              </a:rPr>
              <a:t>fet</a:t>
            </a:r>
            <a:r>
              <a:rPr lang="en-US" sz="1800" b="0" dirty="0">
                <a:latin typeface="+mj-lt"/>
              </a:rPr>
              <a:t>,</a:t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latin typeface="+mj-lt"/>
              </a:rPr>
              <a:t>   force storage cap to new voltage</a:t>
            </a:r>
          </a:p>
        </p:txBody>
      </p:sp>
      <p:grpSp>
        <p:nvGrpSpPr>
          <p:cNvPr id="19460" name="Group 37"/>
          <p:cNvGrpSpPr>
            <a:grpSpLocks/>
          </p:cNvGrpSpPr>
          <p:nvPr/>
        </p:nvGrpSpPr>
        <p:grpSpPr bwMode="auto">
          <a:xfrm>
            <a:off x="1195388" y="3549650"/>
            <a:ext cx="1928812" cy="982663"/>
            <a:chOff x="753" y="2236"/>
            <a:chExt cx="1215" cy="619"/>
          </a:xfrm>
        </p:grpSpPr>
        <p:sp>
          <p:nvSpPr>
            <p:cNvPr id="15389" name="Text Box 11"/>
            <p:cNvSpPr txBox="1">
              <a:spLocks noChangeArrowheads="1"/>
            </p:cNvSpPr>
            <p:nvPr/>
          </p:nvSpPr>
          <p:spPr bwMode="auto">
            <a:xfrm>
              <a:off x="753" y="2448"/>
              <a:ext cx="121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i="1" dirty="0">
                  <a:latin typeface="+mj-lt"/>
                </a:rPr>
                <a:t>NFET serves as access switch</a:t>
              </a:r>
            </a:p>
          </p:txBody>
        </p:sp>
        <p:sp>
          <p:nvSpPr>
            <p:cNvPr id="15390" name="Line 12"/>
            <p:cNvSpPr>
              <a:spLocks noChangeShapeType="1"/>
            </p:cNvSpPr>
            <p:nvPr/>
          </p:nvSpPr>
          <p:spPr bwMode="auto">
            <a:xfrm flipV="1">
              <a:off x="1505" y="223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9461" name="Group 38"/>
          <p:cNvGrpSpPr>
            <a:grpSpLocks/>
          </p:cNvGrpSpPr>
          <p:nvPr/>
        </p:nvGrpSpPr>
        <p:grpSpPr bwMode="auto">
          <a:xfrm>
            <a:off x="2008188" y="2940050"/>
            <a:ext cx="2092325" cy="1619250"/>
            <a:chOff x="1265" y="1852"/>
            <a:chExt cx="1318" cy="1020"/>
          </a:xfrm>
        </p:grpSpPr>
        <p:sp>
          <p:nvSpPr>
            <p:cNvPr id="15382" name="Freeform 4"/>
            <p:cNvSpPr>
              <a:spLocks/>
            </p:cNvSpPr>
            <p:nvPr/>
          </p:nvSpPr>
          <p:spPr bwMode="auto">
            <a:xfrm>
              <a:off x="1265" y="2092"/>
              <a:ext cx="1056" cy="144"/>
            </a:xfrm>
            <a:custGeom>
              <a:avLst/>
              <a:gdLst>
                <a:gd name="T0" fmla="*/ 0 w 1056"/>
                <a:gd name="T1" fmla="*/ 144 h 336"/>
                <a:gd name="T2" fmla="*/ 288 w 1056"/>
                <a:gd name="T3" fmla="*/ 144 h 336"/>
                <a:gd name="T4" fmla="*/ 288 w 1056"/>
                <a:gd name="T5" fmla="*/ 0 h 336"/>
                <a:gd name="T6" fmla="*/ 576 w 1056"/>
                <a:gd name="T7" fmla="*/ 0 h 336"/>
                <a:gd name="T8" fmla="*/ 576 w 1056"/>
                <a:gd name="T9" fmla="*/ 144 h 336"/>
                <a:gd name="T10" fmla="*/ 1056 w 1056"/>
                <a:gd name="T11" fmla="*/ 144 h 336"/>
                <a:gd name="T12" fmla="*/ 1056 w 1056"/>
                <a:gd name="T13" fmla="*/ 336 h 3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6"/>
                <a:gd name="T22" fmla="*/ 0 h 336"/>
                <a:gd name="T23" fmla="*/ 1056 w 1056"/>
                <a:gd name="T24" fmla="*/ 336 h 336"/>
                <a:gd name="connsiteX0" fmla="*/ 0 w 10808"/>
                <a:gd name="connsiteY0" fmla="*/ 4286 h 7302"/>
                <a:gd name="connsiteX1" fmla="*/ 2727 w 10808"/>
                <a:gd name="connsiteY1" fmla="*/ 4286 h 7302"/>
                <a:gd name="connsiteX2" fmla="*/ 2727 w 10808"/>
                <a:gd name="connsiteY2" fmla="*/ 0 h 7302"/>
                <a:gd name="connsiteX3" fmla="*/ 5455 w 10808"/>
                <a:gd name="connsiteY3" fmla="*/ 0 h 7302"/>
                <a:gd name="connsiteX4" fmla="*/ 5455 w 10808"/>
                <a:gd name="connsiteY4" fmla="*/ 4286 h 7302"/>
                <a:gd name="connsiteX5" fmla="*/ 10000 w 10808"/>
                <a:gd name="connsiteY5" fmla="*/ 4286 h 7302"/>
                <a:gd name="connsiteX6" fmla="*/ 10808 w 10808"/>
                <a:gd name="connsiteY6" fmla="*/ 7302 h 7302"/>
                <a:gd name="connsiteX0" fmla="*/ 0 w 9252"/>
                <a:gd name="connsiteY0" fmla="*/ 5870 h 5870"/>
                <a:gd name="connsiteX1" fmla="*/ 2523 w 9252"/>
                <a:gd name="connsiteY1" fmla="*/ 5870 h 5870"/>
                <a:gd name="connsiteX2" fmla="*/ 2523 w 9252"/>
                <a:gd name="connsiteY2" fmla="*/ 0 h 5870"/>
                <a:gd name="connsiteX3" fmla="*/ 5047 w 9252"/>
                <a:gd name="connsiteY3" fmla="*/ 0 h 5870"/>
                <a:gd name="connsiteX4" fmla="*/ 5047 w 9252"/>
                <a:gd name="connsiteY4" fmla="*/ 5870 h 5870"/>
                <a:gd name="connsiteX5" fmla="*/ 9252 w 9252"/>
                <a:gd name="connsiteY5" fmla="*/ 5870 h 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52" h="5870">
                  <a:moveTo>
                    <a:pt x="0" y="5870"/>
                  </a:moveTo>
                  <a:lnTo>
                    <a:pt x="2523" y="5870"/>
                  </a:lnTo>
                  <a:lnTo>
                    <a:pt x="2523" y="0"/>
                  </a:lnTo>
                  <a:lnTo>
                    <a:pt x="5047" y="0"/>
                  </a:lnTo>
                  <a:lnTo>
                    <a:pt x="5047" y="5870"/>
                  </a:lnTo>
                  <a:lnTo>
                    <a:pt x="9252" y="587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3" name="Line 5"/>
            <p:cNvSpPr>
              <a:spLocks noChangeShapeType="1"/>
            </p:cNvSpPr>
            <p:nvPr/>
          </p:nvSpPr>
          <p:spPr bwMode="auto">
            <a:xfrm>
              <a:off x="1553" y="20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4" name="Line 6"/>
            <p:cNvSpPr>
              <a:spLocks noChangeShapeType="1"/>
            </p:cNvSpPr>
            <p:nvPr/>
          </p:nvSpPr>
          <p:spPr bwMode="auto">
            <a:xfrm flipV="1">
              <a:off x="1697" y="185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5" name="Line 7"/>
            <p:cNvSpPr>
              <a:spLocks noChangeShapeType="1"/>
            </p:cNvSpPr>
            <p:nvPr/>
          </p:nvSpPr>
          <p:spPr bwMode="auto">
            <a:xfrm>
              <a:off x="2225" y="2428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6" name="Line 8"/>
            <p:cNvSpPr>
              <a:spLocks noChangeShapeType="1"/>
            </p:cNvSpPr>
            <p:nvPr/>
          </p:nvSpPr>
          <p:spPr bwMode="auto">
            <a:xfrm>
              <a:off x="2225" y="2476"/>
              <a:ext cx="19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7" name="Line 9"/>
            <p:cNvSpPr>
              <a:spLocks noChangeShapeType="1"/>
            </p:cNvSpPr>
            <p:nvPr/>
          </p:nvSpPr>
          <p:spPr bwMode="auto">
            <a:xfrm>
              <a:off x="2321" y="2476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388" name="Text Box 13"/>
            <p:cNvSpPr txBox="1">
              <a:spLocks noChangeArrowheads="1"/>
            </p:cNvSpPr>
            <p:nvPr/>
          </p:nvSpPr>
          <p:spPr bwMode="auto">
            <a:xfrm>
              <a:off x="2129" y="2620"/>
              <a:ext cx="4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V</a:t>
              </a:r>
              <a:r>
                <a:rPr lang="en-US" sz="2000" b="0" baseline="-25000">
                  <a:latin typeface="+mj-lt"/>
                </a:rPr>
                <a:t>REF</a:t>
              </a:r>
              <a:endParaRPr lang="en-US" sz="2400" b="0">
                <a:latin typeface="+mj-lt"/>
              </a:endParaRPr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2321" y="2233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19462" name="Group 35"/>
          <p:cNvGrpSpPr>
            <a:grpSpLocks/>
          </p:cNvGrpSpPr>
          <p:nvPr/>
        </p:nvGrpSpPr>
        <p:grpSpPr bwMode="auto">
          <a:xfrm>
            <a:off x="588963" y="2617788"/>
            <a:ext cx="3678237" cy="400050"/>
            <a:chOff x="371" y="1649"/>
            <a:chExt cx="2317" cy="252"/>
          </a:xfrm>
        </p:grpSpPr>
        <p:sp>
          <p:nvSpPr>
            <p:cNvPr id="15377" name="Text Box 16"/>
            <p:cNvSpPr txBox="1">
              <a:spLocks noChangeArrowheads="1"/>
            </p:cNvSpPr>
            <p:nvPr/>
          </p:nvSpPr>
          <p:spPr bwMode="auto">
            <a:xfrm>
              <a:off x="1716" y="1649"/>
              <a:ext cx="8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i="1" dirty="0">
                  <a:latin typeface="+mj-lt"/>
                </a:rPr>
                <a:t>word line</a:t>
              </a:r>
              <a:endParaRPr lang="en-US" sz="2400" b="0" i="1" dirty="0">
                <a:latin typeface="+mj-lt"/>
              </a:endParaRPr>
            </a:p>
          </p:txBody>
        </p:sp>
        <p:grpSp>
          <p:nvGrpSpPr>
            <p:cNvPr id="19501" name="Group 21"/>
            <p:cNvGrpSpPr>
              <a:grpSpLocks/>
            </p:cNvGrpSpPr>
            <p:nvPr/>
          </p:nvGrpSpPr>
          <p:grpSpPr bwMode="auto">
            <a:xfrm>
              <a:off x="371" y="1849"/>
              <a:ext cx="2317" cy="8"/>
              <a:chOff x="371" y="1849"/>
              <a:chExt cx="2317" cy="8"/>
            </a:xfrm>
          </p:grpSpPr>
          <p:sp>
            <p:nvSpPr>
              <p:cNvPr id="15379" name="Line 18"/>
              <p:cNvSpPr>
                <a:spLocks noChangeShapeType="1"/>
              </p:cNvSpPr>
              <p:nvPr/>
            </p:nvSpPr>
            <p:spPr bwMode="auto">
              <a:xfrm>
                <a:off x="528" y="1852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80" name="Line 19"/>
              <p:cNvSpPr>
                <a:spLocks noChangeShapeType="1"/>
              </p:cNvSpPr>
              <p:nvPr/>
            </p:nvSpPr>
            <p:spPr bwMode="auto">
              <a:xfrm>
                <a:off x="371" y="1849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81" name="Line 20"/>
              <p:cNvSpPr>
                <a:spLocks noChangeShapeType="1"/>
              </p:cNvSpPr>
              <p:nvPr/>
            </p:nvSpPr>
            <p:spPr bwMode="auto">
              <a:xfrm>
                <a:off x="2592" y="1857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19463" name="Group 36"/>
          <p:cNvGrpSpPr>
            <a:grpSpLocks/>
          </p:cNvGrpSpPr>
          <p:nvPr/>
        </p:nvGrpSpPr>
        <p:grpSpPr bwMode="auto">
          <a:xfrm>
            <a:off x="533400" y="2617788"/>
            <a:ext cx="1482725" cy="1206500"/>
            <a:chOff x="336" y="1649"/>
            <a:chExt cx="934" cy="760"/>
          </a:xfrm>
        </p:grpSpPr>
        <p:sp>
          <p:nvSpPr>
            <p:cNvPr id="15373" name="Text Box 10"/>
            <p:cNvSpPr txBox="1">
              <a:spLocks noChangeArrowheads="1"/>
            </p:cNvSpPr>
            <p:nvPr/>
          </p:nvSpPr>
          <p:spPr bwMode="auto">
            <a:xfrm>
              <a:off x="336" y="1967"/>
              <a:ext cx="9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2000" b="0" i="1" dirty="0">
                  <a:latin typeface="+mj-lt"/>
                </a:rPr>
                <a:t>bit line</a:t>
              </a:r>
              <a:endParaRPr lang="en-US" sz="2400" b="0" i="1" dirty="0">
                <a:latin typeface="+mj-lt"/>
              </a:endParaRPr>
            </a:p>
          </p:txBody>
        </p:sp>
        <p:grpSp>
          <p:nvGrpSpPr>
            <p:cNvPr id="19497" name="Group 34"/>
            <p:cNvGrpSpPr>
              <a:grpSpLocks/>
            </p:cNvGrpSpPr>
            <p:nvPr/>
          </p:nvGrpSpPr>
          <p:grpSpPr bwMode="auto">
            <a:xfrm>
              <a:off x="1265" y="1649"/>
              <a:ext cx="5" cy="760"/>
              <a:chOff x="1265" y="1649"/>
              <a:chExt cx="5" cy="760"/>
            </a:xfrm>
          </p:grpSpPr>
          <p:sp>
            <p:nvSpPr>
              <p:cNvPr id="15375" name="Line 32"/>
              <p:cNvSpPr>
                <a:spLocks noChangeShapeType="1"/>
              </p:cNvSpPr>
              <p:nvPr/>
            </p:nvSpPr>
            <p:spPr bwMode="auto">
              <a:xfrm>
                <a:off x="1265" y="1775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376" name="Line 33"/>
              <p:cNvSpPr>
                <a:spLocks noChangeShapeType="1"/>
              </p:cNvSpPr>
              <p:nvPr/>
            </p:nvSpPr>
            <p:spPr bwMode="auto">
              <a:xfrm>
                <a:off x="1270" y="1649"/>
                <a:ext cx="0" cy="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194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Memory: Using Capacitors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15000" y="4953000"/>
            <a:ext cx="2962275" cy="1447800"/>
            <a:chOff x="5715000" y="4953000"/>
            <a:chExt cx="2962275" cy="1448268"/>
          </a:xfrm>
        </p:grpSpPr>
        <p:sp>
          <p:nvSpPr>
            <p:cNvPr id="19468" name="Text Box 49"/>
            <p:cNvSpPr txBox="1">
              <a:spLocks noChangeArrowheads="1"/>
            </p:cNvSpPr>
            <p:nvPr/>
          </p:nvSpPr>
          <p:spPr bwMode="auto">
            <a:xfrm>
              <a:off x="6934200" y="4953000"/>
              <a:ext cx="1743075" cy="1077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Suppose we use feedback to refresh continuously?</a:t>
              </a:r>
            </a:p>
          </p:txBody>
        </p:sp>
        <p:sp>
          <p:nvSpPr>
            <p:cNvPr id="15372" name="Line 50"/>
            <p:cNvSpPr>
              <a:spLocks noChangeShapeType="1"/>
            </p:cNvSpPr>
            <p:nvPr/>
          </p:nvSpPr>
          <p:spPr bwMode="auto">
            <a:xfrm flipV="1">
              <a:off x="6553200" y="5181674"/>
              <a:ext cx="325438" cy="150862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9470" name="Group 31"/>
            <p:cNvGrpSpPr>
              <a:grpSpLocks/>
            </p:cNvGrpSpPr>
            <p:nvPr/>
          </p:nvGrpSpPr>
          <p:grpSpPr bwMode="auto">
            <a:xfrm>
              <a:off x="5867400" y="5257800"/>
              <a:ext cx="632105" cy="1143468"/>
              <a:chOff x="4273990" y="641365"/>
              <a:chExt cx="1146015" cy="207312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731618" y="1139627"/>
                <a:ext cx="0" cy="7082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731618" y="1847883"/>
                <a:ext cx="276303" cy="8176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515755" y="1847883"/>
                <a:ext cx="215863" cy="8176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80" name="Group 35"/>
              <p:cNvGrpSpPr>
                <a:grpSpLocks/>
              </p:cNvGrpSpPr>
              <p:nvPr/>
            </p:nvGrpSpPr>
            <p:grpSpPr bwMode="auto">
              <a:xfrm>
                <a:off x="5001195" y="2583125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002165" y="2691458"/>
                  <a:ext cx="241765" cy="11516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Freeform 50"/>
                <p:cNvSpPr/>
                <p:nvPr/>
              </p:nvSpPr>
              <p:spPr>
                <a:xfrm>
                  <a:off x="5010799" y="2582051"/>
                  <a:ext cx="224496" cy="12380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9481" name="Group 36"/>
              <p:cNvGrpSpPr>
                <a:grpSpLocks/>
              </p:cNvGrpSpPr>
              <p:nvPr/>
            </p:nvGrpSpPr>
            <p:grpSpPr bwMode="auto">
              <a:xfrm>
                <a:off x="4273990" y="2574272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4291259" y="2674182"/>
                  <a:ext cx="236009" cy="4030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Freeform 48"/>
                <p:cNvSpPr/>
                <p:nvPr/>
              </p:nvSpPr>
              <p:spPr>
                <a:xfrm>
                  <a:off x="4273990" y="2573414"/>
                  <a:ext cx="250401" cy="14107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 flipV="1">
                <a:off x="4740252" y="1130988"/>
                <a:ext cx="440359" cy="8637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5180611" y="797014"/>
                <a:ext cx="138152" cy="3339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4530147" y="1228878"/>
                <a:ext cx="192836" cy="31094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527268" y="1539819"/>
                <a:ext cx="172690" cy="28790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19139357">
                <a:off x="5258320" y="641543"/>
                <a:ext cx="161177" cy="12956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8043755">
                <a:off x="4512845" y="1824869"/>
                <a:ext cx="207295" cy="11512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9488" name="Group 43"/>
              <p:cNvGrpSpPr>
                <a:grpSpLocks/>
              </p:cNvGrpSpPr>
              <p:nvPr/>
            </p:nvGrpSpPr>
            <p:grpSpPr bwMode="auto">
              <a:xfrm>
                <a:off x="4555897" y="729676"/>
                <a:ext cx="527419" cy="407801"/>
                <a:chOff x="4555897" y="729676"/>
                <a:chExt cx="527419" cy="407801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4567562" y="733673"/>
                  <a:ext cx="354015" cy="40307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4579075" y="753828"/>
                  <a:ext cx="503679" cy="22168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4556049" y="730795"/>
                  <a:ext cx="307964" cy="22168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9471" name="Group 98"/>
            <p:cNvGrpSpPr>
              <a:grpSpLocks/>
            </p:cNvGrpSpPr>
            <p:nvPr/>
          </p:nvGrpSpPr>
          <p:grpSpPr bwMode="auto">
            <a:xfrm flipH="1">
              <a:off x="5715000" y="4953000"/>
              <a:ext cx="251562" cy="364069"/>
              <a:chOff x="6708482" y="396107"/>
              <a:chExt cx="389808" cy="451349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6790800" y="559511"/>
                <a:ext cx="209093" cy="287433"/>
              </a:xfrm>
              <a:custGeom>
                <a:avLst/>
                <a:gdLst>
                  <a:gd name="connsiteX0" fmla="*/ 50298 w 266682"/>
                  <a:gd name="connsiteY0" fmla="*/ 246823 h 260556"/>
                  <a:gd name="connsiteX1" fmla="*/ 56585 w 266682"/>
                  <a:gd name="connsiteY1" fmla="*/ 165087 h 260556"/>
                  <a:gd name="connsiteX2" fmla="*/ 0 w 266682"/>
                  <a:gd name="connsiteY2" fmla="*/ 114788 h 260556"/>
                  <a:gd name="connsiteX3" fmla="*/ 56585 w 266682"/>
                  <a:gd name="connsiteY3" fmla="*/ 14189 h 260556"/>
                  <a:gd name="connsiteX4" fmla="*/ 226341 w 266682"/>
                  <a:gd name="connsiteY4" fmla="*/ 14189 h 260556"/>
                  <a:gd name="connsiteX5" fmla="*/ 264064 w 266682"/>
                  <a:gd name="connsiteY5" fmla="*/ 139937 h 260556"/>
                  <a:gd name="connsiteX6" fmla="*/ 176043 w 266682"/>
                  <a:gd name="connsiteY6" fmla="*/ 171374 h 260556"/>
                  <a:gd name="connsiteX7" fmla="*/ 157181 w 266682"/>
                  <a:gd name="connsiteY7" fmla="*/ 253111 h 260556"/>
                  <a:gd name="connsiteX8" fmla="*/ 50298 w 266682"/>
                  <a:gd name="connsiteY8" fmla="*/ 246823 h 260556"/>
                  <a:gd name="connsiteX0" fmla="*/ 15059 w 231443"/>
                  <a:gd name="connsiteY0" fmla="*/ 245400 h 259133"/>
                  <a:gd name="connsiteX1" fmla="*/ 21346 w 231443"/>
                  <a:gd name="connsiteY1" fmla="*/ 163664 h 259133"/>
                  <a:gd name="connsiteX2" fmla="*/ 2484 w 231443"/>
                  <a:gd name="connsiteY2" fmla="*/ 88215 h 259133"/>
                  <a:gd name="connsiteX3" fmla="*/ 21346 w 231443"/>
                  <a:gd name="connsiteY3" fmla="*/ 12766 h 259133"/>
                  <a:gd name="connsiteX4" fmla="*/ 191102 w 231443"/>
                  <a:gd name="connsiteY4" fmla="*/ 12766 h 259133"/>
                  <a:gd name="connsiteX5" fmla="*/ 228825 w 231443"/>
                  <a:gd name="connsiteY5" fmla="*/ 138514 h 259133"/>
                  <a:gd name="connsiteX6" fmla="*/ 140804 w 231443"/>
                  <a:gd name="connsiteY6" fmla="*/ 169951 h 259133"/>
                  <a:gd name="connsiteX7" fmla="*/ 121942 w 231443"/>
                  <a:gd name="connsiteY7" fmla="*/ 251688 h 259133"/>
                  <a:gd name="connsiteX8" fmla="*/ 15059 w 231443"/>
                  <a:gd name="connsiteY8" fmla="*/ 245400 h 259133"/>
                  <a:gd name="connsiteX0" fmla="*/ 15059 w 215998"/>
                  <a:gd name="connsiteY0" fmla="*/ 242867 h 256600"/>
                  <a:gd name="connsiteX1" fmla="*/ 21346 w 215998"/>
                  <a:gd name="connsiteY1" fmla="*/ 161131 h 256600"/>
                  <a:gd name="connsiteX2" fmla="*/ 2484 w 215998"/>
                  <a:gd name="connsiteY2" fmla="*/ 85682 h 256600"/>
                  <a:gd name="connsiteX3" fmla="*/ 21346 w 215998"/>
                  <a:gd name="connsiteY3" fmla="*/ 10233 h 256600"/>
                  <a:gd name="connsiteX4" fmla="*/ 191102 w 215998"/>
                  <a:gd name="connsiteY4" fmla="*/ 10233 h 256600"/>
                  <a:gd name="connsiteX5" fmla="*/ 209963 w 215998"/>
                  <a:gd name="connsiteY5" fmla="*/ 98257 h 256600"/>
                  <a:gd name="connsiteX6" fmla="*/ 140804 w 215998"/>
                  <a:gd name="connsiteY6" fmla="*/ 167418 h 256600"/>
                  <a:gd name="connsiteX7" fmla="*/ 121942 w 215998"/>
                  <a:gd name="connsiteY7" fmla="*/ 249155 h 256600"/>
                  <a:gd name="connsiteX8" fmla="*/ 15059 w 215998"/>
                  <a:gd name="connsiteY8" fmla="*/ 242867 h 256600"/>
                  <a:gd name="connsiteX0" fmla="*/ 16813 w 217752"/>
                  <a:gd name="connsiteY0" fmla="*/ 242867 h 256298"/>
                  <a:gd name="connsiteX1" fmla="*/ 48249 w 217752"/>
                  <a:gd name="connsiteY1" fmla="*/ 167418 h 256298"/>
                  <a:gd name="connsiteX2" fmla="*/ 4238 w 217752"/>
                  <a:gd name="connsiteY2" fmla="*/ 85682 h 256298"/>
                  <a:gd name="connsiteX3" fmla="*/ 23100 w 217752"/>
                  <a:gd name="connsiteY3" fmla="*/ 10233 h 256298"/>
                  <a:gd name="connsiteX4" fmla="*/ 192856 w 217752"/>
                  <a:gd name="connsiteY4" fmla="*/ 10233 h 256298"/>
                  <a:gd name="connsiteX5" fmla="*/ 211717 w 217752"/>
                  <a:gd name="connsiteY5" fmla="*/ 98257 h 256298"/>
                  <a:gd name="connsiteX6" fmla="*/ 142558 w 217752"/>
                  <a:gd name="connsiteY6" fmla="*/ 167418 h 256298"/>
                  <a:gd name="connsiteX7" fmla="*/ 123696 w 217752"/>
                  <a:gd name="connsiteY7" fmla="*/ 249155 h 256298"/>
                  <a:gd name="connsiteX8" fmla="*/ 16813 w 217752"/>
                  <a:gd name="connsiteY8" fmla="*/ 242867 h 256298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36580"/>
                  <a:gd name="connsiteX1" fmla="*/ 48249 w 217752"/>
                  <a:gd name="connsiteY1" fmla="*/ 167418 h 236580"/>
                  <a:gd name="connsiteX2" fmla="*/ 4238 w 217752"/>
                  <a:gd name="connsiteY2" fmla="*/ 85682 h 236580"/>
                  <a:gd name="connsiteX3" fmla="*/ 23100 w 217752"/>
                  <a:gd name="connsiteY3" fmla="*/ 10233 h 236580"/>
                  <a:gd name="connsiteX4" fmla="*/ 192856 w 217752"/>
                  <a:gd name="connsiteY4" fmla="*/ 10233 h 236580"/>
                  <a:gd name="connsiteX5" fmla="*/ 211717 w 217752"/>
                  <a:gd name="connsiteY5" fmla="*/ 98257 h 236580"/>
                  <a:gd name="connsiteX6" fmla="*/ 142558 w 217752"/>
                  <a:gd name="connsiteY6" fmla="*/ 167418 h 236580"/>
                  <a:gd name="connsiteX7" fmla="*/ 60824 w 217752"/>
                  <a:gd name="connsiteY7" fmla="*/ 236580 h 236580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98547 w 217752"/>
                  <a:gd name="connsiteY7" fmla="*/ 249154 h 254096"/>
                  <a:gd name="connsiteX8" fmla="*/ 60824 w 217752"/>
                  <a:gd name="connsiteY8" fmla="*/ 236580 h 254096"/>
                  <a:gd name="connsiteX0" fmla="*/ 57844 w 211831"/>
                  <a:gd name="connsiteY0" fmla="*/ 270360 h 287876"/>
                  <a:gd name="connsiteX1" fmla="*/ 45269 w 211831"/>
                  <a:gd name="connsiteY1" fmla="*/ 201198 h 287876"/>
                  <a:gd name="connsiteX2" fmla="*/ 1258 w 211831"/>
                  <a:gd name="connsiteY2" fmla="*/ 119462 h 287876"/>
                  <a:gd name="connsiteX3" fmla="*/ 20120 w 211831"/>
                  <a:gd name="connsiteY3" fmla="*/ 44013 h 287876"/>
                  <a:gd name="connsiteX4" fmla="*/ 101855 w 211831"/>
                  <a:gd name="connsiteY4" fmla="*/ 0 h 287876"/>
                  <a:gd name="connsiteX5" fmla="*/ 189876 w 211831"/>
                  <a:gd name="connsiteY5" fmla="*/ 44013 h 287876"/>
                  <a:gd name="connsiteX6" fmla="*/ 208737 w 211831"/>
                  <a:gd name="connsiteY6" fmla="*/ 132037 h 287876"/>
                  <a:gd name="connsiteX7" fmla="*/ 139578 w 211831"/>
                  <a:gd name="connsiteY7" fmla="*/ 201198 h 287876"/>
                  <a:gd name="connsiteX8" fmla="*/ 95567 w 211831"/>
                  <a:gd name="connsiteY8" fmla="*/ 282934 h 287876"/>
                  <a:gd name="connsiteX9" fmla="*/ 57844 w 211831"/>
                  <a:gd name="connsiteY9" fmla="*/ 270360 h 28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831" h="287876">
                    <a:moveTo>
                      <a:pt x="57844" y="270360"/>
                    </a:moveTo>
                    <a:cubicBezTo>
                      <a:pt x="49461" y="256737"/>
                      <a:pt x="54700" y="226348"/>
                      <a:pt x="45269" y="201198"/>
                    </a:cubicBezTo>
                    <a:cubicBezTo>
                      <a:pt x="35838" y="176048"/>
                      <a:pt x="5449" y="145659"/>
                      <a:pt x="1258" y="119462"/>
                    </a:cubicBezTo>
                    <a:cubicBezTo>
                      <a:pt x="-2933" y="93265"/>
                      <a:pt x="3354" y="63923"/>
                      <a:pt x="20120" y="44013"/>
                    </a:cubicBezTo>
                    <a:cubicBezTo>
                      <a:pt x="36886" y="24103"/>
                      <a:pt x="73562" y="0"/>
                      <a:pt x="101855" y="0"/>
                    </a:cubicBezTo>
                    <a:cubicBezTo>
                      <a:pt x="130148" y="0"/>
                      <a:pt x="172062" y="22007"/>
                      <a:pt x="189876" y="44013"/>
                    </a:cubicBezTo>
                    <a:cubicBezTo>
                      <a:pt x="207690" y="66019"/>
                      <a:pt x="217120" y="105840"/>
                      <a:pt x="208737" y="132037"/>
                    </a:cubicBezTo>
                    <a:cubicBezTo>
                      <a:pt x="200354" y="158234"/>
                      <a:pt x="161583" y="182336"/>
                      <a:pt x="139578" y="201198"/>
                    </a:cubicBezTo>
                    <a:cubicBezTo>
                      <a:pt x="117573" y="220060"/>
                      <a:pt x="109189" y="271407"/>
                      <a:pt x="95567" y="282934"/>
                    </a:cubicBezTo>
                    <a:cubicBezTo>
                      <a:pt x="81945" y="294461"/>
                      <a:pt x="66227" y="283983"/>
                      <a:pt x="57844" y="270360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rnd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6709624" y="470918"/>
                <a:ext cx="61497" cy="76781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6790800" y="396107"/>
                <a:ext cx="44278" cy="106311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6940856" y="402014"/>
                <a:ext cx="44278" cy="94498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7029412" y="484700"/>
                <a:ext cx="68878" cy="86624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Text Box 15"/>
          <p:cNvSpPr txBox="1">
            <a:spLocks noChangeArrowheads="1"/>
          </p:cNvSpPr>
          <p:nvPr/>
        </p:nvSpPr>
        <p:spPr bwMode="auto">
          <a:xfrm>
            <a:off x="609600" y="5562600"/>
            <a:ext cx="4795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To read:</a:t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latin typeface="+mj-lt"/>
              </a:rPr>
              <a:t>   </a:t>
            </a:r>
            <a:r>
              <a:rPr lang="en-US" sz="1800" b="0" dirty="0" err="1">
                <a:latin typeface="+mj-lt"/>
              </a:rPr>
              <a:t>precharge</a:t>
            </a:r>
            <a:r>
              <a:rPr lang="en-US" sz="1800" b="0" dirty="0">
                <a:latin typeface="+mj-lt"/>
              </a:rPr>
              <a:t> bit line, turn on access </a:t>
            </a:r>
            <a:r>
              <a:rPr lang="en-US" sz="1800" b="0" dirty="0" err="1">
                <a:latin typeface="+mj-lt"/>
              </a:rPr>
              <a:t>fet</a:t>
            </a:r>
            <a:r>
              <a:rPr lang="en-US" sz="1800" b="0" dirty="0">
                <a:latin typeface="+mj-lt"/>
              </a:rPr>
              <a:t>,</a:t>
            </a:r>
          </a:p>
          <a:p>
            <a:pPr>
              <a:defRPr/>
            </a:pPr>
            <a:r>
              <a:rPr lang="en-US" sz="1800" b="0" dirty="0">
                <a:latin typeface="+mj-lt"/>
              </a:rPr>
              <a:t>   detect (small) change in bit line voltage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7313" y="3705225"/>
            <a:ext cx="374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4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593725" y="1143000"/>
            <a:ext cx="8016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58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IDEA: use </a:t>
            </a:r>
            <a:r>
              <a:rPr lang="en-US" sz="2000" b="0" dirty="0">
                <a:solidFill>
                  <a:srgbClr val="FF0000"/>
                </a:solidFill>
                <a:latin typeface="+mj-lt"/>
              </a:rPr>
              <a:t>positive feedback </a:t>
            </a:r>
            <a:r>
              <a:rPr lang="en-US" sz="2000" b="0" dirty="0">
                <a:latin typeface="+mj-lt"/>
              </a:rPr>
              <a:t>to maintain storage indefinitely.  Our logic gates are built to restore marginal signal levels, so noise shouldn’</a:t>
            </a:r>
            <a:r>
              <a:rPr lang="en-US" altLang="ja-JP" sz="2000" b="0" dirty="0">
                <a:latin typeface="+mj-lt"/>
              </a:rPr>
              <a:t>t be a problem!</a:t>
            </a:r>
            <a:endParaRPr lang="en-US" sz="2000" b="0" dirty="0">
              <a:latin typeface="+mj-lt"/>
            </a:endParaRPr>
          </a:p>
        </p:txBody>
      </p:sp>
      <p:grpSp>
        <p:nvGrpSpPr>
          <p:cNvPr id="21506" name="Group 40"/>
          <p:cNvGrpSpPr>
            <a:grpSpLocks/>
          </p:cNvGrpSpPr>
          <p:nvPr/>
        </p:nvGrpSpPr>
        <p:grpSpPr bwMode="auto">
          <a:xfrm>
            <a:off x="1447800" y="2605088"/>
            <a:ext cx="3819525" cy="1069975"/>
            <a:chOff x="912" y="1833"/>
            <a:chExt cx="2406" cy="674"/>
          </a:xfrm>
        </p:grpSpPr>
        <p:grpSp>
          <p:nvGrpSpPr>
            <p:cNvPr id="21533" name="Group 4"/>
            <p:cNvGrpSpPr>
              <a:grpSpLocks/>
            </p:cNvGrpSpPr>
            <p:nvPr/>
          </p:nvGrpSpPr>
          <p:grpSpPr bwMode="auto">
            <a:xfrm>
              <a:off x="1368" y="2049"/>
              <a:ext cx="552" cy="432"/>
              <a:chOff x="1320" y="2424"/>
              <a:chExt cx="552" cy="432"/>
            </a:xfrm>
          </p:grpSpPr>
          <p:sp>
            <p:nvSpPr>
              <p:cNvPr id="17446" name="AutoShape 5"/>
              <p:cNvSpPr>
                <a:spLocks noChangeArrowheads="1"/>
              </p:cNvSpPr>
              <p:nvPr/>
            </p:nvSpPr>
            <p:spPr bwMode="auto">
              <a:xfrm rot="5400000">
                <a:off x="1344" y="2400"/>
                <a:ext cx="432" cy="48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7447" name="Oval 6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7435" name="Line 7"/>
            <p:cNvSpPr>
              <a:spLocks noChangeShapeType="1"/>
            </p:cNvSpPr>
            <p:nvPr/>
          </p:nvSpPr>
          <p:spPr bwMode="auto">
            <a:xfrm>
              <a:off x="912" y="2265"/>
              <a:ext cx="4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6" name="Line 8"/>
            <p:cNvSpPr>
              <a:spLocks noChangeShapeType="1"/>
            </p:cNvSpPr>
            <p:nvPr/>
          </p:nvSpPr>
          <p:spPr bwMode="auto">
            <a:xfrm>
              <a:off x="1920" y="2265"/>
              <a:ext cx="4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1536" name="Group 9"/>
            <p:cNvGrpSpPr>
              <a:grpSpLocks/>
            </p:cNvGrpSpPr>
            <p:nvPr/>
          </p:nvGrpSpPr>
          <p:grpSpPr bwMode="auto">
            <a:xfrm>
              <a:off x="2334" y="2045"/>
              <a:ext cx="552" cy="432"/>
              <a:chOff x="1320" y="2424"/>
              <a:chExt cx="552" cy="432"/>
            </a:xfrm>
          </p:grpSpPr>
          <p:sp>
            <p:nvSpPr>
              <p:cNvPr id="17444" name="AutoShape 10"/>
              <p:cNvSpPr>
                <a:spLocks noChangeArrowheads="1"/>
              </p:cNvSpPr>
              <p:nvPr/>
            </p:nvSpPr>
            <p:spPr bwMode="auto">
              <a:xfrm rot="5400000">
                <a:off x="1344" y="2400"/>
                <a:ext cx="432" cy="4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7445" name="Oval 11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7438" name="Line 12"/>
            <p:cNvSpPr>
              <a:spLocks noChangeShapeType="1"/>
            </p:cNvSpPr>
            <p:nvPr/>
          </p:nvSpPr>
          <p:spPr bwMode="auto">
            <a:xfrm>
              <a:off x="2880" y="2265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9" name="Line 13"/>
            <p:cNvSpPr>
              <a:spLocks noChangeShapeType="1"/>
            </p:cNvSpPr>
            <p:nvPr/>
          </p:nvSpPr>
          <p:spPr bwMode="auto">
            <a:xfrm flipV="1">
              <a:off x="912" y="1833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0" name="Line 14"/>
            <p:cNvSpPr>
              <a:spLocks noChangeShapeType="1"/>
            </p:cNvSpPr>
            <p:nvPr/>
          </p:nvSpPr>
          <p:spPr bwMode="auto">
            <a:xfrm flipV="1">
              <a:off x="3264" y="1833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1" name="Line 15"/>
            <p:cNvSpPr>
              <a:spLocks noChangeShapeType="1"/>
            </p:cNvSpPr>
            <p:nvPr/>
          </p:nvSpPr>
          <p:spPr bwMode="auto">
            <a:xfrm>
              <a:off x="912" y="1833"/>
              <a:ext cx="23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2" name="Text Box 16"/>
            <p:cNvSpPr txBox="1">
              <a:spLocks noChangeArrowheads="1"/>
            </p:cNvSpPr>
            <p:nvPr/>
          </p:nvSpPr>
          <p:spPr bwMode="auto">
            <a:xfrm>
              <a:off x="1094" y="2274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V</a:t>
              </a:r>
              <a:r>
                <a:rPr lang="en-US" sz="1800" b="0" baseline="-25000">
                  <a:latin typeface="+mj-lt"/>
                </a:rPr>
                <a:t>IN</a:t>
              </a:r>
              <a:endParaRPr lang="en-US" sz="1800" b="0">
                <a:latin typeface="+mj-lt"/>
              </a:endParaRPr>
            </a:p>
          </p:txBody>
        </p:sp>
        <p:sp>
          <p:nvSpPr>
            <p:cNvPr id="17443" name="Text Box 17"/>
            <p:cNvSpPr txBox="1">
              <a:spLocks noChangeArrowheads="1"/>
            </p:cNvSpPr>
            <p:nvPr/>
          </p:nvSpPr>
          <p:spPr bwMode="auto">
            <a:xfrm>
              <a:off x="2880" y="2250"/>
              <a:ext cx="4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V</a:t>
              </a:r>
              <a:r>
                <a:rPr lang="en-US" sz="1800" b="0" baseline="-25000">
                  <a:latin typeface="+mj-lt"/>
                </a:rPr>
                <a:t>OUT</a:t>
              </a:r>
              <a:endParaRPr lang="en-US" sz="1800" b="0">
                <a:latin typeface="+mj-lt"/>
              </a:endParaRPr>
            </a:p>
          </p:txBody>
        </p:sp>
      </p:grpSp>
      <p:sp>
        <p:nvSpPr>
          <p:cNvPr id="17412" name="Text Box 18"/>
          <p:cNvSpPr txBox="1">
            <a:spLocks noChangeArrowheads="1"/>
          </p:cNvSpPr>
          <p:nvPr/>
        </p:nvSpPr>
        <p:spPr bwMode="auto">
          <a:xfrm>
            <a:off x="5726113" y="2582863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Result: a </a:t>
            </a:r>
            <a:r>
              <a:rPr lang="en-US" sz="2000" b="0" dirty="0" err="1">
                <a:solidFill>
                  <a:srgbClr val="FF0000"/>
                </a:solidFill>
                <a:latin typeface="+mj-lt"/>
              </a:rPr>
              <a:t>bistable</a:t>
            </a:r>
            <a:r>
              <a:rPr lang="en-US" sz="2000" b="0" dirty="0">
                <a:solidFill>
                  <a:srgbClr val="FF0000"/>
                </a:solidFill>
                <a:latin typeface="+mj-lt"/>
              </a:rPr>
              <a:t> storage element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316038" y="4056063"/>
            <a:ext cx="3192462" cy="1954212"/>
            <a:chOff x="829" y="2747"/>
            <a:chExt cx="2011" cy="1231"/>
          </a:xfrm>
        </p:grpSpPr>
        <p:sp>
          <p:nvSpPr>
            <p:cNvPr id="17431" name="Line 20"/>
            <p:cNvSpPr>
              <a:spLocks noChangeShapeType="1"/>
            </p:cNvSpPr>
            <p:nvPr/>
          </p:nvSpPr>
          <p:spPr bwMode="auto">
            <a:xfrm flipV="1">
              <a:off x="829" y="3142"/>
              <a:ext cx="926" cy="836"/>
            </a:xfrm>
            <a:prstGeom prst="line">
              <a:avLst/>
            </a:prstGeom>
            <a:noFill/>
            <a:ln w="28575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2" name="Text Box 21"/>
            <p:cNvSpPr txBox="1">
              <a:spLocks noChangeArrowheads="1"/>
            </p:cNvSpPr>
            <p:nvPr/>
          </p:nvSpPr>
          <p:spPr bwMode="auto">
            <a:xfrm>
              <a:off x="1561" y="2747"/>
              <a:ext cx="12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400" b="0" i="1" dirty="0">
                  <a:latin typeface="+mj-lt"/>
                </a:rPr>
                <a:t>Feedback constraint:</a:t>
              </a:r>
            </a:p>
            <a:p>
              <a:pPr algn="ctr">
                <a:defRPr/>
              </a:pPr>
              <a:r>
                <a:rPr lang="en-US" sz="1400" b="0" i="1" dirty="0">
                  <a:latin typeface="+mj-lt"/>
                </a:rPr>
                <a:t>V</a:t>
              </a:r>
              <a:r>
                <a:rPr lang="en-US" sz="1400" b="0" i="1" baseline="-25000" dirty="0">
                  <a:latin typeface="+mj-lt"/>
                </a:rPr>
                <a:t>IN</a:t>
              </a:r>
              <a:r>
                <a:rPr lang="en-US" sz="1400" b="0" i="1" dirty="0">
                  <a:latin typeface="+mj-lt"/>
                </a:rPr>
                <a:t> = V</a:t>
              </a:r>
              <a:r>
                <a:rPr lang="en-US" sz="1400" b="0" i="1" baseline="-25000" dirty="0">
                  <a:latin typeface="+mj-lt"/>
                </a:rPr>
                <a:t>OUT</a:t>
              </a:r>
              <a:endParaRPr lang="en-US" sz="1400" b="0" i="1" dirty="0">
                <a:latin typeface="+mj-lt"/>
              </a:endParaRPr>
            </a:p>
          </p:txBody>
        </p:sp>
        <p:sp>
          <p:nvSpPr>
            <p:cNvPr id="17433" name="Line 22"/>
            <p:cNvSpPr>
              <a:spLocks noChangeShapeType="1"/>
            </p:cNvSpPr>
            <p:nvPr/>
          </p:nvSpPr>
          <p:spPr bwMode="auto">
            <a:xfrm flipH="1">
              <a:off x="1755" y="3053"/>
              <a:ext cx="119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808038" y="3963988"/>
            <a:ext cx="2617787" cy="2287587"/>
            <a:chOff x="509" y="2689"/>
            <a:chExt cx="1649" cy="1441"/>
          </a:xfrm>
        </p:grpSpPr>
        <p:sp>
          <p:nvSpPr>
            <p:cNvPr id="17424" name="Freeform 24"/>
            <p:cNvSpPr>
              <a:spLocks/>
            </p:cNvSpPr>
            <p:nvPr/>
          </p:nvSpPr>
          <p:spPr bwMode="auto">
            <a:xfrm>
              <a:off x="829" y="3187"/>
              <a:ext cx="956" cy="799"/>
            </a:xfrm>
            <a:custGeom>
              <a:avLst/>
              <a:gdLst>
                <a:gd name="T0" fmla="*/ 0 w 1536"/>
                <a:gd name="T1" fmla="*/ 1 h 1284"/>
                <a:gd name="T2" fmla="*/ 1 w 1536"/>
                <a:gd name="T3" fmla="*/ 1 h 1284"/>
                <a:gd name="T4" fmla="*/ 1 w 1536"/>
                <a:gd name="T5" fmla="*/ 1 h 1284"/>
                <a:gd name="T6" fmla="*/ 1 w 1536"/>
                <a:gd name="T7" fmla="*/ 1 h 1284"/>
                <a:gd name="T8" fmla="*/ 1 w 1536"/>
                <a:gd name="T9" fmla="*/ 1 h 1284"/>
                <a:gd name="T10" fmla="*/ 1 w 1536"/>
                <a:gd name="T11" fmla="*/ 1 h 1284"/>
                <a:gd name="T12" fmla="*/ 1 w 1536"/>
                <a:gd name="T13" fmla="*/ 1 h 1284"/>
                <a:gd name="T14" fmla="*/ 1 w 1536"/>
                <a:gd name="T15" fmla="*/ 1 h 12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6"/>
                <a:gd name="T25" fmla="*/ 0 h 1284"/>
                <a:gd name="T26" fmla="*/ 1536 w 1536"/>
                <a:gd name="T27" fmla="*/ 1284 h 12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6" h="1284">
                  <a:moveTo>
                    <a:pt x="0" y="1272"/>
                  </a:moveTo>
                  <a:cubicBezTo>
                    <a:pt x="82" y="1269"/>
                    <a:pt x="377" y="1284"/>
                    <a:pt x="494" y="1252"/>
                  </a:cubicBezTo>
                  <a:cubicBezTo>
                    <a:pt x="611" y="1220"/>
                    <a:pt x="659" y="1174"/>
                    <a:pt x="704" y="1082"/>
                  </a:cubicBezTo>
                  <a:cubicBezTo>
                    <a:pt x="749" y="990"/>
                    <a:pt x="751" y="837"/>
                    <a:pt x="764" y="702"/>
                  </a:cubicBezTo>
                  <a:cubicBezTo>
                    <a:pt x="777" y="567"/>
                    <a:pt x="752" y="382"/>
                    <a:pt x="784" y="272"/>
                  </a:cubicBezTo>
                  <a:cubicBezTo>
                    <a:pt x="816" y="162"/>
                    <a:pt x="882" y="84"/>
                    <a:pt x="954" y="42"/>
                  </a:cubicBezTo>
                  <a:cubicBezTo>
                    <a:pt x="1026" y="0"/>
                    <a:pt x="1117" y="25"/>
                    <a:pt x="1214" y="22"/>
                  </a:cubicBezTo>
                  <a:cubicBezTo>
                    <a:pt x="1311" y="19"/>
                    <a:pt x="1469" y="24"/>
                    <a:pt x="1536" y="24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5" name="Line 25"/>
            <p:cNvSpPr>
              <a:spLocks noChangeShapeType="1"/>
            </p:cNvSpPr>
            <p:nvPr/>
          </p:nvSpPr>
          <p:spPr bwMode="auto">
            <a:xfrm>
              <a:off x="829" y="3978"/>
              <a:ext cx="1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6" name="Line 26"/>
            <p:cNvSpPr>
              <a:spLocks noChangeShapeType="1"/>
            </p:cNvSpPr>
            <p:nvPr/>
          </p:nvSpPr>
          <p:spPr bwMode="auto">
            <a:xfrm flipV="1">
              <a:off x="829" y="3142"/>
              <a:ext cx="0" cy="8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7" name="Text Box 27"/>
            <p:cNvSpPr txBox="1">
              <a:spLocks noChangeArrowheads="1"/>
            </p:cNvSpPr>
            <p:nvPr/>
          </p:nvSpPr>
          <p:spPr bwMode="auto">
            <a:xfrm>
              <a:off x="768" y="2689"/>
              <a:ext cx="8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i="1" dirty="0">
                  <a:latin typeface="+mj-lt"/>
                </a:rPr>
                <a:t>VTC for </a:t>
              </a:r>
            </a:p>
            <a:p>
              <a:pPr>
                <a:defRPr/>
              </a:pPr>
              <a:r>
                <a:rPr lang="en-US" sz="1400" b="0" i="1" dirty="0">
                  <a:latin typeface="+mj-lt"/>
                </a:rPr>
                <a:t>inverter pair</a:t>
              </a:r>
            </a:p>
          </p:txBody>
        </p:sp>
        <p:sp>
          <p:nvSpPr>
            <p:cNvPr id="17428" name="Line 28"/>
            <p:cNvSpPr>
              <a:spLocks noChangeShapeType="1"/>
            </p:cNvSpPr>
            <p:nvPr/>
          </p:nvSpPr>
          <p:spPr bwMode="auto">
            <a:xfrm>
              <a:off x="1217" y="3023"/>
              <a:ext cx="15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9" name="Text Box 29"/>
            <p:cNvSpPr txBox="1">
              <a:spLocks noChangeArrowheads="1"/>
            </p:cNvSpPr>
            <p:nvPr/>
          </p:nvSpPr>
          <p:spPr bwMode="auto">
            <a:xfrm>
              <a:off x="1824" y="3897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V</a:t>
              </a:r>
              <a:r>
                <a:rPr lang="en-US" sz="1800" b="0" baseline="-25000">
                  <a:latin typeface="+mj-lt"/>
                </a:rPr>
                <a:t>IN</a:t>
              </a:r>
              <a:endParaRPr lang="en-US" sz="1800" b="0">
                <a:latin typeface="+mj-lt"/>
              </a:endParaRPr>
            </a:p>
          </p:txBody>
        </p:sp>
        <p:sp>
          <p:nvSpPr>
            <p:cNvPr id="17430" name="Text Box 30"/>
            <p:cNvSpPr txBox="1">
              <a:spLocks noChangeArrowheads="1"/>
            </p:cNvSpPr>
            <p:nvPr/>
          </p:nvSpPr>
          <p:spPr bwMode="auto">
            <a:xfrm>
              <a:off x="509" y="2928"/>
              <a:ext cx="4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dirty="0">
                  <a:latin typeface="+mj-lt"/>
                </a:rPr>
                <a:t>V</a:t>
              </a:r>
              <a:r>
                <a:rPr lang="en-US" sz="1800" b="0" baseline="-25000" dirty="0">
                  <a:latin typeface="+mj-lt"/>
                </a:rPr>
                <a:t>OUT</a:t>
              </a:r>
              <a:endParaRPr lang="en-US" sz="1800" b="0" dirty="0">
                <a:latin typeface="+mj-lt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268413" y="3732213"/>
            <a:ext cx="6853237" cy="2519362"/>
            <a:chOff x="799" y="2543"/>
            <a:chExt cx="4317" cy="1587"/>
          </a:xfrm>
        </p:grpSpPr>
        <p:sp>
          <p:nvSpPr>
            <p:cNvPr id="17416" name="Oval 32"/>
            <p:cNvSpPr>
              <a:spLocks noChangeArrowheads="1"/>
            </p:cNvSpPr>
            <p:nvPr/>
          </p:nvSpPr>
          <p:spPr bwMode="auto">
            <a:xfrm>
              <a:off x="1665" y="3172"/>
              <a:ext cx="60" cy="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17" name="Oval 33"/>
            <p:cNvSpPr>
              <a:spLocks noChangeArrowheads="1"/>
            </p:cNvSpPr>
            <p:nvPr/>
          </p:nvSpPr>
          <p:spPr bwMode="auto">
            <a:xfrm>
              <a:off x="1277" y="3530"/>
              <a:ext cx="60" cy="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18" name="Oval 34"/>
            <p:cNvSpPr>
              <a:spLocks noChangeArrowheads="1"/>
            </p:cNvSpPr>
            <p:nvPr/>
          </p:nvSpPr>
          <p:spPr bwMode="auto">
            <a:xfrm>
              <a:off x="799" y="3948"/>
              <a:ext cx="60" cy="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19" name="Text Box 35"/>
            <p:cNvSpPr txBox="1">
              <a:spLocks noChangeArrowheads="1"/>
            </p:cNvSpPr>
            <p:nvPr/>
          </p:nvSpPr>
          <p:spPr bwMode="auto">
            <a:xfrm>
              <a:off x="2786" y="3024"/>
              <a:ext cx="233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Three solutions:</a:t>
              </a:r>
            </a:p>
            <a:p>
              <a:pPr marL="112713" indent="-112713">
                <a:buFont typeface="Arial"/>
                <a:buChar char="•"/>
                <a:defRPr/>
              </a:pPr>
              <a:r>
                <a:rPr lang="en-US" sz="2000" b="0" dirty="0">
                  <a:latin typeface="+mj-lt"/>
                </a:rPr>
                <a:t> two end-points are </a:t>
              </a:r>
              <a:r>
                <a:rPr lang="en-US" sz="2000" b="0" dirty="0">
                  <a:solidFill>
                    <a:srgbClr val="FF0000"/>
                  </a:solidFill>
                  <a:latin typeface="+mj-lt"/>
                </a:rPr>
                <a:t>stable</a:t>
              </a:r>
            </a:p>
            <a:p>
              <a:pPr marL="112713" indent="-112713">
                <a:buFont typeface="Arial"/>
                <a:buChar char="•"/>
                <a:defRPr/>
              </a:pPr>
              <a:r>
                <a:rPr lang="en-US" sz="2000" b="0" dirty="0">
                  <a:latin typeface="+mj-lt"/>
                </a:rPr>
                <a:t> middle point is metastable</a:t>
              </a:r>
            </a:p>
          </p:txBody>
        </p:sp>
        <p:sp>
          <p:nvSpPr>
            <p:cNvPr id="17420" name="Text Box 36"/>
            <p:cNvSpPr txBox="1">
              <a:spLocks noChangeArrowheads="1"/>
            </p:cNvSpPr>
            <p:nvPr/>
          </p:nvSpPr>
          <p:spPr bwMode="auto">
            <a:xfrm>
              <a:off x="3976" y="2543"/>
              <a:ext cx="96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Not affected</a:t>
              </a:r>
            </a:p>
            <a:p>
              <a:pPr>
                <a:defRPr/>
              </a:pPr>
              <a:r>
                <a:rPr lang="en-US" sz="1800" b="0">
                  <a:latin typeface="+mj-lt"/>
                </a:rPr>
                <a:t>by noise</a:t>
              </a:r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342" y="2961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2" name="Text Box 38"/>
            <p:cNvSpPr txBox="1">
              <a:spLocks noChangeArrowheads="1"/>
            </p:cNvSpPr>
            <p:nvPr/>
          </p:nvSpPr>
          <p:spPr bwMode="auto">
            <a:xfrm>
              <a:off x="3380" y="3897"/>
              <a:ext cx="16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We’</a:t>
              </a:r>
              <a:r>
                <a:rPr lang="en-US" altLang="ja-JP" sz="1800" b="0">
                  <a:latin typeface="+mj-lt"/>
                </a:rPr>
                <a:t>ll get back to this!</a:t>
              </a:r>
              <a:endParaRPr lang="en-US" sz="1800" b="0">
                <a:latin typeface="+mj-lt"/>
              </a:endParaRPr>
            </a:p>
          </p:txBody>
        </p:sp>
        <p:sp>
          <p:nvSpPr>
            <p:cNvPr id="17423" name="Line 39"/>
            <p:cNvSpPr>
              <a:spLocks noChangeShapeType="1"/>
            </p:cNvSpPr>
            <p:nvPr/>
          </p:nvSpPr>
          <p:spPr bwMode="auto">
            <a:xfrm flipV="1">
              <a:off x="4246" y="3657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15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Memory: Using Feedback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2895600"/>
            <a:ext cx="34512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0                1                  0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2876550"/>
            <a:ext cx="34512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1                0                  1</a:t>
            </a:r>
          </a:p>
        </p:txBody>
      </p:sp>
      <p:sp>
        <p:nvSpPr>
          <p:cNvPr id="3" name="Lightning Bolt 2"/>
          <p:cNvSpPr/>
          <p:nvPr/>
        </p:nvSpPr>
        <p:spPr>
          <a:xfrm>
            <a:off x="2590800" y="2362200"/>
            <a:ext cx="381000" cy="3810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2" grpId="0"/>
      <p:bldP spid="2" grpId="1"/>
      <p:bldP spid="42" grpId="0"/>
      <p:bldP spid="42" grpId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/>
          <p:cNvSpPr txBox="1">
            <a:spLocks noChangeArrowheads="1"/>
          </p:cNvSpPr>
          <p:nvPr/>
        </p:nvSpPr>
        <p:spPr bwMode="auto">
          <a:xfrm>
            <a:off x="3886200" y="4040188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Y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14400" y="5335588"/>
            <a:ext cx="38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919163" y="4505325"/>
            <a:ext cx="412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B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It’</a:t>
            </a:r>
            <a:r>
              <a:rPr lang="en-US" altLang="ja-JP" sz="2400" b="0" dirty="0">
                <a:latin typeface="+mj-lt"/>
              </a:rPr>
              <a:t>s easy to build a settable storage element (called a </a:t>
            </a:r>
            <a:r>
              <a:rPr lang="en-US" altLang="ja-JP" sz="2400" b="0" dirty="0">
                <a:solidFill>
                  <a:srgbClr val="CC0000"/>
                </a:solidFill>
                <a:latin typeface="+mj-lt"/>
              </a:rPr>
              <a:t>latch</a:t>
            </a:r>
            <a:r>
              <a:rPr lang="en-US" altLang="ja-JP" sz="2400" b="0" dirty="0">
                <a:latin typeface="+mj-lt"/>
              </a:rPr>
              <a:t>) using a </a:t>
            </a:r>
            <a:r>
              <a:rPr lang="en-US" altLang="ja-JP" sz="2400" b="0" i="1" dirty="0">
                <a:latin typeface="+mj-lt"/>
              </a:rPr>
              <a:t>lenient</a:t>
            </a:r>
            <a:r>
              <a:rPr lang="en-US" altLang="ja-JP" sz="2400" b="0" dirty="0">
                <a:latin typeface="+mj-lt"/>
              </a:rPr>
              <a:t> MUX:</a:t>
            </a:r>
            <a:endParaRPr lang="en-US" sz="2400" b="0" dirty="0">
              <a:latin typeface="+mj-lt"/>
            </a:endParaRPr>
          </a:p>
        </p:txBody>
      </p:sp>
      <p:sp>
        <p:nvSpPr>
          <p:cNvPr id="19462" name="AutoShape 7"/>
          <p:cNvSpPr>
            <a:spLocks noChangeArrowheads="1"/>
          </p:cNvSpPr>
          <p:nvPr/>
        </p:nvSpPr>
        <p:spPr bwMode="auto">
          <a:xfrm rot="-5400000">
            <a:off x="1600200" y="3962400"/>
            <a:ext cx="1828800" cy="609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2819400" y="4267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1371600" y="4724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5" name="Freeform 10"/>
          <p:cNvSpPr>
            <a:spLocks/>
          </p:cNvSpPr>
          <p:nvPr/>
        </p:nvSpPr>
        <p:spPr bwMode="auto">
          <a:xfrm>
            <a:off x="1295400" y="4953000"/>
            <a:ext cx="1295400" cy="609600"/>
          </a:xfrm>
          <a:custGeom>
            <a:avLst/>
            <a:gdLst>
              <a:gd name="T0" fmla="*/ 0 w 816"/>
              <a:gd name="T1" fmla="*/ 2147483647 h 384"/>
              <a:gd name="T2" fmla="*/ 2147483647 w 816"/>
              <a:gd name="T3" fmla="*/ 2147483647 h 384"/>
              <a:gd name="T4" fmla="*/ 2147483647 w 816"/>
              <a:gd name="T5" fmla="*/ 0 h 384"/>
              <a:gd name="T6" fmla="*/ 0 60000 65536"/>
              <a:gd name="T7" fmla="*/ 0 60000 65536"/>
              <a:gd name="T8" fmla="*/ 0 60000 65536"/>
              <a:gd name="T9" fmla="*/ 0 w 816"/>
              <a:gd name="T10" fmla="*/ 0 h 384"/>
              <a:gd name="T11" fmla="*/ 816 w 81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384">
                <a:moveTo>
                  <a:pt x="0" y="384"/>
                </a:moveTo>
                <a:lnTo>
                  <a:pt x="816" y="384"/>
                </a:lnTo>
                <a:lnTo>
                  <a:pt x="816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2193925" y="3557588"/>
            <a:ext cx="512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D0</a:t>
            </a:r>
            <a:endParaRPr lang="en-US" sz="2400" b="0" dirty="0">
              <a:latin typeface="+mj-lt"/>
            </a:endParaRP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2209800" y="4510088"/>
            <a:ext cx="512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D1</a:t>
            </a:r>
            <a:endParaRPr lang="en-US" sz="2400" b="0" dirty="0">
              <a:latin typeface="+mj-lt"/>
            </a:endParaRPr>
          </a:p>
        </p:txBody>
      </p:sp>
      <p:sp>
        <p:nvSpPr>
          <p:cNvPr id="19489" name="Text Box 13"/>
          <p:cNvSpPr txBox="1">
            <a:spLocks noChangeArrowheads="1"/>
          </p:cNvSpPr>
          <p:nvPr/>
        </p:nvSpPr>
        <p:spPr bwMode="auto">
          <a:xfrm>
            <a:off x="4984750" y="3417888"/>
            <a:ext cx="4302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G</a:t>
            </a: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</p:txBody>
      </p:sp>
      <p:sp>
        <p:nvSpPr>
          <p:cNvPr id="19490" name="Text Box 14"/>
          <p:cNvSpPr txBox="1">
            <a:spLocks noChangeArrowheads="1"/>
          </p:cNvSpPr>
          <p:nvPr/>
        </p:nvSpPr>
        <p:spPr bwMode="auto">
          <a:xfrm>
            <a:off x="5410200" y="3419475"/>
            <a:ext cx="4302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D</a:t>
            </a: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</p:txBody>
      </p:sp>
      <p:sp>
        <p:nvSpPr>
          <p:cNvPr id="19491" name="Text Box 15"/>
          <p:cNvSpPr txBox="1">
            <a:spLocks noChangeArrowheads="1"/>
          </p:cNvSpPr>
          <p:nvPr/>
        </p:nvSpPr>
        <p:spPr bwMode="auto">
          <a:xfrm>
            <a:off x="5740400" y="3406775"/>
            <a:ext cx="584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Q</a:t>
            </a:r>
            <a:r>
              <a:rPr lang="ja-JP" altLang="en-US" sz="2400" b="0" dirty="0">
                <a:latin typeface="+mj-lt"/>
              </a:rPr>
              <a:t>’</a:t>
            </a:r>
            <a:endParaRPr lang="en-US" altLang="ja-JP" sz="2400" b="0" dirty="0">
              <a:latin typeface="+mj-lt"/>
            </a:endParaRP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--</a:t>
            </a:r>
          </a:p>
        </p:txBody>
      </p:sp>
      <p:sp>
        <p:nvSpPr>
          <p:cNvPr id="19492" name="Text Box 16"/>
          <p:cNvSpPr txBox="1">
            <a:spLocks noChangeArrowheads="1"/>
          </p:cNvSpPr>
          <p:nvPr/>
        </p:nvSpPr>
        <p:spPr bwMode="auto">
          <a:xfrm>
            <a:off x="6564313" y="3406775"/>
            <a:ext cx="4302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Q</a:t>
            </a:r>
            <a:endParaRPr lang="en-US" sz="2400" b="0" baseline="-25000" dirty="0">
              <a:latin typeface="+mj-lt"/>
            </a:endParaRPr>
          </a:p>
          <a:p>
            <a:pPr algn="ctr">
              <a:defRPr/>
            </a:pPr>
            <a:endParaRPr lang="en-US" sz="2400" b="0" dirty="0">
              <a:latin typeface="+mj-lt"/>
            </a:endParaRP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0</a:t>
            </a:r>
          </a:p>
          <a:p>
            <a:pPr algn="ctr">
              <a:defRPr/>
            </a:pPr>
            <a:r>
              <a:rPr lang="en-US" sz="2400" b="0" dirty="0">
                <a:latin typeface="+mj-lt"/>
              </a:rPr>
              <a:t>1</a:t>
            </a:r>
          </a:p>
        </p:txBody>
      </p:sp>
      <p:sp>
        <p:nvSpPr>
          <p:cNvPr id="19493" name="Line 17"/>
          <p:cNvSpPr>
            <a:spLocks noChangeShapeType="1"/>
          </p:cNvSpPr>
          <p:nvPr/>
        </p:nvSpPr>
        <p:spPr bwMode="auto">
          <a:xfrm>
            <a:off x="4849813" y="39497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94" name="Line 18"/>
          <p:cNvSpPr>
            <a:spLocks noChangeShapeType="1"/>
          </p:cNvSpPr>
          <p:nvPr/>
        </p:nvSpPr>
        <p:spPr bwMode="auto">
          <a:xfrm>
            <a:off x="6373813" y="34925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95" name="Text Box 19"/>
          <p:cNvSpPr txBox="1">
            <a:spLocks noChangeArrowheads="1"/>
          </p:cNvSpPr>
          <p:nvPr/>
        </p:nvSpPr>
        <p:spPr bwMode="auto">
          <a:xfrm>
            <a:off x="6705600" y="2133600"/>
            <a:ext cx="2352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2000" b="0" dirty="0">
                <a:latin typeface="+mj-lt"/>
              </a:rPr>
              <a:t>“state” signal</a:t>
            </a:r>
          </a:p>
          <a:p>
            <a:pPr>
              <a:defRPr/>
            </a:pPr>
            <a:r>
              <a:rPr lang="en-US" sz="2000" b="0" dirty="0">
                <a:latin typeface="+mj-lt"/>
              </a:rPr>
              <a:t>appears as both</a:t>
            </a:r>
          </a:p>
          <a:p>
            <a:pPr>
              <a:defRPr/>
            </a:pPr>
            <a:r>
              <a:rPr lang="en-US" sz="2000" b="0" dirty="0">
                <a:latin typeface="+mj-lt"/>
              </a:rPr>
              <a:t>input and output</a:t>
            </a:r>
            <a:endParaRPr lang="en-US" sz="2400" b="0" dirty="0">
              <a:latin typeface="+mj-lt"/>
            </a:endParaRPr>
          </a:p>
        </p:txBody>
      </p:sp>
      <p:grpSp>
        <p:nvGrpSpPr>
          <p:cNvPr id="24594" name="Group 1"/>
          <p:cNvGrpSpPr>
            <a:grpSpLocks/>
          </p:cNvGrpSpPr>
          <p:nvPr/>
        </p:nvGrpSpPr>
        <p:grpSpPr bwMode="auto">
          <a:xfrm>
            <a:off x="7059613" y="4267200"/>
            <a:ext cx="1628775" cy="609600"/>
            <a:chOff x="7059613" y="4267200"/>
            <a:chExt cx="1628775" cy="609600"/>
          </a:xfrm>
        </p:grpSpPr>
        <p:sp>
          <p:nvSpPr>
            <p:cNvPr id="19497" name="Text Box 21"/>
            <p:cNvSpPr txBox="1">
              <a:spLocks noChangeArrowheads="1"/>
            </p:cNvSpPr>
            <p:nvPr/>
          </p:nvSpPr>
          <p:spPr bwMode="auto">
            <a:xfrm>
              <a:off x="7421563" y="4403725"/>
              <a:ext cx="1266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 stable</a:t>
              </a:r>
            </a:p>
          </p:txBody>
        </p:sp>
        <p:sp>
          <p:nvSpPr>
            <p:cNvPr id="19498" name="AutoShape 22"/>
            <p:cNvSpPr>
              <a:spLocks/>
            </p:cNvSpPr>
            <p:nvPr/>
          </p:nvSpPr>
          <p:spPr bwMode="auto">
            <a:xfrm>
              <a:off x="7059613" y="4267200"/>
              <a:ext cx="228600" cy="609600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4595" name="Group 2"/>
          <p:cNvGrpSpPr>
            <a:grpSpLocks/>
          </p:cNvGrpSpPr>
          <p:nvPr/>
        </p:nvGrpSpPr>
        <p:grpSpPr bwMode="auto">
          <a:xfrm>
            <a:off x="7059613" y="5029200"/>
            <a:ext cx="1997075" cy="609600"/>
            <a:chOff x="7059613" y="5029200"/>
            <a:chExt cx="1997075" cy="609600"/>
          </a:xfrm>
        </p:grpSpPr>
        <p:sp>
          <p:nvSpPr>
            <p:cNvPr id="19496" name="Text Box 20"/>
            <p:cNvSpPr txBox="1">
              <a:spLocks noChangeArrowheads="1"/>
            </p:cNvSpPr>
            <p:nvPr/>
          </p:nvSpPr>
          <p:spPr bwMode="auto">
            <a:xfrm>
              <a:off x="7440613" y="5105400"/>
              <a:ext cx="1616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 follows D</a:t>
              </a:r>
            </a:p>
          </p:txBody>
        </p:sp>
        <p:sp>
          <p:nvSpPr>
            <p:cNvPr id="19499" name="AutoShape 23"/>
            <p:cNvSpPr>
              <a:spLocks/>
            </p:cNvSpPr>
            <p:nvPr/>
          </p:nvSpPr>
          <p:spPr bwMode="auto">
            <a:xfrm>
              <a:off x="7059613" y="5029200"/>
              <a:ext cx="228600" cy="609600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9500" name="Freeform 24"/>
          <p:cNvSpPr>
            <a:spLocks/>
          </p:cNvSpPr>
          <p:nvPr/>
        </p:nvSpPr>
        <p:spPr bwMode="auto">
          <a:xfrm>
            <a:off x="6430963" y="2622550"/>
            <a:ext cx="209550" cy="882650"/>
          </a:xfrm>
          <a:custGeom>
            <a:avLst/>
            <a:gdLst>
              <a:gd name="T0" fmla="*/ 132 w 132"/>
              <a:gd name="T1" fmla="*/ 0 h 556"/>
              <a:gd name="T2" fmla="*/ 19 w 132"/>
              <a:gd name="T3" fmla="*/ 227 h 556"/>
              <a:gd name="T4" fmla="*/ 19 w 132"/>
              <a:gd name="T5" fmla="*/ 444 h 556"/>
              <a:gd name="T6" fmla="*/ 77 w 132"/>
              <a:gd name="T7" fmla="*/ 556 h 556"/>
              <a:gd name="T8" fmla="*/ 0 60000 65536"/>
              <a:gd name="T9" fmla="*/ 0 60000 65536"/>
              <a:gd name="T10" fmla="*/ 0 60000 65536"/>
              <a:gd name="T11" fmla="*/ 0 60000 65536"/>
              <a:gd name="T12" fmla="*/ 0 w 132"/>
              <a:gd name="T13" fmla="*/ 0 h 556"/>
              <a:gd name="T14" fmla="*/ 132 w 132"/>
              <a:gd name="T15" fmla="*/ 556 h 5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" h="556">
                <a:moveTo>
                  <a:pt x="132" y="0"/>
                </a:moveTo>
                <a:cubicBezTo>
                  <a:pt x="113" y="38"/>
                  <a:pt x="38" y="153"/>
                  <a:pt x="19" y="227"/>
                </a:cubicBezTo>
                <a:cubicBezTo>
                  <a:pt x="0" y="301"/>
                  <a:pt x="9" y="389"/>
                  <a:pt x="19" y="444"/>
                </a:cubicBezTo>
                <a:cubicBezTo>
                  <a:pt x="29" y="499"/>
                  <a:pt x="65" y="533"/>
                  <a:pt x="77" y="5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501" name="Freeform 25"/>
          <p:cNvSpPr>
            <a:spLocks/>
          </p:cNvSpPr>
          <p:nvPr/>
        </p:nvSpPr>
        <p:spPr bwMode="auto">
          <a:xfrm>
            <a:off x="5997575" y="2578100"/>
            <a:ext cx="642938" cy="927100"/>
          </a:xfrm>
          <a:custGeom>
            <a:avLst/>
            <a:gdLst>
              <a:gd name="T0" fmla="*/ 405 w 405"/>
              <a:gd name="T1" fmla="*/ 0 h 584"/>
              <a:gd name="T2" fmla="*/ 122 w 405"/>
              <a:gd name="T3" fmla="*/ 95 h 584"/>
              <a:gd name="T4" fmla="*/ 18 w 405"/>
              <a:gd name="T5" fmla="*/ 283 h 584"/>
              <a:gd name="T6" fmla="*/ 14 w 405"/>
              <a:gd name="T7" fmla="*/ 584 h 584"/>
              <a:gd name="T8" fmla="*/ 0 60000 65536"/>
              <a:gd name="T9" fmla="*/ 0 60000 65536"/>
              <a:gd name="T10" fmla="*/ 0 60000 65536"/>
              <a:gd name="T11" fmla="*/ 0 60000 65536"/>
              <a:gd name="T12" fmla="*/ 0 w 405"/>
              <a:gd name="T13" fmla="*/ 0 h 584"/>
              <a:gd name="T14" fmla="*/ 405 w 405"/>
              <a:gd name="T15" fmla="*/ 584 h 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5" h="584">
                <a:moveTo>
                  <a:pt x="405" y="0"/>
                </a:moveTo>
                <a:cubicBezTo>
                  <a:pt x="358" y="16"/>
                  <a:pt x="186" y="48"/>
                  <a:pt x="122" y="95"/>
                </a:cubicBezTo>
                <a:cubicBezTo>
                  <a:pt x="58" y="142"/>
                  <a:pt x="36" y="202"/>
                  <a:pt x="18" y="283"/>
                </a:cubicBezTo>
                <a:cubicBezTo>
                  <a:pt x="0" y="364"/>
                  <a:pt x="15" y="521"/>
                  <a:pt x="14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69" name="Line 26"/>
          <p:cNvSpPr>
            <a:spLocks noChangeShapeType="1"/>
          </p:cNvSpPr>
          <p:nvPr/>
        </p:nvSpPr>
        <p:spPr bwMode="auto">
          <a:xfrm flipH="1">
            <a:off x="1447800" y="3733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70" name="Text Box 27"/>
          <p:cNvSpPr txBox="1">
            <a:spLocks noChangeArrowheads="1"/>
          </p:cNvSpPr>
          <p:nvPr/>
        </p:nvSpPr>
        <p:spPr bwMode="auto">
          <a:xfrm>
            <a:off x="925513" y="3429000"/>
            <a:ext cx="40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>
                <a:latin typeface="+mj-lt"/>
              </a:rPr>
              <a:t>A</a:t>
            </a:r>
          </a:p>
        </p:txBody>
      </p:sp>
      <p:grpSp>
        <p:nvGrpSpPr>
          <p:cNvPr id="24600" name="Group 28"/>
          <p:cNvGrpSpPr>
            <a:grpSpLocks/>
          </p:cNvGrpSpPr>
          <p:nvPr/>
        </p:nvGrpSpPr>
        <p:grpSpPr bwMode="auto">
          <a:xfrm>
            <a:off x="914400" y="3352800"/>
            <a:ext cx="3402013" cy="2444750"/>
            <a:chOff x="576" y="2112"/>
            <a:chExt cx="2143" cy="1540"/>
          </a:xfrm>
        </p:grpSpPr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583" y="2836"/>
              <a:ext cx="271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b="0">
                  <a:latin typeface="+mj-lt"/>
                </a:rPr>
                <a:t>D</a:t>
              </a:r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576" y="3361"/>
              <a:ext cx="271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b="0">
                  <a:latin typeface="+mj-lt"/>
                </a:rPr>
                <a:t>G</a:t>
              </a:r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2448" y="2544"/>
              <a:ext cx="271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b="0">
                  <a:latin typeface="+mj-lt"/>
                </a:rPr>
                <a:t>Q</a:t>
              </a:r>
            </a:p>
          </p:txBody>
        </p:sp>
        <p:sp>
          <p:nvSpPr>
            <p:cNvPr id="19488" name="Rectangle 32"/>
            <p:cNvSpPr>
              <a:spLocks noChangeArrowheads="1"/>
            </p:cNvSpPr>
            <p:nvPr/>
          </p:nvSpPr>
          <p:spPr bwMode="auto">
            <a:xfrm>
              <a:off x="576" y="2112"/>
              <a:ext cx="528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498721" name="Freeform 33"/>
          <p:cNvSpPr>
            <a:spLocks/>
          </p:cNvSpPr>
          <p:nvPr/>
        </p:nvSpPr>
        <p:spPr bwMode="auto">
          <a:xfrm>
            <a:off x="1600200" y="2971800"/>
            <a:ext cx="1676400" cy="1295400"/>
          </a:xfrm>
          <a:custGeom>
            <a:avLst/>
            <a:gdLst>
              <a:gd name="T0" fmla="*/ 2147483647 w 1200"/>
              <a:gd name="T1" fmla="*/ 2147483647 h 816"/>
              <a:gd name="T2" fmla="*/ 2147483647 w 1200"/>
              <a:gd name="T3" fmla="*/ 0 h 816"/>
              <a:gd name="T4" fmla="*/ 0 w 1200"/>
              <a:gd name="T5" fmla="*/ 0 h 816"/>
              <a:gd name="T6" fmla="*/ 0 w 1200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816"/>
              <a:gd name="T14" fmla="*/ 1200 w 1200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816">
                <a:moveTo>
                  <a:pt x="1200" y="816"/>
                </a:moveTo>
                <a:lnTo>
                  <a:pt x="1200" y="0"/>
                </a:lnTo>
                <a:lnTo>
                  <a:pt x="0" y="0"/>
                </a:lnTo>
                <a:lnTo>
                  <a:pt x="0" y="48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9473" name="Line 34"/>
          <p:cNvSpPr>
            <a:spLocks noChangeShapeType="1"/>
          </p:cNvSpPr>
          <p:nvPr/>
        </p:nvSpPr>
        <p:spPr bwMode="auto">
          <a:xfrm flipH="1">
            <a:off x="1600200" y="3733800"/>
            <a:ext cx="593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6" name="Rectangle 112"/>
          <p:cNvSpPr>
            <a:spLocks noChangeArrowheads="1"/>
          </p:cNvSpPr>
          <p:nvPr/>
        </p:nvSpPr>
        <p:spPr bwMode="auto">
          <a:xfrm>
            <a:off x="1219200" y="3724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Q</a:t>
            </a:r>
            <a:r>
              <a:rPr lang="ja-JP" altLang="en-US" sz="2000" dirty="0">
                <a:latin typeface="+mj-lt"/>
              </a:rPr>
              <a:t>’</a:t>
            </a:r>
            <a:endParaRPr lang="en-US" sz="2000" dirty="0">
              <a:latin typeface="+mj-lt"/>
            </a:endParaRPr>
          </a:p>
        </p:txBody>
      </p:sp>
      <p:sp>
        <p:nvSpPr>
          <p:cNvPr id="2460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Settable Memory Element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00400" y="2057400"/>
            <a:ext cx="3230563" cy="1106488"/>
            <a:chOff x="3200400" y="2057400"/>
            <a:chExt cx="3230287" cy="1106701"/>
          </a:xfrm>
        </p:grpSpPr>
        <p:sp>
          <p:nvSpPr>
            <p:cNvPr id="24608" name="Text Box 43"/>
            <p:cNvSpPr txBox="1">
              <a:spLocks noChangeArrowheads="1"/>
            </p:cNvSpPr>
            <p:nvPr/>
          </p:nvSpPr>
          <p:spPr bwMode="auto">
            <a:xfrm>
              <a:off x="3886200" y="2057400"/>
              <a:ext cx="254448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Here’</a:t>
              </a: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 a feedback path,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so it’s no longer a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combinational circuit.</a:t>
              </a:r>
              <a:endParaRPr lang="en-US" sz="1600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19478" name="Line 44"/>
            <p:cNvSpPr>
              <a:spLocks noChangeShapeType="1"/>
            </p:cNvSpPr>
            <p:nvPr/>
          </p:nvSpPr>
          <p:spPr bwMode="auto">
            <a:xfrm flipV="1">
              <a:off x="3657561" y="2362259"/>
              <a:ext cx="228580" cy="74627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4610" name="Group 46"/>
            <p:cNvGrpSpPr>
              <a:grpSpLocks/>
            </p:cNvGrpSpPr>
            <p:nvPr/>
          </p:nvGrpSpPr>
          <p:grpSpPr bwMode="auto">
            <a:xfrm flipH="1">
              <a:off x="3200400" y="2362200"/>
              <a:ext cx="551655" cy="801901"/>
              <a:chOff x="7029890" y="822266"/>
              <a:chExt cx="1314829" cy="1911273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7485894" y="1227341"/>
                <a:ext cx="279969" cy="63956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485894" y="1866906"/>
                <a:ext cx="276187" cy="8174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7270243" y="1866906"/>
                <a:ext cx="215651" cy="8174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14" name="Group 50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44596" y="2691782"/>
                  <a:ext cx="264835" cy="1135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Freeform 65"/>
                <p:cNvSpPr/>
                <p:nvPr/>
              </p:nvSpPr>
              <p:spPr>
                <a:xfrm>
                  <a:off x="3555947" y="2582033"/>
                  <a:ext cx="245917" cy="12488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4615" name="Group 51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852241" y="2676645"/>
                  <a:ext cx="238350" cy="3784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eform 63"/>
                <p:cNvSpPr/>
                <p:nvPr/>
              </p:nvSpPr>
              <p:spPr>
                <a:xfrm>
                  <a:off x="2837107" y="2574465"/>
                  <a:ext cx="249701" cy="14002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7739380" y="1340873"/>
                <a:ext cx="234569" cy="3292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981516" y="1689040"/>
                <a:ext cx="227002" cy="33681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85376" y="1314381"/>
                <a:ext cx="416170" cy="2459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281592" y="1560369"/>
                <a:ext cx="170253" cy="2876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/>
              <p:cNvSpPr/>
              <p:nvPr/>
            </p:nvSpPr>
            <p:spPr>
              <a:xfrm rot="5052553">
                <a:off x="8200929" y="2033438"/>
                <a:ext cx="158946" cy="12863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8043755">
                <a:off x="7270214" y="1844215"/>
                <a:ext cx="204359" cy="11350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622" name="Group 58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124799" y="730789"/>
                  <a:ext cx="351953" cy="38968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>
                  <a:off x="3149706" y="746806"/>
                  <a:ext cx="491975" cy="21565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3122539" y="727661"/>
                  <a:ext cx="302754" cy="21943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6" name="TextBox 5"/>
          <p:cNvSpPr txBox="1"/>
          <p:nvPr/>
        </p:nvSpPr>
        <p:spPr>
          <a:xfrm>
            <a:off x="1600200" y="5638800"/>
            <a:ext cx="209550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D: data input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G: gate input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Q: state output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2559050" y="4887913"/>
            <a:ext cx="33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S</a:t>
            </a:r>
            <a:endParaRPr lang="en-US" sz="2400" b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33"/>
          <p:cNvGrpSpPr>
            <a:grpSpLocks/>
          </p:cNvGrpSpPr>
          <p:nvPr/>
        </p:nvGrpSpPr>
        <p:grpSpPr bwMode="auto">
          <a:xfrm>
            <a:off x="2057400" y="3511550"/>
            <a:ext cx="1752600" cy="977900"/>
            <a:chOff x="1392" y="1824"/>
            <a:chExt cx="1104" cy="616"/>
          </a:xfrm>
        </p:grpSpPr>
        <p:grpSp>
          <p:nvGrpSpPr>
            <p:cNvPr id="26755" name="Group 4"/>
            <p:cNvGrpSpPr>
              <a:grpSpLocks/>
            </p:cNvGrpSpPr>
            <p:nvPr/>
          </p:nvGrpSpPr>
          <p:grpSpPr bwMode="auto">
            <a:xfrm>
              <a:off x="1718" y="1824"/>
              <a:ext cx="473" cy="616"/>
              <a:chOff x="854" y="1204"/>
              <a:chExt cx="473" cy="616"/>
            </a:xfrm>
          </p:grpSpPr>
          <p:sp useBgFill="1">
            <p:nvSpPr>
              <p:cNvPr id="21625" name="Rectangle 5"/>
              <p:cNvSpPr>
                <a:spLocks noChangeArrowheads="1"/>
              </p:cNvSpPr>
              <p:nvPr/>
            </p:nvSpPr>
            <p:spPr bwMode="auto">
              <a:xfrm>
                <a:off x="868" y="1204"/>
                <a:ext cx="424" cy="616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626" name="Rectangle 6"/>
              <p:cNvSpPr>
                <a:spLocks noChangeArrowheads="1"/>
              </p:cNvSpPr>
              <p:nvPr/>
            </p:nvSpPr>
            <p:spPr bwMode="auto">
              <a:xfrm>
                <a:off x="854" y="1582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G</a:t>
                </a:r>
              </a:p>
            </p:txBody>
          </p:sp>
          <p:sp>
            <p:nvSpPr>
              <p:cNvPr id="21627" name="Rectangle 7"/>
              <p:cNvSpPr>
                <a:spLocks noChangeArrowheads="1"/>
              </p:cNvSpPr>
              <p:nvPr/>
            </p:nvSpPr>
            <p:spPr bwMode="auto">
              <a:xfrm>
                <a:off x="854" y="1246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D</a:t>
                </a:r>
              </a:p>
            </p:txBody>
          </p:sp>
          <p:sp>
            <p:nvSpPr>
              <p:cNvPr id="21628" name="Rectangle 8"/>
              <p:cNvSpPr>
                <a:spLocks noChangeArrowheads="1"/>
              </p:cNvSpPr>
              <p:nvPr/>
            </p:nvSpPr>
            <p:spPr bwMode="auto">
              <a:xfrm>
                <a:off x="1094" y="1246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</a:rPr>
                  <a:t>Q</a:t>
                </a:r>
              </a:p>
            </p:txBody>
          </p:sp>
        </p:grpSp>
        <p:sp>
          <p:nvSpPr>
            <p:cNvPr id="21622" name="Line 9"/>
            <p:cNvSpPr>
              <a:spLocks noChangeShapeType="1"/>
            </p:cNvSpPr>
            <p:nvPr/>
          </p:nvSpPr>
          <p:spPr bwMode="auto">
            <a:xfrm>
              <a:off x="1392" y="23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623" name="Line 10"/>
            <p:cNvSpPr>
              <a:spLocks noChangeShapeType="1"/>
            </p:cNvSpPr>
            <p:nvPr/>
          </p:nvSpPr>
          <p:spPr bwMode="auto">
            <a:xfrm>
              <a:off x="1392" y="196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624" name="Line 11"/>
            <p:cNvSpPr>
              <a:spLocks noChangeShapeType="1"/>
            </p:cNvSpPr>
            <p:nvPr/>
          </p:nvSpPr>
          <p:spPr bwMode="auto">
            <a:xfrm>
              <a:off x="2160" y="196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0" y="1143000"/>
            <a:ext cx="4124325" cy="2924175"/>
            <a:chOff x="4572000" y="1143000"/>
            <a:chExt cx="4124325" cy="2924175"/>
          </a:xfrm>
        </p:grpSpPr>
        <p:grpSp>
          <p:nvGrpSpPr>
            <p:cNvPr id="26674" name="Group 48"/>
            <p:cNvGrpSpPr>
              <a:grpSpLocks/>
            </p:cNvGrpSpPr>
            <p:nvPr/>
          </p:nvGrpSpPr>
          <p:grpSpPr bwMode="auto">
            <a:xfrm>
              <a:off x="4572000" y="1981200"/>
              <a:ext cx="3810000" cy="2085975"/>
              <a:chOff x="1152" y="432"/>
              <a:chExt cx="2400" cy="1314"/>
            </a:xfrm>
          </p:grpSpPr>
          <p:sp>
            <p:nvSpPr>
              <p:cNvPr id="21543" name="Text Box 49"/>
              <p:cNvSpPr txBox="1">
                <a:spLocks noChangeArrowheads="1"/>
              </p:cNvSpPr>
              <p:nvPr/>
            </p:nvSpPr>
            <p:spPr bwMode="auto">
              <a:xfrm>
                <a:off x="1152" y="528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D</a:t>
                </a:r>
              </a:p>
            </p:txBody>
          </p:sp>
          <p:grpSp>
            <p:nvGrpSpPr>
              <p:cNvPr id="26678" name="Group 50"/>
              <p:cNvGrpSpPr>
                <a:grpSpLocks/>
              </p:cNvGrpSpPr>
              <p:nvPr/>
            </p:nvGrpSpPr>
            <p:grpSpPr bwMode="auto">
              <a:xfrm>
                <a:off x="1584" y="1531"/>
                <a:ext cx="331" cy="215"/>
                <a:chOff x="1632" y="3888"/>
                <a:chExt cx="331" cy="176"/>
              </a:xfrm>
            </p:grpSpPr>
            <p:sp>
              <p:nvSpPr>
                <p:cNvPr id="2161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1620" name="Line 52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79" name="Group 53"/>
              <p:cNvGrpSpPr>
                <a:grpSpLocks/>
              </p:cNvGrpSpPr>
              <p:nvPr/>
            </p:nvGrpSpPr>
            <p:grpSpPr bwMode="auto">
              <a:xfrm>
                <a:off x="1392" y="576"/>
                <a:ext cx="2160" cy="818"/>
                <a:chOff x="720" y="2496"/>
                <a:chExt cx="3470" cy="818"/>
              </a:xfrm>
            </p:grpSpPr>
            <p:grpSp>
              <p:nvGrpSpPr>
                <p:cNvPr id="26744" name="Group 54"/>
                <p:cNvGrpSpPr>
                  <a:grpSpLocks/>
                </p:cNvGrpSpPr>
                <p:nvPr/>
              </p:nvGrpSpPr>
              <p:grpSpPr bwMode="auto">
                <a:xfrm>
                  <a:off x="720" y="2496"/>
                  <a:ext cx="3470" cy="146"/>
                  <a:chOff x="1138" y="2880"/>
                  <a:chExt cx="3470" cy="146"/>
                </a:xfrm>
              </p:grpSpPr>
              <p:sp>
                <p:nvSpPr>
                  <p:cNvPr id="2161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61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26745" name="Group 57"/>
                <p:cNvGrpSpPr>
                  <a:grpSpLocks/>
                </p:cNvGrpSpPr>
                <p:nvPr/>
              </p:nvGrpSpPr>
              <p:grpSpPr bwMode="auto">
                <a:xfrm>
                  <a:off x="720" y="2832"/>
                  <a:ext cx="3470" cy="146"/>
                  <a:chOff x="1138" y="2880"/>
                  <a:chExt cx="3470" cy="146"/>
                </a:xfrm>
              </p:grpSpPr>
              <p:sp>
                <p:nvSpPr>
                  <p:cNvPr id="2161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616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26746" name="Group 60"/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3470" cy="146"/>
                  <a:chOff x="1138" y="2880"/>
                  <a:chExt cx="3470" cy="146"/>
                </a:xfrm>
              </p:grpSpPr>
              <p:sp>
                <p:nvSpPr>
                  <p:cNvPr id="2161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161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26680" name="Group 63"/>
              <p:cNvGrpSpPr>
                <a:grpSpLocks/>
              </p:cNvGrpSpPr>
              <p:nvPr/>
            </p:nvGrpSpPr>
            <p:grpSpPr bwMode="auto">
              <a:xfrm>
                <a:off x="1584" y="576"/>
                <a:ext cx="48" cy="144"/>
                <a:chOff x="1632" y="2880"/>
                <a:chExt cx="48" cy="144"/>
              </a:xfrm>
            </p:grpSpPr>
            <p:sp>
              <p:nvSpPr>
                <p:cNvPr id="21608" name="Line 64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1547" name="Line 66"/>
              <p:cNvSpPr>
                <a:spLocks noChangeShapeType="1"/>
              </p:cNvSpPr>
              <p:nvPr/>
            </p:nvSpPr>
            <p:spPr bwMode="auto">
              <a:xfrm>
                <a:off x="1632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48" name="Line 67"/>
              <p:cNvSpPr>
                <a:spLocks noChangeShapeType="1"/>
              </p:cNvSpPr>
              <p:nvPr/>
            </p:nvSpPr>
            <p:spPr bwMode="auto">
              <a:xfrm>
                <a:off x="1824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26683" name="Group 68"/>
              <p:cNvGrpSpPr>
                <a:grpSpLocks/>
              </p:cNvGrpSpPr>
              <p:nvPr/>
            </p:nvGrpSpPr>
            <p:grpSpPr bwMode="auto">
              <a:xfrm>
                <a:off x="1632" y="576"/>
                <a:ext cx="576" cy="144"/>
                <a:chOff x="1872" y="3552"/>
                <a:chExt cx="432" cy="144"/>
              </a:xfrm>
            </p:grpSpPr>
            <p:sp>
              <p:nvSpPr>
                <p:cNvPr id="21606" name="Line 69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7" name="Line 70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84" name="Group 71"/>
              <p:cNvGrpSpPr>
                <a:grpSpLocks/>
              </p:cNvGrpSpPr>
              <p:nvPr/>
            </p:nvGrpSpPr>
            <p:grpSpPr bwMode="auto">
              <a:xfrm>
                <a:off x="1776" y="1248"/>
                <a:ext cx="48" cy="144"/>
                <a:chOff x="1632" y="2880"/>
                <a:chExt cx="48" cy="144"/>
              </a:xfrm>
            </p:grpSpPr>
            <p:sp>
              <p:nvSpPr>
                <p:cNvPr id="21604" name="Line 72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85" name="Group 74"/>
              <p:cNvGrpSpPr>
                <a:grpSpLocks/>
              </p:cNvGrpSpPr>
              <p:nvPr/>
            </p:nvGrpSpPr>
            <p:grpSpPr bwMode="auto">
              <a:xfrm>
                <a:off x="1824" y="1248"/>
                <a:ext cx="384" cy="144"/>
                <a:chOff x="1872" y="3552"/>
                <a:chExt cx="432" cy="144"/>
              </a:xfrm>
            </p:grpSpPr>
            <p:sp>
              <p:nvSpPr>
                <p:cNvPr id="21602" name="Line 75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3" name="Line 76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86" name="Group 77"/>
              <p:cNvGrpSpPr>
                <a:grpSpLocks/>
              </p:cNvGrpSpPr>
              <p:nvPr/>
            </p:nvGrpSpPr>
            <p:grpSpPr bwMode="auto">
              <a:xfrm>
                <a:off x="2208" y="576"/>
                <a:ext cx="48" cy="144"/>
                <a:chOff x="1632" y="2880"/>
                <a:chExt cx="48" cy="144"/>
              </a:xfrm>
            </p:grpSpPr>
            <p:sp>
              <p:nvSpPr>
                <p:cNvPr id="21600" name="Line 78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601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1553" name="Line 80"/>
              <p:cNvSpPr>
                <a:spLocks noChangeShapeType="1"/>
              </p:cNvSpPr>
              <p:nvPr/>
            </p:nvSpPr>
            <p:spPr bwMode="auto">
              <a:xfrm>
                <a:off x="2256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54" name="Line 81"/>
              <p:cNvSpPr>
                <a:spLocks noChangeShapeType="1"/>
              </p:cNvSpPr>
              <p:nvPr/>
            </p:nvSpPr>
            <p:spPr bwMode="auto">
              <a:xfrm>
                <a:off x="2448" y="528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26689" name="Group 82"/>
              <p:cNvGrpSpPr>
                <a:grpSpLocks/>
              </p:cNvGrpSpPr>
              <p:nvPr/>
            </p:nvGrpSpPr>
            <p:grpSpPr bwMode="auto">
              <a:xfrm>
                <a:off x="2256" y="576"/>
                <a:ext cx="576" cy="144"/>
                <a:chOff x="1872" y="3552"/>
                <a:chExt cx="432" cy="144"/>
              </a:xfrm>
            </p:grpSpPr>
            <p:sp>
              <p:nvSpPr>
                <p:cNvPr id="21598" name="Line 83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9" name="Line 84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0" name="Group 85"/>
              <p:cNvGrpSpPr>
                <a:grpSpLocks/>
              </p:cNvGrpSpPr>
              <p:nvPr/>
            </p:nvGrpSpPr>
            <p:grpSpPr bwMode="auto">
              <a:xfrm>
                <a:off x="2400" y="1248"/>
                <a:ext cx="48" cy="144"/>
                <a:chOff x="1632" y="2880"/>
                <a:chExt cx="48" cy="144"/>
              </a:xfrm>
            </p:grpSpPr>
            <p:sp>
              <p:nvSpPr>
                <p:cNvPr id="21596" name="Line 86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1" name="Group 88"/>
              <p:cNvGrpSpPr>
                <a:grpSpLocks/>
              </p:cNvGrpSpPr>
              <p:nvPr/>
            </p:nvGrpSpPr>
            <p:grpSpPr bwMode="auto">
              <a:xfrm>
                <a:off x="2448" y="1248"/>
                <a:ext cx="1056" cy="144"/>
                <a:chOff x="1872" y="3552"/>
                <a:chExt cx="432" cy="144"/>
              </a:xfrm>
            </p:grpSpPr>
            <p:sp>
              <p:nvSpPr>
                <p:cNvPr id="21594" name="Line 89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5" name="Line 90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2" name="Group 91"/>
              <p:cNvGrpSpPr>
                <a:grpSpLocks/>
              </p:cNvGrpSpPr>
              <p:nvPr/>
            </p:nvGrpSpPr>
            <p:grpSpPr bwMode="auto">
              <a:xfrm>
                <a:off x="2208" y="1248"/>
                <a:ext cx="48" cy="144"/>
                <a:chOff x="1632" y="2880"/>
                <a:chExt cx="48" cy="144"/>
              </a:xfrm>
            </p:grpSpPr>
            <p:sp>
              <p:nvSpPr>
                <p:cNvPr id="21592" name="Line 92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9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3" name="Group 94"/>
              <p:cNvGrpSpPr>
                <a:grpSpLocks/>
              </p:cNvGrpSpPr>
              <p:nvPr/>
            </p:nvGrpSpPr>
            <p:grpSpPr bwMode="auto">
              <a:xfrm>
                <a:off x="1680" y="432"/>
                <a:ext cx="480" cy="432"/>
                <a:chOff x="3264" y="768"/>
                <a:chExt cx="480" cy="432"/>
              </a:xfrm>
            </p:grpSpPr>
            <p:sp>
              <p:nvSpPr>
                <p:cNvPr id="21590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V1</a:t>
                  </a:r>
                </a:p>
              </p:txBody>
            </p:sp>
            <p:sp>
              <p:nvSpPr>
                <p:cNvPr id="21591" name="Rectangle 96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4" name="Group 97"/>
              <p:cNvGrpSpPr>
                <a:grpSpLocks/>
              </p:cNvGrpSpPr>
              <p:nvPr/>
            </p:nvGrpSpPr>
            <p:grpSpPr bwMode="auto">
              <a:xfrm>
                <a:off x="2352" y="432"/>
                <a:ext cx="480" cy="432"/>
                <a:chOff x="3264" y="768"/>
                <a:chExt cx="480" cy="432"/>
              </a:xfrm>
            </p:grpSpPr>
            <p:sp>
              <p:nvSpPr>
                <p:cNvPr id="2158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1589" name="Rectangle 99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5" name="Group 100"/>
              <p:cNvGrpSpPr>
                <a:grpSpLocks/>
              </p:cNvGrpSpPr>
              <p:nvPr/>
            </p:nvGrpSpPr>
            <p:grpSpPr bwMode="auto">
              <a:xfrm>
                <a:off x="2352" y="1104"/>
                <a:ext cx="480" cy="432"/>
                <a:chOff x="3264" y="768"/>
                <a:chExt cx="480" cy="432"/>
              </a:xfrm>
            </p:grpSpPr>
            <p:sp>
              <p:nvSpPr>
                <p:cNvPr id="2158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1587" name="Rectangle 102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6" name="Group 103"/>
              <p:cNvGrpSpPr>
                <a:grpSpLocks/>
              </p:cNvGrpSpPr>
              <p:nvPr/>
            </p:nvGrpSpPr>
            <p:grpSpPr bwMode="auto">
              <a:xfrm>
                <a:off x="1728" y="1104"/>
                <a:ext cx="480" cy="432"/>
                <a:chOff x="3264" y="768"/>
                <a:chExt cx="480" cy="432"/>
              </a:xfrm>
            </p:grpSpPr>
            <p:sp>
              <p:nvSpPr>
                <p:cNvPr id="2158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V1</a:t>
                  </a:r>
                </a:p>
              </p:txBody>
            </p:sp>
            <p:sp>
              <p:nvSpPr>
                <p:cNvPr id="2158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7" name="Group 106"/>
              <p:cNvGrpSpPr>
                <a:grpSpLocks/>
              </p:cNvGrpSpPr>
              <p:nvPr/>
            </p:nvGrpSpPr>
            <p:grpSpPr bwMode="auto">
              <a:xfrm>
                <a:off x="2208" y="1531"/>
                <a:ext cx="331" cy="215"/>
                <a:chOff x="1632" y="3888"/>
                <a:chExt cx="331" cy="176"/>
              </a:xfrm>
            </p:grpSpPr>
            <p:sp>
              <p:nvSpPr>
                <p:cNvPr id="21582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1583" name="Line 108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698" name="Group 109"/>
              <p:cNvGrpSpPr>
                <a:grpSpLocks/>
              </p:cNvGrpSpPr>
              <p:nvPr/>
            </p:nvGrpSpPr>
            <p:grpSpPr bwMode="auto">
              <a:xfrm>
                <a:off x="1488" y="912"/>
                <a:ext cx="1906" cy="144"/>
                <a:chOff x="1488" y="912"/>
                <a:chExt cx="1906" cy="144"/>
              </a:xfrm>
            </p:grpSpPr>
            <p:sp>
              <p:nvSpPr>
                <p:cNvPr id="21579" name="Line 110"/>
                <p:cNvSpPr>
                  <a:spLocks noChangeShapeType="1"/>
                </p:cNvSpPr>
                <p:nvPr/>
              </p:nvSpPr>
              <p:spPr bwMode="auto">
                <a:xfrm>
                  <a:off x="1488" y="912"/>
                  <a:ext cx="12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80" name="Line 111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81" name="Line 112"/>
                <p:cNvSpPr>
                  <a:spLocks noChangeShapeType="1"/>
                </p:cNvSpPr>
                <p:nvPr/>
              </p:nvSpPr>
              <p:spPr bwMode="auto">
                <a:xfrm>
                  <a:off x="2736" y="1056"/>
                  <a:ext cx="6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1565" name="Text Box 113"/>
              <p:cNvSpPr txBox="1">
                <a:spLocks noChangeArrowheads="1"/>
              </p:cNvSpPr>
              <p:nvPr/>
            </p:nvSpPr>
            <p:spPr bwMode="auto">
              <a:xfrm>
                <a:off x="1152" y="864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G</a:t>
                </a:r>
              </a:p>
            </p:txBody>
          </p:sp>
          <p:sp>
            <p:nvSpPr>
              <p:cNvPr id="21566" name="Text Box 114"/>
              <p:cNvSpPr txBox="1">
                <a:spLocks noChangeArrowheads="1"/>
              </p:cNvSpPr>
              <p:nvPr/>
            </p:nvSpPr>
            <p:spPr bwMode="auto">
              <a:xfrm>
                <a:off x="1152" y="1200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Q</a:t>
                </a:r>
              </a:p>
            </p:txBody>
          </p:sp>
          <p:grpSp>
            <p:nvGrpSpPr>
              <p:cNvPr id="26701" name="Group 115"/>
              <p:cNvGrpSpPr>
                <a:grpSpLocks/>
              </p:cNvGrpSpPr>
              <p:nvPr/>
            </p:nvGrpSpPr>
            <p:grpSpPr bwMode="auto">
              <a:xfrm>
                <a:off x="2832" y="576"/>
                <a:ext cx="48" cy="144"/>
                <a:chOff x="1632" y="2880"/>
                <a:chExt cx="48" cy="144"/>
              </a:xfrm>
            </p:grpSpPr>
            <p:sp>
              <p:nvSpPr>
                <p:cNvPr id="21577" name="Line 116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8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2" name="Group 118"/>
              <p:cNvGrpSpPr>
                <a:grpSpLocks/>
              </p:cNvGrpSpPr>
              <p:nvPr/>
            </p:nvGrpSpPr>
            <p:grpSpPr bwMode="auto">
              <a:xfrm>
                <a:off x="2880" y="576"/>
                <a:ext cx="48" cy="144"/>
                <a:chOff x="1632" y="2880"/>
                <a:chExt cx="48" cy="144"/>
              </a:xfrm>
            </p:grpSpPr>
            <p:sp>
              <p:nvSpPr>
                <p:cNvPr id="21575" name="Line 119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6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3" name="Group 121"/>
              <p:cNvGrpSpPr>
                <a:grpSpLocks/>
              </p:cNvGrpSpPr>
              <p:nvPr/>
            </p:nvGrpSpPr>
            <p:grpSpPr bwMode="auto">
              <a:xfrm>
                <a:off x="2928" y="576"/>
                <a:ext cx="48" cy="144"/>
                <a:chOff x="1632" y="2880"/>
                <a:chExt cx="48" cy="144"/>
              </a:xfrm>
            </p:grpSpPr>
            <p:sp>
              <p:nvSpPr>
                <p:cNvPr id="21573" name="Line 122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4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26704" name="Group 124"/>
              <p:cNvGrpSpPr>
                <a:grpSpLocks/>
              </p:cNvGrpSpPr>
              <p:nvPr/>
            </p:nvGrpSpPr>
            <p:grpSpPr bwMode="auto">
              <a:xfrm>
                <a:off x="2976" y="576"/>
                <a:ext cx="48" cy="144"/>
                <a:chOff x="1632" y="2880"/>
                <a:chExt cx="48" cy="144"/>
              </a:xfrm>
            </p:grpSpPr>
            <p:sp>
              <p:nvSpPr>
                <p:cNvPr id="21571" name="Line 125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1572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21508" name="Text Box 127"/>
            <p:cNvSpPr txBox="1">
              <a:spLocks noChangeArrowheads="1"/>
            </p:cNvSpPr>
            <p:nvPr/>
          </p:nvSpPr>
          <p:spPr bwMode="auto">
            <a:xfrm>
              <a:off x="5451475" y="1143000"/>
              <a:ext cx="16160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G=1:</a:t>
              </a:r>
            </a:p>
            <a:p>
              <a:pPr>
                <a:defRPr/>
              </a:pPr>
              <a:r>
                <a:rPr lang="en-US" sz="2000" b="0">
                  <a:latin typeface="+mj-lt"/>
                </a:rPr>
                <a:t>Q follows D</a:t>
              </a:r>
            </a:p>
          </p:txBody>
        </p:sp>
        <p:sp>
          <p:nvSpPr>
            <p:cNvPr id="21509" name="Text Box 128"/>
            <p:cNvSpPr txBox="1">
              <a:spLocks noChangeArrowheads="1"/>
            </p:cNvSpPr>
            <p:nvPr/>
          </p:nvSpPr>
          <p:spPr bwMode="auto">
            <a:xfrm>
              <a:off x="7500938" y="1143000"/>
              <a:ext cx="119538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G=0:</a:t>
              </a:r>
            </a:p>
            <a:p>
              <a:pPr>
                <a:defRPr/>
              </a:pPr>
              <a:r>
                <a:rPr lang="en-US" sz="2000" b="0" dirty="0">
                  <a:latin typeface="+mj-lt"/>
                </a:rPr>
                <a:t>Q holds</a:t>
              </a:r>
            </a:p>
          </p:txBody>
        </p:sp>
      </p:grpSp>
      <p:sp>
        <p:nvSpPr>
          <p:cNvPr id="21511" name="Text Box 130"/>
          <p:cNvSpPr txBox="1">
            <a:spLocks noChangeArrowheads="1"/>
          </p:cNvSpPr>
          <p:nvPr/>
        </p:nvSpPr>
        <p:spPr bwMode="auto">
          <a:xfrm>
            <a:off x="419100" y="4984750"/>
            <a:ext cx="5295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 b="0" dirty="0">
                <a:latin typeface="+mj-lt"/>
              </a:rPr>
              <a:t>G=1:</a:t>
            </a:r>
            <a:r>
              <a:rPr lang="en-US" sz="1800" b="0" dirty="0">
                <a:latin typeface="+mj-lt"/>
              </a:rPr>
              <a:t> Q Follows D, </a:t>
            </a:r>
            <a:r>
              <a:rPr lang="en-US" sz="1800" b="0" i="1" dirty="0">
                <a:latin typeface="+mj-lt"/>
              </a:rPr>
              <a:t>independently of Q</a:t>
            </a:r>
            <a:r>
              <a:rPr lang="ja-JP" altLang="en-US" sz="1800" b="0" i="1" dirty="0">
                <a:latin typeface="+mj-lt"/>
              </a:rPr>
              <a:t>’</a:t>
            </a:r>
            <a:endParaRPr lang="en-US" altLang="ja-JP" sz="1800" b="0" i="1" dirty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b="0" dirty="0">
                <a:latin typeface="+mj-lt"/>
              </a:rPr>
              <a:t>G=0:</a:t>
            </a:r>
            <a:r>
              <a:rPr lang="en-US" sz="1800" b="0" dirty="0">
                <a:latin typeface="+mj-lt"/>
              </a:rPr>
              <a:t> Q Holds stable Q</a:t>
            </a:r>
            <a:r>
              <a:rPr lang="ja-JP" altLang="en-US" sz="1800" b="0" dirty="0">
                <a:latin typeface="+mj-lt"/>
              </a:rPr>
              <a:t>’</a:t>
            </a:r>
            <a:r>
              <a:rPr lang="en-US" altLang="ja-JP" sz="1800" b="0" dirty="0">
                <a:latin typeface="+mj-lt"/>
              </a:rPr>
              <a:t>, </a:t>
            </a:r>
            <a:r>
              <a:rPr lang="en-US" altLang="ja-JP" sz="1800" b="0" i="1" dirty="0">
                <a:latin typeface="+mj-lt"/>
              </a:rPr>
              <a:t>independently of D</a:t>
            </a:r>
            <a:endParaRPr lang="en-US" sz="1800" b="0" i="1" dirty="0">
              <a:latin typeface="+mj-lt"/>
            </a:endParaRPr>
          </a:p>
        </p:txBody>
      </p:sp>
      <p:grpSp>
        <p:nvGrpSpPr>
          <p:cNvPr id="26628" name="Group 132"/>
          <p:cNvGrpSpPr>
            <a:grpSpLocks/>
          </p:cNvGrpSpPr>
          <p:nvPr/>
        </p:nvGrpSpPr>
        <p:grpSpPr bwMode="auto">
          <a:xfrm>
            <a:off x="1689100" y="1524000"/>
            <a:ext cx="2044700" cy="1593850"/>
            <a:chOff x="672" y="1344"/>
            <a:chExt cx="1288" cy="1004"/>
          </a:xfrm>
        </p:grpSpPr>
        <p:grpSp>
          <p:nvGrpSpPr>
            <p:cNvPr id="26658" name="Group 31"/>
            <p:cNvGrpSpPr>
              <a:grpSpLocks/>
            </p:cNvGrpSpPr>
            <p:nvPr/>
          </p:nvGrpSpPr>
          <p:grpSpPr bwMode="auto">
            <a:xfrm>
              <a:off x="720" y="1344"/>
              <a:ext cx="1240" cy="1004"/>
              <a:chOff x="872" y="854"/>
              <a:chExt cx="1240" cy="1004"/>
            </a:xfrm>
          </p:grpSpPr>
          <p:sp>
            <p:nvSpPr>
              <p:cNvPr id="21529" name="Text Box 32"/>
              <p:cNvSpPr txBox="1">
                <a:spLocks noChangeArrowheads="1"/>
              </p:cNvSpPr>
              <p:nvPr/>
            </p:nvSpPr>
            <p:spPr bwMode="auto">
              <a:xfrm>
                <a:off x="1866" y="1174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Q</a:t>
                </a:r>
              </a:p>
            </p:txBody>
          </p:sp>
          <p:sp>
            <p:nvSpPr>
              <p:cNvPr id="21530" name="AutoShape 33"/>
              <p:cNvSpPr>
                <a:spLocks noChangeArrowheads="1"/>
              </p:cNvSpPr>
              <p:nvPr/>
            </p:nvSpPr>
            <p:spPr bwMode="auto">
              <a:xfrm rot="-5400000">
                <a:off x="1105" y="1189"/>
                <a:ext cx="619" cy="2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09 h 21600"/>
                  <a:gd name="T14" fmla="*/ 17099 w 21600"/>
                  <a:gd name="T15" fmla="*/ 170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1" name="Line 34"/>
              <p:cNvSpPr>
                <a:spLocks noChangeShapeType="1"/>
              </p:cNvSpPr>
              <p:nvPr/>
            </p:nvSpPr>
            <p:spPr bwMode="auto">
              <a:xfrm>
                <a:off x="1517" y="1292"/>
                <a:ext cx="36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2" name="Line 35"/>
              <p:cNvSpPr>
                <a:spLocks noChangeShapeType="1"/>
              </p:cNvSpPr>
              <p:nvPr/>
            </p:nvSpPr>
            <p:spPr bwMode="auto">
              <a:xfrm>
                <a:off x="1027" y="1447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3" name="Freeform 36"/>
              <p:cNvSpPr>
                <a:spLocks/>
              </p:cNvSpPr>
              <p:nvPr/>
            </p:nvSpPr>
            <p:spPr bwMode="auto">
              <a:xfrm>
                <a:off x="1001" y="1524"/>
                <a:ext cx="439" cy="207"/>
              </a:xfrm>
              <a:custGeom>
                <a:avLst/>
                <a:gdLst>
                  <a:gd name="T0" fmla="*/ 0 w 816"/>
                  <a:gd name="T1" fmla="*/ 1 h 384"/>
                  <a:gd name="T2" fmla="*/ 1 w 816"/>
                  <a:gd name="T3" fmla="*/ 1 h 384"/>
                  <a:gd name="T4" fmla="*/ 1 w 816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816"/>
                  <a:gd name="T10" fmla="*/ 0 h 384"/>
                  <a:gd name="T11" fmla="*/ 816 w 816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6" h="384">
                    <a:moveTo>
                      <a:pt x="0" y="384"/>
                    </a:moveTo>
                    <a:lnTo>
                      <a:pt x="816" y="384"/>
                    </a:lnTo>
                    <a:lnTo>
                      <a:pt x="81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4" name="Text Box 37"/>
              <p:cNvSpPr txBox="1">
                <a:spLocks noChangeArrowheads="1"/>
              </p:cNvSpPr>
              <p:nvPr/>
            </p:nvSpPr>
            <p:spPr bwMode="auto">
              <a:xfrm>
                <a:off x="1305" y="1018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0</a:t>
                </a:r>
                <a:endParaRPr lang="en-US" sz="2000" b="0">
                  <a:latin typeface="+mj-lt"/>
                </a:endParaRPr>
              </a:p>
            </p:txBody>
          </p:sp>
          <p:sp>
            <p:nvSpPr>
              <p:cNvPr id="21535" name="Text Box 38"/>
              <p:cNvSpPr txBox="1">
                <a:spLocks noChangeArrowheads="1"/>
              </p:cNvSpPr>
              <p:nvPr/>
            </p:nvSpPr>
            <p:spPr bwMode="auto">
              <a:xfrm>
                <a:off x="1299" y="1340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1</a:t>
                </a:r>
                <a:endParaRPr lang="en-US" sz="2000" b="0">
                  <a:latin typeface="+mj-lt"/>
                </a:endParaRPr>
              </a:p>
            </p:txBody>
          </p:sp>
          <p:sp>
            <p:nvSpPr>
              <p:cNvPr id="21536" name="Line 39"/>
              <p:cNvSpPr>
                <a:spLocks noChangeShapeType="1"/>
              </p:cNvSpPr>
              <p:nvPr/>
            </p:nvSpPr>
            <p:spPr bwMode="auto">
              <a:xfrm flipH="1">
                <a:off x="1053" y="1112"/>
                <a:ext cx="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37" name="Text Box 40"/>
              <p:cNvSpPr txBox="1">
                <a:spLocks noChangeArrowheads="1"/>
              </p:cNvSpPr>
              <p:nvPr/>
            </p:nvSpPr>
            <p:spPr bwMode="auto">
              <a:xfrm>
                <a:off x="876" y="1038"/>
                <a:ext cx="1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endParaRPr lang="en-US" sz="2000" b="0">
                  <a:latin typeface="+mj-lt"/>
                </a:endParaRPr>
              </a:p>
            </p:txBody>
          </p:sp>
          <p:sp>
            <p:nvSpPr>
              <p:cNvPr id="21538" name="Text Box 41"/>
              <p:cNvSpPr txBox="1">
                <a:spLocks noChangeArrowheads="1"/>
              </p:cNvSpPr>
              <p:nvPr/>
            </p:nvSpPr>
            <p:spPr bwMode="auto">
              <a:xfrm>
                <a:off x="880" y="1325"/>
                <a:ext cx="246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D</a:t>
                </a:r>
              </a:p>
            </p:txBody>
          </p:sp>
          <p:sp>
            <p:nvSpPr>
              <p:cNvPr id="21539" name="Text Box 42"/>
              <p:cNvSpPr txBox="1">
                <a:spLocks noChangeArrowheads="1"/>
              </p:cNvSpPr>
              <p:nvPr/>
            </p:nvSpPr>
            <p:spPr bwMode="auto">
              <a:xfrm>
                <a:off x="876" y="1606"/>
                <a:ext cx="246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G</a:t>
                </a:r>
              </a:p>
            </p:txBody>
          </p:sp>
          <p:sp>
            <p:nvSpPr>
              <p:cNvPr id="21540" name="Rectangle 44"/>
              <p:cNvSpPr>
                <a:spLocks noChangeArrowheads="1"/>
              </p:cNvSpPr>
              <p:nvPr/>
            </p:nvSpPr>
            <p:spPr bwMode="auto">
              <a:xfrm>
                <a:off x="872" y="983"/>
                <a:ext cx="284" cy="2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41" name="Freeform 45"/>
              <p:cNvSpPr>
                <a:spLocks/>
              </p:cNvSpPr>
              <p:nvPr/>
            </p:nvSpPr>
            <p:spPr bwMode="auto">
              <a:xfrm>
                <a:off x="1104" y="854"/>
                <a:ext cx="568" cy="438"/>
              </a:xfrm>
              <a:custGeom>
                <a:avLst/>
                <a:gdLst>
                  <a:gd name="T0" fmla="*/ 0 w 1200"/>
                  <a:gd name="T1" fmla="*/ 1 h 816"/>
                  <a:gd name="T2" fmla="*/ 0 w 1200"/>
                  <a:gd name="T3" fmla="*/ 0 h 816"/>
                  <a:gd name="T4" fmla="*/ 0 w 1200"/>
                  <a:gd name="T5" fmla="*/ 0 h 816"/>
                  <a:gd name="T6" fmla="*/ 0 w 1200"/>
                  <a:gd name="T7" fmla="*/ 1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0"/>
                  <a:gd name="T13" fmla="*/ 0 h 816"/>
                  <a:gd name="T14" fmla="*/ 1200 w 1200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0" h="816">
                    <a:moveTo>
                      <a:pt x="1200" y="816"/>
                    </a:moveTo>
                    <a:lnTo>
                      <a:pt x="1200" y="0"/>
                    </a:lnTo>
                    <a:lnTo>
                      <a:pt x="0" y="0"/>
                    </a:lnTo>
                    <a:lnTo>
                      <a:pt x="0" y="48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542" name="Line 46"/>
              <p:cNvSpPr>
                <a:spLocks noChangeShapeType="1"/>
              </p:cNvSpPr>
              <p:nvPr/>
            </p:nvSpPr>
            <p:spPr bwMode="auto">
              <a:xfrm flipH="1">
                <a:off x="1104" y="1112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1528" name="Rectangle 131"/>
            <p:cNvSpPr>
              <a:spLocks noChangeArrowheads="1"/>
            </p:cNvSpPr>
            <p:nvPr/>
          </p:nvSpPr>
          <p:spPr bwMode="auto">
            <a:xfrm>
              <a:off x="672" y="1488"/>
              <a:ext cx="3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Q</a:t>
              </a:r>
              <a:r>
                <a:rPr lang="ja-JP" altLang="en-US" sz="2000">
                  <a:latin typeface="+mj-lt"/>
                </a:rPr>
                <a:t>’</a:t>
              </a:r>
              <a:endParaRPr lang="en-US" sz="2000">
                <a:latin typeface="+mj-lt"/>
              </a:endParaRPr>
            </a:p>
          </p:txBody>
        </p:sp>
      </p:grpSp>
      <p:sp>
        <p:nvSpPr>
          <p:cNvPr id="21513" name="Freeform 2"/>
          <p:cNvSpPr>
            <a:spLocks/>
          </p:cNvSpPr>
          <p:nvPr/>
        </p:nvSpPr>
        <p:spPr bwMode="auto">
          <a:xfrm>
            <a:off x="8235950" y="4083050"/>
            <a:ext cx="57150" cy="19050"/>
          </a:xfrm>
          <a:custGeom>
            <a:avLst/>
            <a:gdLst>
              <a:gd name="T0" fmla="*/ 57150 w 57150"/>
              <a:gd name="T1" fmla="*/ 19050 h 19050"/>
              <a:gd name="T2" fmla="*/ 0 w 57150"/>
              <a:gd name="T3" fmla="*/ 0 h 190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150" h="19050">
                <a:moveTo>
                  <a:pt x="57150" y="1905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6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New Device: D Latch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127250"/>
            <a:ext cx="11303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latin typeface="+mj-lt"/>
              </a:rPr>
              <a:t>Circuit: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33400" y="3651250"/>
            <a:ext cx="150495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>
                <a:latin typeface="+mj-lt"/>
              </a:rPr>
              <a:t>Schematic</a:t>
            </a:r>
            <a:br>
              <a:rPr lang="en-US" sz="2000" i="1" dirty="0">
                <a:latin typeface="+mj-lt"/>
              </a:rPr>
            </a:br>
            <a:r>
              <a:rPr lang="en-US" sz="2000" i="1" dirty="0">
                <a:latin typeface="+mj-lt"/>
              </a:rPr>
              <a:t>Symbol: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19800" y="2830513"/>
            <a:ext cx="2979738" cy="3217862"/>
            <a:chOff x="6019800" y="2830513"/>
            <a:chExt cx="2979738" cy="3217996"/>
          </a:xfrm>
        </p:grpSpPr>
        <p:sp>
          <p:nvSpPr>
            <p:cNvPr id="26634" name="Rectangle 134"/>
            <p:cNvSpPr>
              <a:spLocks noChangeArrowheads="1"/>
            </p:cNvSpPr>
            <p:nvPr/>
          </p:nvSpPr>
          <p:spPr bwMode="auto">
            <a:xfrm>
              <a:off x="6858000" y="4724400"/>
              <a:ext cx="2141538" cy="1324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BUT… A change in D or G contaminates Q, hence Q</a:t>
              </a:r>
              <a:r>
                <a:rPr lang="ja-JP" alt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’</a:t>
              </a: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… how can this possibly work?</a:t>
              </a:r>
              <a:endParaRPr lang="en-US" sz="1600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21520" name="Line 144"/>
            <p:cNvSpPr>
              <a:spLocks noChangeShapeType="1"/>
            </p:cNvSpPr>
            <p:nvPr/>
          </p:nvSpPr>
          <p:spPr bwMode="auto">
            <a:xfrm>
              <a:off x="6553200" y="4572073"/>
              <a:ext cx="304800" cy="304813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16" name="Freeform 3"/>
            <p:cNvSpPr>
              <a:spLocks/>
            </p:cNvSpPr>
            <p:nvPr/>
          </p:nvSpPr>
          <p:spPr bwMode="auto">
            <a:xfrm>
              <a:off x="7058025" y="2830513"/>
              <a:ext cx="250825" cy="395303"/>
            </a:xfrm>
            <a:custGeom>
              <a:avLst/>
              <a:gdLst>
                <a:gd name="T0" fmla="*/ 0 w 251082"/>
                <a:gd name="T1" fmla="*/ 0 h 459057"/>
                <a:gd name="T2" fmla="*/ 202572 w 251082"/>
                <a:gd name="T3" fmla="*/ 59231 h 459057"/>
                <a:gd name="T4" fmla="*/ 251082 w 251082"/>
                <a:gd name="T5" fmla="*/ 189209 h 4590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082" h="459057">
                  <a:moveTo>
                    <a:pt x="0" y="0"/>
                  </a:moveTo>
                  <a:cubicBezTo>
                    <a:pt x="35068" y="69167"/>
                    <a:pt x="167504" y="74540"/>
                    <a:pt x="202572" y="143707"/>
                  </a:cubicBezTo>
                  <a:lnTo>
                    <a:pt x="251082" y="45905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17" name="Rectangle 4"/>
            <p:cNvSpPr>
              <a:spLocks noChangeArrowheads="1"/>
            </p:cNvSpPr>
            <p:nvPr/>
          </p:nvSpPr>
          <p:spPr bwMode="auto">
            <a:xfrm>
              <a:off x="7148513" y="3276619"/>
              <a:ext cx="319087" cy="21908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6638" name="Group 148"/>
            <p:cNvGrpSpPr>
              <a:grpSpLocks/>
            </p:cNvGrpSpPr>
            <p:nvPr/>
          </p:nvGrpSpPr>
          <p:grpSpPr bwMode="auto">
            <a:xfrm>
              <a:off x="6019800" y="4191000"/>
              <a:ext cx="622233" cy="1377540"/>
              <a:chOff x="4313593" y="3009422"/>
              <a:chExt cx="999529" cy="2212823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4642556" y="3682766"/>
                <a:ext cx="158106" cy="6732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800662" y="4356019"/>
                <a:ext cx="275410" cy="8160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4583903" y="4356019"/>
                <a:ext cx="216759" cy="8160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42" name="Group 15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5002125" y="2692379"/>
                  <a:ext cx="242259" cy="1275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Freeform 167"/>
                <p:cNvSpPr/>
                <p:nvPr/>
              </p:nvSpPr>
              <p:spPr>
                <a:xfrm>
                  <a:off x="5012325" y="2582720"/>
                  <a:ext cx="224409" cy="12496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6643" name="Group 15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4290648" y="2677079"/>
                  <a:ext cx="237159" cy="3825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Freeform 165"/>
                <p:cNvSpPr/>
                <p:nvPr/>
              </p:nvSpPr>
              <p:spPr>
                <a:xfrm>
                  <a:off x="4272798" y="2575070"/>
                  <a:ext cx="252458" cy="13771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55" name="Straight Connector 154"/>
              <p:cNvCxnSpPr/>
              <p:nvPr/>
            </p:nvCxnSpPr>
            <p:spPr>
              <a:xfrm flipV="1">
                <a:off x="4675706" y="3529754"/>
                <a:ext cx="354464" cy="22696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5040370" y="3190579"/>
                <a:ext cx="140254" cy="3340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4599203" y="3754172"/>
                <a:ext cx="43352" cy="29327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596654" y="4047446"/>
                <a:ext cx="170855" cy="2907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Freeform 158"/>
              <p:cNvSpPr/>
              <p:nvPr/>
            </p:nvSpPr>
            <p:spPr>
              <a:xfrm rot="19139357">
                <a:off x="5124523" y="3009514"/>
                <a:ext cx="160657" cy="13006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18043755">
                <a:off x="4583899" y="4333070"/>
                <a:ext cx="206565" cy="11475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650" name="Group 160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4568363" y="731079"/>
                  <a:ext cx="351913" cy="40548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4578276" y="751862"/>
                  <a:ext cx="504919" cy="22186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>
                <a:xfrm>
                  <a:off x="4559427" y="713946"/>
                  <a:ext cx="308561" cy="22441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129463" y="971550"/>
            <a:ext cx="525462" cy="2347913"/>
            <a:chOff x="7130066" y="971490"/>
            <a:chExt cx="525463" cy="2348169"/>
          </a:xfrm>
        </p:grpSpPr>
        <p:sp>
          <p:nvSpPr>
            <p:cNvPr id="471172" name="Rectangle 132"/>
            <p:cNvSpPr>
              <a:spLocks noChangeArrowheads="1"/>
            </p:cNvSpPr>
            <p:nvPr/>
          </p:nvSpPr>
          <p:spPr bwMode="auto">
            <a:xfrm>
              <a:off x="7201503" y="1365233"/>
              <a:ext cx="304801" cy="14685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193566" y="971490"/>
              <a:ext cx="427038" cy="4000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3.</a:t>
              </a:r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7206266" y="1377934"/>
              <a:ext cx="0" cy="167658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32" name="Line 62"/>
            <p:cNvSpPr>
              <a:spLocks noChangeShapeType="1"/>
            </p:cNvSpPr>
            <p:nvPr/>
          </p:nvSpPr>
          <p:spPr bwMode="auto">
            <a:xfrm>
              <a:off x="7511067" y="1377934"/>
              <a:ext cx="0" cy="167658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806" name="Group 87"/>
            <p:cNvGrpSpPr>
              <a:grpSpLocks/>
            </p:cNvGrpSpPr>
            <p:nvPr/>
          </p:nvGrpSpPr>
          <p:grpSpPr bwMode="auto">
            <a:xfrm>
              <a:off x="7130066" y="2978346"/>
              <a:ext cx="525463" cy="341313"/>
              <a:chOff x="1632" y="3888"/>
              <a:chExt cx="331" cy="176"/>
            </a:xfrm>
          </p:grpSpPr>
          <p:sp>
            <p:nvSpPr>
              <p:cNvPr id="134" name="Text Box 88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135" name="Line 89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561138" y="971550"/>
            <a:ext cx="525462" cy="2341563"/>
            <a:chOff x="6561137" y="971490"/>
            <a:chExt cx="525463" cy="2341623"/>
          </a:xfrm>
        </p:grpSpPr>
        <p:sp>
          <p:nvSpPr>
            <p:cNvPr id="127" name="Rectangle 130"/>
            <p:cNvSpPr>
              <a:spLocks noChangeArrowheads="1"/>
            </p:cNvSpPr>
            <p:nvPr/>
          </p:nvSpPr>
          <p:spPr bwMode="auto">
            <a:xfrm>
              <a:off x="6629399" y="1371550"/>
              <a:ext cx="311151" cy="14684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7" name="Line 61"/>
            <p:cNvSpPr>
              <a:spLocks noChangeShapeType="1"/>
            </p:cNvSpPr>
            <p:nvPr/>
          </p:nvSpPr>
          <p:spPr bwMode="auto">
            <a:xfrm>
              <a:off x="6637337" y="1371550"/>
              <a:ext cx="0" cy="167644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8" name="Line 62"/>
            <p:cNvSpPr>
              <a:spLocks noChangeShapeType="1"/>
            </p:cNvSpPr>
            <p:nvPr/>
          </p:nvSpPr>
          <p:spPr bwMode="auto">
            <a:xfrm>
              <a:off x="6942138" y="1371550"/>
              <a:ext cx="0" cy="1676443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98" name="Group 87"/>
            <p:cNvGrpSpPr>
              <a:grpSpLocks/>
            </p:cNvGrpSpPr>
            <p:nvPr/>
          </p:nvGrpSpPr>
          <p:grpSpPr bwMode="auto">
            <a:xfrm>
              <a:off x="6561137" y="2971800"/>
              <a:ext cx="525463" cy="341313"/>
              <a:chOff x="1632" y="3888"/>
              <a:chExt cx="331" cy="176"/>
            </a:xfrm>
          </p:grpSpPr>
          <p:sp>
            <p:nvSpPr>
              <p:cNvPr id="23626" name="Text Box 88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23627" name="Line 89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6584949" y="971490"/>
              <a:ext cx="425451" cy="4000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2.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57800" y="971550"/>
            <a:ext cx="525463" cy="2333625"/>
            <a:chOff x="5257800" y="971490"/>
            <a:chExt cx="525463" cy="2333686"/>
          </a:xfrm>
        </p:grpSpPr>
        <p:sp>
          <p:nvSpPr>
            <p:cNvPr id="471170" name="Rectangle 130"/>
            <p:cNvSpPr>
              <a:spLocks noChangeArrowheads="1"/>
            </p:cNvSpPr>
            <p:nvPr/>
          </p:nvSpPr>
          <p:spPr bwMode="auto">
            <a:xfrm>
              <a:off x="5334000" y="1339800"/>
              <a:ext cx="311150" cy="14684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89" name="Group 31"/>
            <p:cNvGrpSpPr>
              <a:grpSpLocks/>
            </p:cNvGrpSpPr>
            <p:nvPr/>
          </p:nvGrpSpPr>
          <p:grpSpPr bwMode="auto">
            <a:xfrm>
              <a:off x="5257800" y="2963863"/>
              <a:ext cx="525463" cy="341313"/>
              <a:chOff x="1632" y="3888"/>
              <a:chExt cx="331" cy="176"/>
            </a:xfrm>
          </p:grpSpPr>
          <p:sp>
            <p:nvSpPr>
              <p:cNvPr id="23663" name="Text Box 32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23664" name="Line 33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3591" name="Line 47"/>
            <p:cNvSpPr>
              <a:spLocks noChangeShapeType="1"/>
            </p:cNvSpPr>
            <p:nvPr/>
          </p:nvSpPr>
          <p:spPr bwMode="auto">
            <a:xfrm>
              <a:off x="5334000" y="1371550"/>
              <a:ext cx="0" cy="1676444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592" name="Line 48"/>
            <p:cNvSpPr>
              <a:spLocks noChangeShapeType="1"/>
            </p:cNvSpPr>
            <p:nvPr/>
          </p:nvSpPr>
          <p:spPr bwMode="auto">
            <a:xfrm>
              <a:off x="5638800" y="1371550"/>
              <a:ext cx="0" cy="1676444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57800" y="971490"/>
              <a:ext cx="425450" cy="4000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1.</a:t>
              </a:r>
            </a:p>
          </p:txBody>
        </p:sp>
      </p:grpSp>
      <p:grpSp>
        <p:nvGrpSpPr>
          <p:cNvPr id="28676" name="Group 13"/>
          <p:cNvGrpSpPr>
            <a:grpSpLocks/>
          </p:cNvGrpSpPr>
          <p:nvPr/>
        </p:nvGrpSpPr>
        <p:grpSpPr bwMode="auto">
          <a:xfrm>
            <a:off x="844550" y="1447800"/>
            <a:ext cx="1981200" cy="1593850"/>
            <a:chOff x="876" y="854"/>
            <a:chExt cx="1248" cy="1004"/>
          </a:xfrm>
        </p:grpSpPr>
        <p:sp>
          <p:nvSpPr>
            <p:cNvPr id="23665" name="Text Box 14"/>
            <p:cNvSpPr txBox="1">
              <a:spLocks noChangeArrowheads="1"/>
            </p:cNvSpPr>
            <p:nvPr/>
          </p:nvSpPr>
          <p:spPr bwMode="auto">
            <a:xfrm>
              <a:off x="1878" y="1244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2000" b="0">
                <a:latin typeface="+mj-lt"/>
              </a:endParaRPr>
            </a:p>
          </p:txBody>
        </p:sp>
        <p:sp>
          <p:nvSpPr>
            <p:cNvPr id="23666" name="AutoShape 15"/>
            <p:cNvSpPr>
              <a:spLocks noChangeArrowheads="1"/>
            </p:cNvSpPr>
            <p:nvPr/>
          </p:nvSpPr>
          <p:spPr bwMode="auto">
            <a:xfrm rot="-5400000">
              <a:off x="1105" y="1189"/>
              <a:ext cx="619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09 h 21600"/>
                <a:gd name="T14" fmla="*/ 17099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67" name="Line 16"/>
            <p:cNvSpPr>
              <a:spLocks noChangeShapeType="1"/>
            </p:cNvSpPr>
            <p:nvPr/>
          </p:nvSpPr>
          <p:spPr bwMode="auto">
            <a:xfrm>
              <a:off x="1517" y="1292"/>
              <a:ext cx="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68" name="Line 17"/>
            <p:cNvSpPr>
              <a:spLocks noChangeShapeType="1"/>
            </p:cNvSpPr>
            <p:nvPr/>
          </p:nvSpPr>
          <p:spPr bwMode="auto">
            <a:xfrm>
              <a:off x="1027" y="1447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69" name="Freeform 18"/>
            <p:cNvSpPr>
              <a:spLocks/>
            </p:cNvSpPr>
            <p:nvPr/>
          </p:nvSpPr>
          <p:spPr bwMode="auto">
            <a:xfrm>
              <a:off x="1001" y="1524"/>
              <a:ext cx="439" cy="207"/>
            </a:xfrm>
            <a:custGeom>
              <a:avLst/>
              <a:gdLst>
                <a:gd name="T0" fmla="*/ 0 w 816"/>
                <a:gd name="T1" fmla="*/ 1 h 384"/>
                <a:gd name="T2" fmla="*/ 1 w 816"/>
                <a:gd name="T3" fmla="*/ 1 h 384"/>
                <a:gd name="T4" fmla="*/ 1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0" y="384"/>
                  </a:moveTo>
                  <a:lnTo>
                    <a:pt x="816" y="384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70" name="Text Box 19"/>
            <p:cNvSpPr txBox="1">
              <a:spLocks noChangeArrowheads="1"/>
            </p:cNvSpPr>
            <p:nvPr/>
          </p:nvSpPr>
          <p:spPr bwMode="auto">
            <a:xfrm>
              <a:off x="1305" y="1018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3671" name="Text Box 20"/>
            <p:cNvSpPr txBox="1">
              <a:spLocks noChangeArrowheads="1"/>
            </p:cNvSpPr>
            <p:nvPr/>
          </p:nvSpPr>
          <p:spPr bwMode="auto">
            <a:xfrm>
              <a:off x="1299" y="134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3672" name="Line 21"/>
            <p:cNvSpPr>
              <a:spLocks noChangeShapeType="1"/>
            </p:cNvSpPr>
            <p:nvPr/>
          </p:nvSpPr>
          <p:spPr bwMode="auto">
            <a:xfrm flipH="1">
              <a:off x="1053" y="1112"/>
              <a:ext cx="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74" name="Text Box 23"/>
            <p:cNvSpPr txBox="1">
              <a:spLocks noChangeArrowheads="1"/>
            </p:cNvSpPr>
            <p:nvPr/>
          </p:nvSpPr>
          <p:spPr bwMode="auto">
            <a:xfrm>
              <a:off x="880" y="1325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D</a:t>
              </a:r>
            </a:p>
          </p:txBody>
        </p:sp>
        <p:sp>
          <p:nvSpPr>
            <p:cNvPr id="23675" name="Text Box 24"/>
            <p:cNvSpPr txBox="1">
              <a:spLocks noChangeArrowheads="1"/>
            </p:cNvSpPr>
            <p:nvPr/>
          </p:nvSpPr>
          <p:spPr bwMode="auto">
            <a:xfrm>
              <a:off x="876" y="1606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G</a:t>
              </a:r>
            </a:p>
          </p:txBody>
        </p:sp>
        <p:sp>
          <p:nvSpPr>
            <p:cNvPr id="23676" name="Text Box 25"/>
            <p:cNvSpPr txBox="1">
              <a:spLocks noChangeArrowheads="1"/>
            </p:cNvSpPr>
            <p:nvPr/>
          </p:nvSpPr>
          <p:spPr bwMode="auto">
            <a:xfrm>
              <a:off x="1878" y="1163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</a:t>
              </a:r>
            </a:p>
          </p:txBody>
        </p:sp>
        <p:sp>
          <p:nvSpPr>
            <p:cNvPr id="23678" name="Freeform 27"/>
            <p:cNvSpPr>
              <a:spLocks/>
            </p:cNvSpPr>
            <p:nvPr/>
          </p:nvSpPr>
          <p:spPr bwMode="auto">
            <a:xfrm>
              <a:off x="1064" y="854"/>
              <a:ext cx="608" cy="438"/>
            </a:xfrm>
            <a:custGeom>
              <a:avLst/>
              <a:gdLst>
                <a:gd name="T0" fmla="*/ 0 w 1200"/>
                <a:gd name="T1" fmla="*/ 1 h 816"/>
                <a:gd name="T2" fmla="*/ 0 w 1200"/>
                <a:gd name="T3" fmla="*/ 0 h 816"/>
                <a:gd name="T4" fmla="*/ 0 w 1200"/>
                <a:gd name="T5" fmla="*/ 0 h 816"/>
                <a:gd name="T6" fmla="*/ 0 w 1200"/>
                <a:gd name="T7" fmla="*/ 1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16"/>
                <a:gd name="T14" fmla="*/ 1200 w 120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16">
                  <a:moveTo>
                    <a:pt x="1200" y="81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79" name="Line 28"/>
            <p:cNvSpPr>
              <a:spLocks noChangeShapeType="1"/>
            </p:cNvSpPr>
            <p:nvPr/>
          </p:nvSpPr>
          <p:spPr bwMode="auto">
            <a:xfrm flipH="1">
              <a:off x="1104" y="1112"/>
              <a:ext cx="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587" name="Text Box 30"/>
          <p:cNvSpPr txBox="1">
            <a:spLocks noChangeArrowheads="1"/>
          </p:cNvSpPr>
          <p:nvPr/>
        </p:nvSpPr>
        <p:spPr bwMode="auto">
          <a:xfrm>
            <a:off x="4572000" y="13716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>
                <a:latin typeface="+mj-lt"/>
              </a:rPr>
              <a:t>D</a:t>
            </a:r>
          </a:p>
        </p:txBody>
      </p:sp>
      <p:grpSp>
        <p:nvGrpSpPr>
          <p:cNvPr id="28678" name="Group 34"/>
          <p:cNvGrpSpPr>
            <a:grpSpLocks/>
          </p:cNvGrpSpPr>
          <p:nvPr/>
        </p:nvGrpSpPr>
        <p:grpSpPr bwMode="auto">
          <a:xfrm>
            <a:off x="4953000" y="1447800"/>
            <a:ext cx="3429000" cy="1298575"/>
            <a:chOff x="720" y="2496"/>
            <a:chExt cx="3470" cy="818"/>
          </a:xfrm>
        </p:grpSpPr>
        <p:grpSp>
          <p:nvGrpSpPr>
            <p:cNvPr id="28766" name="Group 35"/>
            <p:cNvGrpSpPr>
              <a:grpSpLocks/>
            </p:cNvGrpSpPr>
            <p:nvPr/>
          </p:nvGrpSpPr>
          <p:grpSpPr bwMode="auto">
            <a:xfrm>
              <a:off x="720" y="2496"/>
              <a:ext cx="3470" cy="146"/>
              <a:chOff x="1138" y="2880"/>
              <a:chExt cx="3470" cy="146"/>
            </a:xfrm>
          </p:grpSpPr>
          <p:sp>
            <p:nvSpPr>
              <p:cNvPr id="23661" name="Line 36"/>
              <p:cNvSpPr>
                <a:spLocks noChangeShapeType="1"/>
              </p:cNvSpPr>
              <p:nvPr/>
            </p:nvSpPr>
            <p:spPr bwMode="auto">
              <a:xfrm>
                <a:off x="1138" y="2880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62" name="Line 37"/>
              <p:cNvSpPr>
                <a:spLocks noChangeShapeType="1"/>
              </p:cNvSpPr>
              <p:nvPr/>
            </p:nvSpPr>
            <p:spPr bwMode="auto">
              <a:xfrm>
                <a:off x="1138" y="3026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8767" name="Group 38"/>
            <p:cNvGrpSpPr>
              <a:grpSpLocks/>
            </p:cNvGrpSpPr>
            <p:nvPr/>
          </p:nvGrpSpPr>
          <p:grpSpPr bwMode="auto">
            <a:xfrm>
              <a:off x="720" y="2832"/>
              <a:ext cx="3470" cy="146"/>
              <a:chOff x="1138" y="2880"/>
              <a:chExt cx="3470" cy="146"/>
            </a:xfrm>
          </p:grpSpPr>
          <p:sp>
            <p:nvSpPr>
              <p:cNvPr id="23659" name="Line 39"/>
              <p:cNvSpPr>
                <a:spLocks noChangeShapeType="1"/>
              </p:cNvSpPr>
              <p:nvPr/>
            </p:nvSpPr>
            <p:spPr bwMode="auto">
              <a:xfrm>
                <a:off x="1138" y="2880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60" name="Line 40"/>
              <p:cNvSpPr>
                <a:spLocks noChangeShapeType="1"/>
              </p:cNvSpPr>
              <p:nvPr/>
            </p:nvSpPr>
            <p:spPr bwMode="auto">
              <a:xfrm>
                <a:off x="1138" y="3026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8768" name="Group 41"/>
            <p:cNvGrpSpPr>
              <a:grpSpLocks/>
            </p:cNvGrpSpPr>
            <p:nvPr/>
          </p:nvGrpSpPr>
          <p:grpSpPr bwMode="auto">
            <a:xfrm>
              <a:off x="720" y="3168"/>
              <a:ext cx="3470" cy="146"/>
              <a:chOff x="1138" y="2880"/>
              <a:chExt cx="3470" cy="146"/>
            </a:xfrm>
          </p:grpSpPr>
          <p:sp>
            <p:nvSpPr>
              <p:cNvPr id="23657" name="Line 42"/>
              <p:cNvSpPr>
                <a:spLocks noChangeShapeType="1"/>
              </p:cNvSpPr>
              <p:nvPr/>
            </p:nvSpPr>
            <p:spPr bwMode="auto">
              <a:xfrm>
                <a:off x="1138" y="2880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58" name="Line 43"/>
              <p:cNvSpPr>
                <a:spLocks noChangeShapeType="1"/>
              </p:cNvSpPr>
              <p:nvPr/>
            </p:nvSpPr>
            <p:spPr bwMode="auto">
              <a:xfrm>
                <a:off x="1138" y="3026"/>
                <a:ext cx="3470" cy="0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28679" name="Group 44"/>
          <p:cNvGrpSpPr>
            <a:grpSpLocks/>
          </p:cNvGrpSpPr>
          <p:nvPr/>
        </p:nvGrpSpPr>
        <p:grpSpPr bwMode="auto">
          <a:xfrm>
            <a:off x="5257800" y="1447800"/>
            <a:ext cx="76200" cy="228600"/>
            <a:chOff x="1632" y="2880"/>
            <a:chExt cx="48" cy="144"/>
          </a:xfrm>
        </p:grpSpPr>
        <p:sp>
          <p:nvSpPr>
            <p:cNvPr id="23652" name="Line 45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53" name="Line 46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0" name="Group 49"/>
          <p:cNvGrpSpPr>
            <a:grpSpLocks/>
          </p:cNvGrpSpPr>
          <p:nvPr/>
        </p:nvGrpSpPr>
        <p:grpSpPr bwMode="auto">
          <a:xfrm>
            <a:off x="5334000" y="1447800"/>
            <a:ext cx="914400" cy="228600"/>
            <a:chOff x="1872" y="3552"/>
            <a:chExt cx="432" cy="144"/>
          </a:xfrm>
        </p:grpSpPr>
        <p:sp>
          <p:nvSpPr>
            <p:cNvPr id="23650" name="Line 50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51" name="Line 51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1" name="Group 52"/>
          <p:cNvGrpSpPr>
            <a:grpSpLocks/>
          </p:cNvGrpSpPr>
          <p:nvPr/>
        </p:nvGrpSpPr>
        <p:grpSpPr bwMode="auto">
          <a:xfrm>
            <a:off x="5562600" y="2514600"/>
            <a:ext cx="76200" cy="228600"/>
            <a:chOff x="1632" y="2880"/>
            <a:chExt cx="48" cy="144"/>
          </a:xfrm>
        </p:grpSpPr>
        <p:sp>
          <p:nvSpPr>
            <p:cNvPr id="23648" name="Line 53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9" name="Line 54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2" name="Group 55"/>
          <p:cNvGrpSpPr>
            <a:grpSpLocks/>
          </p:cNvGrpSpPr>
          <p:nvPr/>
        </p:nvGrpSpPr>
        <p:grpSpPr bwMode="auto">
          <a:xfrm>
            <a:off x="5638800" y="2514600"/>
            <a:ext cx="609600" cy="228600"/>
            <a:chOff x="1872" y="3552"/>
            <a:chExt cx="432" cy="144"/>
          </a:xfrm>
        </p:grpSpPr>
        <p:sp>
          <p:nvSpPr>
            <p:cNvPr id="23646" name="Line 56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7" name="Line 57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3" name="Group 58"/>
          <p:cNvGrpSpPr>
            <a:grpSpLocks/>
          </p:cNvGrpSpPr>
          <p:nvPr/>
        </p:nvGrpSpPr>
        <p:grpSpPr bwMode="auto">
          <a:xfrm>
            <a:off x="6248400" y="1447800"/>
            <a:ext cx="76200" cy="228600"/>
            <a:chOff x="1632" y="2880"/>
            <a:chExt cx="48" cy="144"/>
          </a:xfrm>
        </p:grpSpPr>
        <p:sp>
          <p:nvSpPr>
            <p:cNvPr id="23644" name="Line 59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5" name="Line 60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4" name="Group 63"/>
          <p:cNvGrpSpPr>
            <a:grpSpLocks/>
          </p:cNvGrpSpPr>
          <p:nvPr/>
        </p:nvGrpSpPr>
        <p:grpSpPr bwMode="auto">
          <a:xfrm>
            <a:off x="6324600" y="1447800"/>
            <a:ext cx="1219200" cy="228600"/>
            <a:chOff x="1872" y="3552"/>
            <a:chExt cx="432" cy="144"/>
          </a:xfrm>
        </p:grpSpPr>
        <p:sp>
          <p:nvSpPr>
            <p:cNvPr id="23642" name="Line 64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3" name="Line 65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5" name="Group 66"/>
          <p:cNvGrpSpPr>
            <a:grpSpLocks/>
          </p:cNvGrpSpPr>
          <p:nvPr/>
        </p:nvGrpSpPr>
        <p:grpSpPr bwMode="auto">
          <a:xfrm>
            <a:off x="6553200" y="2514600"/>
            <a:ext cx="76200" cy="228600"/>
            <a:chOff x="1632" y="2880"/>
            <a:chExt cx="48" cy="144"/>
          </a:xfrm>
        </p:grpSpPr>
        <p:sp>
          <p:nvSpPr>
            <p:cNvPr id="23640" name="Line 67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41" name="Line 68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6" name="Group 69"/>
          <p:cNvGrpSpPr>
            <a:grpSpLocks/>
          </p:cNvGrpSpPr>
          <p:nvPr/>
        </p:nvGrpSpPr>
        <p:grpSpPr bwMode="auto">
          <a:xfrm>
            <a:off x="6629400" y="2514600"/>
            <a:ext cx="1676400" cy="228600"/>
            <a:chOff x="1872" y="3552"/>
            <a:chExt cx="432" cy="144"/>
          </a:xfrm>
        </p:grpSpPr>
        <p:sp>
          <p:nvSpPr>
            <p:cNvPr id="23638" name="Line 70"/>
            <p:cNvSpPr>
              <a:spLocks noChangeShapeType="1"/>
            </p:cNvSpPr>
            <p:nvPr/>
          </p:nvSpPr>
          <p:spPr bwMode="auto">
            <a:xfrm>
              <a:off x="1872" y="35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39" name="Line 71"/>
            <p:cNvSpPr>
              <a:spLocks noChangeShapeType="1"/>
            </p:cNvSpPr>
            <p:nvPr/>
          </p:nvSpPr>
          <p:spPr bwMode="auto">
            <a:xfrm>
              <a:off x="1872" y="36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7" name="Group 72"/>
          <p:cNvGrpSpPr>
            <a:grpSpLocks/>
          </p:cNvGrpSpPr>
          <p:nvPr/>
        </p:nvGrpSpPr>
        <p:grpSpPr bwMode="auto">
          <a:xfrm>
            <a:off x="6248400" y="2514600"/>
            <a:ext cx="76200" cy="228600"/>
            <a:chOff x="1632" y="2880"/>
            <a:chExt cx="48" cy="144"/>
          </a:xfrm>
        </p:grpSpPr>
        <p:sp>
          <p:nvSpPr>
            <p:cNvPr id="23636" name="Line 73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37" name="Line 74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88" name="Group 75"/>
          <p:cNvGrpSpPr>
            <a:grpSpLocks/>
          </p:cNvGrpSpPr>
          <p:nvPr/>
        </p:nvGrpSpPr>
        <p:grpSpPr bwMode="auto">
          <a:xfrm>
            <a:off x="5410200" y="1219200"/>
            <a:ext cx="762000" cy="685800"/>
            <a:chOff x="3264" y="768"/>
            <a:chExt cx="480" cy="432"/>
          </a:xfrm>
        </p:grpSpPr>
        <p:sp>
          <p:nvSpPr>
            <p:cNvPr id="23634" name="Text Box 76"/>
            <p:cNvSpPr txBox="1">
              <a:spLocks noChangeArrowheads="1"/>
            </p:cNvSpPr>
            <p:nvPr/>
          </p:nvSpPr>
          <p:spPr bwMode="auto">
            <a:xfrm>
              <a:off x="3422" y="88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V1</a:t>
              </a:r>
            </a:p>
          </p:txBody>
        </p:sp>
        <p:sp>
          <p:nvSpPr>
            <p:cNvPr id="23635" name="Rectangle 77"/>
            <p:cNvSpPr>
              <a:spLocks noChangeArrowheads="1"/>
            </p:cNvSpPr>
            <p:nvPr/>
          </p:nvSpPr>
          <p:spPr bwMode="auto">
            <a:xfrm>
              <a:off x="3264" y="768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632" name="Text Box 79"/>
          <p:cNvSpPr txBox="1">
            <a:spLocks noChangeArrowheads="1"/>
          </p:cNvSpPr>
          <p:nvPr/>
        </p:nvSpPr>
        <p:spPr bwMode="auto">
          <a:xfrm>
            <a:off x="6705600" y="1371600"/>
            <a:ext cx="512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 dirty="0">
                <a:latin typeface="+mj-lt"/>
              </a:rPr>
              <a:t>V2</a:t>
            </a:r>
          </a:p>
        </p:txBody>
      </p:sp>
      <p:sp>
        <p:nvSpPr>
          <p:cNvPr id="23633" name="Rectangle 80"/>
          <p:cNvSpPr>
            <a:spLocks noChangeArrowheads="1"/>
          </p:cNvSpPr>
          <p:nvPr/>
        </p:nvSpPr>
        <p:spPr bwMode="auto">
          <a:xfrm>
            <a:off x="6477000" y="12192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8691" name="Group 81"/>
          <p:cNvGrpSpPr>
            <a:grpSpLocks/>
          </p:cNvGrpSpPr>
          <p:nvPr/>
        </p:nvGrpSpPr>
        <p:grpSpPr bwMode="auto">
          <a:xfrm>
            <a:off x="6477000" y="2286000"/>
            <a:ext cx="762000" cy="685800"/>
            <a:chOff x="3264" y="768"/>
            <a:chExt cx="480" cy="432"/>
          </a:xfrm>
        </p:grpSpPr>
        <p:sp>
          <p:nvSpPr>
            <p:cNvPr id="23630" name="Text Box 82"/>
            <p:cNvSpPr txBox="1">
              <a:spLocks noChangeArrowheads="1"/>
            </p:cNvSpPr>
            <p:nvPr/>
          </p:nvSpPr>
          <p:spPr bwMode="auto">
            <a:xfrm>
              <a:off x="3422" y="88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V2</a:t>
              </a:r>
            </a:p>
          </p:txBody>
        </p:sp>
        <p:sp>
          <p:nvSpPr>
            <p:cNvPr id="23631" name="Rectangle 83"/>
            <p:cNvSpPr>
              <a:spLocks noChangeArrowheads="1"/>
            </p:cNvSpPr>
            <p:nvPr/>
          </p:nvSpPr>
          <p:spPr bwMode="auto">
            <a:xfrm>
              <a:off x="3264" y="768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2" name="Group 84"/>
          <p:cNvGrpSpPr>
            <a:grpSpLocks/>
          </p:cNvGrpSpPr>
          <p:nvPr/>
        </p:nvGrpSpPr>
        <p:grpSpPr bwMode="auto">
          <a:xfrm>
            <a:off x="5486400" y="2286000"/>
            <a:ext cx="762000" cy="685800"/>
            <a:chOff x="3264" y="768"/>
            <a:chExt cx="480" cy="432"/>
          </a:xfrm>
        </p:grpSpPr>
        <p:sp>
          <p:nvSpPr>
            <p:cNvPr id="23628" name="Text Box 85"/>
            <p:cNvSpPr txBox="1">
              <a:spLocks noChangeArrowheads="1"/>
            </p:cNvSpPr>
            <p:nvPr/>
          </p:nvSpPr>
          <p:spPr bwMode="auto">
            <a:xfrm>
              <a:off x="3422" y="88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V1</a:t>
              </a:r>
            </a:p>
          </p:txBody>
        </p:sp>
        <p:sp>
          <p:nvSpPr>
            <p:cNvPr id="23629" name="Rectangle 86"/>
            <p:cNvSpPr>
              <a:spLocks noChangeArrowheads="1"/>
            </p:cNvSpPr>
            <p:nvPr/>
          </p:nvSpPr>
          <p:spPr bwMode="auto">
            <a:xfrm>
              <a:off x="3264" y="768"/>
              <a:ext cx="4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3" name="Group 90"/>
          <p:cNvGrpSpPr>
            <a:grpSpLocks/>
          </p:cNvGrpSpPr>
          <p:nvPr/>
        </p:nvGrpSpPr>
        <p:grpSpPr bwMode="auto">
          <a:xfrm>
            <a:off x="5203825" y="1981200"/>
            <a:ext cx="3025775" cy="228600"/>
            <a:chOff x="1488" y="912"/>
            <a:chExt cx="1906" cy="144"/>
          </a:xfrm>
        </p:grpSpPr>
        <p:sp>
          <p:nvSpPr>
            <p:cNvPr id="23623" name="Line 91"/>
            <p:cNvSpPr>
              <a:spLocks noChangeShapeType="1"/>
            </p:cNvSpPr>
            <p:nvPr/>
          </p:nvSpPr>
          <p:spPr bwMode="auto">
            <a:xfrm>
              <a:off x="1488" y="912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4" name="Line 92"/>
            <p:cNvSpPr>
              <a:spLocks noChangeShapeType="1"/>
            </p:cNvSpPr>
            <p:nvPr/>
          </p:nvSpPr>
          <p:spPr bwMode="auto">
            <a:xfrm>
              <a:off x="2688" y="912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5" name="Line 93"/>
            <p:cNvSpPr>
              <a:spLocks noChangeShapeType="1"/>
            </p:cNvSpPr>
            <p:nvPr/>
          </p:nvSpPr>
          <p:spPr bwMode="auto">
            <a:xfrm>
              <a:off x="2736" y="1056"/>
              <a:ext cx="6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609" name="Text Box 94"/>
          <p:cNvSpPr txBox="1">
            <a:spLocks noChangeArrowheads="1"/>
          </p:cNvSpPr>
          <p:nvPr/>
        </p:nvSpPr>
        <p:spPr bwMode="auto">
          <a:xfrm>
            <a:off x="4572000" y="19050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>
                <a:latin typeface="+mj-lt"/>
              </a:rPr>
              <a:t>G</a:t>
            </a:r>
          </a:p>
        </p:txBody>
      </p:sp>
      <p:sp>
        <p:nvSpPr>
          <p:cNvPr id="23610" name="Text Box 95"/>
          <p:cNvSpPr txBox="1">
            <a:spLocks noChangeArrowheads="1"/>
          </p:cNvSpPr>
          <p:nvPr/>
        </p:nvSpPr>
        <p:spPr bwMode="auto">
          <a:xfrm>
            <a:off x="4572000" y="24384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>
                <a:latin typeface="+mj-lt"/>
              </a:rPr>
              <a:t>Q</a:t>
            </a:r>
          </a:p>
        </p:txBody>
      </p:sp>
      <p:grpSp>
        <p:nvGrpSpPr>
          <p:cNvPr id="28696" name="Group 96"/>
          <p:cNvGrpSpPr>
            <a:grpSpLocks/>
          </p:cNvGrpSpPr>
          <p:nvPr/>
        </p:nvGrpSpPr>
        <p:grpSpPr bwMode="auto">
          <a:xfrm>
            <a:off x="7543800" y="1447800"/>
            <a:ext cx="76200" cy="228600"/>
            <a:chOff x="1632" y="2880"/>
            <a:chExt cx="48" cy="144"/>
          </a:xfrm>
        </p:grpSpPr>
        <p:sp>
          <p:nvSpPr>
            <p:cNvPr id="23621" name="Line 97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2" name="Line 98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7" name="Group 99"/>
          <p:cNvGrpSpPr>
            <a:grpSpLocks/>
          </p:cNvGrpSpPr>
          <p:nvPr/>
        </p:nvGrpSpPr>
        <p:grpSpPr bwMode="auto">
          <a:xfrm>
            <a:off x="7620000" y="1447800"/>
            <a:ext cx="76200" cy="228600"/>
            <a:chOff x="1632" y="2880"/>
            <a:chExt cx="48" cy="144"/>
          </a:xfrm>
        </p:grpSpPr>
        <p:sp>
          <p:nvSpPr>
            <p:cNvPr id="23619" name="Line 100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20" name="Line 101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8" name="Group 102"/>
          <p:cNvGrpSpPr>
            <a:grpSpLocks/>
          </p:cNvGrpSpPr>
          <p:nvPr/>
        </p:nvGrpSpPr>
        <p:grpSpPr bwMode="auto">
          <a:xfrm>
            <a:off x="7696200" y="1447800"/>
            <a:ext cx="76200" cy="228600"/>
            <a:chOff x="1632" y="2880"/>
            <a:chExt cx="48" cy="144"/>
          </a:xfrm>
        </p:grpSpPr>
        <p:sp>
          <p:nvSpPr>
            <p:cNvPr id="23617" name="Line 103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18" name="Line 104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8699" name="Group 105"/>
          <p:cNvGrpSpPr>
            <a:grpSpLocks/>
          </p:cNvGrpSpPr>
          <p:nvPr/>
        </p:nvGrpSpPr>
        <p:grpSpPr bwMode="auto">
          <a:xfrm>
            <a:off x="7772400" y="1447800"/>
            <a:ext cx="76200" cy="228600"/>
            <a:chOff x="1632" y="2880"/>
            <a:chExt cx="48" cy="144"/>
          </a:xfrm>
        </p:grpSpPr>
        <p:sp>
          <p:nvSpPr>
            <p:cNvPr id="23615" name="Line 106"/>
            <p:cNvSpPr>
              <a:spLocks noChangeShapeType="1"/>
            </p:cNvSpPr>
            <p:nvPr/>
          </p:nvSpPr>
          <p:spPr bwMode="auto">
            <a:xfrm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616" name="Line 107"/>
            <p:cNvSpPr>
              <a:spLocks noChangeShapeType="1"/>
            </p:cNvSpPr>
            <p:nvPr/>
          </p:nvSpPr>
          <p:spPr bwMode="auto">
            <a:xfrm flipH="1">
              <a:off x="1632" y="2880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3562" name="Text Box 111"/>
          <p:cNvSpPr txBox="1">
            <a:spLocks noChangeArrowheads="1"/>
          </p:cNvSpPr>
          <p:nvPr/>
        </p:nvSpPr>
        <p:spPr bwMode="auto">
          <a:xfrm>
            <a:off x="228600" y="3352800"/>
            <a:ext cx="3962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b="0" dirty="0">
                <a:latin typeface="+mj-lt"/>
              </a:rPr>
              <a:t>Assume LENIENT Mux, propagation delay of T</a:t>
            </a:r>
            <a:r>
              <a:rPr lang="en-US" sz="1800" b="0" baseline="-25000" dirty="0">
                <a:latin typeface="+mj-lt"/>
              </a:rPr>
              <a:t>PD</a:t>
            </a:r>
          </a:p>
          <a:p>
            <a:pPr>
              <a:spcBef>
                <a:spcPct val="50000"/>
              </a:spcBef>
              <a:defRPr/>
            </a:pPr>
            <a:r>
              <a:rPr lang="en-US" sz="1800" b="0" dirty="0">
                <a:latin typeface="+mj-lt"/>
              </a:rPr>
              <a:t>Then output valid when</a:t>
            </a:r>
            <a:endParaRPr lang="en-US" sz="1800" b="0" i="1" dirty="0">
              <a:latin typeface="+mj-lt"/>
            </a:endParaRPr>
          </a:p>
        </p:txBody>
      </p:sp>
      <p:sp>
        <p:nvSpPr>
          <p:cNvPr id="23563" name="Rectangle 112"/>
          <p:cNvSpPr>
            <a:spLocks noChangeArrowheads="1"/>
          </p:cNvSpPr>
          <p:nvPr/>
        </p:nvSpPr>
        <p:spPr bwMode="auto">
          <a:xfrm>
            <a:off x="625475" y="1657350"/>
            <a:ext cx="51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Q</a:t>
            </a:r>
            <a:r>
              <a:rPr lang="ja-JP" altLang="en-US" sz="2000" dirty="0">
                <a:latin typeface="+mj-lt"/>
              </a:rPr>
              <a:t>’</a:t>
            </a:r>
            <a:endParaRPr lang="en-US" sz="2000" dirty="0">
              <a:latin typeface="+mj-lt"/>
            </a:endParaRPr>
          </a:p>
        </p:txBody>
      </p:sp>
      <p:sp>
        <p:nvSpPr>
          <p:cNvPr id="471156" name="Text Box 116"/>
          <p:cNvSpPr txBox="1">
            <a:spLocks noChangeArrowheads="1"/>
          </p:cNvSpPr>
          <p:nvPr/>
        </p:nvSpPr>
        <p:spPr bwMode="auto">
          <a:xfrm>
            <a:off x="4800600" y="38100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Does lenience </a:t>
            </a:r>
            <a:r>
              <a:rPr lang="en-US" sz="2000" b="0" i="1" dirty="0">
                <a:latin typeface="+mj-lt"/>
              </a:rPr>
              <a:t>guarantee</a:t>
            </a:r>
            <a:r>
              <a:rPr lang="en-US" sz="2000" b="0" dirty="0">
                <a:latin typeface="+mj-lt"/>
              </a:rPr>
              <a:t> a working latch?</a:t>
            </a:r>
          </a:p>
        </p:txBody>
      </p:sp>
      <p:sp>
        <p:nvSpPr>
          <p:cNvPr id="471167" name="Rectangle 127"/>
          <p:cNvSpPr>
            <a:spLocks noChangeArrowheads="1"/>
          </p:cNvSpPr>
          <p:nvPr/>
        </p:nvSpPr>
        <p:spPr bwMode="auto">
          <a:xfrm>
            <a:off x="519113" y="4979988"/>
            <a:ext cx="3214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lvl="1" indent="-342900">
              <a:spcBef>
                <a:spcPct val="50000"/>
              </a:spcBef>
              <a:buFont typeface="+mj-lt"/>
              <a:buAutoNum type="arabicPeriod" startAt="2"/>
              <a:defRPr/>
            </a:pPr>
            <a:r>
              <a:rPr lang="en-US" dirty="0">
                <a:latin typeface="+mj-lt"/>
              </a:rPr>
              <a:t>Q</a:t>
            </a:r>
            <a:r>
              <a:rPr lang="en-US" altLang="ja-JP" dirty="0">
                <a:latin typeface="+mj-lt"/>
              </a:rPr>
              <a:t>=D stable for T</a:t>
            </a:r>
            <a:r>
              <a:rPr lang="en-US" altLang="ja-JP" baseline="-25000" dirty="0">
                <a:latin typeface="+mj-lt"/>
              </a:rPr>
              <a:t>PD </a:t>
            </a:r>
            <a:r>
              <a:rPr lang="en-US" altLang="ja-JP" dirty="0">
                <a:latin typeface="+mj-lt"/>
              </a:rPr>
              <a:t>, </a:t>
            </a:r>
            <a:r>
              <a:rPr lang="en-US" altLang="ja-JP" i="1" dirty="0">
                <a:latin typeface="+mj-lt"/>
              </a:rPr>
              <a:t>independently of G; or</a:t>
            </a:r>
            <a:endParaRPr lang="en-US" i="1" dirty="0">
              <a:latin typeface="+mj-lt"/>
            </a:endParaRPr>
          </a:p>
        </p:txBody>
      </p:sp>
      <p:sp>
        <p:nvSpPr>
          <p:cNvPr id="471168" name="Rectangle 128"/>
          <p:cNvSpPr>
            <a:spLocks noChangeArrowheads="1"/>
          </p:cNvSpPr>
          <p:nvPr/>
        </p:nvSpPr>
        <p:spPr bwMode="auto">
          <a:xfrm>
            <a:off x="500063" y="4343400"/>
            <a:ext cx="3214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6075" lvl="1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dirty="0">
                <a:latin typeface="+mj-lt"/>
              </a:rPr>
              <a:t>G=1, D stable for T</a:t>
            </a:r>
            <a:r>
              <a:rPr lang="en-US" baseline="-25000" dirty="0">
                <a:latin typeface="+mj-lt"/>
              </a:rPr>
              <a:t>PD</a:t>
            </a:r>
            <a:r>
              <a:rPr lang="en-US" dirty="0">
                <a:latin typeface="+mj-lt"/>
              </a:rPr>
              <a:t>, </a:t>
            </a:r>
            <a:r>
              <a:rPr lang="en-US" i="1" dirty="0">
                <a:latin typeface="+mj-lt"/>
              </a:rPr>
              <a:t>independently of Q</a:t>
            </a:r>
            <a:r>
              <a:rPr lang="ja-JP" altLang="en-US" i="1" dirty="0">
                <a:latin typeface="+mj-lt"/>
              </a:rPr>
              <a:t>’</a:t>
            </a:r>
            <a:r>
              <a:rPr lang="en-US" altLang="ja-JP" i="1" dirty="0">
                <a:latin typeface="+mj-lt"/>
              </a:rPr>
              <a:t>;</a:t>
            </a:r>
            <a:r>
              <a:rPr lang="en-US" altLang="ja-JP" dirty="0">
                <a:latin typeface="+mj-lt"/>
              </a:rPr>
              <a:t> </a:t>
            </a:r>
            <a:r>
              <a:rPr lang="en-US" altLang="ja-JP" i="1" dirty="0">
                <a:latin typeface="+mj-lt"/>
              </a:rPr>
              <a:t>or</a:t>
            </a:r>
            <a:endParaRPr lang="en-US" i="1" dirty="0">
              <a:latin typeface="+mj-lt"/>
            </a:endParaRPr>
          </a:p>
        </p:txBody>
      </p:sp>
      <p:sp>
        <p:nvSpPr>
          <p:cNvPr id="471169" name="Rectangle 129"/>
          <p:cNvSpPr>
            <a:spLocks noChangeArrowheads="1"/>
          </p:cNvSpPr>
          <p:nvPr/>
        </p:nvSpPr>
        <p:spPr bwMode="auto">
          <a:xfrm>
            <a:off x="500063" y="5673725"/>
            <a:ext cx="3214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lvl="1" indent="-342900">
              <a:spcBef>
                <a:spcPct val="50000"/>
              </a:spcBef>
              <a:buFont typeface="+mj-lt"/>
              <a:buAutoNum type="arabicPeriod" startAt="3"/>
              <a:defRPr/>
            </a:pPr>
            <a:r>
              <a:rPr lang="en-US" dirty="0">
                <a:latin typeface="+mj-lt"/>
              </a:rPr>
              <a:t>G=0, Q</a:t>
            </a:r>
            <a:r>
              <a:rPr lang="en-US" altLang="ja-JP" dirty="0">
                <a:latin typeface="+mj-lt"/>
              </a:rPr>
              <a:t> stable for T</a:t>
            </a:r>
            <a:r>
              <a:rPr lang="en-US" altLang="ja-JP" baseline="-25000" dirty="0">
                <a:latin typeface="+mj-lt"/>
              </a:rPr>
              <a:t>PD </a:t>
            </a:r>
            <a:r>
              <a:rPr lang="en-US" altLang="ja-JP" dirty="0">
                <a:latin typeface="+mj-lt"/>
              </a:rPr>
              <a:t>, </a:t>
            </a:r>
            <a:r>
              <a:rPr lang="en-US" altLang="ja-JP" i="1" dirty="0">
                <a:latin typeface="+mj-lt"/>
              </a:rPr>
              <a:t>independently of D</a:t>
            </a:r>
            <a:endParaRPr lang="en-US" i="1" dirty="0">
              <a:latin typeface="+mj-lt"/>
            </a:endParaRPr>
          </a:p>
        </p:txBody>
      </p:sp>
      <p:graphicFrame>
        <p:nvGraphicFramePr>
          <p:cNvPr id="28706" name="Object 2"/>
          <p:cNvGraphicFramePr>
            <a:graphicFrameLocks noChangeAspect="1"/>
          </p:cNvGraphicFramePr>
          <p:nvPr/>
        </p:nvGraphicFramePr>
        <p:xfrm>
          <a:off x="2860675" y="1106488"/>
          <a:ext cx="1214438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219200" imgH="2171700" progId="Word.Document.8">
                  <p:embed/>
                </p:oleObj>
              </mc:Choice>
              <mc:Fallback>
                <p:oleObj name="Document" r:id="rId3" imgW="1219200" imgH="21717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1106488"/>
                        <a:ext cx="1214438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 Plea for Lenience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105400" y="4572000"/>
            <a:ext cx="3200400" cy="1984375"/>
            <a:chOff x="5105400" y="4572000"/>
            <a:chExt cx="3200400" cy="1984813"/>
          </a:xfrm>
        </p:grpSpPr>
        <p:sp>
          <p:nvSpPr>
            <p:cNvPr id="28709" name="Rectangle 124"/>
            <p:cNvSpPr>
              <a:spLocks noChangeArrowheads="1"/>
            </p:cNvSpPr>
            <p:nvPr/>
          </p:nvSpPr>
          <p:spPr bwMode="auto">
            <a:xfrm>
              <a:off x="6324600" y="4572000"/>
              <a:ext cx="19812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What if D and G change at about the same time…</a:t>
              </a:r>
            </a:p>
          </p:txBody>
        </p:sp>
        <p:sp>
          <p:nvSpPr>
            <p:cNvPr id="23580" name="Line 125"/>
            <p:cNvSpPr>
              <a:spLocks noChangeShapeType="1"/>
            </p:cNvSpPr>
            <p:nvPr/>
          </p:nvSpPr>
          <p:spPr bwMode="auto">
            <a:xfrm flipV="1">
              <a:off x="5943600" y="4876867"/>
              <a:ext cx="381000" cy="152434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711" name="Group 138"/>
            <p:cNvGrpSpPr>
              <a:grpSpLocks/>
            </p:cNvGrpSpPr>
            <p:nvPr/>
          </p:nvGrpSpPr>
          <p:grpSpPr bwMode="auto">
            <a:xfrm>
              <a:off x="5105400" y="4953000"/>
              <a:ext cx="997864" cy="1603813"/>
              <a:chOff x="6026434" y="3307400"/>
              <a:chExt cx="1234915" cy="1984813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6486156" y="3718202"/>
                <a:ext cx="0" cy="70742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486156" y="4425623"/>
                <a:ext cx="275047" cy="8174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6268083" y="4425623"/>
                <a:ext cx="218073" cy="8174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15" name="Group 142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65800" y="2690908"/>
                  <a:ext cx="243613" cy="1375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Freeform 157"/>
                <p:cNvSpPr/>
                <p:nvPr/>
              </p:nvSpPr>
              <p:spPr>
                <a:xfrm>
                  <a:off x="3575624" y="2582830"/>
                  <a:ext cx="225931" cy="12379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8716" name="Group 143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 flipH="1">
                  <a:off x="2856572" y="2675188"/>
                  <a:ext cx="235755" cy="39301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Freeform 155"/>
                <p:cNvSpPr/>
                <p:nvPr/>
              </p:nvSpPr>
              <p:spPr>
                <a:xfrm>
                  <a:off x="2838890" y="2574970"/>
                  <a:ext cx="251472" cy="13755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6492051" y="3794838"/>
                <a:ext cx="308445" cy="22991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endCxn id="149" idx="0"/>
              </p:cNvCxnSpPr>
              <p:nvPr/>
            </p:nvCxnSpPr>
            <p:spPr>
              <a:xfrm flipV="1">
                <a:off x="6820142" y="3743747"/>
                <a:ext cx="280942" cy="26921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085373" y="3806629"/>
                <a:ext cx="390961" cy="13362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6085373" y="3623879"/>
                <a:ext cx="106090" cy="3006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reeform 148"/>
              <p:cNvSpPr/>
              <p:nvPr/>
            </p:nvSpPr>
            <p:spPr>
              <a:xfrm>
                <a:off x="7101084" y="3625843"/>
                <a:ext cx="161099" cy="12969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Freeform 149"/>
              <p:cNvSpPr/>
              <p:nvPr/>
            </p:nvSpPr>
            <p:spPr>
              <a:xfrm rot="5816398">
                <a:off x="6160007" y="3492232"/>
                <a:ext cx="204366" cy="11394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23" name="Group 150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3135549" y="731746"/>
                  <a:ext cx="351667" cy="416592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>
                <a:xfrm>
                  <a:off x="3145371" y="751396"/>
                  <a:ext cx="502944" cy="224016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3131619" y="729780"/>
                  <a:ext cx="298623" cy="22401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6" grpId="0"/>
      <p:bldP spid="471167" grpId="0"/>
      <p:bldP spid="471168" grpId="0"/>
      <p:bldP spid="4711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6"/>
          <p:cNvGrpSpPr>
            <a:grpSpLocks/>
          </p:cNvGrpSpPr>
          <p:nvPr/>
        </p:nvGrpSpPr>
        <p:grpSpPr bwMode="auto">
          <a:xfrm>
            <a:off x="4114800" y="993775"/>
            <a:ext cx="4648200" cy="5635625"/>
            <a:chOff x="2592" y="626"/>
            <a:chExt cx="2928" cy="3550"/>
          </a:xfrm>
        </p:grpSpPr>
        <p:grpSp>
          <p:nvGrpSpPr>
            <p:cNvPr id="30830" name="Group 322"/>
            <p:cNvGrpSpPr>
              <a:grpSpLocks/>
            </p:cNvGrpSpPr>
            <p:nvPr/>
          </p:nvGrpSpPr>
          <p:grpSpPr bwMode="auto">
            <a:xfrm>
              <a:off x="2592" y="912"/>
              <a:ext cx="2928" cy="3264"/>
              <a:chOff x="2592" y="912"/>
              <a:chExt cx="2928" cy="3264"/>
            </a:xfrm>
          </p:grpSpPr>
          <p:sp>
            <p:nvSpPr>
              <p:cNvPr id="25714" name="Rectangle 321"/>
              <p:cNvSpPr>
                <a:spLocks noChangeArrowheads="1"/>
              </p:cNvSpPr>
              <p:nvPr/>
            </p:nvSpPr>
            <p:spPr bwMode="auto">
              <a:xfrm>
                <a:off x="3744" y="912"/>
                <a:ext cx="720" cy="16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5" name="AutoShape 320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2928" cy="1584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6" name="Text Box 319"/>
              <p:cNvSpPr txBox="1">
                <a:spLocks noChangeArrowheads="1"/>
              </p:cNvSpPr>
              <p:nvPr/>
            </p:nvSpPr>
            <p:spPr bwMode="auto">
              <a:xfrm>
                <a:off x="2640" y="2641"/>
                <a:ext cx="26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 i="1" dirty="0">
                    <a:latin typeface="+mj-lt"/>
                  </a:rPr>
                  <a:t>Dynamic Discipline</a:t>
                </a:r>
                <a:r>
                  <a:rPr lang="en-US" sz="1800" b="0" dirty="0">
                    <a:latin typeface="+mj-lt"/>
                  </a:rPr>
                  <a:t>  for our latch:</a:t>
                </a:r>
              </a:p>
            </p:txBody>
          </p:sp>
        </p:grpSp>
        <p:grpSp>
          <p:nvGrpSpPr>
            <p:cNvPr id="30831" name="Group 325"/>
            <p:cNvGrpSpPr>
              <a:grpSpLocks/>
            </p:cNvGrpSpPr>
            <p:nvPr/>
          </p:nvGrpSpPr>
          <p:grpSpPr bwMode="auto">
            <a:xfrm>
              <a:off x="3744" y="626"/>
              <a:ext cx="724" cy="238"/>
              <a:chOff x="3744" y="626"/>
              <a:chExt cx="724" cy="238"/>
            </a:xfrm>
          </p:grpSpPr>
          <p:sp>
            <p:nvSpPr>
              <p:cNvPr id="25712" name="AutoShape 323"/>
              <p:cNvSpPr>
                <a:spLocks/>
              </p:cNvSpPr>
              <p:nvPr/>
            </p:nvSpPr>
            <p:spPr bwMode="auto">
              <a:xfrm rot="5400000">
                <a:off x="4080" y="480"/>
                <a:ext cx="48" cy="720"/>
              </a:xfrm>
              <a:prstGeom prst="leftBracket">
                <a:avLst>
                  <a:gd name="adj" fmla="val 125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713" name="Text Box 324"/>
              <p:cNvSpPr txBox="1">
                <a:spLocks noChangeArrowheads="1"/>
              </p:cNvSpPr>
              <p:nvPr/>
            </p:nvSpPr>
            <p:spPr bwMode="auto">
              <a:xfrm>
                <a:off x="3791" y="626"/>
                <a:ext cx="67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D Stable</a:t>
                </a:r>
              </a:p>
            </p:txBody>
          </p:sp>
        </p:grpSp>
      </p:grpSp>
      <p:grpSp>
        <p:nvGrpSpPr>
          <p:cNvPr id="30722" name="Group 3"/>
          <p:cNvGrpSpPr>
            <a:grpSpLocks/>
          </p:cNvGrpSpPr>
          <p:nvPr/>
        </p:nvGrpSpPr>
        <p:grpSpPr bwMode="auto">
          <a:xfrm>
            <a:off x="838200" y="1219200"/>
            <a:ext cx="1987550" cy="1593850"/>
            <a:chOff x="872" y="854"/>
            <a:chExt cx="1252" cy="1004"/>
          </a:xfrm>
        </p:grpSpPr>
        <p:sp>
          <p:nvSpPr>
            <p:cNvPr id="25695" name="Text Box 4"/>
            <p:cNvSpPr txBox="1">
              <a:spLocks noChangeArrowheads="1"/>
            </p:cNvSpPr>
            <p:nvPr/>
          </p:nvSpPr>
          <p:spPr bwMode="auto">
            <a:xfrm>
              <a:off x="1878" y="1244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2000" b="0">
                <a:latin typeface="+mj-lt"/>
              </a:endParaRPr>
            </a:p>
          </p:txBody>
        </p:sp>
        <p:sp>
          <p:nvSpPr>
            <p:cNvPr id="25696" name="AutoShape 5"/>
            <p:cNvSpPr>
              <a:spLocks noChangeArrowheads="1"/>
            </p:cNvSpPr>
            <p:nvPr/>
          </p:nvSpPr>
          <p:spPr bwMode="auto">
            <a:xfrm rot="-5400000">
              <a:off x="1105" y="1189"/>
              <a:ext cx="619" cy="2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09 h 21600"/>
                <a:gd name="T14" fmla="*/ 17099 w 21600"/>
                <a:gd name="T15" fmla="*/ 1709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7" name="Line 6"/>
            <p:cNvSpPr>
              <a:spLocks noChangeShapeType="1"/>
            </p:cNvSpPr>
            <p:nvPr/>
          </p:nvSpPr>
          <p:spPr bwMode="auto">
            <a:xfrm>
              <a:off x="1517" y="1292"/>
              <a:ext cx="3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8" name="Line 7"/>
            <p:cNvSpPr>
              <a:spLocks noChangeShapeType="1"/>
            </p:cNvSpPr>
            <p:nvPr/>
          </p:nvSpPr>
          <p:spPr bwMode="auto">
            <a:xfrm>
              <a:off x="1027" y="1447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99" name="Freeform 8"/>
            <p:cNvSpPr>
              <a:spLocks/>
            </p:cNvSpPr>
            <p:nvPr/>
          </p:nvSpPr>
          <p:spPr bwMode="auto">
            <a:xfrm>
              <a:off x="1001" y="1524"/>
              <a:ext cx="439" cy="207"/>
            </a:xfrm>
            <a:custGeom>
              <a:avLst/>
              <a:gdLst>
                <a:gd name="T0" fmla="*/ 0 w 816"/>
                <a:gd name="T1" fmla="*/ 1 h 384"/>
                <a:gd name="T2" fmla="*/ 1 w 816"/>
                <a:gd name="T3" fmla="*/ 1 h 384"/>
                <a:gd name="T4" fmla="*/ 1 w 816"/>
                <a:gd name="T5" fmla="*/ 0 h 384"/>
                <a:gd name="T6" fmla="*/ 0 60000 65536"/>
                <a:gd name="T7" fmla="*/ 0 60000 65536"/>
                <a:gd name="T8" fmla="*/ 0 60000 65536"/>
                <a:gd name="T9" fmla="*/ 0 w 816"/>
                <a:gd name="T10" fmla="*/ 0 h 384"/>
                <a:gd name="T11" fmla="*/ 816 w 81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84">
                  <a:moveTo>
                    <a:pt x="0" y="384"/>
                  </a:moveTo>
                  <a:lnTo>
                    <a:pt x="816" y="384"/>
                  </a:lnTo>
                  <a:lnTo>
                    <a:pt x="81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0" name="Text Box 9"/>
            <p:cNvSpPr txBox="1">
              <a:spLocks noChangeArrowheads="1"/>
            </p:cNvSpPr>
            <p:nvPr/>
          </p:nvSpPr>
          <p:spPr bwMode="auto">
            <a:xfrm>
              <a:off x="1305" y="1018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0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5701" name="Text Box 10"/>
            <p:cNvSpPr txBox="1">
              <a:spLocks noChangeArrowheads="1"/>
            </p:cNvSpPr>
            <p:nvPr/>
          </p:nvSpPr>
          <p:spPr bwMode="auto">
            <a:xfrm>
              <a:off x="1299" y="134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1</a:t>
              </a:r>
              <a:endParaRPr lang="en-US" sz="2000" b="0">
                <a:latin typeface="+mj-lt"/>
              </a:endParaRPr>
            </a:p>
          </p:txBody>
        </p:sp>
        <p:sp>
          <p:nvSpPr>
            <p:cNvPr id="25702" name="Line 11"/>
            <p:cNvSpPr>
              <a:spLocks noChangeShapeType="1"/>
            </p:cNvSpPr>
            <p:nvPr/>
          </p:nvSpPr>
          <p:spPr bwMode="auto">
            <a:xfrm flipH="1">
              <a:off x="1053" y="1112"/>
              <a:ext cx="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3" name="Text Box 12"/>
            <p:cNvSpPr txBox="1">
              <a:spLocks noChangeArrowheads="1"/>
            </p:cNvSpPr>
            <p:nvPr/>
          </p:nvSpPr>
          <p:spPr bwMode="auto">
            <a:xfrm>
              <a:off x="876" y="1038"/>
              <a:ext cx="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A</a:t>
              </a:r>
            </a:p>
          </p:txBody>
        </p:sp>
        <p:sp>
          <p:nvSpPr>
            <p:cNvPr id="25704" name="Text Box 13"/>
            <p:cNvSpPr txBox="1">
              <a:spLocks noChangeArrowheads="1"/>
            </p:cNvSpPr>
            <p:nvPr/>
          </p:nvSpPr>
          <p:spPr bwMode="auto">
            <a:xfrm>
              <a:off x="880" y="1325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D</a:t>
              </a:r>
            </a:p>
          </p:txBody>
        </p:sp>
        <p:sp>
          <p:nvSpPr>
            <p:cNvPr id="25705" name="Text Box 14"/>
            <p:cNvSpPr txBox="1">
              <a:spLocks noChangeArrowheads="1"/>
            </p:cNvSpPr>
            <p:nvPr/>
          </p:nvSpPr>
          <p:spPr bwMode="auto">
            <a:xfrm>
              <a:off x="876" y="1606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G</a:t>
              </a:r>
            </a:p>
          </p:txBody>
        </p:sp>
        <p:sp>
          <p:nvSpPr>
            <p:cNvPr id="25706" name="Text Box 15"/>
            <p:cNvSpPr txBox="1">
              <a:spLocks noChangeArrowheads="1"/>
            </p:cNvSpPr>
            <p:nvPr/>
          </p:nvSpPr>
          <p:spPr bwMode="auto">
            <a:xfrm>
              <a:off x="1878" y="1163"/>
              <a:ext cx="24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>
                  <a:latin typeface="+mj-lt"/>
                </a:rPr>
                <a:t>Q</a:t>
              </a:r>
            </a:p>
          </p:txBody>
        </p:sp>
        <p:sp>
          <p:nvSpPr>
            <p:cNvPr id="25707" name="Rectangle 16"/>
            <p:cNvSpPr>
              <a:spLocks noChangeArrowheads="1"/>
            </p:cNvSpPr>
            <p:nvPr/>
          </p:nvSpPr>
          <p:spPr bwMode="auto">
            <a:xfrm>
              <a:off x="872" y="983"/>
              <a:ext cx="284" cy="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8" name="Freeform 17"/>
            <p:cNvSpPr>
              <a:spLocks/>
            </p:cNvSpPr>
            <p:nvPr/>
          </p:nvSpPr>
          <p:spPr bwMode="auto">
            <a:xfrm>
              <a:off x="1104" y="854"/>
              <a:ext cx="568" cy="438"/>
            </a:xfrm>
            <a:custGeom>
              <a:avLst/>
              <a:gdLst>
                <a:gd name="T0" fmla="*/ 0 w 1200"/>
                <a:gd name="T1" fmla="*/ 1 h 816"/>
                <a:gd name="T2" fmla="*/ 0 w 1200"/>
                <a:gd name="T3" fmla="*/ 0 h 816"/>
                <a:gd name="T4" fmla="*/ 0 w 1200"/>
                <a:gd name="T5" fmla="*/ 0 h 816"/>
                <a:gd name="T6" fmla="*/ 0 w 1200"/>
                <a:gd name="T7" fmla="*/ 1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16"/>
                <a:gd name="T14" fmla="*/ 1200 w 1200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16">
                  <a:moveTo>
                    <a:pt x="1200" y="81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709" name="Line 18"/>
            <p:cNvSpPr>
              <a:spLocks noChangeShapeType="1"/>
            </p:cNvSpPr>
            <p:nvPr/>
          </p:nvSpPr>
          <p:spPr bwMode="auto">
            <a:xfrm flipH="1">
              <a:off x="1104" y="1112"/>
              <a:ext cx="2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5604" name="Text Box 99"/>
          <p:cNvSpPr txBox="1">
            <a:spLocks noChangeArrowheads="1"/>
          </p:cNvSpPr>
          <p:nvPr/>
        </p:nvSpPr>
        <p:spPr bwMode="auto">
          <a:xfrm>
            <a:off x="228600" y="2971800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 b="0" i="1" dirty="0">
                <a:latin typeface="+mj-lt"/>
              </a:rPr>
              <a:t>To </a:t>
            </a:r>
            <a:r>
              <a:rPr lang="en-US" sz="2400" b="0" i="1" u="sng" dirty="0">
                <a:latin typeface="+mj-lt"/>
              </a:rPr>
              <a:t>reliably latch</a:t>
            </a:r>
            <a:r>
              <a:rPr lang="en-US" sz="2400" b="0" i="1" dirty="0">
                <a:latin typeface="+mj-lt"/>
              </a:rPr>
              <a:t> V2:</a:t>
            </a:r>
          </a:p>
        </p:txBody>
      </p:sp>
      <p:sp>
        <p:nvSpPr>
          <p:cNvPr id="25605" name="Rectangle 100"/>
          <p:cNvSpPr>
            <a:spLocks noChangeArrowheads="1"/>
          </p:cNvSpPr>
          <p:nvPr/>
        </p:nvSpPr>
        <p:spPr bwMode="auto">
          <a:xfrm>
            <a:off x="790575" y="1476375"/>
            <a:ext cx="51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j-lt"/>
              </a:rPr>
              <a:t>Q</a:t>
            </a:r>
            <a:r>
              <a:rPr lang="ja-JP" altLang="en-US" sz="2000">
                <a:latin typeface="+mj-lt"/>
              </a:rPr>
              <a:t>’</a:t>
            </a:r>
            <a:endParaRPr lang="en-US" sz="2000">
              <a:latin typeface="+mj-lt"/>
            </a:endParaRPr>
          </a:p>
        </p:txBody>
      </p:sp>
      <p:sp>
        <p:nvSpPr>
          <p:cNvPr id="472177" name="Text Box 113"/>
          <p:cNvSpPr txBox="1">
            <a:spLocks noChangeArrowheads="1"/>
          </p:cNvSpPr>
          <p:nvPr/>
        </p:nvSpPr>
        <p:spPr bwMode="auto">
          <a:xfrm>
            <a:off x="228600" y="3505200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Apply V2 to D, holding G=1</a:t>
            </a:r>
          </a:p>
        </p:txBody>
      </p:sp>
      <p:sp>
        <p:nvSpPr>
          <p:cNvPr id="472179" name="Text Box 115"/>
          <p:cNvSpPr txBox="1">
            <a:spLocks noChangeArrowheads="1"/>
          </p:cNvSpPr>
          <p:nvPr/>
        </p:nvSpPr>
        <p:spPr bwMode="auto">
          <a:xfrm>
            <a:off x="228600" y="4267200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>
                <a:latin typeface="+mj-lt"/>
              </a:rPr>
              <a:t> After another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, Q</a:t>
            </a:r>
            <a:r>
              <a:rPr lang="ja-JP" altLang="en-US" sz="1800" b="0">
                <a:latin typeface="+mj-lt"/>
              </a:rPr>
              <a:t>’</a:t>
            </a:r>
            <a:r>
              <a:rPr lang="en-US" altLang="ja-JP" sz="1800" b="0">
                <a:latin typeface="+mj-lt"/>
              </a:rPr>
              <a:t> &amp; D both valid for T</a:t>
            </a:r>
            <a:r>
              <a:rPr lang="en-US" altLang="ja-JP" sz="1800" b="0" baseline="-25000">
                <a:latin typeface="+mj-lt"/>
              </a:rPr>
              <a:t>PD</a:t>
            </a:r>
            <a:r>
              <a:rPr lang="en-US" altLang="ja-JP" sz="1800" b="0">
                <a:latin typeface="+mj-lt"/>
              </a:rPr>
              <a:t>; </a:t>
            </a:r>
            <a:r>
              <a:rPr lang="en-US" altLang="ja-JP" sz="1800" b="0" i="1">
                <a:latin typeface="+mj-lt"/>
              </a:rPr>
              <a:t>will hold Q=V2 independently of G</a:t>
            </a:r>
            <a:endParaRPr lang="en-US" sz="1800" b="0" i="1">
              <a:latin typeface="+mj-lt"/>
            </a:endParaRPr>
          </a:p>
        </p:txBody>
      </p:sp>
      <p:sp>
        <p:nvSpPr>
          <p:cNvPr id="472180" name="Text Box 116"/>
          <p:cNvSpPr txBox="1">
            <a:spLocks noChangeArrowheads="1"/>
          </p:cNvSpPr>
          <p:nvPr/>
        </p:nvSpPr>
        <p:spPr bwMode="auto">
          <a:xfrm>
            <a:off x="228600" y="5181600"/>
            <a:ext cx="417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Set G=0, while Q</a:t>
            </a:r>
            <a:r>
              <a:rPr lang="ja-JP" altLang="en-US" sz="1800" b="0" dirty="0">
                <a:latin typeface="+mj-lt"/>
              </a:rPr>
              <a:t>’</a:t>
            </a:r>
            <a:r>
              <a:rPr lang="en-US" altLang="ja-JP" sz="1800" b="0" dirty="0">
                <a:latin typeface="+mj-lt"/>
              </a:rPr>
              <a:t> &amp; D hold Q=D</a:t>
            </a:r>
            <a:endParaRPr lang="en-US" sz="1800" b="0" dirty="0">
              <a:latin typeface="+mj-lt"/>
            </a:endParaRPr>
          </a:p>
        </p:txBody>
      </p:sp>
      <p:sp>
        <p:nvSpPr>
          <p:cNvPr id="472181" name="Text Box 117"/>
          <p:cNvSpPr txBox="1">
            <a:spLocks noChangeArrowheads="1"/>
          </p:cNvSpPr>
          <p:nvPr/>
        </p:nvSpPr>
        <p:spPr bwMode="auto">
          <a:xfrm>
            <a:off x="228600" y="3886200"/>
            <a:ext cx="368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8900" indent="-889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>
                <a:latin typeface="+mj-lt"/>
              </a:rPr>
              <a:t> After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,</a:t>
            </a:r>
            <a:r>
              <a:rPr lang="en-US" b="0">
                <a:latin typeface="+mj-lt"/>
              </a:rPr>
              <a:t> </a:t>
            </a:r>
            <a:r>
              <a:rPr lang="en-US" sz="1800" b="0">
                <a:latin typeface="+mj-lt"/>
              </a:rPr>
              <a:t>V2 appears at Q=Q</a:t>
            </a:r>
            <a:r>
              <a:rPr lang="ja-JP" altLang="en-US" sz="1800" b="0">
                <a:latin typeface="+mj-lt"/>
              </a:rPr>
              <a:t>’</a:t>
            </a:r>
            <a:endParaRPr lang="en-US" sz="1800" b="0" baseline="-25000">
              <a:latin typeface="+mj-lt"/>
            </a:endParaRPr>
          </a:p>
        </p:txBody>
      </p:sp>
      <p:sp>
        <p:nvSpPr>
          <p:cNvPr id="472182" name="Text Box 118"/>
          <p:cNvSpPr txBox="1">
            <a:spLocks noChangeArrowheads="1"/>
          </p:cNvSpPr>
          <p:nvPr/>
        </p:nvSpPr>
        <p:spPr bwMode="auto">
          <a:xfrm>
            <a:off x="228600" y="5562600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2713" indent="-112713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sz="1800" b="0">
                <a:latin typeface="+mj-lt"/>
              </a:rPr>
              <a:t> After another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,</a:t>
            </a:r>
            <a:r>
              <a:rPr lang="en-US" b="0">
                <a:latin typeface="+mj-lt"/>
              </a:rPr>
              <a:t> </a:t>
            </a:r>
            <a:r>
              <a:rPr lang="en-US" sz="1800" b="0">
                <a:latin typeface="+mj-lt"/>
              </a:rPr>
              <a:t>G=0 and Q</a:t>
            </a:r>
            <a:r>
              <a:rPr lang="ja-JP" altLang="en-US" sz="1800" b="0">
                <a:latin typeface="+mj-lt"/>
              </a:rPr>
              <a:t>’</a:t>
            </a:r>
            <a:r>
              <a:rPr lang="en-US" altLang="ja-JP" sz="1800" b="0">
                <a:latin typeface="+mj-lt"/>
              </a:rPr>
              <a:t> are sufficient to hold Q=V2 </a:t>
            </a:r>
            <a:r>
              <a:rPr lang="en-US" altLang="ja-JP" sz="1800" b="0" i="1">
                <a:latin typeface="+mj-lt"/>
              </a:rPr>
              <a:t>independently of D</a:t>
            </a:r>
            <a:endParaRPr lang="en-US" sz="1800" b="0" i="1" baseline="-25000">
              <a:latin typeface="+mj-lt"/>
            </a:endParaRPr>
          </a:p>
        </p:txBody>
      </p:sp>
      <p:grpSp>
        <p:nvGrpSpPr>
          <p:cNvPr id="6" name="Group 200"/>
          <p:cNvGrpSpPr>
            <a:grpSpLocks/>
          </p:cNvGrpSpPr>
          <p:nvPr/>
        </p:nvGrpSpPr>
        <p:grpSpPr bwMode="auto">
          <a:xfrm>
            <a:off x="4191000" y="1371600"/>
            <a:ext cx="3810000" cy="1619250"/>
            <a:chOff x="432" y="2112"/>
            <a:chExt cx="2400" cy="1020"/>
          </a:xfrm>
        </p:grpSpPr>
        <p:grpSp>
          <p:nvGrpSpPr>
            <p:cNvPr id="30790" name="Group 201"/>
            <p:cNvGrpSpPr>
              <a:grpSpLocks/>
            </p:cNvGrpSpPr>
            <p:nvPr/>
          </p:nvGrpSpPr>
          <p:grpSpPr bwMode="auto">
            <a:xfrm>
              <a:off x="432" y="2208"/>
              <a:ext cx="2400" cy="924"/>
              <a:chOff x="960" y="2592"/>
              <a:chExt cx="2400" cy="924"/>
            </a:xfrm>
          </p:grpSpPr>
          <p:sp>
            <p:nvSpPr>
              <p:cNvPr id="25682" name="Text Box 202"/>
              <p:cNvSpPr txBox="1">
                <a:spLocks noChangeArrowheads="1"/>
              </p:cNvSpPr>
              <p:nvPr/>
            </p:nvSpPr>
            <p:spPr bwMode="auto">
              <a:xfrm>
                <a:off x="960" y="2592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D</a:t>
                </a:r>
              </a:p>
            </p:txBody>
          </p:sp>
          <p:grpSp>
            <p:nvGrpSpPr>
              <p:cNvPr id="30803" name="Group 203"/>
              <p:cNvGrpSpPr>
                <a:grpSpLocks/>
              </p:cNvGrpSpPr>
              <p:nvPr/>
            </p:nvGrpSpPr>
            <p:grpSpPr bwMode="auto">
              <a:xfrm>
                <a:off x="1200" y="2640"/>
                <a:ext cx="2160" cy="818"/>
                <a:chOff x="720" y="2496"/>
                <a:chExt cx="3470" cy="818"/>
              </a:xfrm>
            </p:grpSpPr>
            <p:grpSp>
              <p:nvGrpSpPr>
                <p:cNvPr id="30806" name="Group 204"/>
                <p:cNvGrpSpPr>
                  <a:grpSpLocks/>
                </p:cNvGrpSpPr>
                <p:nvPr/>
              </p:nvGrpSpPr>
              <p:grpSpPr bwMode="auto">
                <a:xfrm>
                  <a:off x="720" y="2496"/>
                  <a:ext cx="3470" cy="146"/>
                  <a:chOff x="1138" y="2880"/>
                  <a:chExt cx="3470" cy="146"/>
                </a:xfrm>
              </p:grpSpPr>
              <p:sp>
                <p:nvSpPr>
                  <p:cNvPr id="25693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94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807" name="Group 207"/>
                <p:cNvGrpSpPr>
                  <a:grpSpLocks/>
                </p:cNvGrpSpPr>
                <p:nvPr/>
              </p:nvGrpSpPr>
              <p:grpSpPr bwMode="auto">
                <a:xfrm>
                  <a:off x="720" y="2832"/>
                  <a:ext cx="3470" cy="146"/>
                  <a:chOff x="1138" y="2880"/>
                  <a:chExt cx="3470" cy="146"/>
                </a:xfrm>
              </p:grpSpPr>
              <p:sp>
                <p:nvSpPr>
                  <p:cNvPr id="25691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92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808" name="Group 210"/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3470" cy="146"/>
                  <a:chOff x="1138" y="2880"/>
                  <a:chExt cx="3470" cy="146"/>
                </a:xfrm>
              </p:grpSpPr>
              <p:sp>
                <p:nvSpPr>
                  <p:cNvPr id="25689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2880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90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1138" y="3026"/>
                    <a:ext cx="3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99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sp>
            <p:nvSpPr>
              <p:cNvPr id="25684" name="Text Box 213"/>
              <p:cNvSpPr txBox="1">
                <a:spLocks noChangeArrowheads="1"/>
              </p:cNvSpPr>
              <p:nvPr/>
            </p:nvSpPr>
            <p:spPr bwMode="auto">
              <a:xfrm>
                <a:off x="960" y="2928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G</a:t>
                </a:r>
              </a:p>
            </p:txBody>
          </p:sp>
          <p:sp>
            <p:nvSpPr>
              <p:cNvPr id="25685" name="Text Box 214"/>
              <p:cNvSpPr txBox="1">
                <a:spLocks noChangeArrowheads="1"/>
              </p:cNvSpPr>
              <p:nvPr/>
            </p:nvSpPr>
            <p:spPr bwMode="auto">
              <a:xfrm>
                <a:off x="960" y="3264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>
                    <a:latin typeface="+mj-lt"/>
                  </a:rPr>
                  <a:t>Q</a:t>
                </a:r>
              </a:p>
            </p:txBody>
          </p:sp>
        </p:grpSp>
        <p:grpSp>
          <p:nvGrpSpPr>
            <p:cNvPr id="30791" name="Group 215"/>
            <p:cNvGrpSpPr>
              <a:grpSpLocks/>
            </p:cNvGrpSpPr>
            <p:nvPr/>
          </p:nvGrpSpPr>
          <p:grpSpPr bwMode="auto">
            <a:xfrm>
              <a:off x="768" y="2112"/>
              <a:ext cx="1344" cy="480"/>
              <a:chOff x="1296" y="2496"/>
              <a:chExt cx="1344" cy="480"/>
            </a:xfrm>
          </p:grpSpPr>
          <p:grpSp>
            <p:nvGrpSpPr>
              <p:cNvPr id="30792" name="Group 216"/>
              <p:cNvGrpSpPr>
                <a:grpSpLocks/>
              </p:cNvGrpSpPr>
              <p:nvPr/>
            </p:nvGrpSpPr>
            <p:grpSpPr bwMode="auto">
              <a:xfrm>
                <a:off x="2016" y="2640"/>
                <a:ext cx="48" cy="144"/>
                <a:chOff x="1632" y="2880"/>
                <a:chExt cx="48" cy="144"/>
              </a:xfrm>
            </p:grpSpPr>
            <p:sp>
              <p:nvSpPr>
                <p:cNvPr id="25680" name="Line 217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81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93" name="Group 219"/>
              <p:cNvGrpSpPr>
                <a:grpSpLocks/>
              </p:cNvGrpSpPr>
              <p:nvPr/>
            </p:nvGrpSpPr>
            <p:grpSpPr bwMode="auto">
              <a:xfrm>
                <a:off x="2064" y="2640"/>
                <a:ext cx="576" cy="144"/>
                <a:chOff x="1872" y="3552"/>
                <a:chExt cx="432" cy="144"/>
              </a:xfrm>
            </p:grpSpPr>
            <p:sp>
              <p:nvSpPr>
                <p:cNvPr id="25678" name="Line 220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79" name="Line 221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94" name="Group 222"/>
              <p:cNvGrpSpPr>
                <a:grpSpLocks/>
              </p:cNvGrpSpPr>
              <p:nvPr/>
            </p:nvGrpSpPr>
            <p:grpSpPr bwMode="auto">
              <a:xfrm>
                <a:off x="2160" y="2496"/>
                <a:ext cx="480" cy="432"/>
                <a:chOff x="3264" y="768"/>
                <a:chExt cx="480" cy="432"/>
              </a:xfrm>
            </p:grpSpPr>
            <p:sp>
              <p:nvSpPr>
                <p:cNvPr id="25676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5677" name="Rectangle 224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5675" name="Line 225"/>
              <p:cNvSpPr>
                <a:spLocks noChangeShapeType="1"/>
              </p:cNvSpPr>
              <p:nvPr/>
            </p:nvSpPr>
            <p:spPr bwMode="auto">
              <a:xfrm>
                <a:off x="1296" y="2976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16" name="Group 226"/>
          <p:cNvGrpSpPr>
            <a:grpSpLocks/>
          </p:cNvGrpSpPr>
          <p:nvPr/>
        </p:nvGrpSpPr>
        <p:grpSpPr bwMode="auto">
          <a:xfrm>
            <a:off x="5867400" y="1524000"/>
            <a:ext cx="2057400" cy="1933575"/>
            <a:chOff x="2016" y="2592"/>
            <a:chExt cx="1296" cy="1218"/>
          </a:xfrm>
        </p:grpSpPr>
        <p:grpSp>
          <p:nvGrpSpPr>
            <p:cNvPr id="30774" name="Group 227"/>
            <p:cNvGrpSpPr>
              <a:grpSpLocks/>
            </p:cNvGrpSpPr>
            <p:nvPr/>
          </p:nvGrpSpPr>
          <p:grpSpPr bwMode="auto">
            <a:xfrm>
              <a:off x="2160" y="3168"/>
              <a:ext cx="1152" cy="432"/>
              <a:chOff x="2160" y="3168"/>
              <a:chExt cx="1152" cy="432"/>
            </a:xfrm>
          </p:grpSpPr>
          <p:grpSp>
            <p:nvGrpSpPr>
              <p:cNvPr id="30781" name="Group 228"/>
              <p:cNvGrpSpPr>
                <a:grpSpLocks/>
              </p:cNvGrpSpPr>
              <p:nvPr/>
            </p:nvGrpSpPr>
            <p:grpSpPr bwMode="auto">
              <a:xfrm>
                <a:off x="2208" y="3312"/>
                <a:ext cx="48" cy="144"/>
                <a:chOff x="1632" y="2880"/>
                <a:chExt cx="48" cy="144"/>
              </a:xfrm>
            </p:grpSpPr>
            <p:sp>
              <p:nvSpPr>
                <p:cNvPr id="25668" name="Line 229"/>
                <p:cNvSpPr>
                  <a:spLocks noChangeShapeType="1"/>
                </p:cNvSpPr>
                <p:nvPr/>
              </p:nvSpPr>
              <p:spPr bwMode="auto">
                <a:xfrm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69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48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82" name="Group 231"/>
              <p:cNvGrpSpPr>
                <a:grpSpLocks/>
              </p:cNvGrpSpPr>
              <p:nvPr/>
            </p:nvGrpSpPr>
            <p:grpSpPr bwMode="auto">
              <a:xfrm>
                <a:off x="2256" y="3312"/>
                <a:ext cx="1056" cy="144"/>
                <a:chOff x="1872" y="3552"/>
                <a:chExt cx="432" cy="144"/>
              </a:xfrm>
            </p:grpSpPr>
            <p:sp>
              <p:nvSpPr>
                <p:cNvPr id="25666" name="Line 232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67" name="Line 233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0783" name="Group 234"/>
              <p:cNvGrpSpPr>
                <a:grpSpLocks/>
              </p:cNvGrpSpPr>
              <p:nvPr/>
            </p:nvGrpSpPr>
            <p:grpSpPr bwMode="auto">
              <a:xfrm>
                <a:off x="2160" y="3168"/>
                <a:ext cx="480" cy="432"/>
                <a:chOff x="3264" y="768"/>
                <a:chExt cx="480" cy="432"/>
              </a:xfrm>
            </p:grpSpPr>
            <p:sp>
              <p:nvSpPr>
                <p:cNvPr id="25664" name="Text Box 235"/>
                <p:cNvSpPr txBox="1">
                  <a:spLocks noChangeArrowheads="1"/>
                </p:cNvSpPr>
                <p:nvPr/>
              </p:nvSpPr>
              <p:spPr bwMode="auto">
                <a:xfrm>
                  <a:off x="3422" y="88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V2</a:t>
                  </a:r>
                </a:p>
              </p:txBody>
            </p:sp>
            <p:sp>
              <p:nvSpPr>
                <p:cNvPr id="25665" name="Rectangle 236"/>
                <p:cNvSpPr>
                  <a:spLocks noChangeArrowheads="1"/>
                </p:cNvSpPr>
                <p:nvPr/>
              </p:nvSpPr>
              <p:spPr bwMode="auto">
                <a:xfrm>
                  <a:off x="3264" y="768"/>
                  <a:ext cx="480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0775" name="Group 237"/>
            <p:cNvGrpSpPr>
              <a:grpSpLocks/>
            </p:cNvGrpSpPr>
            <p:nvPr/>
          </p:nvGrpSpPr>
          <p:grpSpPr bwMode="auto">
            <a:xfrm>
              <a:off x="2016" y="2592"/>
              <a:ext cx="331" cy="1218"/>
              <a:chOff x="2016" y="2592"/>
              <a:chExt cx="331" cy="1218"/>
            </a:xfrm>
          </p:grpSpPr>
          <p:sp>
            <p:nvSpPr>
              <p:cNvPr id="25656" name="Line 238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57" name="Line 239"/>
              <p:cNvSpPr>
                <a:spLocks noChangeShapeType="1"/>
              </p:cNvSpPr>
              <p:nvPr/>
            </p:nvSpPr>
            <p:spPr bwMode="auto">
              <a:xfrm>
                <a:off x="2256" y="2592"/>
                <a:ext cx="0" cy="105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0778" name="Group 240"/>
              <p:cNvGrpSpPr>
                <a:grpSpLocks/>
              </p:cNvGrpSpPr>
              <p:nvPr/>
            </p:nvGrpSpPr>
            <p:grpSpPr bwMode="auto">
              <a:xfrm>
                <a:off x="2016" y="3595"/>
                <a:ext cx="331" cy="215"/>
                <a:chOff x="1632" y="3888"/>
                <a:chExt cx="331" cy="176"/>
              </a:xfrm>
            </p:grpSpPr>
            <p:sp>
              <p:nvSpPr>
                <p:cNvPr id="25659" name="Text Box 241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5660" name="Line 242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grpSp>
        <p:nvGrpSpPr>
          <p:cNvPr id="23" name="Group 260"/>
          <p:cNvGrpSpPr>
            <a:grpSpLocks/>
          </p:cNvGrpSpPr>
          <p:nvPr/>
        </p:nvGrpSpPr>
        <p:grpSpPr bwMode="auto">
          <a:xfrm>
            <a:off x="5943600" y="1524000"/>
            <a:ext cx="754063" cy="2438400"/>
            <a:chOff x="1536" y="2208"/>
            <a:chExt cx="475" cy="1536"/>
          </a:xfrm>
        </p:grpSpPr>
        <p:sp>
          <p:nvSpPr>
            <p:cNvPr id="25649" name="Line 261"/>
            <p:cNvSpPr>
              <a:spLocks noChangeShapeType="1"/>
            </p:cNvSpPr>
            <p:nvPr/>
          </p:nvSpPr>
          <p:spPr bwMode="auto">
            <a:xfrm>
              <a:off x="1536" y="2208"/>
              <a:ext cx="0" cy="1536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50" name="Line 262"/>
            <p:cNvSpPr>
              <a:spLocks noChangeShapeType="1"/>
            </p:cNvSpPr>
            <p:nvPr/>
          </p:nvSpPr>
          <p:spPr bwMode="auto">
            <a:xfrm>
              <a:off x="1920" y="2208"/>
              <a:ext cx="0" cy="1536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30771" name="Group 263"/>
            <p:cNvGrpSpPr>
              <a:grpSpLocks/>
            </p:cNvGrpSpPr>
            <p:nvPr/>
          </p:nvGrpSpPr>
          <p:grpSpPr bwMode="auto">
            <a:xfrm>
              <a:off x="1680" y="3211"/>
              <a:ext cx="331" cy="215"/>
              <a:chOff x="1632" y="3888"/>
              <a:chExt cx="331" cy="176"/>
            </a:xfrm>
          </p:grpSpPr>
          <p:sp>
            <p:nvSpPr>
              <p:cNvPr id="25652" name="Text Box 264"/>
              <p:cNvSpPr txBox="1">
                <a:spLocks noChangeArrowheads="1"/>
              </p:cNvSpPr>
              <p:nvPr/>
            </p:nvSpPr>
            <p:spPr bwMode="auto">
              <a:xfrm>
                <a:off x="1632" y="3890"/>
                <a:ext cx="3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T</a:t>
                </a:r>
                <a:r>
                  <a:rPr lang="en-US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25653" name="Line 265"/>
              <p:cNvSpPr>
                <a:spLocks noChangeShapeType="1"/>
              </p:cNvSpPr>
              <p:nvPr/>
            </p:nvSpPr>
            <p:spPr bwMode="auto">
              <a:xfrm>
                <a:off x="1680" y="38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25" name="Group 318"/>
          <p:cNvGrpSpPr>
            <a:grpSpLocks/>
          </p:cNvGrpSpPr>
          <p:nvPr/>
        </p:nvGrpSpPr>
        <p:grpSpPr bwMode="auto">
          <a:xfrm>
            <a:off x="5943600" y="3581400"/>
            <a:ext cx="850900" cy="449263"/>
            <a:chOff x="3744" y="2256"/>
            <a:chExt cx="536" cy="283"/>
          </a:xfrm>
        </p:grpSpPr>
        <p:sp>
          <p:nvSpPr>
            <p:cNvPr id="25647" name="Line 266"/>
            <p:cNvSpPr>
              <a:spLocks noChangeShapeType="1"/>
            </p:cNvSpPr>
            <p:nvPr/>
          </p:nvSpPr>
          <p:spPr bwMode="auto">
            <a:xfrm>
              <a:off x="3744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8" name="Rectangle 267"/>
            <p:cNvSpPr>
              <a:spLocks noChangeArrowheads="1"/>
            </p:cNvSpPr>
            <p:nvPr/>
          </p:nvSpPr>
          <p:spPr bwMode="auto">
            <a:xfrm>
              <a:off x="3744" y="230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</a:t>
              </a:r>
              <a:r>
                <a:rPr lang="en-US" baseline="-25000">
                  <a:latin typeface="+mj-lt"/>
                </a:rPr>
                <a:t>SETUP</a:t>
              </a:r>
            </a:p>
          </p:txBody>
        </p:sp>
      </p:grpSp>
      <p:grpSp>
        <p:nvGrpSpPr>
          <p:cNvPr id="26" name="Group 268"/>
          <p:cNvGrpSpPr>
            <a:grpSpLocks/>
          </p:cNvGrpSpPr>
          <p:nvPr/>
        </p:nvGrpSpPr>
        <p:grpSpPr bwMode="auto">
          <a:xfrm>
            <a:off x="6629400" y="2133600"/>
            <a:ext cx="1120775" cy="228600"/>
            <a:chOff x="2496" y="2976"/>
            <a:chExt cx="706" cy="144"/>
          </a:xfrm>
        </p:grpSpPr>
        <p:sp>
          <p:nvSpPr>
            <p:cNvPr id="25645" name="Line 269"/>
            <p:cNvSpPr>
              <a:spLocks noChangeShapeType="1"/>
            </p:cNvSpPr>
            <p:nvPr/>
          </p:nvSpPr>
          <p:spPr bwMode="auto">
            <a:xfrm>
              <a:off x="2496" y="2976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6" name="Line 270"/>
            <p:cNvSpPr>
              <a:spLocks noChangeShapeType="1"/>
            </p:cNvSpPr>
            <p:nvPr/>
          </p:nvSpPr>
          <p:spPr bwMode="auto">
            <a:xfrm>
              <a:off x="2544" y="3120"/>
              <a:ext cx="6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7" name="Group 297"/>
          <p:cNvGrpSpPr>
            <a:grpSpLocks/>
          </p:cNvGrpSpPr>
          <p:nvPr/>
        </p:nvGrpSpPr>
        <p:grpSpPr bwMode="auto">
          <a:xfrm>
            <a:off x="6629400" y="3581400"/>
            <a:ext cx="788988" cy="449263"/>
            <a:chOff x="4176" y="2256"/>
            <a:chExt cx="497" cy="283"/>
          </a:xfrm>
        </p:grpSpPr>
        <p:sp>
          <p:nvSpPr>
            <p:cNvPr id="25643" name="Line 287"/>
            <p:cNvSpPr>
              <a:spLocks noChangeShapeType="1"/>
            </p:cNvSpPr>
            <p:nvPr/>
          </p:nvSpPr>
          <p:spPr bwMode="auto">
            <a:xfrm>
              <a:off x="4272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644" name="Rectangle 294"/>
            <p:cNvSpPr>
              <a:spLocks noChangeArrowheads="1"/>
            </p:cNvSpPr>
            <p:nvPr/>
          </p:nvSpPr>
          <p:spPr bwMode="auto">
            <a:xfrm>
              <a:off x="4176" y="2306"/>
              <a:ext cx="4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</a:t>
              </a:r>
              <a:r>
                <a:rPr lang="en-US" baseline="-25000">
                  <a:latin typeface="+mj-lt"/>
                </a:rPr>
                <a:t>HOLD</a:t>
              </a:r>
            </a:p>
          </p:txBody>
        </p:sp>
      </p:grpSp>
      <p:grpSp>
        <p:nvGrpSpPr>
          <p:cNvPr id="28" name="Group 315"/>
          <p:cNvGrpSpPr>
            <a:grpSpLocks/>
          </p:cNvGrpSpPr>
          <p:nvPr/>
        </p:nvGrpSpPr>
        <p:grpSpPr bwMode="auto">
          <a:xfrm>
            <a:off x="6477000" y="1524000"/>
            <a:ext cx="914400" cy="2438400"/>
            <a:chOff x="4080" y="960"/>
            <a:chExt cx="576" cy="1536"/>
          </a:xfrm>
        </p:grpSpPr>
        <p:grpSp>
          <p:nvGrpSpPr>
            <p:cNvPr id="30740" name="Group 296"/>
            <p:cNvGrpSpPr>
              <a:grpSpLocks/>
            </p:cNvGrpSpPr>
            <p:nvPr/>
          </p:nvGrpSpPr>
          <p:grpSpPr bwMode="auto">
            <a:xfrm>
              <a:off x="4224" y="960"/>
              <a:ext cx="331" cy="1536"/>
              <a:chOff x="4608" y="960"/>
              <a:chExt cx="331" cy="1536"/>
            </a:xfrm>
          </p:grpSpPr>
          <p:sp>
            <p:nvSpPr>
              <p:cNvPr id="25638" name="Line 289"/>
              <p:cNvSpPr>
                <a:spLocks noChangeShapeType="1"/>
              </p:cNvSpPr>
              <p:nvPr/>
            </p:nvSpPr>
            <p:spPr bwMode="auto">
              <a:xfrm>
                <a:off x="4656" y="96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639" name="Line 290"/>
              <p:cNvSpPr>
                <a:spLocks noChangeShapeType="1"/>
              </p:cNvSpPr>
              <p:nvPr/>
            </p:nvSpPr>
            <p:spPr bwMode="auto">
              <a:xfrm>
                <a:off x="4848" y="960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30760" name="Group 291"/>
              <p:cNvGrpSpPr>
                <a:grpSpLocks/>
              </p:cNvGrpSpPr>
              <p:nvPr/>
            </p:nvGrpSpPr>
            <p:grpSpPr bwMode="auto">
              <a:xfrm>
                <a:off x="4608" y="1963"/>
                <a:ext cx="331" cy="215"/>
                <a:chOff x="1632" y="3888"/>
                <a:chExt cx="331" cy="176"/>
              </a:xfrm>
            </p:grpSpPr>
            <p:sp>
              <p:nvSpPr>
                <p:cNvPr id="25641" name="Text Box 292"/>
                <p:cNvSpPr txBox="1">
                  <a:spLocks noChangeArrowheads="1"/>
                </p:cNvSpPr>
                <p:nvPr/>
              </p:nvSpPr>
              <p:spPr bwMode="auto">
                <a:xfrm>
                  <a:off x="1632" y="3890"/>
                  <a:ext cx="33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b="0">
                      <a:latin typeface="+mj-lt"/>
                    </a:rPr>
                    <a:t>T</a:t>
                  </a:r>
                  <a:r>
                    <a:rPr lang="en-US" b="0" baseline="-25000">
                      <a:latin typeface="+mj-lt"/>
                    </a:rPr>
                    <a:t>PD</a:t>
                  </a:r>
                </a:p>
              </p:txBody>
            </p:sp>
            <p:sp>
              <p:nvSpPr>
                <p:cNvPr id="25642" name="Line 293"/>
                <p:cNvSpPr>
                  <a:spLocks noChangeShapeType="1"/>
                </p:cNvSpPr>
                <p:nvPr/>
              </p:nvSpPr>
              <p:spPr bwMode="auto">
                <a:xfrm>
                  <a:off x="1680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30741" name="Group 314"/>
            <p:cNvGrpSpPr>
              <a:grpSpLocks/>
            </p:cNvGrpSpPr>
            <p:nvPr/>
          </p:nvGrpSpPr>
          <p:grpSpPr bwMode="auto">
            <a:xfrm>
              <a:off x="4080" y="1008"/>
              <a:ext cx="576" cy="144"/>
              <a:chOff x="4080" y="1008"/>
              <a:chExt cx="576" cy="144"/>
            </a:xfrm>
          </p:grpSpPr>
          <p:grpSp>
            <p:nvGrpSpPr>
              <p:cNvPr id="30742" name="Group 298"/>
              <p:cNvGrpSpPr>
                <a:grpSpLocks/>
              </p:cNvGrpSpPr>
              <p:nvPr/>
            </p:nvGrpSpPr>
            <p:grpSpPr bwMode="auto">
              <a:xfrm>
                <a:off x="4464" y="1008"/>
                <a:ext cx="192" cy="144"/>
                <a:chOff x="2640" y="2640"/>
                <a:chExt cx="192" cy="144"/>
              </a:xfrm>
            </p:grpSpPr>
            <p:grpSp>
              <p:nvGrpSpPr>
                <p:cNvPr id="30746" name="Group 299"/>
                <p:cNvGrpSpPr>
                  <a:grpSpLocks/>
                </p:cNvGrpSpPr>
                <p:nvPr/>
              </p:nvGrpSpPr>
              <p:grpSpPr bwMode="auto">
                <a:xfrm>
                  <a:off x="2640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6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7" name="Line 3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747" name="Group 302"/>
                <p:cNvGrpSpPr>
                  <a:grpSpLocks/>
                </p:cNvGrpSpPr>
                <p:nvPr/>
              </p:nvGrpSpPr>
              <p:grpSpPr bwMode="auto">
                <a:xfrm>
                  <a:off x="2688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4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5" name="Line 3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748" name="Group 305"/>
                <p:cNvGrpSpPr>
                  <a:grpSpLocks/>
                </p:cNvGrpSpPr>
                <p:nvPr/>
              </p:nvGrpSpPr>
              <p:grpSpPr bwMode="auto">
                <a:xfrm>
                  <a:off x="2736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2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3" name="Line 30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grpSp>
              <p:nvGrpSpPr>
                <p:cNvPr id="30749" name="Group 308"/>
                <p:cNvGrpSpPr>
                  <a:grpSpLocks/>
                </p:cNvGrpSpPr>
                <p:nvPr/>
              </p:nvGrpSpPr>
              <p:grpSpPr bwMode="auto">
                <a:xfrm>
                  <a:off x="2784" y="2640"/>
                  <a:ext cx="48" cy="144"/>
                  <a:chOff x="1632" y="2880"/>
                  <a:chExt cx="48" cy="144"/>
                </a:xfrm>
              </p:grpSpPr>
              <p:sp>
                <p:nvSpPr>
                  <p:cNvPr id="25630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5631" name="Line 3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32" y="2880"/>
                    <a:ext cx="48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30743" name="Group 311"/>
              <p:cNvGrpSpPr>
                <a:grpSpLocks/>
              </p:cNvGrpSpPr>
              <p:nvPr/>
            </p:nvGrpSpPr>
            <p:grpSpPr bwMode="auto">
              <a:xfrm>
                <a:off x="4080" y="1008"/>
                <a:ext cx="432" cy="144"/>
                <a:chOff x="1872" y="3552"/>
                <a:chExt cx="432" cy="144"/>
              </a:xfrm>
            </p:grpSpPr>
            <p:sp>
              <p:nvSpPr>
                <p:cNvPr id="25624" name="Line 312"/>
                <p:cNvSpPr>
                  <a:spLocks noChangeShapeType="1"/>
                </p:cNvSpPr>
                <p:nvPr/>
              </p:nvSpPr>
              <p:spPr bwMode="auto">
                <a:xfrm>
                  <a:off x="1872" y="355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5625" name="Line 313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</p:grpSp>
      <p:sp>
        <p:nvSpPr>
          <p:cNvPr id="472380" name="Text Box 316"/>
          <p:cNvSpPr txBox="1">
            <a:spLocks noChangeArrowheads="1"/>
          </p:cNvSpPr>
          <p:nvPr/>
        </p:nvSpPr>
        <p:spPr bwMode="auto">
          <a:xfrm>
            <a:off x="4572000" y="4648200"/>
            <a:ext cx="3886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8788" indent="-45878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T</a:t>
            </a:r>
            <a:r>
              <a:rPr lang="en-US" sz="1800" b="0" baseline="-25000" dirty="0">
                <a:latin typeface="+mj-lt"/>
              </a:rPr>
              <a:t>SETUP</a:t>
            </a:r>
            <a:r>
              <a:rPr lang="en-US" sz="1800" b="0" dirty="0">
                <a:latin typeface="+mj-lt"/>
              </a:rPr>
              <a:t> = 2T</a:t>
            </a:r>
            <a:r>
              <a:rPr lang="en-US" sz="1800" b="0" baseline="-25000" dirty="0">
                <a:latin typeface="+mj-lt"/>
              </a:rPr>
              <a:t>PD</a:t>
            </a:r>
            <a:r>
              <a:rPr lang="en-US" sz="1800" b="0" dirty="0">
                <a:latin typeface="+mj-lt"/>
              </a:rPr>
              <a:t>: interval </a:t>
            </a:r>
            <a:r>
              <a:rPr lang="en-US" sz="1800" b="0" i="1" dirty="0">
                <a:latin typeface="+mj-lt"/>
              </a:rPr>
              <a:t>prior to</a:t>
            </a:r>
            <a:r>
              <a:rPr lang="en-US" sz="1800" b="0" dirty="0">
                <a:latin typeface="+mj-lt"/>
              </a:rPr>
              <a:t> G transition for which D must be stable &amp; valid</a:t>
            </a:r>
          </a:p>
        </p:txBody>
      </p:sp>
      <p:sp>
        <p:nvSpPr>
          <p:cNvPr id="472381" name="Text Box 317"/>
          <p:cNvSpPr txBox="1">
            <a:spLocks noChangeArrowheads="1"/>
          </p:cNvSpPr>
          <p:nvPr/>
        </p:nvSpPr>
        <p:spPr bwMode="auto">
          <a:xfrm>
            <a:off x="4572000" y="5638800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8788" indent="-458788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T</a:t>
            </a:r>
            <a:r>
              <a:rPr lang="en-US" sz="1800" b="0" baseline="-25000">
                <a:latin typeface="+mj-lt"/>
              </a:rPr>
              <a:t>HOLD</a:t>
            </a:r>
            <a:r>
              <a:rPr lang="en-US" sz="1800" b="0">
                <a:latin typeface="+mj-lt"/>
              </a:rPr>
              <a:t> = T</a:t>
            </a:r>
            <a:r>
              <a:rPr lang="en-US" sz="1800" b="0" baseline="-25000">
                <a:latin typeface="+mj-lt"/>
              </a:rPr>
              <a:t>PD</a:t>
            </a:r>
            <a:r>
              <a:rPr lang="en-US" sz="1800" b="0">
                <a:latin typeface="+mj-lt"/>
              </a:rPr>
              <a:t>: interval </a:t>
            </a:r>
            <a:r>
              <a:rPr lang="en-US" sz="1800" b="0" i="1">
                <a:latin typeface="+mj-lt"/>
              </a:rPr>
              <a:t>following</a:t>
            </a:r>
            <a:r>
              <a:rPr lang="en-US" sz="1800" b="0">
                <a:latin typeface="+mj-lt"/>
              </a:rPr>
              <a:t> G transition for which D must be stable &amp; valid</a:t>
            </a:r>
          </a:p>
        </p:txBody>
      </p:sp>
      <p:sp>
        <p:nvSpPr>
          <p:cNvPr id="307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…With a Little Discipline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7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177" grpId="0" autoUpdateAnimBg="0"/>
      <p:bldP spid="472179" grpId="0" autoUpdateAnimBg="0"/>
      <p:bldP spid="472180" grpId="0" autoUpdateAnimBg="0"/>
      <p:bldP spid="472181" grpId="0" autoUpdateAnimBg="0"/>
      <p:bldP spid="472182" grpId="0" autoUpdateAnimBg="0"/>
      <p:bldP spid="472380" grpId="0" autoUpdateAnimBg="0"/>
      <p:bldP spid="47238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1756</Words>
  <Application>Microsoft Macintosh PowerPoint</Application>
  <PresentationFormat>On-screen Show (4:3)</PresentationFormat>
  <Paragraphs>435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Comic Sans MS</vt:lpstr>
      <vt:lpstr>Gill Sans MT</vt:lpstr>
      <vt:lpstr>Trebuchet MS</vt:lpstr>
      <vt:lpstr>Office Theme</vt:lpstr>
      <vt:lpstr>Document</vt:lpstr>
      <vt:lpstr>5. Sequential Logic</vt:lpstr>
      <vt:lpstr>Something We Can’t Build (Yet)</vt:lpstr>
      <vt:lpstr>Digital State: What We’d Like to Build</vt:lpstr>
      <vt:lpstr>Memory: Using Capacitors</vt:lpstr>
      <vt:lpstr>Memory: Using Feedback</vt:lpstr>
      <vt:lpstr>Settable Memory Element</vt:lpstr>
      <vt:lpstr>New Device: D Latch</vt:lpstr>
      <vt:lpstr>A Plea for Lenience</vt:lpstr>
      <vt:lpstr>…With a Little Discipline</vt:lpstr>
      <vt:lpstr>Let’s Try It Out!</vt:lpstr>
      <vt:lpstr>Flakey Control Systems</vt:lpstr>
      <vt:lpstr>Solution: Escapement Strategy (2 gates)</vt:lpstr>
      <vt:lpstr>(Edge-Triggered) D Register</vt:lpstr>
      <vt:lpstr>D-Register Waveforms</vt:lpstr>
      <vt:lpstr>Um, about that hold time…</vt:lpstr>
      <vt:lpstr>D-Register Timing 1</vt:lpstr>
      <vt:lpstr>Single-clock Synchronous Circuits</vt:lpstr>
      <vt:lpstr>Timing in a Single-clock System</vt:lpstr>
      <vt:lpstr>Model: Discrete Time</vt:lpstr>
      <vt:lpstr>Sequential Circuit Timing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244</cp:revision>
  <cp:lastPrinted>2021-04-13T12:12:37Z</cp:lastPrinted>
  <dcterms:created xsi:type="dcterms:W3CDTF">2010-02-03T13:36:01Z</dcterms:created>
  <dcterms:modified xsi:type="dcterms:W3CDTF">2022-12-07T14:09:26Z</dcterms:modified>
</cp:coreProperties>
</file>