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4" r:id="rId8"/>
    <p:sldId id="262" r:id="rId9"/>
    <p:sldId id="263" r:id="rId10"/>
    <p:sldId id="261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6" r:id="rId27"/>
    <p:sldId id="281" r:id="rId28"/>
    <p:sldId id="282" r:id="rId29"/>
    <p:sldId id="283" r:id="rId30"/>
    <p:sldId id="284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311D-F811-BB48-98E2-00D079E4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0B41F-922E-6441-8A06-93BF2345F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4265A-4197-D04F-9F69-0F37F4A2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1A74-D298-0E4F-8198-0AA0A28D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23A7-A88A-0C42-9A99-A679DC3D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1FC-B295-B946-A106-E90AEBC2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B87B-6F25-ED4F-B1F9-14FD0722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BF9B-957D-3B4D-BDE6-3F0CB2B1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C118-227E-4243-8097-E9C6AD55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88CE7-D516-4C4C-B04E-32A25C7D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081D3-BDAB-3A43-97AC-2C7811FAE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3B82B-4E5F-6A41-BCFE-7C475957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F4BC-7891-744C-A229-06BDCE33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46C1-C818-8346-95E8-C1A9726D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A177-39EC-9A4E-9A6C-193D562A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0DFB-B8B1-A549-BCCE-BD93475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8B8D-27EB-354B-81FF-ED8F3D2F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DD9B-2D24-DC41-9AD9-8565577C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D6C3-4697-8D4B-9097-2ABAFA8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014D-E1B0-8342-AB7E-B263D1BA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358B-2DEF-984D-9EE9-C91A0824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413-8569-884F-B95E-C02126CA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CB0D-8B9E-C244-9E2B-B405AD05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AC7D-FA5A-6E45-AB2D-58A17A4E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625D-0BA4-6844-AD73-E09C5ACB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4375-9524-5340-A89F-9F95ED63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AF7B-528A-6644-AB29-204DDD3C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766D7-4F1D-A046-A309-1EDBCFDC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533FE-5BB3-BC45-8FF5-67EA4B33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61C21-8386-804C-A293-383DCE65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0ABDF-AD4F-CF43-B5AD-D2C3836B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831F-29BF-FE4F-86F4-C1E69785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DF9C-7615-C744-BBDF-F3FCFE510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E17C-DA39-6949-BC43-B48B520BB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DA48-C07C-874B-BDA1-61345D76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125F3-2C67-964A-9331-5CA96A79D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BEAFF-34AC-FA4A-BB3F-959DF76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28436-74B3-1E41-9A0D-6B2A5FAA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DF0F8-AB96-954F-9D30-5BD98FEA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2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E5D0-564A-944B-AB5F-E5EA585A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72BE6-89EF-1942-9BB6-C6437009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6E29E-BCBF-E942-8F0F-4C7BF7A9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26740-35BC-FE4E-ABFC-DDDBB20C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92F73-5290-AC4F-8C0C-6E2BA11E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1BB3E-6C6D-9743-8D7C-AFECEB39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E7242-EB9E-AA4B-BE18-9F45FFA7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BA44-44EB-5E49-B6C5-1CEBE24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6737-1831-B445-ADAB-6EBACBA1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C13D6-5780-2541-A14B-550DCE4E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8DAE-C148-554A-8D0A-1790783B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DE699-49B6-CB46-A21D-FF798CE6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48E5-214F-4141-B803-E7676C77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C47E-2461-4F46-876B-1096804E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83949-9D25-484E-87A3-FA669A647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6DADE-C340-A44D-B56D-36535F81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CF52-E9BD-AD45-B3E8-72776D76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5ECF-2344-0D40-9A02-02B56AD9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603A6-4018-8944-BCE3-A87C8183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C61DA-3F56-5548-8905-583D7EA5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C0BA5-C80C-CC47-9980-2D37FA02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4CD4-8AF8-C94A-B478-3B9F90A05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286A-DCD3-1048-8356-58B6700E4AEF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9FA1-F567-5049-8294-D6AD3C457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41E3-6456-E24D-8375-12F1B3AC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3D06A-DBC4-8441-ACBC-8DD32A00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66AD-E166-CA4A-B4FE-F00F74AD0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172" y="10414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venir Book" panose="02000503020000020003" pitchFamily="2" charset="0"/>
              </a:rPr>
              <a:t>Word Senses and WordNet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0A8A-A10E-AA4D-AE7F-F2CDA81FA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172" y="3521075"/>
            <a:ext cx="9144000" cy="1655762"/>
          </a:xfrm>
        </p:spPr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CIS 530</a:t>
            </a:r>
          </a:p>
          <a:p>
            <a:r>
              <a:rPr lang="en-US" dirty="0">
                <a:latin typeface="Avenir Book" panose="02000503020000020003" pitchFamily="2" charset="0"/>
              </a:rPr>
              <a:t>Chris </a:t>
            </a:r>
            <a:r>
              <a:rPr lang="en-US" dirty="0" err="1">
                <a:latin typeface="Avenir Book" panose="02000503020000020003" pitchFamily="2" charset="0"/>
              </a:rPr>
              <a:t>Callison</a:t>
            </a:r>
            <a:r>
              <a:rPr lang="en-US" dirty="0">
                <a:latin typeface="Avenir Book" panose="02000503020000020003" pitchFamily="2" charset="0"/>
              </a:rPr>
              <a:t>-Burch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9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Sense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948"/>
            <a:ext cx="10515600" cy="23946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Word senses exhibit semantic relationships with each other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Similar to concepts in a Mind-Map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Some well-known ones are synonyms and antonyms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We can express these relationships as a graph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Nodes are words and edges are labeled sense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6038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Synonyms/Antonyms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27948"/>
            <a:ext cx="10802815" cy="23946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Avenir Book" panose="02000503020000020003" pitchFamily="2" charset="0"/>
              </a:rPr>
              <a:t>Synonymy</a:t>
            </a:r>
            <a:r>
              <a:rPr lang="en-US" dirty="0">
                <a:latin typeface="Avenir Book" panose="02000503020000020003" pitchFamily="2" charset="0"/>
              </a:rPr>
              <a:t>: relationship where </a:t>
            </a:r>
            <a:r>
              <a:rPr lang="en-US" b="1" dirty="0">
                <a:latin typeface="Avenir Book" panose="02000503020000020003" pitchFamily="2" charset="0"/>
              </a:rPr>
              <a:t>two senses </a:t>
            </a:r>
            <a:r>
              <a:rPr lang="en-US" dirty="0">
                <a:latin typeface="Avenir Book" panose="02000503020000020003" pitchFamily="2" charset="0"/>
              </a:rPr>
              <a:t>mean the same thing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e.g. plane, vehicle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Avenir Book" panose="02000503020000020003" pitchFamily="2" charset="0"/>
              </a:rPr>
              <a:t>Antonymy</a:t>
            </a:r>
            <a:r>
              <a:rPr lang="en-US" dirty="0">
                <a:latin typeface="Avenir Book" panose="02000503020000020003" pitchFamily="2" charset="0"/>
              </a:rPr>
              <a:t>: relationship where </a:t>
            </a:r>
            <a:r>
              <a:rPr lang="en-US" b="1" dirty="0">
                <a:latin typeface="Avenir Book" panose="02000503020000020003" pitchFamily="2" charset="0"/>
              </a:rPr>
              <a:t>two senses </a:t>
            </a:r>
            <a:r>
              <a:rPr lang="en-US" dirty="0">
                <a:latin typeface="Avenir Book" panose="02000503020000020003" pitchFamily="2" charset="0"/>
              </a:rPr>
              <a:t>mean opposite things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e.g. rise, fall</a:t>
            </a:r>
          </a:p>
        </p:txBody>
      </p:sp>
    </p:spTree>
    <p:extLst>
      <p:ext uri="{BB962C8B-B14F-4D97-AF65-F5344CB8AC3E}">
        <p14:creationId xmlns:p14="http://schemas.microsoft.com/office/powerpoint/2010/main" val="75644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Taxonomic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27948"/>
            <a:ext cx="10802815" cy="23946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en-US" b="1" dirty="0">
                <a:latin typeface="Avenir Book" panose="02000503020000020003" pitchFamily="2" charset="0"/>
              </a:rPr>
              <a:t>Hyponym</a:t>
            </a:r>
            <a:r>
              <a:rPr lang="en-US" dirty="0">
                <a:latin typeface="Avenir Book" panose="02000503020000020003" pitchFamily="2" charset="0"/>
              </a:rPr>
              <a:t>: relationship where one sense is a more specific example than the second sense </a:t>
            </a:r>
          </a:p>
          <a:p>
            <a:pPr lvl="1">
              <a:lnSpc>
                <a:spcPct val="17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e.g. potato, vegetable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b="1" dirty="0">
                <a:latin typeface="Avenir Book" panose="02000503020000020003" pitchFamily="2" charset="0"/>
              </a:rPr>
              <a:t>Hypernym</a:t>
            </a:r>
            <a:r>
              <a:rPr lang="en-US" dirty="0">
                <a:latin typeface="Avenir Book" panose="02000503020000020003" pitchFamily="2" charset="0"/>
              </a:rPr>
              <a:t>: relationship where one sense is a more general example of another</a:t>
            </a:r>
          </a:p>
          <a:p>
            <a:pPr lvl="1">
              <a:lnSpc>
                <a:spcPct val="17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e.g. animal, koala</a:t>
            </a:r>
          </a:p>
        </p:txBody>
      </p:sp>
    </p:spTree>
    <p:extLst>
      <p:ext uri="{BB962C8B-B14F-4D97-AF65-F5344CB8AC3E}">
        <p14:creationId xmlns:p14="http://schemas.microsoft.com/office/powerpoint/2010/main" val="409790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Meronymy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27948"/>
            <a:ext cx="10802815" cy="23946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Relationship that exhibits a </a:t>
            </a:r>
            <a:r>
              <a:rPr lang="en-US" i="1" dirty="0">
                <a:latin typeface="Avenir Book" panose="02000503020000020003" pitchFamily="2" charset="0"/>
              </a:rPr>
              <a:t>part-whole </a:t>
            </a:r>
            <a:r>
              <a:rPr lang="en-US" dirty="0">
                <a:latin typeface="Avenir Book" panose="02000503020000020003" pitchFamily="2" charset="0"/>
              </a:rPr>
              <a:t>behavior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b="1" dirty="0">
                <a:latin typeface="Avenir Book" panose="02000503020000020003" pitchFamily="2" charset="0"/>
              </a:rPr>
              <a:t>Meronym </a:t>
            </a:r>
            <a:r>
              <a:rPr lang="en-US" dirty="0">
                <a:latin typeface="Avenir Book" panose="02000503020000020003" pitchFamily="2" charset="0"/>
              </a:rPr>
              <a:t>is the whole, where a </a:t>
            </a:r>
            <a:r>
              <a:rPr lang="en-US" b="1" dirty="0" err="1">
                <a:latin typeface="Avenir Book" panose="02000503020000020003" pitchFamily="2" charset="0"/>
              </a:rPr>
              <a:t>holonym</a:t>
            </a:r>
            <a:r>
              <a:rPr lang="en-US" dirty="0">
                <a:latin typeface="Avenir Book" panose="02000503020000020003" pitchFamily="2" charset="0"/>
              </a:rPr>
              <a:t> is the part</a:t>
            </a:r>
            <a:endParaRPr lang="en-US" b="1" dirty="0">
              <a:latin typeface="Avenir Book" panose="02000503020000020003" pitchFamily="2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Example: (leg, human) or (wheel, car)</a:t>
            </a:r>
          </a:p>
        </p:txBody>
      </p:sp>
    </p:spTree>
    <p:extLst>
      <p:ext uri="{BB962C8B-B14F-4D97-AF65-F5344CB8AC3E}">
        <p14:creationId xmlns:p14="http://schemas.microsoft.com/office/powerpoint/2010/main" val="352880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3" y="865742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Structured Polysemy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2" y="2326242"/>
            <a:ext cx="10802815" cy="357285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Avenir Book" panose="02000503020000020003" pitchFamily="2" charset="0"/>
              </a:rPr>
              <a:t>Polysemous: </a:t>
            </a:r>
            <a:r>
              <a:rPr lang="en-US" i="1" dirty="0">
                <a:latin typeface="Avenir Book" panose="02000503020000020003" pitchFamily="2" charset="0"/>
              </a:rPr>
              <a:t>adj. </a:t>
            </a:r>
            <a:r>
              <a:rPr lang="en-US" dirty="0">
                <a:latin typeface="Avenir Book" panose="02000503020000020003" pitchFamily="2" charset="0"/>
              </a:rPr>
              <a:t>having many possible senses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Avenir Book" panose="02000503020000020003" pitchFamily="2" charset="0"/>
              </a:rPr>
              <a:t>Metonymy: </a:t>
            </a:r>
            <a:r>
              <a:rPr lang="en-US" dirty="0">
                <a:latin typeface="Avenir Book" panose="02000503020000020003" pitchFamily="2" charset="0"/>
              </a:rPr>
              <a:t>using aspects of one concepts to refer to aspects of another</a:t>
            </a:r>
            <a:endParaRPr lang="en-US" b="1" dirty="0">
              <a:latin typeface="Avenir Book" panose="02000503020000020003" pitchFamily="2" charset="0"/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i="1" dirty="0">
                <a:latin typeface="Avenir Book" panose="02000503020000020003" pitchFamily="2" charset="0"/>
              </a:rPr>
              <a:t>“I love the </a:t>
            </a:r>
            <a:r>
              <a:rPr lang="en-US" b="1" i="1" dirty="0">
                <a:latin typeface="Avenir Book" panose="02000503020000020003" pitchFamily="2" charset="0"/>
              </a:rPr>
              <a:t>Beatles</a:t>
            </a:r>
            <a:r>
              <a:rPr lang="en-US" i="1" dirty="0">
                <a:latin typeface="Avenir Book" panose="02000503020000020003" pitchFamily="2" charset="0"/>
              </a:rPr>
              <a:t>!” </a:t>
            </a:r>
            <a:r>
              <a:rPr lang="en-US" dirty="0">
                <a:latin typeface="Avenir Book" panose="02000503020000020003" pitchFamily="2" charset="0"/>
              </a:rPr>
              <a:t>== </a:t>
            </a:r>
            <a:r>
              <a:rPr lang="en-US" i="1" dirty="0">
                <a:latin typeface="Avenir Book" panose="02000503020000020003" pitchFamily="2" charset="0"/>
              </a:rPr>
              <a:t>“I love the </a:t>
            </a:r>
            <a:r>
              <a:rPr lang="en-US" b="1" i="1" dirty="0">
                <a:latin typeface="Avenir Book" panose="02000503020000020003" pitchFamily="2" charset="0"/>
              </a:rPr>
              <a:t>Beatle’s music</a:t>
            </a:r>
            <a:r>
              <a:rPr lang="en-US" i="1" dirty="0">
                <a:latin typeface="Avenir Book" panose="02000503020000020003" pitchFamily="2" charset="0"/>
              </a:rPr>
              <a:t>!”</a:t>
            </a:r>
          </a:p>
          <a:p>
            <a:pPr lvl="1">
              <a:lnSpc>
                <a:spcPct val="17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ARTIST ←→ WORKS OF ARTIST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i="1" dirty="0">
                <a:latin typeface="Avenir Book" panose="02000503020000020003" pitchFamily="2" charset="0"/>
              </a:rPr>
              <a:t>“</a:t>
            </a:r>
            <a:r>
              <a:rPr lang="en-US" b="1" i="1" dirty="0">
                <a:latin typeface="Avenir Book" panose="02000503020000020003" pitchFamily="2" charset="0"/>
              </a:rPr>
              <a:t>The White House </a:t>
            </a:r>
            <a:r>
              <a:rPr lang="en-US" i="1" dirty="0">
                <a:latin typeface="Avenir Book" panose="02000503020000020003" pitchFamily="2" charset="0"/>
              </a:rPr>
              <a:t>is incompetent.” </a:t>
            </a:r>
            <a:r>
              <a:rPr lang="en-US" dirty="0">
                <a:latin typeface="Avenir Book" panose="02000503020000020003" pitchFamily="2" charset="0"/>
              </a:rPr>
              <a:t>== </a:t>
            </a:r>
            <a:r>
              <a:rPr lang="en-US" i="1" dirty="0">
                <a:latin typeface="Avenir Book" panose="02000503020000020003" pitchFamily="2" charset="0"/>
              </a:rPr>
              <a:t>“</a:t>
            </a:r>
            <a:r>
              <a:rPr lang="en-US" b="1" i="1" dirty="0">
                <a:latin typeface="Avenir Book" panose="02000503020000020003" pitchFamily="2" charset="0"/>
              </a:rPr>
              <a:t>The Administration</a:t>
            </a:r>
            <a:r>
              <a:rPr lang="en-US" i="1" dirty="0">
                <a:latin typeface="Avenir Book" panose="02000503020000020003" pitchFamily="2" charset="0"/>
              </a:rPr>
              <a:t> is incompetent”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lvl="1">
              <a:lnSpc>
                <a:spcPct val="17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BUILDING ←→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946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C0E84-FA98-8648-8804-63321872508C}"/>
              </a:ext>
            </a:extLst>
          </p:cNvPr>
          <p:cNvSpPr txBox="1"/>
          <p:nvPr/>
        </p:nvSpPr>
        <p:spPr>
          <a:xfrm>
            <a:off x="1245121" y="2690336"/>
            <a:ext cx="97017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latin typeface="Avenir Book" panose="02000503020000020003" pitchFamily="2" charset="0"/>
              </a:rPr>
              <a:t>What’s a good resource to capture</a:t>
            </a:r>
          </a:p>
          <a:p>
            <a:r>
              <a:rPr lang="en-US" sz="4500" dirty="0">
                <a:latin typeface="Avenir Book" panose="02000503020000020003" pitchFamily="2" charset="0"/>
              </a:rPr>
              <a:t>these word senses and relationships?</a:t>
            </a:r>
            <a:endParaRPr lang="en-US" sz="4500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1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190BA-26F8-C045-9EBA-48A6DB601543}"/>
              </a:ext>
            </a:extLst>
          </p:cNvPr>
          <p:cNvSpPr txBox="1"/>
          <p:nvPr/>
        </p:nvSpPr>
        <p:spPr>
          <a:xfrm>
            <a:off x="2217694" y="2613392"/>
            <a:ext cx="775661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venir Book" panose="02000503020000020003" pitchFamily="2" charset="0"/>
              </a:rPr>
              <a:t>Introducing:</a:t>
            </a:r>
          </a:p>
          <a:p>
            <a:r>
              <a:rPr lang="en-US" sz="5000" b="1" dirty="0">
                <a:latin typeface="Avenir Book" panose="02000503020000020003" pitchFamily="2" charset="0"/>
              </a:rPr>
              <a:t>WordNet (</a:t>
            </a:r>
            <a:r>
              <a:rPr lang="en-US" sz="5000" b="1" dirty="0" err="1">
                <a:latin typeface="Avenir Book" panose="02000503020000020003" pitchFamily="2" charset="0"/>
              </a:rPr>
              <a:t>Fellbaum</a:t>
            </a:r>
            <a:r>
              <a:rPr lang="en-US" sz="5000" b="1" dirty="0">
                <a:latin typeface="Avenir Book" panose="02000503020000020003" pitchFamily="2" charset="0"/>
              </a:rPr>
              <a:t>, 1998)</a:t>
            </a:r>
          </a:p>
        </p:txBody>
      </p:sp>
    </p:spTree>
    <p:extLst>
      <p:ext uri="{BB962C8B-B14F-4D97-AF65-F5344CB8AC3E}">
        <p14:creationId xmlns:p14="http://schemas.microsoft.com/office/powerpoint/2010/main" val="113591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628894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WordNet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2" y="1954457"/>
            <a:ext cx="10802815" cy="3660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A database of lexical relations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Three parts: nouns, verbs, and adjective/adverbs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0138FE-2F04-C548-8BE6-F314462B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359" y="3244606"/>
            <a:ext cx="6400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WordNet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27948"/>
            <a:ext cx="10802815" cy="3660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WordNet 3.0 contains 117k nouns, 11k verbs, and 26k adjectives/adverbs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The average noun has 1.23 senses, and the average verb has 2.16 senses</a:t>
            </a:r>
          </a:p>
        </p:txBody>
      </p:sp>
    </p:spTree>
    <p:extLst>
      <p:ext uri="{BB962C8B-B14F-4D97-AF65-F5344CB8AC3E}">
        <p14:creationId xmlns:p14="http://schemas.microsoft.com/office/powerpoint/2010/main" val="296614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BCCD0C-6898-434B-969A-3068C068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44" y="499241"/>
            <a:ext cx="3890813" cy="585951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10D1C8-C0D7-5847-ADEC-BD093421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8186"/>
            <a:ext cx="5601248" cy="30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190BA-26F8-C045-9EBA-48A6DB601543}"/>
              </a:ext>
            </a:extLst>
          </p:cNvPr>
          <p:cNvSpPr txBox="1"/>
          <p:nvPr/>
        </p:nvSpPr>
        <p:spPr>
          <a:xfrm>
            <a:off x="2387292" y="2998113"/>
            <a:ext cx="74174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venir Book" panose="02000503020000020003" pitchFamily="2" charset="0"/>
              </a:rPr>
              <a:t>“I bought a new </a:t>
            </a:r>
            <a:r>
              <a:rPr lang="en-US" sz="5000" b="1" dirty="0">
                <a:latin typeface="Avenir Book" panose="02000503020000020003" pitchFamily="2" charset="0"/>
              </a:rPr>
              <a:t>mouse</a:t>
            </a:r>
            <a:r>
              <a:rPr lang="en-US" sz="5000" dirty="0">
                <a:latin typeface="Avenir Book" panose="02000503020000020003" pitchFamily="2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7008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B14A8-4BBB-0748-B293-163D5AAC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73" y="885217"/>
            <a:ext cx="6301054" cy="50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66418D-1AF0-BF43-B166-B53165BA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744" y="743931"/>
            <a:ext cx="7140512" cy="537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951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Word Sense Disambiguation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29"/>
            <a:ext cx="10802815" cy="18978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The task of selecting the correct word sense in context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Classification task over the possible senses for a given word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6F9103-0C1C-5740-97BB-1575C2B2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99" y="2666993"/>
            <a:ext cx="5602202" cy="36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1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878660" y="2441872"/>
            <a:ext cx="10264073" cy="28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Lexical Sampling Task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Given an input text and a target set of words, classify the word sense for each word in the target set.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All Words Task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Given an input text, classify the word sense for every word in the text.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878660" y="1513104"/>
            <a:ext cx="7375216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WSD Formulations</a:t>
            </a:r>
          </a:p>
        </p:txBody>
      </p:sp>
    </p:spTree>
    <p:extLst>
      <p:ext uri="{BB962C8B-B14F-4D97-AF65-F5344CB8AC3E}">
        <p14:creationId xmlns:p14="http://schemas.microsoft.com/office/powerpoint/2010/main" val="3995618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963963" y="2490424"/>
            <a:ext cx="10264073" cy="28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Training Data: Semantic Concordance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A corpus where every content word is labeled with its word sense from a specific resource (e.g. thesaurus, WordNet).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Avenir Book" panose="02000503020000020003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What kinds of models can we train with this dataset?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963963" y="1561656"/>
            <a:ext cx="7375216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WSD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66404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963963" y="2684633"/>
            <a:ext cx="10264073" cy="22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Most Frequent Baseline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For every word, select the word sense that appears most often (in WordNet, this is the first sense since senses are sorted by prior probability).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963963" y="1755865"/>
            <a:ext cx="7375216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WSD Baseline</a:t>
            </a:r>
          </a:p>
        </p:txBody>
      </p:sp>
    </p:spTree>
    <p:extLst>
      <p:ext uri="{BB962C8B-B14F-4D97-AF65-F5344CB8AC3E}">
        <p14:creationId xmlns:p14="http://schemas.microsoft.com/office/powerpoint/2010/main" val="100614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1360247" y="1636424"/>
            <a:ext cx="8755072" cy="115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Simplified </a:t>
            </a:r>
            <a:r>
              <a:rPr lang="en-US" sz="2400" b="1" dirty="0" err="1">
                <a:latin typeface="Avenir Book" panose="02000503020000020003" pitchFamily="2" charset="0"/>
              </a:rPr>
              <a:t>Lesk</a:t>
            </a:r>
            <a:r>
              <a:rPr lang="en-US" sz="2400" b="1" dirty="0">
                <a:latin typeface="Avenir Book" panose="02000503020000020003" pitchFamily="2" charset="0"/>
              </a:rPr>
              <a:t> Algorithm Idea: </a:t>
            </a:r>
            <a:r>
              <a:rPr lang="en-US" sz="2400" dirty="0">
                <a:latin typeface="Avenir Book" panose="02000503020000020003" pitchFamily="2" charset="0"/>
              </a:rPr>
              <a:t>select the sense with the most overlapping tokens with the context.</a:t>
            </a:r>
            <a:endParaRPr lang="en-US" sz="2400" b="1" dirty="0">
              <a:latin typeface="Avenir Book" panose="02000503020000020003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1360245" y="942324"/>
            <a:ext cx="8981315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Avenir Book" panose="02000503020000020003" pitchFamily="2" charset="0"/>
              </a:rPr>
              <a:t>Lesk</a:t>
            </a:r>
            <a:r>
              <a:rPr lang="en-US" b="1" dirty="0">
                <a:latin typeface="Avenir Book" panose="02000503020000020003" pitchFamily="2" charset="0"/>
              </a:rPr>
              <a:t> Algorithm as a WSD Baseline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9CD688-7111-AE45-A729-9F2C8F22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9" y="3170558"/>
            <a:ext cx="5674462" cy="33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963963" y="2522792"/>
            <a:ext cx="10264073" cy="281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Recall: Contextualized Embeddings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A dense/continuous vector representation of words, contextualized by its sentence’s context, outputted by models such as BERT or ELMO.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Avenir Book" panose="02000503020000020003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Why does this help?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963963" y="1594024"/>
            <a:ext cx="7375216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State of the Art in WSD</a:t>
            </a:r>
          </a:p>
        </p:txBody>
      </p:sp>
    </p:spTree>
    <p:extLst>
      <p:ext uri="{BB962C8B-B14F-4D97-AF65-F5344CB8AC3E}">
        <p14:creationId xmlns:p14="http://schemas.microsoft.com/office/powerpoint/2010/main" val="32047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955871" y="1875429"/>
            <a:ext cx="10264073" cy="447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Algorithm: 1-Nearest </a:t>
            </a:r>
            <a:r>
              <a:rPr lang="en-US" sz="2400" b="1" dirty="0" err="1">
                <a:latin typeface="Avenir Book" panose="02000503020000020003" pitchFamily="2" charset="0"/>
              </a:rPr>
              <a:t>Neighbour</a:t>
            </a:r>
            <a:endParaRPr lang="en-US" sz="2400" b="1" dirty="0">
              <a:latin typeface="Avenir Book" panose="02000503020000020003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Create an embedding for each </a:t>
            </a:r>
            <a:r>
              <a:rPr lang="en-US" sz="2400" i="1" dirty="0">
                <a:latin typeface="Avenir Book" panose="02000503020000020003" pitchFamily="2" charset="0"/>
              </a:rPr>
              <a:t>word sense </a:t>
            </a:r>
            <a:r>
              <a:rPr lang="en-US" sz="2400" dirty="0">
                <a:latin typeface="Avenir Book" panose="02000503020000020003" pitchFamily="2" charset="0"/>
              </a:rPr>
              <a:t>by averaging the contextual embeddings of the words in the sense’s gloss. This creates a </a:t>
            </a:r>
            <a:r>
              <a:rPr lang="en-US" sz="2400" b="1" dirty="0">
                <a:latin typeface="Avenir Book" panose="02000503020000020003" pitchFamily="2" charset="0"/>
              </a:rPr>
              <a:t>sense embedding.</a:t>
            </a:r>
          </a:p>
          <a:p>
            <a:pPr lvl="1">
              <a:lnSpc>
                <a:spcPct val="150000"/>
              </a:lnSpc>
            </a:pPr>
            <a:endParaRPr lang="en-US" sz="2400" b="1" dirty="0">
              <a:latin typeface="Avenir Book" panose="02000503020000020003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We can classify senses by taking the contextualized embedding for the target word and selecting the sense with the closest embedding (e.g. using cosine distance).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955871" y="946661"/>
            <a:ext cx="7375216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State of the Art in WSD</a:t>
            </a:r>
          </a:p>
        </p:txBody>
      </p:sp>
    </p:spTree>
    <p:extLst>
      <p:ext uri="{BB962C8B-B14F-4D97-AF65-F5344CB8AC3E}">
        <p14:creationId xmlns:p14="http://schemas.microsoft.com/office/powerpoint/2010/main" val="3907994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63D8D-8F3E-E74A-885F-C54E8CB2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7" y="1070396"/>
            <a:ext cx="7764606" cy="471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9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190BA-26F8-C045-9EBA-48A6DB601543}"/>
              </a:ext>
            </a:extLst>
          </p:cNvPr>
          <p:cNvSpPr txBox="1"/>
          <p:nvPr/>
        </p:nvSpPr>
        <p:spPr>
          <a:xfrm>
            <a:off x="2389857" y="2613392"/>
            <a:ext cx="74122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venir Book" panose="02000503020000020003" pitchFamily="2" charset="0"/>
              </a:rPr>
              <a:t>What kind of mouse </a:t>
            </a:r>
          </a:p>
          <a:p>
            <a:r>
              <a:rPr lang="en-US" sz="5000" dirty="0">
                <a:latin typeface="Avenir Book" panose="02000503020000020003" pitchFamily="2" charset="0"/>
              </a:rPr>
              <a:t>were you thinking about?</a:t>
            </a:r>
          </a:p>
        </p:txBody>
      </p:sp>
    </p:spTree>
    <p:extLst>
      <p:ext uri="{BB962C8B-B14F-4D97-AF65-F5344CB8AC3E}">
        <p14:creationId xmlns:p14="http://schemas.microsoft.com/office/powerpoint/2010/main" val="2880313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ABAA1-7FC4-1E4B-94F7-7A23FD7E752E}"/>
              </a:ext>
            </a:extLst>
          </p:cNvPr>
          <p:cNvSpPr txBox="1"/>
          <p:nvPr/>
        </p:nvSpPr>
        <p:spPr>
          <a:xfrm>
            <a:off x="829159" y="1341281"/>
            <a:ext cx="10533682" cy="417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venir Book" panose="02000503020000020003" pitchFamily="2" charset="0"/>
              </a:rPr>
              <a:t>What about words that are out of vocabulary?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venir Book" panose="02000503020000020003" pitchFamily="2" charset="0"/>
              </a:rPr>
              <a:t>Can we do better than the baseline?</a:t>
            </a:r>
          </a:p>
          <a:p>
            <a:pPr>
              <a:lnSpc>
                <a:spcPct val="150000"/>
              </a:lnSpc>
            </a:pPr>
            <a:br>
              <a:rPr lang="en-US" sz="3600" dirty="0">
                <a:latin typeface="Avenir Book" panose="02000503020000020003" pitchFamily="2" charset="0"/>
              </a:rPr>
            </a:br>
            <a:r>
              <a:rPr lang="en-US" sz="3600" dirty="0">
                <a:latin typeface="Avenir Book" panose="02000503020000020003" pitchFamily="2" charset="0"/>
              </a:rPr>
              <a:t>How can we leverage </a:t>
            </a:r>
            <a:r>
              <a:rPr lang="en-US" sz="3600" b="1" dirty="0">
                <a:latin typeface="Avenir Book" panose="02000503020000020003" pitchFamily="2" charset="0"/>
              </a:rPr>
              <a:t>contextualized embeddings </a:t>
            </a:r>
            <a:r>
              <a:rPr lang="en-US" sz="3600" dirty="0">
                <a:latin typeface="Avenir Book" panose="02000503020000020003" pitchFamily="2" charset="0"/>
              </a:rPr>
              <a:t>and </a:t>
            </a:r>
            <a:r>
              <a:rPr lang="en-US" sz="3600" b="1" dirty="0">
                <a:latin typeface="Avenir Book" panose="02000503020000020003" pitchFamily="2" charset="0"/>
              </a:rPr>
              <a:t>sense relationships </a:t>
            </a:r>
            <a:r>
              <a:rPr lang="en-US" sz="3600" dirty="0">
                <a:latin typeface="Avenir Book" panose="02000503020000020003" pitchFamily="2" charset="0"/>
              </a:rPr>
              <a:t>to perform WSD?</a:t>
            </a:r>
          </a:p>
        </p:txBody>
      </p:sp>
    </p:spTree>
    <p:extLst>
      <p:ext uri="{BB962C8B-B14F-4D97-AF65-F5344CB8AC3E}">
        <p14:creationId xmlns:p14="http://schemas.microsoft.com/office/powerpoint/2010/main" val="341549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F53F1A-27A9-A74E-9F6F-77D12E9EC618}"/>
              </a:ext>
            </a:extLst>
          </p:cNvPr>
          <p:cNvSpPr/>
          <p:nvPr/>
        </p:nvSpPr>
        <p:spPr>
          <a:xfrm>
            <a:off x="954536" y="1976229"/>
            <a:ext cx="10264073" cy="392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Book" panose="02000503020000020003" pitchFamily="2" charset="0"/>
              </a:rPr>
              <a:t>Idea: approximate missing embeddings bottom-up using sense relations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Define embeddings in accordance with graph taxonomy: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Avenir Book" panose="02000503020000020003" pitchFamily="2" charset="0"/>
              </a:rPr>
              <a:t>Higher-level node as the averaged embedding of its children.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400" dirty="0" err="1">
                <a:latin typeface="Avenir Book" panose="02000503020000020003" pitchFamily="2" charset="0"/>
              </a:rPr>
              <a:t>Sysnet</a:t>
            </a:r>
            <a:r>
              <a:rPr lang="en-US" sz="2400" dirty="0">
                <a:latin typeface="Avenir Book" panose="02000503020000020003" pitchFamily="2" charset="0"/>
              </a:rPr>
              <a:t> (synonym set) as the average of its sense embeddings.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Avenir Book" panose="02000503020000020003" pitchFamily="2" charset="0"/>
              </a:rPr>
              <a:t>Hypernym as the average of its </a:t>
            </a:r>
            <a:r>
              <a:rPr lang="en-US" sz="2400" dirty="0" err="1">
                <a:latin typeface="Avenir Book" panose="02000503020000020003" pitchFamily="2" charset="0"/>
              </a:rPr>
              <a:t>synset</a:t>
            </a:r>
            <a:r>
              <a:rPr lang="en-US" sz="2400" dirty="0">
                <a:latin typeface="Avenir Book" panose="02000503020000020003" pitchFamily="2" charset="0"/>
              </a:rPr>
              <a:t> embeddings.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2400" dirty="0">
                <a:latin typeface="Avenir Book" panose="02000503020000020003" pitchFamily="2" charset="0"/>
              </a:rPr>
              <a:t>Lexicographic category (</a:t>
            </a:r>
            <a:r>
              <a:rPr lang="en-US" sz="2400" dirty="0" err="1">
                <a:latin typeface="Avenir Book" panose="02000503020000020003" pitchFamily="2" charset="0"/>
              </a:rPr>
              <a:t>supersense</a:t>
            </a:r>
            <a:r>
              <a:rPr lang="en-US" sz="2400" dirty="0">
                <a:latin typeface="Avenir Book" panose="02000503020000020003" pitchFamily="2" charset="0"/>
              </a:rPr>
              <a:t>) embedding as the average of the large set of </a:t>
            </a:r>
            <a:r>
              <a:rPr lang="en-US" sz="2400" dirty="0" err="1">
                <a:latin typeface="Avenir Book" panose="02000503020000020003" pitchFamily="2" charset="0"/>
              </a:rPr>
              <a:t>synset</a:t>
            </a:r>
            <a:r>
              <a:rPr lang="en-US" sz="2400" dirty="0">
                <a:latin typeface="Avenir Book" panose="02000503020000020003" pitchFamily="2" charset="0"/>
              </a:rPr>
              <a:t> embeddings with that category.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513009-653B-4F48-A8D0-14DF96ABAA56}"/>
              </a:ext>
            </a:extLst>
          </p:cNvPr>
          <p:cNvSpPr txBox="1">
            <a:spLocks/>
          </p:cNvSpPr>
          <p:nvPr/>
        </p:nvSpPr>
        <p:spPr>
          <a:xfrm>
            <a:off x="954536" y="1047461"/>
            <a:ext cx="7375216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Loureiro and Jorge (2019)</a:t>
            </a:r>
          </a:p>
        </p:txBody>
      </p:sp>
    </p:spTree>
    <p:extLst>
      <p:ext uri="{BB962C8B-B14F-4D97-AF65-F5344CB8AC3E}">
        <p14:creationId xmlns:p14="http://schemas.microsoft.com/office/powerpoint/2010/main" val="31708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ABAA1-7FC4-1E4B-94F7-7A23FD7E752E}"/>
              </a:ext>
            </a:extLst>
          </p:cNvPr>
          <p:cNvSpPr txBox="1"/>
          <p:nvPr/>
        </p:nvSpPr>
        <p:spPr>
          <a:xfrm>
            <a:off x="829159" y="1341281"/>
            <a:ext cx="10533682" cy="417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venir Book" panose="02000503020000020003" pitchFamily="2" charset="0"/>
              </a:rPr>
              <a:t>Labeling a corpus of word senses is difficult and involves a lot of human annotation.</a:t>
            </a:r>
          </a:p>
          <a:p>
            <a:pPr>
              <a:lnSpc>
                <a:spcPct val="150000"/>
              </a:lnSpc>
            </a:pPr>
            <a:br>
              <a:rPr lang="en-US" sz="3600" dirty="0">
                <a:latin typeface="Avenir Book" panose="02000503020000020003" pitchFamily="2" charset="0"/>
              </a:rPr>
            </a:br>
            <a:r>
              <a:rPr lang="en-US" sz="3600" dirty="0">
                <a:latin typeface="Avenir Book" panose="02000503020000020003" pitchFamily="2" charset="0"/>
              </a:rPr>
              <a:t>How can we learn word senses directly from the training set in an </a:t>
            </a:r>
            <a:r>
              <a:rPr lang="en-US" sz="3600" b="1" dirty="0">
                <a:latin typeface="Avenir Book" panose="02000503020000020003" pitchFamily="2" charset="0"/>
              </a:rPr>
              <a:t>unsupervised</a:t>
            </a:r>
            <a:r>
              <a:rPr lang="en-US" sz="3600" dirty="0">
                <a:latin typeface="Avenir Book" panose="02000503020000020003" pitchFamily="2" charset="0"/>
              </a:rPr>
              <a:t> manner? </a:t>
            </a:r>
          </a:p>
        </p:txBody>
      </p:sp>
    </p:spTree>
    <p:extLst>
      <p:ext uri="{BB962C8B-B14F-4D97-AF65-F5344CB8AC3E}">
        <p14:creationId xmlns:p14="http://schemas.microsoft.com/office/powerpoint/2010/main" val="3413915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FF53F1A-27A9-A74E-9F6F-77D12E9EC618}"/>
                  </a:ext>
                </a:extLst>
              </p:cNvPr>
              <p:cNvSpPr/>
              <p:nvPr/>
            </p:nvSpPr>
            <p:spPr>
              <a:xfrm>
                <a:off x="832635" y="1495103"/>
                <a:ext cx="10526727" cy="2360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Avenir Book" panose="02000503020000020003" pitchFamily="2" charset="0"/>
                  </a:rPr>
                  <a:t>Training Algorithm: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Avenir Book" panose="02000503020000020003" pitchFamily="2" charset="0"/>
                  </a:rPr>
                  <a:t>For each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 of a word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, compute a context vector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Avenir Book" panose="02000503020000020003" pitchFamily="2" charset="0"/>
                  </a:rPr>
                  <a:t>Cluster the context vectors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. Each cluster represents a sense for the word.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Avenir Book" panose="02000503020000020003" pitchFamily="2" charset="0"/>
                  </a:rPr>
                  <a:t>Compute the centroid for each cluster. This vector defines the cluster’s </a:t>
                </a:r>
                <a:r>
                  <a:rPr lang="en-US" sz="2000" b="1" dirty="0">
                    <a:latin typeface="Avenir Book" panose="02000503020000020003" pitchFamily="2" charset="0"/>
                  </a:rPr>
                  <a:t>sense embedding.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FF53F1A-27A9-A74E-9F6F-77D12E9EC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5" y="1495103"/>
                <a:ext cx="10526727" cy="2360711"/>
              </a:xfrm>
              <a:prstGeom prst="rect">
                <a:avLst/>
              </a:prstGeom>
              <a:blipFill>
                <a:blip r:embed="rId2"/>
                <a:stretch>
                  <a:fillRect l="-603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10AF7A6-F4D9-7C4C-BE47-5992FBBC1A45}"/>
              </a:ext>
            </a:extLst>
          </p:cNvPr>
          <p:cNvSpPr txBox="1">
            <a:spLocks/>
          </p:cNvSpPr>
          <p:nvPr/>
        </p:nvSpPr>
        <p:spPr>
          <a:xfrm>
            <a:off x="832635" y="703900"/>
            <a:ext cx="9784114" cy="69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venir Book" panose="02000503020000020003" pitchFamily="2" charset="0"/>
              </a:rPr>
              <a:t>Word Sense Induction (</a:t>
            </a:r>
            <a:r>
              <a:rPr lang="en-US" b="1" dirty="0" err="1">
                <a:latin typeface="Avenir Book" panose="02000503020000020003" pitchFamily="2" charset="0"/>
              </a:rPr>
              <a:t>Schütze</a:t>
            </a:r>
            <a:r>
              <a:rPr lang="en-US" b="1" dirty="0">
                <a:latin typeface="Avenir Book" panose="02000503020000020003" pitchFamily="2" charset="0"/>
              </a:rPr>
              <a:t> 1992)</a:t>
            </a:r>
          </a:p>
          <a:p>
            <a:endParaRPr lang="en-US" b="1" dirty="0"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3DBA6-D1C4-D444-9617-0348DAE91262}"/>
                  </a:ext>
                </a:extLst>
              </p:cNvPr>
              <p:cNvSpPr/>
              <p:nvPr/>
            </p:nvSpPr>
            <p:spPr>
              <a:xfrm>
                <a:off x="832635" y="3855814"/>
                <a:ext cx="10526727" cy="2360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Avenir Book" panose="02000503020000020003" pitchFamily="2" charset="0"/>
                  </a:rPr>
                  <a:t>Prediction Algorithm: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Avenir Book" panose="02000503020000020003" pitchFamily="2" charset="0"/>
                  </a:rPr>
                  <a:t>For a target token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, compute a context vector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Avenir Book" panose="02000503020000020003" pitchFamily="2" charset="0"/>
                  </a:rPr>
                  <a:t>For each possible sense for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, compute the vector distance between the sense embedding and the context vector. </a:t>
                </a:r>
              </a:p>
              <a:p>
                <a:pPr marL="914400" lvl="1" indent="-457200">
                  <a:lnSpc>
                    <a:spcPct val="150000"/>
                  </a:lnSpc>
                  <a:buAutoNum type="arabicPeriod"/>
                </a:pPr>
                <a:r>
                  <a:rPr lang="en-US" sz="2000" dirty="0">
                    <a:latin typeface="Avenir Book" panose="02000503020000020003" pitchFamily="2" charset="0"/>
                  </a:rPr>
                  <a:t>Assign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Avenir Book" panose="02000503020000020003" pitchFamily="2" charset="0"/>
                  </a:rPr>
                  <a:t> the sense with the smallest distance.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D3DBA6-D1C4-D444-9617-0348DAE91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5" y="3855814"/>
                <a:ext cx="10526727" cy="2360711"/>
              </a:xfrm>
              <a:prstGeom prst="rect">
                <a:avLst/>
              </a:prstGeom>
              <a:blipFill>
                <a:blip r:embed="rId3"/>
                <a:stretch>
                  <a:fillRect l="-603" b="-4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54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190BA-26F8-C045-9EBA-48A6DB601543}"/>
              </a:ext>
            </a:extLst>
          </p:cNvPr>
          <p:cNvSpPr txBox="1"/>
          <p:nvPr/>
        </p:nvSpPr>
        <p:spPr>
          <a:xfrm>
            <a:off x="610043" y="2998113"/>
            <a:ext cx="109719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venir Book" panose="02000503020000020003" pitchFamily="2" charset="0"/>
              </a:rPr>
              <a:t>Word meanings are often </a:t>
            </a:r>
            <a:r>
              <a:rPr lang="en-US" sz="5000" b="1" dirty="0">
                <a:latin typeface="Avenir Book" panose="02000503020000020003" pitchFamily="2" charset="0"/>
              </a:rPr>
              <a:t>ambiguous</a:t>
            </a:r>
            <a:r>
              <a:rPr lang="en-US" sz="5000" dirty="0">
                <a:latin typeface="Avenir Book" panose="02000503020000020003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136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190BA-26F8-C045-9EBA-48A6DB601543}"/>
              </a:ext>
            </a:extLst>
          </p:cNvPr>
          <p:cNvSpPr txBox="1"/>
          <p:nvPr/>
        </p:nvSpPr>
        <p:spPr>
          <a:xfrm>
            <a:off x="1618652" y="3429000"/>
            <a:ext cx="89546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3500" i="1" dirty="0">
                <a:latin typeface="Avenir Book" panose="02000503020000020003" pitchFamily="2" charset="0"/>
              </a:rPr>
              <a:t>noun – </a:t>
            </a:r>
            <a:r>
              <a:rPr lang="en-US" sz="3500" dirty="0">
                <a:latin typeface="Avenir Book" panose="02000503020000020003" pitchFamily="2" charset="0"/>
              </a:rPr>
              <a:t>a piece of computer equipment</a:t>
            </a:r>
          </a:p>
          <a:p>
            <a:pPr marL="914400" indent="-914400">
              <a:buAutoNum type="arabicPeriod"/>
            </a:pPr>
            <a:r>
              <a:rPr lang="en-US" sz="3500" i="1" dirty="0">
                <a:latin typeface="Avenir Book" panose="02000503020000020003" pitchFamily="2" charset="0"/>
              </a:rPr>
              <a:t>noun </a:t>
            </a:r>
            <a:r>
              <a:rPr lang="en-US" sz="3500" dirty="0">
                <a:latin typeface="Avenir Book" panose="02000503020000020003" pitchFamily="2" charset="0"/>
              </a:rPr>
              <a:t>– a small rodent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4600F-2ACF-DF43-822F-E28831765C1D}"/>
              </a:ext>
            </a:extLst>
          </p:cNvPr>
          <p:cNvSpPr txBox="1"/>
          <p:nvPr/>
        </p:nvSpPr>
        <p:spPr>
          <a:xfrm>
            <a:off x="1618652" y="1875692"/>
            <a:ext cx="92976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Avenir Book" panose="02000503020000020003" pitchFamily="2" charset="0"/>
              </a:rPr>
              <a:t>These two possible definitions are are known </a:t>
            </a:r>
          </a:p>
          <a:p>
            <a:r>
              <a:rPr lang="en-US" sz="3500" dirty="0">
                <a:latin typeface="Avenir Book" panose="02000503020000020003" pitchFamily="2" charset="0"/>
              </a:rPr>
              <a:t>as </a:t>
            </a:r>
            <a:r>
              <a:rPr lang="en-US" sz="3500" b="1" dirty="0">
                <a:latin typeface="Avenir Book" panose="02000503020000020003" pitchFamily="2" charset="0"/>
              </a:rPr>
              <a:t>word senses:</a:t>
            </a:r>
            <a:endParaRPr lang="en-US" sz="35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Word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948"/>
            <a:ext cx="10515600" cy="239468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venir Book" panose="02000503020000020003" pitchFamily="2" charset="0"/>
              </a:rPr>
              <a:t>Definition: </a:t>
            </a:r>
            <a:r>
              <a:rPr lang="en-US" i="1" dirty="0">
                <a:latin typeface="Avenir Book" panose="02000503020000020003" pitchFamily="2" charset="0"/>
              </a:rPr>
              <a:t>a discrete representation of one aspect of the meaning of a given word</a:t>
            </a:r>
          </a:p>
          <a:p>
            <a:pPr marL="0" indent="0">
              <a:buNone/>
            </a:pPr>
            <a:endParaRPr lang="en-US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But how do we define word senses?</a:t>
            </a:r>
          </a:p>
        </p:txBody>
      </p:sp>
    </p:spTree>
    <p:extLst>
      <p:ext uri="{BB962C8B-B14F-4D97-AF65-F5344CB8AC3E}">
        <p14:creationId xmlns:p14="http://schemas.microsoft.com/office/powerpoint/2010/main" val="317336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823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How many senses does a word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323"/>
            <a:ext cx="10515600" cy="3760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Counting the amount of senses that a word has is hard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Certain tasks exist to determine if two senses are distinct: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b="1" dirty="0">
                <a:latin typeface="Avenir Book" panose="02000503020000020003" pitchFamily="2" charset="0"/>
              </a:rPr>
              <a:t>Zeugma: conjoining two uses of a word in a single sentence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Avenir Book" panose="02000503020000020003" pitchFamily="2" charset="0"/>
              </a:rPr>
              <a:t>1. Which of those flights </a:t>
            </a:r>
            <a:r>
              <a:rPr lang="en-US" b="1" dirty="0">
                <a:latin typeface="Avenir Book" panose="02000503020000020003" pitchFamily="2" charset="0"/>
              </a:rPr>
              <a:t>serve </a:t>
            </a:r>
            <a:r>
              <a:rPr lang="en-US" dirty="0">
                <a:latin typeface="Avenir Book" panose="02000503020000020003" pitchFamily="2" charset="0"/>
              </a:rPr>
              <a:t>breakfast?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Avenir Book" panose="02000503020000020003" pitchFamily="2" charset="0"/>
              </a:rPr>
              <a:t>2. Does Air France </a:t>
            </a:r>
            <a:r>
              <a:rPr lang="en-US" b="1" dirty="0">
                <a:latin typeface="Avenir Book" panose="02000503020000020003" pitchFamily="2" charset="0"/>
              </a:rPr>
              <a:t>serve </a:t>
            </a:r>
            <a:r>
              <a:rPr lang="en-US" dirty="0">
                <a:latin typeface="Avenir Book" panose="02000503020000020003" pitchFamily="2" charset="0"/>
              </a:rPr>
              <a:t>Philadelphia?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Avenir Book" panose="02000503020000020003" pitchFamily="2" charset="0"/>
              </a:rPr>
              <a:t>3. (?) Does Air France </a:t>
            </a:r>
            <a:r>
              <a:rPr lang="en-US" b="1" dirty="0">
                <a:latin typeface="Avenir Book" panose="02000503020000020003" pitchFamily="2" charset="0"/>
              </a:rPr>
              <a:t>serve </a:t>
            </a:r>
            <a:r>
              <a:rPr lang="en-US" dirty="0">
                <a:latin typeface="Avenir Book" panose="02000503020000020003" pitchFamily="2" charset="0"/>
              </a:rPr>
              <a:t>breakfast and Philadelphia?</a:t>
            </a:r>
          </a:p>
        </p:txBody>
      </p:sp>
    </p:spTree>
    <p:extLst>
      <p:ext uri="{BB962C8B-B14F-4D97-AF65-F5344CB8AC3E}">
        <p14:creationId xmlns:p14="http://schemas.microsoft.com/office/powerpoint/2010/main" val="191153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307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Glosses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807"/>
            <a:ext cx="10515600" cy="326535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Avenir Book" panose="02000503020000020003" pitchFamily="2" charset="0"/>
              </a:rPr>
              <a:t>Definition: </a:t>
            </a:r>
            <a:r>
              <a:rPr lang="en-US" i="1" dirty="0">
                <a:latin typeface="Avenir Book" panose="02000503020000020003" pitchFamily="2" charset="0"/>
              </a:rPr>
              <a:t>a human-interpretable definition of one aspect of the meaning of a given word, similar to a thesaurus entry.</a:t>
            </a:r>
            <a:endParaRPr lang="en-US" dirty="0">
              <a:latin typeface="Avenir Book" panose="02000503020000020003" pitchFamily="2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Avenir Book" panose="02000503020000020003" pitchFamily="2" charset="0"/>
              </a:rPr>
              <a:t>Consider a bank:</a:t>
            </a:r>
          </a:p>
          <a:p>
            <a:pPr marL="914400" indent="-914400">
              <a:lnSpc>
                <a:spcPct val="170000"/>
              </a:lnSpc>
              <a:buAutoNum type="arabicPeriod"/>
            </a:pPr>
            <a:r>
              <a:rPr lang="en-US" i="1" dirty="0">
                <a:latin typeface="Avenir Book" panose="02000503020000020003" pitchFamily="2" charset="0"/>
              </a:rPr>
              <a:t>noun – a financial institution</a:t>
            </a:r>
            <a:endParaRPr lang="en-US" dirty="0">
              <a:latin typeface="Avenir Book" panose="02000503020000020003" pitchFamily="2" charset="0"/>
            </a:endParaRPr>
          </a:p>
          <a:p>
            <a:pPr marL="914400" indent="-914400">
              <a:lnSpc>
                <a:spcPct val="170000"/>
              </a:lnSpc>
              <a:buAutoNum type="arabicPeriod"/>
            </a:pPr>
            <a:r>
              <a:rPr lang="en-US" i="1" dirty="0">
                <a:latin typeface="Avenir Book" panose="02000503020000020003" pitchFamily="2" charset="0"/>
              </a:rPr>
              <a:t>noun </a:t>
            </a:r>
            <a:r>
              <a:rPr lang="en-US" dirty="0">
                <a:latin typeface="Avenir Book" panose="02000503020000020003" pitchFamily="2" charset="0"/>
              </a:rPr>
              <a:t>– a sloping part of land</a:t>
            </a:r>
          </a:p>
          <a:p>
            <a:pPr marL="0" indent="0">
              <a:lnSpc>
                <a:spcPct val="170000"/>
              </a:lnSpc>
              <a:buNone/>
            </a:pPr>
            <a:endParaRPr lang="en-US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EE5D-C11E-7846-B7F9-C3597E2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448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Problems with Glosses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A37D-9E3A-1F42-96AB-4C367678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7948"/>
            <a:ext cx="10515600" cy="23946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Often circular in definitions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Example: (red is the </a:t>
            </a:r>
            <a:r>
              <a:rPr lang="en-US" dirty="0" err="1">
                <a:latin typeface="Avenir Book" panose="02000503020000020003" pitchFamily="2" charset="0"/>
              </a:rPr>
              <a:t>colour</a:t>
            </a:r>
            <a:r>
              <a:rPr lang="en-US" dirty="0">
                <a:latin typeface="Avenir Book" panose="02000503020000020003" pitchFamily="2" charset="0"/>
              </a:rPr>
              <a:t> of blood) and (blood is a red liquid)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Informal (lack of structure)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Natural language representation (hard to parse)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Glosses alone aren’t sufficient for word sense understanding!</a:t>
            </a:r>
          </a:p>
        </p:txBody>
      </p:sp>
    </p:spTree>
    <p:extLst>
      <p:ext uri="{BB962C8B-B14F-4D97-AF65-F5344CB8AC3E}">
        <p14:creationId xmlns:p14="http://schemas.microsoft.com/office/powerpoint/2010/main" val="282762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1032</Words>
  <Application>Microsoft Macintosh PowerPoint</Application>
  <PresentationFormat>Widescreen</PresentationFormat>
  <Paragraphs>119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Avenir Book</vt:lpstr>
      <vt:lpstr>Calibri</vt:lpstr>
      <vt:lpstr>Calibri Light</vt:lpstr>
      <vt:lpstr>Cambria Math</vt:lpstr>
      <vt:lpstr>Office Theme</vt:lpstr>
      <vt:lpstr>Word Senses and WordNet</vt:lpstr>
      <vt:lpstr>PowerPoint Presentation</vt:lpstr>
      <vt:lpstr>PowerPoint Presentation</vt:lpstr>
      <vt:lpstr>PowerPoint Presentation</vt:lpstr>
      <vt:lpstr>PowerPoint Presentation</vt:lpstr>
      <vt:lpstr>Word Sense</vt:lpstr>
      <vt:lpstr>How many senses does a word have?</vt:lpstr>
      <vt:lpstr>Glosses</vt:lpstr>
      <vt:lpstr>Problems with Glosses</vt:lpstr>
      <vt:lpstr>Sense Relationships</vt:lpstr>
      <vt:lpstr>Synonyms/Antonyms </vt:lpstr>
      <vt:lpstr>Taxonomic Relationships</vt:lpstr>
      <vt:lpstr>Meronymy</vt:lpstr>
      <vt:lpstr>Structured Polysemy</vt:lpstr>
      <vt:lpstr>PowerPoint Presentation</vt:lpstr>
      <vt:lpstr>PowerPoint Presentation</vt:lpstr>
      <vt:lpstr>WordNet (1998)</vt:lpstr>
      <vt:lpstr>WordNet (1998)</vt:lpstr>
      <vt:lpstr>PowerPoint Presentation</vt:lpstr>
      <vt:lpstr>PowerPoint Presentation</vt:lpstr>
      <vt:lpstr>PowerPoint Presentation</vt:lpstr>
      <vt:lpstr>Word Sense Disambiguation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Senses and WordNet</dc:title>
  <dc:creator>Kirubarajan, Arun K</dc:creator>
  <cp:lastModifiedBy>Callison-Burch, Christopher</cp:lastModifiedBy>
  <cp:revision>173</cp:revision>
  <dcterms:created xsi:type="dcterms:W3CDTF">2020-01-19T22:12:25Z</dcterms:created>
  <dcterms:modified xsi:type="dcterms:W3CDTF">2020-02-03T13:09:00Z</dcterms:modified>
</cp:coreProperties>
</file>