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60"/>
  </p:notesMasterIdLst>
  <p:handoutMasterIdLst>
    <p:handoutMasterId r:id="rId61"/>
  </p:handoutMasterIdLst>
  <p:sldIdLst>
    <p:sldId id="1777" r:id="rId2"/>
    <p:sldId id="1838" r:id="rId3"/>
    <p:sldId id="589" r:id="rId4"/>
    <p:sldId id="591" r:id="rId5"/>
    <p:sldId id="596" r:id="rId6"/>
    <p:sldId id="597" r:id="rId7"/>
    <p:sldId id="1830" r:id="rId8"/>
    <p:sldId id="483" r:id="rId9"/>
    <p:sldId id="1831" r:id="rId10"/>
    <p:sldId id="1834" r:id="rId11"/>
    <p:sldId id="488" r:id="rId12"/>
    <p:sldId id="489" r:id="rId13"/>
    <p:sldId id="490" r:id="rId14"/>
    <p:sldId id="491" r:id="rId15"/>
    <p:sldId id="492" r:id="rId16"/>
    <p:sldId id="493" r:id="rId17"/>
    <p:sldId id="452" r:id="rId18"/>
    <p:sldId id="405" r:id="rId19"/>
    <p:sldId id="406" r:id="rId20"/>
    <p:sldId id="442" r:id="rId21"/>
    <p:sldId id="444" r:id="rId22"/>
    <p:sldId id="408" r:id="rId23"/>
    <p:sldId id="409" r:id="rId24"/>
    <p:sldId id="411" r:id="rId25"/>
    <p:sldId id="412" r:id="rId26"/>
    <p:sldId id="413" r:id="rId27"/>
    <p:sldId id="415" r:id="rId28"/>
    <p:sldId id="416" r:id="rId29"/>
    <p:sldId id="417" r:id="rId30"/>
    <p:sldId id="419" r:id="rId31"/>
    <p:sldId id="420" r:id="rId32"/>
    <p:sldId id="421" r:id="rId33"/>
    <p:sldId id="458" r:id="rId34"/>
    <p:sldId id="459" r:id="rId35"/>
    <p:sldId id="460" r:id="rId36"/>
    <p:sldId id="461" r:id="rId37"/>
    <p:sldId id="422" r:id="rId38"/>
    <p:sldId id="423" r:id="rId39"/>
    <p:sldId id="1836" r:id="rId40"/>
    <p:sldId id="425" r:id="rId41"/>
    <p:sldId id="426" r:id="rId42"/>
    <p:sldId id="427" r:id="rId43"/>
    <p:sldId id="428" r:id="rId44"/>
    <p:sldId id="429" r:id="rId45"/>
    <p:sldId id="430" r:id="rId46"/>
    <p:sldId id="431" r:id="rId47"/>
    <p:sldId id="432" r:id="rId48"/>
    <p:sldId id="433" r:id="rId49"/>
    <p:sldId id="1833" r:id="rId50"/>
    <p:sldId id="450" r:id="rId51"/>
    <p:sldId id="1837" r:id="rId52"/>
    <p:sldId id="435" r:id="rId53"/>
    <p:sldId id="457" r:id="rId54"/>
    <p:sldId id="437" r:id="rId55"/>
    <p:sldId id="438" r:id="rId56"/>
    <p:sldId id="439" r:id="rId57"/>
    <p:sldId id="440" r:id="rId58"/>
    <p:sldId id="456" r:id="rId5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5ECB"/>
    <a:srgbClr val="333399"/>
    <a:srgbClr val="0000FF"/>
    <a:srgbClr val="FF0066"/>
    <a:srgbClr val="008000"/>
    <a:srgbClr val="D60093"/>
    <a:srgbClr val="33CC33"/>
    <a:srgbClr val="FF00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67" autoAdjust="0"/>
    <p:restoredTop sz="88339" autoAdjust="0"/>
  </p:normalViewPr>
  <p:slideViewPr>
    <p:cSldViewPr>
      <p:cViewPr varScale="1">
        <p:scale>
          <a:sx n="197" d="100"/>
          <a:sy n="197" d="100"/>
        </p:scale>
        <p:origin x="26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3768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svg"/><Relationship Id="rId1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svg"/><Relationship Id="rId1" Type="http://schemas.openxmlformats.org/officeDocument/2006/relationships/image" Target="../media/image18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B63323-5EA9-4C54-85B1-4764585FB61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5EB786BF-3FD8-4B71-A1D5-2DFB941D55B7}">
      <dgm:prSet/>
      <dgm:spPr/>
      <dgm:t>
        <a:bodyPr/>
        <a:lstStyle/>
        <a:p>
          <a:pPr>
            <a:defRPr cap="all"/>
          </a:pPr>
          <a:r>
            <a:rPr lang="en-US"/>
            <a:t>HW1 is due tonight before 11:59pm</a:t>
          </a:r>
        </a:p>
      </dgm:t>
    </dgm:pt>
    <dgm:pt modelId="{19168158-844D-4024-B6C2-484A275C955C}" type="parTrans" cxnId="{C54E4BA1-83B1-47E7-8B6A-11B6F2759F39}">
      <dgm:prSet/>
      <dgm:spPr/>
      <dgm:t>
        <a:bodyPr/>
        <a:lstStyle/>
        <a:p>
          <a:endParaRPr lang="en-US"/>
        </a:p>
      </dgm:t>
    </dgm:pt>
    <dgm:pt modelId="{AA8AD940-F10D-4365-9FFD-67A2A7F08D3A}" type="sibTrans" cxnId="{C54E4BA1-83B1-47E7-8B6A-11B6F2759F39}">
      <dgm:prSet/>
      <dgm:spPr/>
      <dgm:t>
        <a:bodyPr/>
        <a:lstStyle/>
        <a:p>
          <a:endParaRPr lang="en-US"/>
        </a:p>
      </dgm:t>
    </dgm:pt>
    <dgm:pt modelId="{1519D6FA-AE83-4558-8271-BD13E68F7FA2}">
      <dgm:prSet/>
      <dgm:spPr/>
      <dgm:t>
        <a:bodyPr/>
        <a:lstStyle/>
        <a:p>
          <a:pPr>
            <a:defRPr cap="all"/>
          </a:pPr>
          <a:r>
            <a:rPr lang="en-US"/>
            <a:t>If you don’t yet have a permit and you are hoping to get into the class, you must turn the homework in on time.</a:t>
          </a:r>
        </a:p>
      </dgm:t>
    </dgm:pt>
    <dgm:pt modelId="{452B6894-49AF-4EEF-B8EC-106DBFEC97BF}" type="parTrans" cxnId="{3ED331B4-9BE4-49E9-A91F-00E13873A0F1}">
      <dgm:prSet/>
      <dgm:spPr/>
      <dgm:t>
        <a:bodyPr/>
        <a:lstStyle/>
        <a:p>
          <a:endParaRPr lang="en-US"/>
        </a:p>
      </dgm:t>
    </dgm:pt>
    <dgm:pt modelId="{290DB385-C2C9-4E02-916F-7A868E0D2DD7}" type="sibTrans" cxnId="{3ED331B4-9BE4-49E9-A91F-00E13873A0F1}">
      <dgm:prSet/>
      <dgm:spPr/>
      <dgm:t>
        <a:bodyPr/>
        <a:lstStyle/>
        <a:p>
          <a:endParaRPr lang="en-US"/>
        </a:p>
      </dgm:t>
    </dgm:pt>
    <dgm:pt modelId="{004EBB41-64B6-470B-95BD-9A160ED190FC}" type="pres">
      <dgm:prSet presAssocID="{B1B63323-5EA9-4C54-85B1-4764585FB619}" presName="root" presStyleCnt="0">
        <dgm:presLayoutVars>
          <dgm:dir/>
          <dgm:resizeHandles val="exact"/>
        </dgm:presLayoutVars>
      </dgm:prSet>
      <dgm:spPr/>
    </dgm:pt>
    <dgm:pt modelId="{70906540-D3D0-43BE-B8D0-A86A2B8CAAFA}" type="pres">
      <dgm:prSet presAssocID="{5EB786BF-3FD8-4B71-A1D5-2DFB941D55B7}" presName="compNode" presStyleCnt="0"/>
      <dgm:spPr/>
    </dgm:pt>
    <dgm:pt modelId="{552FD3C4-D9B1-47D7-8B35-4CCD455D1BCE}" type="pres">
      <dgm:prSet presAssocID="{5EB786BF-3FD8-4B71-A1D5-2DFB941D55B7}" presName="iconBgRect" presStyleLbl="bgShp" presStyleIdx="0" presStyleCnt="2"/>
      <dgm:spPr/>
    </dgm:pt>
    <dgm:pt modelId="{EBF62A5A-DD48-43B2-8B48-CB74F0710942}" type="pres">
      <dgm:prSet presAssocID="{5EB786BF-3FD8-4B71-A1D5-2DFB941D55B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arm Clock"/>
        </a:ext>
      </dgm:extLst>
    </dgm:pt>
    <dgm:pt modelId="{000B4420-4C1E-4DD3-8BB1-C3407BD21288}" type="pres">
      <dgm:prSet presAssocID="{5EB786BF-3FD8-4B71-A1D5-2DFB941D55B7}" presName="spaceRect" presStyleCnt="0"/>
      <dgm:spPr/>
    </dgm:pt>
    <dgm:pt modelId="{3C67B77D-A1E7-4B8D-8813-A24060FA9FAE}" type="pres">
      <dgm:prSet presAssocID="{5EB786BF-3FD8-4B71-A1D5-2DFB941D55B7}" presName="textRect" presStyleLbl="revTx" presStyleIdx="0" presStyleCnt="2">
        <dgm:presLayoutVars>
          <dgm:chMax val="1"/>
          <dgm:chPref val="1"/>
        </dgm:presLayoutVars>
      </dgm:prSet>
      <dgm:spPr/>
    </dgm:pt>
    <dgm:pt modelId="{8DF3D37D-73CA-40C5-9E20-16B57A64B2D5}" type="pres">
      <dgm:prSet presAssocID="{AA8AD940-F10D-4365-9FFD-67A2A7F08D3A}" presName="sibTrans" presStyleCnt="0"/>
      <dgm:spPr/>
    </dgm:pt>
    <dgm:pt modelId="{B0AF6003-FEBE-40B2-B394-F68BEEB384E6}" type="pres">
      <dgm:prSet presAssocID="{1519D6FA-AE83-4558-8271-BD13E68F7FA2}" presName="compNode" presStyleCnt="0"/>
      <dgm:spPr/>
    </dgm:pt>
    <dgm:pt modelId="{F2DDB85C-83AA-456B-AAD7-A1B2F1BF355A}" type="pres">
      <dgm:prSet presAssocID="{1519D6FA-AE83-4558-8271-BD13E68F7FA2}" presName="iconBgRect" presStyleLbl="bgShp" presStyleIdx="1" presStyleCnt="2"/>
      <dgm:spPr/>
    </dgm:pt>
    <dgm:pt modelId="{4CC5662C-F998-4569-9FFC-5FBEAF1DBA4E}" type="pres">
      <dgm:prSet presAssocID="{1519D6FA-AE83-4558-8271-BD13E68F7FA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5044C4D2-7643-4F61-BADA-358DE7FE022A}" type="pres">
      <dgm:prSet presAssocID="{1519D6FA-AE83-4558-8271-BD13E68F7FA2}" presName="spaceRect" presStyleCnt="0"/>
      <dgm:spPr/>
    </dgm:pt>
    <dgm:pt modelId="{95B7DA25-C092-491A-BC6F-A59BA9CD5C69}" type="pres">
      <dgm:prSet presAssocID="{1519D6FA-AE83-4558-8271-BD13E68F7FA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19E3670-849A-40AB-A41D-A132161D5466}" type="presOf" srcId="{1519D6FA-AE83-4558-8271-BD13E68F7FA2}" destId="{95B7DA25-C092-491A-BC6F-A59BA9CD5C69}" srcOrd="0" destOrd="0" presId="urn:microsoft.com/office/officeart/2018/5/layout/IconCircleLabelList"/>
    <dgm:cxn modelId="{A4059A7E-B9CD-45EB-A776-32732B861C46}" type="presOf" srcId="{B1B63323-5EA9-4C54-85B1-4764585FB619}" destId="{004EBB41-64B6-470B-95BD-9A160ED190FC}" srcOrd="0" destOrd="0" presId="urn:microsoft.com/office/officeart/2018/5/layout/IconCircleLabelList"/>
    <dgm:cxn modelId="{C54E4BA1-83B1-47E7-8B6A-11B6F2759F39}" srcId="{B1B63323-5EA9-4C54-85B1-4764585FB619}" destId="{5EB786BF-3FD8-4B71-A1D5-2DFB941D55B7}" srcOrd="0" destOrd="0" parTransId="{19168158-844D-4024-B6C2-484A275C955C}" sibTransId="{AA8AD940-F10D-4365-9FFD-67A2A7F08D3A}"/>
    <dgm:cxn modelId="{3ED331B4-9BE4-49E9-A91F-00E13873A0F1}" srcId="{B1B63323-5EA9-4C54-85B1-4764585FB619}" destId="{1519D6FA-AE83-4558-8271-BD13E68F7FA2}" srcOrd="1" destOrd="0" parTransId="{452B6894-49AF-4EEF-B8EC-106DBFEC97BF}" sibTransId="{290DB385-C2C9-4E02-916F-7A868E0D2DD7}"/>
    <dgm:cxn modelId="{8FE6B7BD-D2FB-4455-A600-3AF4C2DB8BAA}" type="presOf" srcId="{5EB786BF-3FD8-4B71-A1D5-2DFB941D55B7}" destId="{3C67B77D-A1E7-4B8D-8813-A24060FA9FAE}" srcOrd="0" destOrd="0" presId="urn:microsoft.com/office/officeart/2018/5/layout/IconCircleLabelList"/>
    <dgm:cxn modelId="{66CDD4CB-3AEA-458A-A16C-F89AED7EBE80}" type="presParOf" srcId="{004EBB41-64B6-470B-95BD-9A160ED190FC}" destId="{70906540-D3D0-43BE-B8D0-A86A2B8CAAFA}" srcOrd="0" destOrd="0" presId="urn:microsoft.com/office/officeart/2018/5/layout/IconCircleLabelList"/>
    <dgm:cxn modelId="{049E8A9E-3772-47EC-BE69-CCEBA6DDC97F}" type="presParOf" srcId="{70906540-D3D0-43BE-B8D0-A86A2B8CAAFA}" destId="{552FD3C4-D9B1-47D7-8B35-4CCD455D1BCE}" srcOrd="0" destOrd="0" presId="urn:microsoft.com/office/officeart/2018/5/layout/IconCircleLabelList"/>
    <dgm:cxn modelId="{9195AD04-1C63-4B79-8CEC-993460B95F8F}" type="presParOf" srcId="{70906540-D3D0-43BE-B8D0-A86A2B8CAAFA}" destId="{EBF62A5A-DD48-43B2-8B48-CB74F0710942}" srcOrd="1" destOrd="0" presId="urn:microsoft.com/office/officeart/2018/5/layout/IconCircleLabelList"/>
    <dgm:cxn modelId="{E229D6EC-DFF5-4EA8-94F2-C28B8107FCC8}" type="presParOf" srcId="{70906540-D3D0-43BE-B8D0-A86A2B8CAAFA}" destId="{000B4420-4C1E-4DD3-8BB1-C3407BD21288}" srcOrd="2" destOrd="0" presId="urn:microsoft.com/office/officeart/2018/5/layout/IconCircleLabelList"/>
    <dgm:cxn modelId="{C762C6AF-58B3-4933-AA1B-0C291EF4E31E}" type="presParOf" srcId="{70906540-D3D0-43BE-B8D0-A86A2B8CAAFA}" destId="{3C67B77D-A1E7-4B8D-8813-A24060FA9FAE}" srcOrd="3" destOrd="0" presId="urn:microsoft.com/office/officeart/2018/5/layout/IconCircleLabelList"/>
    <dgm:cxn modelId="{0B8FD0FB-B3C1-466A-B4C9-4B7A63721EC2}" type="presParOf" srcId="{004EBB41-64B6-470B-95BD-9A160ED190FC}" destId="{8DF3D37D-73CA-40C5-9E20-16B57A64B2D5}" srcOrd="1" destOrd="0" presId="urn:microsoft.com/office/officeart/2018/5/layout/IconCircleLabelList"/>
    <dgm:cxn modelId="{AAA60C43-28B8-4354-AD83-91F51066CCA8}" type="presParOf" srcId="{004EBB41-64B6-470B-95BD-9A160ED190FC}" destId="{B0AF6003-FEBE-40B2-B394-F68BEEB384E6}" srcOrd="2" destOrd="0" presId="urn:microsoft.com/office/officeart/2018/5/layout/IconCircleLabelList"/>
    <dgm:cxn modelId="{622863E0-19E7-4E8F-86D3-495A5397CFDA}" type="presParOf" srcId="{B0AF6003-FEBE-40B2-B394-F68BEEB384E6}" destId="{F2DDB85C-83AA-456B-AAD7-A1B2F1BF355A}" srcOrd="0" destOrd="0" presId="urn:microsoft.com/office/officeart/2018/5/layout/IconCircleLabelList"/>
    <dgm:cxn modelId="{B2318784-3709-4E3F-A36A-430FA9A787EA}" type="presParOf" srcId="{B0AF6003-FEBE-40B2-B394-F68BEEB384E6}" destId="{4CC5662C-F998-4569-9FFC-5FBEAF1DBA4E}" srcOrd="1" destOrd="0" presId="urn:microsoft.com/office/officeart/2018/5/layout/IconCircleLabelList"/>
    <dgm:cxn modelId="{F0E3343A-638A-4B0A-85BE-5FB96DBB6A66}" type="presParOf" srcId="{B0AF6003-FEBE-40B2-B394-F68BEEB384E6}" destId="{5044C4D2-7643-4F61-BADA-358DE7FE022A}" srcOrd="2" destOrd="0" presId="urn:microsoft.com/office/officeart/2018/5/layout/IconCircleLabelList"/>
    <dgm:cxn modelId="{91F2EFBB-FA09-4389-819C-1DD040F7802A}" type="presParOf" srcId="{B0AF6003-FEBE-40B2-B394-F68BEEB384E6}" destId="{95B7DA25-C092-491A-BC6F-A59BA9CD5C6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BBDC97-33D5-41AA-AEB0-8364ED94EC1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57B738A0-808F-4216-8588-BB3548EF457B}">
      <dgm:prSet/>
      <dgm:spPr/>
      <dgm:t>
        <a:bodyPr/>
        <a:lstStyle/>
        <a:p>
          <a:pPr>
            <a:defRPr b="1"/>
          </a:pPr>
          <a:r>
            <a:rPr lang="en-US"/>
            <a:t>Regular expressions play a surprisingly large role</a:t>
          </a:r>
        </a:p>
      </dgm:t>
    </dgm:pt>
    <dgm:pt modelId="{1DDF9D56-D39E-421A-845E-84AE48FDFACA}" type="parTrans" cxnId="{0626C624-1E36-4378-9EED-9D60F844B331}">
      <dgm:prSet/>
      <dgm:spPr/>
      <dgm:t>
        <a:bodyPr/>
        <a:lstStyle/>
        <a:p>
          <a:endParaRPr lang="en-US"/>
        </a:p>
      </dgm:t>
    </dgm:pt>
    <dgm:pt modelId="{3CAF9D88-B213-4991-B22D-1FA0DB1042AB}" type="sibTrans" cxnId="{0626C624-1E36-4378-9EED-9D60F844B331}">
      <dgm:prSet/>
      <dgm:spPr/>
      <dgm:t>
        <a:bodyPr/>
        <a:lstStyle/>
        <a:p>
          <a:endParaRPr lang="en-US"/>
        </a:p>
      </dgm:t>
    </dgm:pt>
    <dgm:pt modelId="{645B13F2-89A5-43B2-AFF1-57049236BE1F}">
      <dgm:prSet/>
      <dgm:spPr/>
      <dgm:t>
        <a:bodyPr/>
        <a:lstStyle/>
        <a:p>
          <a:r>
            <a:rPr lang="en-US"/>
            <a:t>Sophisticated sequences of regular expressions are often the first model for any text processing text</a:t>
          </a:r>
        </a:p>
      </dgm:t>
    </dgm:pt>
    <dgm:pt modelId="{F4D2AE68-BD5A-447E-BB4A-59FD5258052A}" type="parTrans" cxnId="{480DC7F6-80F7-4A76-AB8A-D4A1E395BD91}">
      <dgm:prSet/>
      <dgm:spPr/>
      <dgm:t>
        <a:bodyPr/>
        <a:lstStyle/>
        <a:p>
          <a:endParaRPr lang="en-US"/>
        </a:p>
      </dgm:t>
    </dgm:pt>
    <dgm:pt modelId="{FC45F592-7981-43E2-A1A8-BBD6AB25F34D}" type="sibTrans" cxnId="{480DC7F6-80F7-4A76-AB8A-D4A1E395BD91}">
      <dgm:prSet/>
      <dgm:spPr/>
      <dgm:t>
        <a:bodyPr/>
        <a:lstStyle/>
        <a:p>
          <a:endParaRPr lang="en-US"/>
        </a:p>
      </dgm:t>
    </dgm:pt>
    <dgm:pt modelId="{C5B397D6-1996-4036-AC62-FE76B98F1721}">
      <dgm:prSet/>
      <dgm:spPr/>
      <dgm:t>
        <a:bodyPr/>
        <a:lstStyle/>
        <a:p>
          <a:pPr>
            <a:defRPr b="1"/>
          </a:pPr>
          <a:r>
            <a:rPr lang="en-US"/>
            <a:t>For many hard tasks, we use machine learning classifiers</a:t>
          </a:r>
        </a:p>
      </dgm:t>
    </dgm:pt>
    <dgm:pt modelId="{628CF4FD-C6D5-4EBC-926A-0A7F444A451E}" type="parTrans" cxnId="{D3BDB4FF-CE5D-42AD-ABE3-E660843BED06}">
      <dgm:prSet/>
      <dgm:spPr/>
      <dgm:t>
        <a:bodyPr/>
        <a:lstStyle/>
        <a:p>
          <a:endParaRPr lang="en-US"/>
        </a:p>
      </dgm:t>
    </dgm:pt>
    <dgm:pt modelId="{7EACE5CB-8FDE-4CFB-A248-E954D1D3D682}" type="sibTrans" cxnId="{D3BDB4FF-CE5D-42AD-ABE3-E660843BED06}">
      <dgm:prSet/>
      <dgm:spPr/>
      <dgm:t>
        <a:bodyPr/>
        <a:lstStyle/>
        <a:p>
          <a:endParaRPr lang="en-US"/>
        </a:p>
      </dgm:t>
    </dgm:pt>
    <dgm:pt modelId="{5025CC02-5383-4200-BA41-557C39A8CBA9}">
      <dgm:prSet/>
      <dgm:spPr/>
      <dgm:t>
        <a:bodyPr/>
        <a:lstStyle/>
        <a:p>
          <a:r>
            <a:rPr lang="en-US"/>
            <a:t>But regular expressions are used as features in the classifiers</a:t>
          </a:r>
        </a:p>
      </dgm:t>
    </dgm:pt>
    <dgm:pt modelId="{36B78F7B-BB73-44EC-891F-5231B93B83AB}" type="parTrans" cxnId="{00636B02-F511-4FE5-AD1A-3A8AC2A4F801}">
      <dgm:prSet/>
      <dgm:spPr/>
      <dgm:t>
        <a:bodyPr/>
        <a:lstStyle/>
        <a:p>
          <a:endParaRPr lang="en-US"/>
        </a:p>
      </dgm:t>
    </dgm:pt>
    <dgm:pt modelId="{E8A3038A-B168-4EB0-8E56-69C2C583818C}" type="sibTrans" cxnId="{00636B02-F511-4FE5-AD1A-3A8AC2A4F801}">
      <dgm:prSet/>
      <dgm:spPr/>
      <dgm:t>
        <a:bodyPr/>
        <a:lstStyle/>
        <a:p>
          <a:endParaRPr lang="en-US"/>
        </a:p>
      </dgm:t>
    </dgm:pt>
    <dgm:pt modelId="{2EC1168F-F52A-43C7-B31E-E7AE81F06EFE}">
      <dgm:prSet/>
      <dgm:spPr/>
      <dgm:t>
        <a:bodyPr/>
        <a:lstStyle/>
        <a:p>
          <a:r>
            <a:rPr lang="en-US"/>
            <a:t>Can be very useful in capturing generalizations</a:t>
          </a:r>
        </a:p>
      </dgm:t>
    </dgm:pt>
    <dgm:pt modelId="{91A44A1D-2FBD-4797-8E05-D96D6C7EAA2F}" type="parTrans" cxnId="{A1F091D9-A02E-49A8-AB70-F4BE8B7117B4}">
      <dgm:prSet/>
      <dgm:spPr/>
      <dgm:t>
        <a:bodyPr/>
        <a:lstStyle/>
        <a:p>
          <a:endParaRPr lang="en-US"/>
        </a:p>
      </dgm:t>
    </dgm:pt>
    <dgm:pt modelId="{BACBDD4F-EC01-4FC8-935B-A91F22C3B33D}" type="sibTrans" cxnId="{A1F091D9-A02E-49A8-AB70-F4BE8B7117B4}">
      <dgm:prSet/>
      <dgm:spPr/>
      <dgm:t>
        <a:bodyPr/>
        <a:lstStyle/>
        <a:p>
          <a:endParaRPr lang="en-US"/>
        </a:p>
      </dgm:t>
    </dgm:pt>
    <dgm:pt modelId="{F1667371-F957-4B06-A60A-EF9E5C708D78}" type="pres">
      <dgm:prSet presAssocID="{35BBDC97-33D5-41AA-AEB0-8364ED94EC1F}" presName="root" presStyleCnt="0">
        <dgm:presLayoutVars>
          <dgm:dir/>
          <dgm:resizeHandles val="exact"/>
        </dgm:presLayoutVars>
      </dgm:prSet>
      <dgm:spPr/>
    </dgm:pt>
    <dgm:pt modelId="{0B163E4A-65A1-4B26-A7D2-11C69FBEFEE4}" type="pres">
      <dgm:prSet presAssocID="{57B738A0-808F-4216-8588-BB3548EF457B}" presName="compNode" presStyleCnt="0"/>
      <dgm:spPr/>
    </dgm:pt>
    <dgm:pt modelId="{79DACECE-855A-466A-849F-4448955DFC44}" type="pres">
      <dgm:prSet presAssocID="{57B738A0-808F-4216-8588-BB3548EF457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9594E4F6-3828-4359-BBFA-AAC704D29D6D}" type="pres">
      <dgm:prSet presAssocID="{57B738A0-808F-4216-8588-BB3548EF457B}" presName="iconSpace" presStyleCnt="0"/>
      <dgm:spPr/>
    </dgm:pt>
    <dgm:pt modelId="{5C6E34C4-3E90-4738-86AD-A08B776D2350}" type="pres">
      <dgm:prSet presAssocID="{57B738A0-808F-4216-8588-BB3548EF457B}" presName="parTx" presStyleLbl="revTx" presStyleIdx="0" presStyleCnt="4">
        <dgm:presLayoutVars>
          <dgm:chMax val="0"/>
          <dgm:chPref val="0"/>
        </dgm:presLayoutVars>
      </dgm:prSet>
      <dgm:spPr/>
    </dgm:pt>
    <dgm:pt modelId="{023D1BDC-37F0-4E02-A85C-ED29C9D3F72A}" type="pres">
      <dgm:prSet presAssocID="{57B738A0-808F-4216-8588-BB3548EF457B}" presName="txSpace" presStyleCnt="0"/>
      <dgm:spPr/>
    </dgm:pt>
    <dgm:pt modelId="{08683EF2-DD8C-4089-9365-9603CBF37C73}" type="pres">
      <dgm:prSet presAssocID="{57B738A0-808F-4216-8588-BB3548EF457B}" presName="desTx" presStyleLbl="revTx" presStyleIdx="1" presStyleCnt="4">
        <dgm:presLayoutVars/>
      </dgm:prSet>
      <dgm:spPr/>
    </dgm:pt>
    <dgm:pt modelId="{D799937E-8014-4B99-89A7-5431024AB897}" type="pres">
      <dgm:prSet presAssocID="{3CAF9D88-B213-4991-B22D-1FA0DB1042AB}" presName="sibTrans" presStyleCnt="0"/>
      <dgm:spPr/>
    </dgm:pt>
    <dgm:pt modelId="{D3F1F17F-034E-4086-9DE2-892B44CBB53F}" type="pres">
      <dgm:prSet presAssocID="{C5B397D6-1996-4036-AC62-FE76B98F1721}" presName="compNode" presStyleCnt="0"/>
      <dgm:spPr/>
    </dgm:pt>
    <dgm:pt modelId="{2AFA85AB-8815-4E6D-BDB7-DB3F490FB158}" type="pres">
      <dgm:prSet presAssocID="{C5B397D6-1996-4036-AC62-FE76B98F172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A13E893-71B7-4950-AA59-FEC019849039}" type="pres">
      <dgm:prSet presAssocID="{C5B397D6-1996-4036-AC62-FE76B98F1721}" presName="iconSpace" presStyleCnt="0"/>
      <dgm:spPr/>
    </dgm:pt>
    <dgm:pt modelId="{D9B76A80-75DF-4805-A440-E9217A13F9A9}" type="pres">
      <dgm:prSet presAssocID="{C5B397D6-1996-4036-AC62-FE76B98F1721}" presName="parTx" presStyleLbl="revTx" presStyleIdx="2" presStyleCnt="4">
        <dgm:presLayoutVars>
          <dgm:chMax val="0"/>
          <dgm:chPref val="0"/>
        </dgm:presLayoutVars>
      </dgm:prSet>
      <dgm:spPr/>
    </dgm:pt>
    <dgm:pt modelId="{49911F47-BFBA-4D13-86D8-B43B4D16F3AC}" type="pres">
      <dgm:prSet presAssocID="{C5B397D6-1996-4036-AC62-FE76B98F1721}" presName="txSpace" presStyleCnt="0"/>
      <dgm:spPr/>
    </dgm:pt>
    <dgm:pt modelId="{E4D6ABCB-DEDD-4AEC-BE76-618D5C6AE78C}" type="pres">
      <dgm:prSet presAssocID="{C5B397D6-1996-4036-AC62-FE76B98F1721}" presName="desTx" presStyleLbl="revTx" presStyleIdx="3" presStyleCnt="4">
        <dgm:presLayoutVars/>
      </dgm:prSet>
      <dgm:spPr/>
    </dgm:pt>
  </dgm:ptLst>
  <dgm:cxnLst>
    <dgm:cxn modelId="{00636B02-F511-4FE5-AD1A-3A8AC2A4F801}" srcId="{C5B397D6-1996-4036-AC62-FE76B98F1721}" destId="{5025CC02-5383-4200-BA41-557C39A8CBA9}" srcOrd="0" destOrd="0" parTransId="{36B78F7B-BB73-44EC-891F-5231B93B83AB}" sibTransId="{E8A3038A-B168-4EB0-8E56-69C2C583818C}"/>
    <dgm:cxn modelId="{A1F5EC0F-C493-452A-B9E7-C5DA8EE47A8C}" type="presOf" srcId="{645B13F2-89A5-43B2-AFF1-57049236BE1F}" destId="{08683EF2-DD8C-4089-9365-9603CBF37C73}" srcOrd="0" destOrd="0" presId="urn:microsoft.com/office/officeart/2018/2/layout/IconLabelDescriptionList"/>
    <dgm:cxn modelId="{0626C624-1E36-4378-9EED-9D60F844B331}" srcId="{35BBDC97-33D5-41AA-AEB0-8364ED94EC1F}" destId="{57B738A0-808F-4216-8588-BB3548EF457B}" srcOrd="0" destOrd="0" parTransId="{1DDF9D56-D39E-421A-845E-84AE48FDFACA}" sibTransId="{3CAF9D88-B213-4991-B22D-1FA0DB1042AB}"/>
    <dgm:cxn modelId="{7F7EC338-578D-4E59-9E79-F3D52ACFCF77}" type="presOf" srcId="{2EC1168F-F52A-43C7-B31E-E7AE81F06EFE}" destId="{E4D6ABCB-DEDD-4AEC-BE76-618D5C6AE78C}" srcOrd="0" destOrd="1" presId="urn:microsoft.com/office/officeart/2018/2/layout/IconLabelDescriptionList"/>
    <dgm:cxn modelId="{1991D07E-DD81-4543-843C-273B0C80980D}" type="presOf" srcId="{5025CC02-5383-4200-BA41-557C39A8CBA9}" destId="{E4D6ABCB-DEDD-4AEC-BE76-618D5C6AE78C}" srcOrd="0" destOrd="0" presId="urn:microsoft.com/office/officeart/2018/2/layout/IconLabelDescriptionList"/>
    <dgm:cxn modelId="{FF3C79A2-BB74-4437-BE75-8A36E5E2DEF9}" type="presOf" srcId="{C5B397D6-1996-4036-AC62-FE76B98F1721}" destId="{D9B76A80-75DF-4805-A440-E9217A13F9A9}" srcOrd="0" destOrd="0" presId="urn:microsoft.com/office/officeart/2018/2/layout/IconLabelDescriptionList"/>
    <dgm:cxn modelId="{2C2996AC-107C-471F-900E-E533EC5BB8FC}" type="presOf" srcId="{57B738A0-808F-4216-8588-BB3548EF457B}" destId="{5C6E34C4-3E90-4738-86AD-A08B776D2350}" srcOrd="0" destOrd="0" presId="urn:microsoft.com/office/officeart/2018/2/layout/IconLabelDescriptionList"/>
    <dgm:cxn modelId="{A1F091D9-A02E-49A8-AB70-F4BE8B7117B4}" srcId="{C5B397D6-1996-4036-AC62-FE76B98F1721}" destId="{2EC1168F-F52A-43C7-B31E-E7AE81F06EFE}" srcOrd="1" destOrd="0" parTransId="{91A44A1D-2FBD-4797-8E05-D96D6C7EAA2F}" sibTransId="{BACBDD4F-EC01-4FC8-935B-A91F22C3B33D}"/>
    <dgm:cxn modelId="{63CA51DE-B538-4C18-88E5-23C2467B604A}" type="presOf" srcId="{35BBDC97-33D5-41AA-AEB0-8364ED94EC1F}" destId="{F1667371-F957-4B06-A60A-EF9E5C708D78}" srcOrd="0" destOrd="0" presId="urn:microsoft.com/office/officeart/2018/2/layout/IconLabelDescriptionList"/>
    <dgm:cxn modelId="{480DC7F6-80F7-4A76-AB8A-D4A1E395BD91}" srcId="{57B738A0-808F-4216-8588-BB3548EF457B}" destId="{645B13F2-89A5-43B2-AFF1-57049236BE1F}" srcOrd="0" destOrd="0" parTransId="{F4D2AE68-BD5A-447E-BB4A-59FD5258052A}" sibTransId="{FC45F592-7981-43E2-A1A8-BBD6AB25F34D}"/>
    <dgm:cxn modelId="{D3BDB4FF-CE5D-42AD-ABE3-E660843BED06}" srcId="{35BBDC97-33D5-41AA-AEB0-8364ED94EC1F}" destId="{C5B397D6-1996-4036-AC62-FE76B98F1721}" srcOrd="1" destOrd="0" parTransId="{628CF4FD-C6D5-4EBC-926A-0A7F444A451E}" sibTransId="{7EACE5CB-8FDE-4CFB-A248-E954D1D3D682}"/>
    <dgm:cxn modelId="{28C2E3CB-4245-4F22-A16E-7EF25C4DB3C9}" type="presParOf" srcId="{F1667371-F957-4B06-A60A-EF9E5C708D78}" destId="{0B163E4A-65A1-4B26-A7D2-11C69FBEFEE4}" srcOrd="0" destOrd="0" presId="urn:microsoft.com/office/officeart/2018/2/layout/IconLabelDescriptionList"/>
    <dgm:cxn modelId="{BBB67BE5-F4DC-490B-99AF-C7260DBB5074}" type="presParOf" srcId="{0B163E4A-65A1-4B26-A7D2-11C69FBEFEE4}" destId="{79DACECE-855A-466A-849F-4448955DFC44}" srcOrd="0" destOrd="0" presId="urn:microsoft.com/office/officeart/2018/2/layout/IconLabelDescriptionList"/>
    <dgm:cxn modelId="{8C78CBE1-64C6-4946-935C-3A26D17DF649}" type="presParOf" srcId="{0B163E4A-65A1-4B26-A7D2-11C69FBEFEE4}" destId="{9594E4F6-3828-4359-BBFA-AAC704D29D6D}" srcOrd="1" destOrd="0" presId="urn:microsoft.com/office/officeart/2018/2/layout/IconLabelDescriptionList"/>
    <dgm:cxn modelId="{FB9A3733-D6BF-4AD1-933F-2ADE04B65932}" type="presParOf" srcId="{0B163E4A-65A1-4B26-A7D2-11C69FBEFEE4}" destId="{5C6E34C4-3E90-4738-86AD-A08B776D2350}" srcOrd="2" destOrd="0" presId="urn:microsoft.com/office/officeart/2018/2/layout/IconLabelDescriptionList"/>
    <dgm:cxn modelId="{1634C21A-535B-47B5-AA76-00D15004D7ED}" type="presParOf" srcId="{0B163E4A-65A1-4B26-A7D2-11C69FBEFEE4}" destId="{023D1BDC-37F0-4E02-A85C-ED29C9D3F72A}" srcOrd="3" destOrd="0" presId="urn:microsoft.com/office/officeart/2018/2/layout/IconLabelDescriptionList"/>
    <dgm:cxn modelId="{CA5B0184-43DF-4919-A033-9BE552C8652B}" type="presParOf" srcId="{0B163E4A-65A1-4B26-A7D2-11C69FBEFEE4}" destId="{08683EF2-DD8C-4089-9365-9603CBF37C73}" srcOrd="4" destOrd="0" presId="urn:microsoft.com/office/officeart/2018/2/layout/IconLabelDescriptionList"/>
    <dgm:cxn modelId="{772DE19F-9840-4E9E-A2B5-0C10DD5F3AC9}" type="presParOf" srcId="{F1667371-F957-4B06-A60A-EF9E5C708D78}" destId="{D799937E-8014-4B99-89A7-5431024AB897}" srcOrd="1" destOrd="0" presId="urn:microsoft.com/office/officeart/2018/2/layout/IconLabelDescriptionList"/>
    <dgm:cxn modelId="{D5EFC929-E627-4E85-AB50-1C95DAFED9DF}" type="presParOf" srcId="{F1667371-F957-4B06-A60A-EF9E5C708D78}" destId="{D3F1F17F-034E-4086-9DE2-892B44CBB53F}" srcOrd="2" destOrd="0" presId="urn:microsoft.com/office/officeart/2018/2/layout/IconLabelDescriptionList"/>
    <dgm:cxn modelId="{FA9E5C01-242A-420A-BDA8-9E2BE2A7F950}" type="presParOf" srcId="{D3F1F17F-034E-4086-9DE2-892B44CBB53F}" destId="{2AFA85AB-8815-4E6D-BDB7-DB3F490FB158}" srcOrd="0" destOrd="0" presId="urn:microsoft.com/office/officeart/2018/2/layout/IconLabelDescriptionList"/>
    <dgm:cxn modelId="{167783C4-E927-498F-B02E-D60D1EEBEF7A}" type="presParOf" srcId="{D3F1F17F-034E-4086-9DE2-892B44CBB53F}" destId="{3A13E893-71B7-4950-AA59-FEC019849039}" srcOrd="1" destOrd="0" presId="urn:microsoft.com/office/officeart/2018/2/layout/IconLabelDescriptionList"/>
    <dgm:cxn modelId="{4D6AFF5C-D07A-41A9-A7FE-ECC917338CA2}" type="presParOf" srcId="{D3F1F17F-034E-4086-9DE2-892B44CBB53F}" destId="{D9B76A80-75DF-4805-A440-E9217A13F9A9}" srcOrd="2" destOrd="0" presId="urn:microsoft.com/office/officeart/2018/2/layout/IconLabelDescriptionList"/>
    <dgm:cxn modelId="{CB44ACA9-6077-4F48-9026-7F8B1B32722E}" type="presParOf" srcId="{D3F1F17F-034E-4086-9DE2-892B44CBB53F}" destId="{49911F47-BFBA-4D13-86D8-B43B4D16F3AC}" srcOrd="3" destOrd="0" presId="urn:microsoft.com/office/officeart/2018/2/layout/IconLabelDescriptionList"/>
    <dgm:cxn modelId="{2E72E179-D4BE-42D8-99C0-B468F59DA658}" type="presParOf" srcId="{D3F1F17F-034E-4086-9DE2-892B44CBB53F}" destId="{E4D6ABCB-DEDD-4AEC-BE76-618D5C6AE78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FD3C4-D9B1-47D7-8B35-4CCD455D1BCE}">
      <dsp:nvSpPr>
        <dsp:cNvPr id="0" name=""/>
        <dsp:cNvSpPr/>
      </dsp:nvSpPr>
      <dsp:spPr>
        <a:xfrm>
          <a:off x="709509" y="160539"/>
          <a:ext cx="2093062" cy="20930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F62A5A-DD48-43B2-8B48-CB74F0710942}">
      <dsp:nvSpPr>
        <dsp:cNvPr id="0" name=""/>
        <dsp:cNvSpPr/>
      </dsp:nvSpPr>
      <dsp:spPr>
        <a:xfrm>
          <a:off x="1155571" y="606602"/>
          <a:ext cx="1200937" cy="120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7B77D-A1E7-4B8D-8813-A24060FA9FAE}">
      <dsp:nvSpPr>
        <dsp:cNvPr id="0" name=""/>
        <dsp:cNvSpPr/>
      </dsp:nvSpPr>
      <dsp:spPr>
        <a:xfrm>
          <a:off x="40415" y="2905540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HW1 is due tonight before 11:59pm</a:t>
          </a:r>
        </a:p>
      </dsp:txBody>
      <dsp:txXfrm>
        <a:off x="40415" y="2905540"/>
        <a:ext cx="3431250" cy="720000"/>
      </dsp:txXfrm>
    </dsp:sp>
    <dsp:sp modelId="{F2DDB85C-83AA-456B-AAD7-A1B2F1BF355A}">
      <dsp:nvSpPr>
        <dsp:cNvPr id="0" name=""/>
        <dsp:cNvSpPr/>
      </dsp:nvSpPr>
      <dsp:spPr>
        <a:xfrm>
          <a:off x="4741228" y="160539"/>
          <a:ext cx="2093062" cy="20930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5662C-F998-4569-9FFC-5FBEAF1DBA4E}">
      <dsp:nvSpPr>
        <dsp:cNvPr id="0" name=""/>
        <dsp:cNvSpPr/>
      </dsp:nvSpPr>
      <dsp:spPr>
        <a:xfrm>
          <a:off x="5187290" y="606602"/>
          <a:ext cx="1200937" cy="120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7DA25-C092-491A-BC6F-A59BA9CD5C69}">
      <dsp:nvSpPr>
        <dsp:cNvPr id="0" name=""/>
        <dsp:cNvSpPr/>
      </dsp:nvSpPr>
      <dsp:spPr>
        <a:xfrm>
          <a:off x="4072134" y="2905540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If you don’t yet have a permit and you are hoping to get into the class, you must turn the homework in on time.</a:t>
          </a:r>
        </a:p>
      </dsp:txBody>
      <dsp:txXfrm>
        <a:off x="4072134" y="2905540"/>
        <a:ext cx="343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DACECE-855A-466A-849F-4448955DFC44}">
      <dsp:nvSpPr>
        <dsp:cNvPr id="0" name=""/>
        <dsp:cNvSpPr/>
      </dsp:nvSpPr>
      <dsp:spPr>
        <a:xfrm>
          <a:off x="2848" y="1553725"/>
          <a:ext cx="819492" cy="8194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E34C4-3E90-4738-86AD-A08B776D2350}">
      <dsp:nvSpPr>
        <dsp:cNvPr id="0" name=""/>
        <dsp:cNvSpPr/>
      </dsp:nvSpPr>
      <dsp:spPr>
        <a:xfrm>
          <a:off x="2848" y="2482543"/>
          <a:ext cx="2341406" cy="395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Regular expressions play a surprisingly large role</a:t>
          </a:r>
        </a:p>
      </dsp:txBody>
      <dsp:txXfrm>
        <a:off x="2848" y="2482543"/>
        <a:ext cx="2341406" cy="395112"/>
      </dsp:txXfrm>
    </dsp:sp>
    <dsp:sp modelId="{08683EF2-DD8C-4089-9365-9603CBF37C73}">
      <dsp:nvSpPr>
        <dsp:cNvPr id="0" name=""/>
        <dsp:cNvSpPr/>
      </dsp:nvSpPr>
      <dsp:spPr>
        <a:xfrm>
          <a:off x="2848" y="2928505"/>
          <a:ext cx="2341406" cy="1167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Sophisticated sequences of regular expressions are often the first model for any text processing text</a:t>
          </a:r>
        </a:p>
      </dsp:txBody>
      <dsp:txXfrm>
        <a:off x="2848" y="2928505"/>
        <a:ext cx="2341406" cy="1167680"/>
      </dsp:txXfrm>
    </dsp:sp>
    <dsp:sp modelId="{2AFA85AB-8815-4E6D-BDB7-DB3F490FB158}">
      <dsp:nvSpPr>
        <dsp:cNvPr id="0" name=""/>
        <dsp:cNvSpPr/>
      </dsp:nvSpPr>
      <dsp:spPr>
        <a:xfrm>
          <a:off x="2754001" y="1553725"/>
          <a:ext cx="819492" cy="8194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76A80-75DF-4805-A440-E9217A13F9A9}">
      <dsp:nvSpPr>
        <dsp:cNvPr id="0" name=""/>
        <dsp:cNvSpPr/>
      </dsp:nvSpPr>
      <dsp:spPr>
        <a:xfrm>
          <a:off x="2754001" y="2482543"/>
          <a:ext cx="2341406" cy="395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For many hard tasks, we use machine learning classifiers</a:t>
          </a:r>
        </a:p>
      </dsp:txBody>
      <dsp:txXfrm>
        <a:off x="2754001" y="2482543"/>
        <a:ext cx="2341406" cy="395112"/>
      </dsp:txXfrm>
    </dsp:sp>
    <dsp:sp modelId="{E4D6ABCB-DEDD-4AEC-BE76-618D5C6AE78C}">
      <dsp:nvSpPr>
        <dsp:cNvPr id="0" name=""/>
        <dsp:cNvSpPr/>
      </dsp:nvSpPr>
      <dsp:spPr>
        <a:xfrm>
          <a:off x="2754001" y="2928505"/>
          <a:ext cx="2341406" cy="1167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But regular expressions are used as features in the classifiers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Can be very useful in capturing generalizations</a:t>
          </a:r>
        </a:p>
      </dsp:txBody>
      <dsp:txXfrm>
        <a:off x="2754001" y="2928505"/>
        <a:ext cx="2341406" cy="1167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1/22/20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lonzo_Church" TargetMode="External"/><Relationship Id="rId13" Type="http://schemas.openxmlformats.org/officeDocument/2006/relationships/hyperlink" Target="https://en.wikipedia.org/wiki/Recursion_theory" TargetMode="External"/><Relationship Id="rId18" Type="http://schemas.openxmlformats.org/officeDocument/2006/relationships/hyperlink" Target="https://en.wikipedia.org/wiki/Kleene_star" TargetMode="External"/><Relationship Id="rId3" Type="http://schemas.openxmlformats.org/officeDocument/2006/relationships/hyperlink" Target="https://en.wikipedia.org/wiki/Help:IPA/English" TargetMode="External"/><Relationship Id="rId21" Type="http://schemas.openxmlformats.org/officeDocument/2006/relationships/hyperlink" Target="https://en.wikipedia.org/wiki/Regular_expressions" TargetMode="External"/><Relationship Id="rId7" Type="http://schemas.openxmlformats.org/officeDocument/2006/relationships/hyperlink" Target="https://en.wikipedia.org/wiki/Mathematician" TargetMode="External"/><Relationship Id="rId12" Type="http://schemas.openxmlformats.org/officeDocument/2006/relationships/hyperlink" Target="https://en.wikipedia.org/wiki/Mathematical_logic" TargetMode="External"/><Relationship Id="rId17" Type="http://schemas.openxmlformats.org/officeDocument/2006/relationships/hyperlink" Target="https://en.wikipedia.org/wiki/Kleene_algebra" TargetMode="External"/><Relationship Id="rId2" Type="http://schemas.openxmlformats.org/officeDocument/2006/relationships/slide" Target="../slides/slide22.xml"/><Relationship Id="rId16" Type="http://schemas.openxmlformats.org/officeDocument/2006/relationships/hyperlink" Target="https://en.wikipedia.org/wiki/Kleene_hierarchy" TargetMode="External"/><Relationship Id="rId20" Type="http://schemas.openxmlformats.org/officeDocument/2006/relationships/hyperlink" Target="https://en.wikipedia.org/wiki/Kleene_fixpoint_theorem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United_States" TargetMode="External"/><Relationship Id="rId11" Type="http://schemas.openxmlformats.org/officeDocument/2006/relationships/hyperlink" Target="https://en.wikipedia.org/wiki/Emil_Post" TargetMode="External"/><Relationship Id="rId5" Type="http://schemas.openxmlformats.org/officeDocument/2006/relationships/hyperlink" Target="https://en.wikipedia.org/wiki/Stephen_Cole_Kleene#cite_note-3" TargetMode="External"/><Relationship Id="rId15" Type="http://schemas.openxmlformats.org/officeDocument/2006/relationships/hyperlink" Target="https://en.wikipedia.org/wiki/Computable_function" TargetMode="External"/><Relationship Id="rId10" Type="http://schemas.openxmlformats.org/officeDocument/2006/relationships/hyperlink" Target="https://en.wikipedia.org/wiki/Alan_Turing" TargetMode="External"/><Relationship Id="rId19" Type="http://schemas.openxmlformats.org/officeDocument/2006/relationships/hyperlink" Target="https://en.wikipedia.org/wiki/Kleene's_recursion_theorem" TargetMode="External"/><Relationship Id="rId4" Type="http://schemas.openxmlformats.org/officeDocument/2006/relationships/hyperlink" Target="https://en.wikipedia.org/wiki/Help:Pronunciation_respelling_key" TargetMode="External"/><Relationship Id="rId9" Type="http://schemas.openxmlformats.org/officeDocument/2006/relationships/hyperlink" Target="https://en.wikipedia.org/wiki/R%C3%B3zsa_P%C3%A9ter" TargetMode="External"/><Relationship Id="rId14" Type="http://schemas.openxmlformats.org/officeDocument/2006/relationships/hyperlink" Target="https://en.wikipedia.org/wiki/Computer_science" TargetMode="External"/><Relationship Id="rId22" Type="http://schemas.openxmlformats.org/officeDocument/2006/relationships/hyperlink" Target="https://en.wikipedia.org/wiki/Mathematical_intuitionism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525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DFDE8B-28E4-4047-85D4-57A6728EBAFF}" type="slidenum">
              <a:rPr lang="en-US"/>
              <a:pPr/>
              <a:t>22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r>
              <a:rPr kumimoji="1" lang="en-US" sz="1200" b="1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Stephen Cole Kleene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(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3" tooltip="Help:IPA/English"/>
              </a:rPr>
              <a:t>/ˈkleɪni/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</a:t>
            </a:r>
            <a:r>
              <a:rPr kumimoji="1" lang="en-US" sz="1200" b="0" i="1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4" tooltip="Help:Pronunciation respelling key"/>
              </a:rPr>
              <a:t>KLAY-nee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;</a:t>
            </a:r>
            <a:r>
              <a:rPr kumimoji="1" lang="en-US" sz="1200" b="0" i="0" u="none" strike="noStrike" kern="1200" baseline="300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5"/>
              </a:rPr>
              <a:t>[a]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January 5, 1909 – January 25, 1994) was an 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6" tooltip="United States"/>
              </a:rPr>
              <a:t>American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7" tooltip="Mathematician"/>
              </a:rPr>
              <a:t>mathematician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. One of the students of 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8" tooltip="Alonzo Church"/>
              </a:rPr>
              <a:t>Alonzo Church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, Kleene, along with 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9" tooltip="Rózsa Péter"/>
              </a:rPr>
              <a:t>Rózsa Péter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, 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0" tooltip="Alan Turing"/>
              </a:rPr>
              <a:t>Alan Turing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, 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1" tooltip="Emil Post"/>
              </a:rPr>
              <a:t>Emil Post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, and others, is best known as a founder of the branch of 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2" tooltip="Mathematical logic"/>
              </a:rPr>
              <a:t>mathematical logic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known as 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3" tooltip="Recursion theory"/>
              </a:rPr>
              <a:t>recursion theory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, which subsequently helped to provide the foundations of theoretical 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4" tooltip="Computer science"/>
              </a:rPr>
              <a:t>computer science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. Kleene's work grounds the study of 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5" tooltip="Computable function"/>
              </a:rPr>
              <a:t>computable functions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. A number of mathematical concepts are named after him: 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6" tooltip="Kleene hierarchy"/>
              </a:rPr>
              <a:t>Kleene hierarchy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, 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7" tooltip="Kleene algebra"/>
              </a:rPr>
              <a:t>Kleene algebra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, the 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8" tooltip="Kleene star"/>
              </a:rPr>
              <a:t>Kleene star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(Kleene closure), 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19" tooltip="Kleene's recursion theorem"/>
              </a:rPr>
              <a:t>Kleene's recursion theorem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and the 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20" tooltip="Kleene fixpoint theorem"/>
              </a:rPr>
              <a:t>Kleene fixpoint theorem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. He also invented 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21" tooltip="Regular expressions"/>
              </a:rPr>
              <a:t>regular expressions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, and made significant contributions to the foundations of 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  <a:hlinkClick r:id="rId22" tooltip="Mathematical intuitionism"/>
              </a:rPr>
              <a:t>mathematical intuitionism</a:t>
            </a:r>
            <a:r>
              <a:rPr kumimoji="1" lang="en-US" sz="1200" b="0" i="0" u="none" strike="noStrike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71008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422F39-6D47-7E4A-B2A9-7EB2D50CD805}" type="slidenum">
              <a:rPr lang="en-US"/>
              <a:pPr/>
              <a:t>23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68097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D70C18-464E-3545-9CA1-FC88A632BD18}" type="slidenum">
              <a:rPr lang="en-US"/>
              <a:pPr/>
              <a:t>24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15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82BD90-5842-9D48-A685-621D2A4C3779}" type="slidenum">
              <a:rPr lang="en-US"/>
              <a:pPr/>
              <a:t>25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28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149E1A-5C54-D64B-9E9D-5A113A6AF7E6}" type="slidenum">
              <a:rPr lang="en-US"/>
              <a:pPr/>
              <a:t>26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60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398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E9F685-F098-8E4C-B6D8-D94BDE4D6D6B}" type="slidenum">
              <a:rPr lang="en-US"/>
              <a:pPr/>
              <a:t>29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5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52608-6990-6E43-AA5F-49A5045801F2}" type="slidenum">
              <a:rPr lang="en-US"/>
              <a:pPr/>
              <a:t>30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06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31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Should San Francisco be considered 1 or 2 words?</a:t>
            </a:r>
          </a:p>
          <a:p>
            <a:r>
              <a:rPr lang="en-US" dirty="0"/>
              <a:t>'the’</a:t>
            </a:r>
            <a:r>
              <a:rPr lang="en-US" baseline="0" dirty="0"/>
              <a:t> is repeated twice</a:t>
            </a:r>
          </a:p>
          <a:p>
            <a:r>
              <a:rPr lang="en-US" baseline="0" dirty="0"/>
              <a:t>So is ’and’</a:t>
            </a:r>
            <a:endParaRPr lang="en-US" dirty="0"/>
          </a:p>
          <a:p>
            <a:r>
              <a:rPr lang="en-US" dirty="0"/>
              <a:t>Should they and their be collapsed</a:t>
            </a:r>
            <a:r>
              <a:rPr lang="en-US" baseline="0" dirty="0"/>
              <a:t> to the same lemma?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5930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32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29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3437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tr</a:t>
            </a:r>
            <a:r>
              <a:rPr lang="en-US" dirty="0"/>
              <a:t> = 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translate characters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200" kern="1200" dirty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r>
              <a:rPr lang="en-US" dirty="0"/>
              <a:t>man </a:t>
            </a:r>
            <a:r>
              <a:rPr lang="en-US" dirty="0" err="1"/>
              <a:t>tr</a:t>
            </a:r>
            <a:endParaRPr lang="en-US" dirty="0"/>
          </a:p>
          <a:p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wget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http://computational-linguistics-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class.org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/downloads/hw3/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endParaRPr kumimoji="1" lang="en-US" sz="1200" kern="1200" dirty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head 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endParaRPr kumimoji="1" lang="en-US" sz="1200" kern="1200" dirty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 -f6 -d";"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d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";" 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A-Za-z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 "\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 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|</a:t>
            </a:r>
            <a:r>
              <a:rPr kumimoji="1" lang="en-US" sz="1200" kern="1200" baseline="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more</a:t>
            </a:r>
          </a:p>
          <a:p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 -f6 -d";"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tr -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"A-Za-z" "\n" | sort |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-f6 -d";"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"A-Za-z" "\n"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-c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nr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-f6 -d";"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"A-Za-z" "\n"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"A-Z" "a-z"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-c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nr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mr-IN" sz="1200" kern="1200" dirty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498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wget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http://computational-linguistics-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class.org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/downloads/hw3/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endParaRPr kumimoji="1" lang="en-US" sz="1200" kern="1200" dirty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head 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endParaRPr kumimoji="1" lang="en-US" sz="1200" kern="1200" dirty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 -f6 -d";"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 -f6 -d";"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cut -f2 -d'"' 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d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";" 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-f2 -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d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'"'  | 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A-Za-z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 "\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 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|</a:t>
            </a:r>
            <a:r>
              <a:rPr kumimoji="1" lang="en-US" sz="1200" kern="1200" baseline="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more</a:t>
            </a:r>
          </a:p>
          <a:p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 -f6 -d";"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cut -f2 -d' |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Za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-z" "\n" | sort |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-f6 -d";"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-f2 -d'"'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"A-Za-z" "\n"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-c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nr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-f6 -d";"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-f2 -d'"'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"A-Za-z" "\n"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 "A-Z" "a-z"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-c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nr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mr-IN" sz="1200" kern="1200" dirty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65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wget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http://computational-linguistics-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class.org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/downloads/hw3/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endParaRPr kumimoji="1" lang="en-US" sz="1200" kern="1200" dirty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head 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endParaRPr kumimoji="1" lang="en-US" sz="1200" kern="1200" dirty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 -f6 -d";"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 -f6 -d";"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cut -f2 -d'"' 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d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";" 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-f2 -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d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'"'  | 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A-Za-z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 "\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 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|</a:t>
            </a:r>
            <a:r>
              <a:rPr kumimoji="1" lang="en-US" sz="1200" kern="1200" baseline="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more</a:t>
            </a:r>
          </a:p>
          <a:p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 -f6 -d";"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cut -f2 -d' |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Za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-z" "\n" | sort |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-f6 -d";"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-f2 -d'"'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"A-Za-z" "\n"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-c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nr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-f6 -d";"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-f2 -d'"'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"A-Za-z" "\n"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 "A-Z" "a-z"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-c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nr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mr-IN" sz="1200" kern="1200" dirty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83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call'd</a:t>
            </a:r>
            <a:r>
              <a:rPr lang="en-US" b="1" dirty="0"/>
              <a:t> me</a:t>
            </a:r>
          </a:p>
          <a:p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cut -f6 -d";"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will_play_text.csv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tr 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"A-Za-z'" "\n" | tr "A-Z" "a-z" | sort |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-c | sort -nr | grep "'d" | more</a:t>
            </a:r>
          </a:p>
          <a:p>
            <a:endParaRPr lang="en-US" b="1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134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call'd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78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kill'd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74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banish'd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67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look'd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58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turn'd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46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touch'd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46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show’d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wget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http://computational-linguistics-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class.org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/downloads/hw3/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endParaRPr kumimoji="1" lang="en-US" sz="1200" kern="1200" dirty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head 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endParaRPr kumimoji="1" lang="en-US" sz="1200" kern="1200" dirty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 -f6 -d";"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 -f6 -d";"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cut -f2 -d'"' 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d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";" 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-f2 -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d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'"'  | 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A-Za-z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 "\</a:t>
            </a:r>
            <a:r>
              <a:rPr kumimoji="1" lang="mr-IN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</a:t>
            </a:r>
            <a:r>
              <a:rPr kumimoji="1" lang="mr-IN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" 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|</a:t>
            </a:r>
            <a:r>
              <a:rPr kumimoji="1" lang="en-US" sz="1200" kern="1200" baseline="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more</a:t>
            </a:r>
          </a:p>
          <a:p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 -f6 -d";"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cut -f2 -d' |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Za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-z" "\n" | sort |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-f6 -d";"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-f2 -d'"'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"A-Za-z" "\n"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-c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nr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-f6 -d";"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will_play_text.csv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cut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-f2 -d'"'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sc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"A-Za-z" "\n"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tr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 "A-Z" "a-z"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uniq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-c | 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sort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-</a:t>
            </a:r>
            <a:r>
              <a:rPr kumimoji="1" lang="hr-HR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nr</a:t>
            </a:r>
            <a:r>
              <a:rPr kumimoji="1" lang="hr-HR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| more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mr-IN" sz="1200" kern="1200" dirty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89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86323-23FC-C745-A59E-E7A0F69F23C3}" type="slidenum">
              <a:rPr lang="en-US"/>
              <a:pPr/>
              <a:t>40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39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9BB694-CB85-1C42-BB21-6EC89F24E5E0}" type="slidenum">
              <a:rPr lang="en-US"/>
              <a:pPr/>
              <a:t>41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328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24F83C-53AC-F24F-80E2-C55109AFC467}" type="slidenum">
              <a:rPr lang="en-US"/>
              <a:pPr/>
              <a:t>42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640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43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70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1B9DA1-D091-A64A-A0FC-8E8CCCAFB71C}" type="slidenum">
              <a:rPr lang="en-US"/>
              <a:pPr/>
              <a:t>47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055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E32076-AB54-DD42-AB81-EE05460AD3D3}" type="slidenum">
              <a:rPr lang="en-US"/>
              <a:pPr/>
              <a:t>52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04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84C32A9-5A2D-B045-843B-D06D034130F2}" type="slidenum">
              <a:rPr lang="en-US" sz="1200"/>
              <a:pPr eaLnBrk="1" hangingPunct="1"/>
              <a:t>8</a:t>
            </a:fld>
            <a:endParaRPr 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>
              <a:buFont typeface="Times" charset="0"/>
              <a:buNone/>
            </a:pP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Precision P = 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/(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 + 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fp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)</a:t>
            </a:r>
          </a:p>
          <a:p>
            <a:pPr algn="l" eaLnBrk="1" hangingPunct="1">
              <a:buFont typeface="Times" charset="0"/>
              <a:buNone/>
            </a:pP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Recall  </a:t>
            </a:r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   R = 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/(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 + 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fn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)</a:t>
            </a:r>
          </a:p>
          <a:p>
            <a:pPr algn="l" eaLnBrk="1" hangingPunct="1">
              <a:buFont typeface="Times" charset="0"/>
              <a:buNone/>
            </a:pP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Mention precision recall tradeoff.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precision, recall, f-measure [many have seen before]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there are two sets: CORRECT entities and SELECTED entities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2x2 contingency table, four possible outcomes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for precision &amp; recall, you're ignoring bottom corner (where you get O right)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precision: what proportion of your guesses are correct?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note that correctness means (a) correct boundaries, and (b) correct label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recall: what proportion of true entities did you get right?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ASK STUDENTS HERE ABOUT WHY NOT TO USE ACCURACY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[note that there is typically a trade-off between precision and recall!]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[to get high precision, be very reluctant to make guesses – but then you may have poor recall]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[to get high recall, be very promiscuous in making guesses – but then you may have poor precision]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2996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53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151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4D6FAE-BAB2-4B44-B9CF-68A8BE4C6FBA}" type="slidenum">
              <a:rPr lang="en-US"/>
              <a:pPr/>
              <a:t>54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40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F872B-19D4-8F46-BECB-09C895BA15F0}" type="slidenum">
              <a:rPr lang="en-US"/>
              <a:pPr/>
              <a:t>55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401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4D052C-C7F7-BA4E-98C4-68051FCD392D}" type="slidenum">
              <a:rPr lang="en-US"/>
              <a:pPr/>
              <a:t>56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78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530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324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64B176-3CE7-6A41-BE1E-57EEC52B0665}" type="slidenum">
              <a:rPr lang="en-US"/>
              <a:pPr/>
              <a:t>18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24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23507-3658-094F-A348-B086D6EDE221}" type="slidenum">
              <a:rPr lang="en-US"/>
              <a:pPr/>
              <a:t>19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9307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20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341632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21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132169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rot="16200000">
            <a:off x="-3406514" y="3331563"/>
            <a:ext cx="6858002" cy="194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 rot="16200000" flipV="1">
            <a:off x="-3299855" y="3421128"/>
            <a:ext cx="6858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841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E132B-8114-9C40-BEEF-D3730B172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690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705600"/>
            <a:ext cx="3617103" cy="119311"/>
          </a:xfr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700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86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 rot="16200000">
            <a:off x="-3414009" y="3339058"/>
            <a:ext cx="6858002" cy="1798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 rot="16200000" flipV="1">
            <a:off x="-3329835" y="3406138"/>
            <a:ext cx="6858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628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4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40CDC23-E565-C848-9AF6-12BD09C53D9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1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1/22/20</a:t>
            </a:fld>
            <a:r>
              <a:rPr lang="en-US" dirty="0" err="1"/>
              <a:t>sss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8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681037"/>
            <a:ext cx="3890964" cy="1731963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835400"/>
            <a:ext cx="3886200" cy="22352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73800"/>
            <a:ext cx="12192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62738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6273800"/>
            <a:ext cx="765174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5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6200000">
            <a:off x="-3375856" y="3330886"/>
            <a:ext cx="6858002" cy="1962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 rot="16200000" flipV="1">
            <a:off x="-3299855" y="3421128"/>
            <a:ext cx="68580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0CDC23-E565-C848-9AF6-12BD09C53D91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9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8" r:id="rId9"/>
    <p:sldLayoutId id="2147483690" r:id="rId10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omputational-linguistics-class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CIS 530: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Text Processing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2021379"/>
          </a:xfrm>
        </p:spPr>
        <p:txBody>
          <a:bodyPr>
            <a:normAutofit/>
          </a:bodyPr>
          <a:lstStyle/>
          <a:p>
            <a:r>
              <a:rPr lang="en-US" dirty="0"/>
              <a:t>Mondays and Wednesdays 1:30-3pm</a:t>
            </a:r>
            <a:br>
              <a:rPr lang="en-US" dirty="0"/>
            </a:br>
            <a:r>
              <a:rPr lang="en-US" dirty="0"/>
              <a:t>3401 Walnut, room 401B</a:t>
            </a:r>
            <a:br>
              <a:rPr lang="en-US" dirty="0"/>
            </a:br>
            <a:r>
              <a:rPr lang="en-US" dirty="0">
                <a:hlinkClick r:id="rId2"/>
              </a:rPr>
              <a:t>computational-linguistics-class.org</a:t>
            </a:r>
            <a:endParaRPr lang="en-US" dirty="0"/>
          </a:p>
          <a:p>
            <a:br>
              <a:rPr lang="en-US" dirty="0"/>
            </a:br>
            <a:r>
              <a:rPr lang="en-US" dirty="0"/>
              <a:t>Professor </a:t>
            </a:r>
            <a:r>
              <a:rPr lang="en-US" dirty="0" err="1"/>
              <a:t>Callison</a:t>
            </a:r>
            <a:r>
              <a:rPr lang="en-US" dirty="0"/>
              <a:t>-Burch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44160" y="375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66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A3A4-A15F-8640-8AD2-1D4E77FA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Test Sets and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9C07D-8195-AC4F-A7E7-6BC1E7A6B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i="1" dirty="0">
              <a:solidFill>
                <a:srgbClr val="FF0000"/>
              </a:solidFill>
              <a:latin typeface="Calibri" charset="0"/>
            </a:endParaRPr>
          </a:p>
          <a:p>
            <a:endParaRPr lang="en-US" i="1" dirty="0">
              <a:solidFill>
                <a:srgbClr val="FF0000"/>
              </a:solidFill>
              <a:latin typeface="Calibri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libri" charset="0"/>
              </a:rPr>
              <a:t>Metric: P/R/F1  or Accuracy</a:t>
            </a:r>
          </a:p>
          <a:p>
            <a:r>
              <a:rPr lang="en-US" altLang="zh-CN" dirty="0">
                <a:latin typeface="Calibri" charset="0"/>
              </a:rPr>
              <a:t>Development</a:t>
            </a:r>
            <a:r>
              <a:rPr lang="en-US" dirty="0">
                <a:latin typeface="Calibri" charset="0"/>
              </a:rPr>
              <a:t> test set</a:t>
            </a:r>
          </a:p>
          <a:p>
            <a:pPr lvl="1"/>
            <a:r>
              <a:rPr lang="en-US" dirty="0">
                <a:latin typeface="Calibri" charset="0"/>
              </a:rPr>
              <a:t>avoid overfitting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to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the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unseen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test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set</a:t>
            </a:r>
            <a:endParaRPr lang="en-US" dirty="0">
              <a:latin typeface="Calibri" charset="0"/>
            </a:endParaRPr>
          </a:p>
          <a:p>
            <a:pPr lvl="1"/>
            <a:r>
              <a:rPr lang="en-US" altLang="zh-CN" dirty="0">
                <a:latin typeface="Calibri" charset="0"/>
              </a:rPr>
              <a:t>Use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dev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set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to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select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the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“best”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model</a:t>
            </a:r>
            <a:endParaRPr lang="en-US" sz="2400" dirty="0">
              <a:solidFill>
                <a:srgbClr val="0000FF"/>
              </a:solidFill>
              <a:latin typeface="Calibri" charset="0"/>
            </a:endParaRPr>
          </a:p>
          <a:p>
            <a:pPr marL="342900" lvl="1" indent="-342900">
              <a:buClr>
                <a:srgbClr val="CC0000"/>
              </a:buClr>
            </a:pPr>
            <a:r>
              <a:rPr lang="en-US" sz="2400" dirty="0">
                <a:latin typeface="Calibri" charset="0"/>
              </a:rPr>
              <a:t>Cross-validation over multiple splits</a:t>
            </a:r>
          </a:p>
          <a:p>
            <a:pPr lvl="2"/>
            <a:r>
              <a:rPr lang="en-US" sz="1800" dirty="0">
                <a:latin typeface="Calibri" charset="0"/>
              </a:rPr>
              <a:t>Handle sampling errors from different datasets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Compute pooled dev set performance</a:t>
            </a:r>
          </a:p>
          <a:p>
            <a:pPr lvl="1"/>
            <a:r>
              <a:rPr lang="en-US" altLang="zh-CN" dirty="0">
                <a:latin typeface="Calibri" charset="0"/>
              </a:rPr>
              <a:t>This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way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we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can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use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all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data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for</a:t>
            </a:r>
            <a:r>
              <a:rPr lang="zh-CN" altLang="en-US" dirty="0">
                <a:latin typeface="Calibri" charset="0"/>
              </a:rPr>
              <a:t> </a:t>
            </a:r>
            <a:r>
              <a:rPr lang="en-US" altLang="zh-CN" dirty="0">
                <a:latin typeface="Calibri" charset="0"/>
              </a:rPr>
              <a:t>validation</a:t>
            </a:r>
            <a:endParaRPr lang="en-US" dirty="0">
              <a:latin typeface="Calibri" charset="0"/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8F710A-D184-164E-8CC2-7C2AD86F841C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2209800"/>
            <a:ext cx="7239000" cy="37909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libri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70CEC8-88DE-B64E-9B4A-B3F5E8FCA608}"/>
              </a:ext>
            </a:extLst>
          </p:cNvPr>
          <p:cNvSpPr/>
          <p:nvPr/>
        </p:nvSpPr>
        <p:spPr bwMode="auto">
          <a:xfrm>
            <a:off x="7162800" y="5486400"/>
            <a:ext cx="11430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alibri"/>
                <a:cs typeface="Calibri"/>
              </a:rPr>
              <a:t>Test Set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7C5A6AA-3233-5A4A-B728-FF0C275DCF9B}"/>
              </a:ext>
            </a:extLst>
          </p:cNvPr>
          <p:cNvGrpSpPr/>
          <p:nvPr/>
        </p:nvGrpSpPr>
        <p:grpSpPr>
          <a:xfrm>
            <a:off x="6151418" y="3505200"/>
            <a:ext cx="2916382" cy="1752600"/>
            <a:chOff x="6012873" y="2876550"/>
            <a:chExt cx="2916382" cy="17526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4A77E4-FD85-2A41-9193-13901BDAFE45}"/>
                </a:ext>
              </a:extLst>
            </p:cNvPr>
            <p:cNvSpPr/>
            <p:nvPr/>
          </p:nvSpPr>
          <p:spPr bwMode="auto">
            <a:xfrm>
              <a:off x="6012873" y="3486150"/>
              <a:ext cx="2909455" cy="533400"/>
            </a:xfrm>
            <a:prstGeom prst="rect">
              <a:avLst/>
            </a:prstGeom>
            <a:solidFill>
              <a:srgbClr val="FFCC66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alibri"/>
                  <a:cs typeface="Calibri"/>
                </a:rPr>
                <a:t>Training Set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C6D1C6-7A60-044A-A614-501BA29CF48D}"/>
                </a:ext>
              </a:extLst>
            </p:cNvPr>
            <p:cNvSpPr/>
            <p:nvPr/>
          </p:nvSpPr>
          <p:spPr bwMode="auto">
            <a:xfrm>
              <a:off x="6012873" y="4095750"/>
              <a:ext cx="2909455" cy="533400"/>
            </a:xfrm>
            <a:prstGeom prst="rect">
              <a:avLst/>
            </a:prstGeom>
            <a:solidFill>
              <a:srgbClr val="FFCC66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alibri"/>
                  <a:cs typeface="Calibri"/>
                </a:rPr>
                <a:t>                         Training Set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6E8CFA4-4954-B143-A1D1-AC2F88F5AC45}"/>
                </a:ext>
              </a:extLst>
            </p:cNvPr>
            <p:cNvSpPr/>
            <p:nvPr/>
          </p:nvSpPr>
          <p:spPr bwMode="auto">
            <a:xfrm>
              <a:off x="6019495" y="4095750"/>
              <a:ext cx="1039091" cy="533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latin typeface="Calibri"/>
                  <a:cs typeface="Calibri"/>
                </a:rPr>
                <a:t>Dev</a:t>
              </a:r>
              <a:r>
                <a:rPr lang="en-US" sz="2000" dirty="0">
                  <a:latin typeface="Calibri"/>
                  <a:cs typeface="Calibri"/>
                </a:rPr>
                <a:t> Test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2FF66E-113E-D54F-80D8-630DB38E22DA}"/>
                </a:ext>
              </a:extLst>
            </p:cNvPr>
            <p:cNvSpPr/>
            <p:nvPr/>
          </p:nvSpPr>
          <p:spPr bwMode="auto">
            <a:xfrm>
              <a:off x="6019800" y="2876550"/>
              <a:ext cx="2909455" cy="533400"/>
            </a:xfrm>
            <a:prstGeom prst="rect">
              <a:avLst/>
            </a:prstGeom>
            <a:solidFill>
              <a:srgbClr val="FFCC66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alibri"/>
                  <a:cs typeface="Calibri"/>
                </a:rPr>
                <a:t>Training Set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CC9B9EB-F746-6D4D-839B-31F826F2122C}"/>
                </a:ext>
              </a:extLst>
            </p:cNvPr>
            <p:cNvSpPr/>
            <p:nvPr/>
          </p:nvSpPr>
          <p:spPr bwMode="auto">
            <a:xfrm>
              <a:off x="7848600" y="3486150"/>
              <a:ext cx="1039091" cy="533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latin typeface="Calibri"/>
                  <a:cs typeface="Calibri"/>
                </a:rPr>
                <a:t>Dev</a:t>
              </a:r>
              <a:r>
                <a:rPr lang="en-US" sz="2000" dirty="0">
                  <a:latin typeface="Calibri"/>
                  <a:cs typeface="Calibri"/>
                </a:rPr>
                <a:t> Test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37E9045-3274-6E4A-A241-D3D3D9F7B94A}"/>
                </a:ext>
              </a:extLst>
            </p:cNvPr>
            <p:cNvSpPr/>
            <p:nvPr/>
          </p:nvSpPr>
          <p:spPr bwMode="auto">
            <a:xfrm>
              <a:off x="7391400" y="2876550"/>
              <a:ext cx="1039091" cy="533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latin typeface="Calibri"/>
                  <a:cs typeface="Calibri"/>
                </a:rPr>
                <a:t>Dev</a:t>
              </a:r>
              <a:r>
                <a:rPr lang="en-US" sz="2000" dirty="0">
                  <a:latin typeface="Calibri"/>
                  <a:cs typeface="Calibri"/>
                </a:rPr>
                <a:t> Test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9E61D1A-9B63-174A-8741-46A0D763A5BE}"/>
              </a:ext>
            </a:extLst>
          </p:cNvPr>
          <p:cNvSpPr/>
          <p:nvPr/>
        </p:nvSpPr>
        <p:spPr bwMode="auto">
          <a:xfrm>
            <a:off x="439615" y="1972408"/>
            <a:ext cx="2057400" cy="6096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alibri"/>
                <a:cs typeface="Calibri"/>
              </a:rPr>
              <a:t>Training 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17F7A5-EDD5-AB4A-858F-FB1820F8B1C1}"/>
              </a:ext>
            </a:extLst>
          </p:cNvPr>
          <p:cNvSpPr/>
          <p:nvPr/>
        </p:nvSpPr>
        <p:spPr bwMode="auto">
          <a:xfrm>
            <a:off x="3030415" y="1972408"/>
            <a:ext cx="2819400" cy="609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alibri"/>
                <a:cs typeface="Calibri"/>
              </a:rPr>
              <a:t>Development Test 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71D15C-AA2C-234C-BF6E-83B6C75DBAA9}"/>
              </a:ext>
            </a:extLst>
          </p:cNvPr>
          <p:cNvSpPr/>
          <p:nvPr/>
        </p:nvSpPr>
        <p:spPr bwMode="auto">
          <a:xfrm>
            <a:off x="6230815" y="1972408"/>
            <a:ext cx="12192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alibri"/>
                <a:cs typeface="Calibri"/>
              </a:rPr>
              <a:t>Test Set</a:t>
            </a:r>
          </a:p>
        </p:txBody>
      </p:sp>
    </p:spTree>
    <p:extLst>
      <p:ext uri="{BB962C8B-B14F-4D97-AF65-F5344CB8AC3E}">
        <p14:creationId xmlns:p14="http://schemas.microsoft.com/office/powerpoint/2010/main" val="212348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135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0" name="Rectangle 137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391" name="Rectangle 141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>
          <a:xfrm>
            <a:off x="822960" y="758952"/>
            <a:ext cx="75438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Text Classification and Naïve Bayes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25038" y="5225240"/>
            <a:ext cx="75438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Text Classification: Practical Issues</a:t>
            </a:r>
          </a:p>
        </p:txBody>
      </p:sp>
      <p:sp>
        <p:nvSpPr>
          <p:cNvPr id="16392" name="Rectangle 145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735237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 (Headings)"/>
                <a:ea typeface="ＭＳ Ｐゴシック" charset="0"/>
                <a:cs typeface="Calibri (Headings)"/>
              </a:rPr>
              <a:t>The Real World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Gee, I’m building a text classifier for real, now!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What should I do?</a:t>
            </a:r>
          </a:p>
        </p:txBody>
      </p:sp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93D819E-6B48-E24C-8E34-4D8EC5CE1E38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6325" name="TextBox 4"/>
          <p:cNvSpPr txBox="1">
            <a:spLocks noChangeArrowheads="1"/>
          </p:cNvSpPr>
          <p:nvPr/>
        </p:nvSpPr>
        <p:spPr bwMode="auto">
          <a:xfrm>
            <a:off x="7620002" y="789771"/>
            <a:ext cx="12932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15.3.1</a:t>
            </a:r>
          </a:p>
        </p:txBody>
      </p:sp>
    </p:spTree>
    <p:extLst>
      <p:ext uri="{BB962C8B-B14F-4D97-AF65-F5344CB8AC3E}">
        <p14:creationId xmlns:p14="http://schemas.microsoft.com/office/powerpoint/2010/main" val="409850418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 (Headings)"/>
                <a:ea typeface="ＭＳ Ｐゴシック" charset="0"/>
                <a:cs typeface="Calibri (Headings)"/>
              </a:rPr>
              <a:t>No training data?</a:t>
            </a:r>
            <a:br>
              <a:rPr lang="en-US" dirty="0">
                <a:latin typeface="Calibri (Headings)"/>
                <a:ea typeface="ＭＳ Ｐゴシック" charset="0"/>
                <a:cs typeface="Calibri (Headings)"/>
              </a:rPr>
            </a:br>
            <a:r>
              <a:rPr lang="en-US" dirty="0">
                <a:latin typeface="Calibri (Headings)"/>
                <a:ea typeface="ＭＳ Ｐゴシック" charset="0"/>
                <a:cs typeface="Calibri (Headings)"/>
              </a:rPr>
              <a:t>Manually written rules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8000"/>
                </a:solidFill>
                <a:latin typeface="Calibri" charset="0"/>
                <a:ea typeface="ＭＳ Ｐゴシック" charset="0"/>
              </a:rPr>
              <a:t>If (wheat or grain) and not (whole or bread) then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8000"/>
                </a:solidFill>
                <a:latin typeface="Calibri" charset="0"/>
                <a:ea typeface="ＭＳ Ｐゴシック" charset="0"/>
              </a:rPr>
              <a:t>Categorize as grain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Need careful crafting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Human tuning on development data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Time-consuming: 2 days per class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endParaRPr lang="en-US" sz="16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8BA3F27A-247D-4641-BB88-BB430BF7C007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7349" name="TextBox 4"/>
          <p:cNvSpPr txBox="1">
            <a:spLocks noChangeArrowheads="1"/>
          </p:cNvSpPr>
          <p:nvPr/>
        </p:nvSpPr>
        <p:spPr bwMode="auto">
          <a:xfrm>
            <a:off x="7620002" y="789771"/>
            <a:ext cx="12932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15.3.1</a:t>
            </a:r>
          </a:p>
        </p:txBody>
      </p:sp>
    </p:spTree>
    <p:extLst>
      <p:ext uri="{BB962C8B-B14F-4D97-AF65-F5344CB8AC3E}">
        <p14:creationId xmlns:p14="http://schemas.microsoft.com/office/powerpoint/2010/main" val="288183463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 (Headings)"/>
                <a:ea typeface="ＭＳ Ｐゴシック" charset="0"/>
                <a:cs typeface="Calibri (Headings)"/>
              </a:rPr>
              <a:t>Very little data?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Use Na</a:t>
            </a:r>
            <a:r>
              <a:rPr lang="fr-FR" sz="2800" dirty="0" err="1">
                <a:latin typeface="Calibri" charset="0"/>
                <a:ea typeface="ＭＳ Ｐゴシック" charset="0"/>
                <a:cs typeface="ＭＳ Ｐゴシック" charset="0"/>
              </a:rPr>
              <a:t>ï</a:t>
            </a:r>
            <a:r>
              <a:rPr lang="en-US" sz="2800" dirty="0" err="1">
                <a:latin typeface="Calibri" charset="0"/>
                <a:ea typeface="ＭＳ Ｐゴシック" charset="0"/>
                <a:cs typeface="ＭＳ Ｐゴシック" charset="0"/>
              </a:rPr>
              <a:t>ve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 Bayes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Naïve Bayes is a “high-bias” algorithm </a:t>
            </a:r>
            <a:r>
              <a:rPr lang="en-US" dirty="0">
                <a:solidFill>
                  <a:srgbClr val="00A000"/>
                </a:solidFill>
                <a:latin typeface="Calibri" charset="0"/>
                <a:ea typeface="ＭＳ Ｐゴシック" charset="0"/>
              </a:rPr>
              <a:t>(Ng and Jordan 2002 NIPS)</a:t>
            </a:r>
            <a:endParaRPr lang="en-US" sz="2400" dirty="0">
              <a:solidFill>
                <a:srgbClr val="00A000"/>
              </a:solidFill>
              <a:latin typeface="Calibri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Get more labeled data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Find clever ways to get humans to label data for you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Try semi-supervised training methods: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Bootstrapping, EM over unlabeled documents, …</a:t>
            </a:r>
          </a:p>
        </p:txBody>
      </p:sp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712AF20-936C-8347-8ABF-1FC576708ED0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8373" name="TextBox 4"/>
          <p:cNvSpPr txBox="1">
            <a:spLocks noChangeArrowheads="1"/>
          </p:cNvSpPr>
          <p:nvPr/>
        </p:nvSpPr>
        <p:spPr bwMode="auto">
          <a:xfrm>
            <a:off x="7620002" y="789771"/>
            <a:ext cx="12932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15.3.1</a:t>
            </a:r>
          </a:p>
        </p:txBody>
      </p:sp>
    </p:spTree>
    <p:extLst>
      <p:ext uri="{BB962C8B-B14F-4D97-AF65-F5344CB8AC3E}">
        <p14:creationId xmlns:p14="http://schemas.microsoft.com/office/powerpoint/2010/main" val="1738421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 (Headings)"/>
                <a:ea typeface="ＭＳ Ｐゴシック" charset="0"/>
                <a:cs typeface="Calibri (Headings)"/>
              </a:rPr>
              <a:t>A reasonable amount of data?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Perfect for all the clever classifiers</a:t>
            </a:r>
          </a:p>
          <a:p>
            <a:pPr lvl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SVM</a:t>
            </a:r>
          </a:p>
          <a:p>
            <a:pPr lvl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Regularized Logistic Regression</a:t>
            </a:r>
          </a:p>
          <a:p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You can even use user-interpretable decision trees</a:t>
            </a:r>
          </a:p>
          <a:p>
            <a:pPr lvl="1" eaLnBrk="1" hangingPunct="1"/>
            <a:r>
              <a:rPr lang="en-US" sz="2400" dirty="0">
                <a:latin typeface="Calibri" charset="0"/>
                <a:ea typeface="ＭＳ Ｐゴシック" charset="0"/>
              </a:rPr>
              <a:t>Users like to hack</a:t>
            </a:r>
          </a:p>
          <a:p>
            <a:pPr lvl="1" eaLnBrk="1" hangingPunct="1"/>
            <a:r>
              <a:rPr lang="en-US" sz="2400" dirty="0">
                <a:latin typeface="Calibri" charset="0"/>
                <a:ea typeface="ＭＳ Ｐゴシック" charset="0"/>
              </a:rPr>
              <a:t>Management likes quick fixes</a:t>
            </a:r>
          </a:p>
        </p:txBody>
      </p:sp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7DA7C9FA-0169-554C-A7A2-CAA9C2AF56C1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9397" name="TextBox 4"/>
          <p:cNvSpPr txBox="1">
            <a:spLocks noChangeArrowheads="1"/>
          </p:cNvSpPr>
          <p:nvPr/>
        </p:nvSpPr>
        <p:spPr bwMode="auto">
          <a:xfrm>
            <a:off x="7620002" y="789771"/>
            <a:ext cx="12932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15.3.1</a:t>
            </a:r>
          </a:p>
        </p:txBody>
      </p:sp>
    </p:spTree>
    <p:extLst>
      <p:ext uri="{BB962C8B-B14F-4D97-AF65-F5344CB8AC3E}">
        <p14:creationId xmlns:p14="http://schemas.microsoft.com/office/powerpoint/2010/main" val="11569236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6" name="Rectangle 104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77" name="Rectangle 106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478" name="Rectangle 11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79" name="Rectangle 11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369277" y="516835"/>
            <a:ext cx="2313633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Accuracy as a function of data size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69278" y="2653800"/>
            <a:ext cx="2313633" cy="3335519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300">
                <a:solidFill>
                  <a:srgbClr val="FFFFFF"/>
                </a:solidFill>
              </a:rPr>
              <a:t>With enough data</a:t>
            </a:r>
          </a:p>
          <a:p>
            <a:pPr lvl="1"/>
            <a:r>
              <a:rPr lang="en-US" sz="1300">
                <a:solidFill>
                  <a:srgbClr val="FFFFFF"/>
                </a:solidFill>
              </a:rPr>
              <a:t>Classifier may not matter</a:t>
            </a:r>
          </a:p>
        </p:txBody>
      </p:sp>
      <p:sp>
        <p:nvSpPr>
          <p:cNvPr id="61480" name="Rectangle 11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Content Placeholder 2" descr="brillbanko.tiff"/>
          <p:cNvPicPr>
            <a:picLocks noGrp="1" noChangeAspect="1"/>
          </p:cNvPicPr>
          <p:nvPr>
            <p:ph sz="half" idx="2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8" b="308"/>
          <a:stretch>
            <a:fillRect/>
          </a:stretch>
        </p:blipFill>
        <p:spPr>
          <a:xfrm>
            <a:off x="3556512" y="981671"/>
            <a:ext cx="5098562" cy="4894657"/>
          </a:xfrm>
          <a:prstGeom prst="rect">
            <a:avLst/>
          </a:prstGeom>
        </p:spPr>
      </p:pic>
      <p:sp>
        <p:nvSpPr>
          <p:cNvPr id="61442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7425343" y="6459785"/>
            <a:ext cx="984019" cy="365125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841DE7FB-5D3A-D24B-8DA3-5B28FAA32400}" type="slidenum">
              <a:rPr lang="en-US" sz="105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eaLnBrk="1" hangingPunct="1">
                <a:spcAft>
                  <a:spcPts val="600"/>
                </a:spcAft>
              </a:pPr>
              <a:t>4</a:t>
            </a:fld>
            <a:endParaRPr lang="en-US" sz="105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76800" y="6057363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Calibri" charset="0"/>
              </a:rPr>
              <a:t>Brill and </a:t>
            </a:r>
            <a:r>
              <a:rPr lang="en-US" dirty="0" err="1">
                <a:latin typeface="Calibri" charset="0"/>
              </a:rPr>
              <a:t>Banko</a:t>
            </a:r>
            <a:r>
              <a:rPr lang="en-US" dirty="0">
                <a:latin typeface="Calibri" charset="0"/>
              </a:rPr>
              <a:t> on spelling correction</a:t>
            </a:r>
          </a:p>
        </p:txBody>
      </p:sp>
    </p:spTree>
    <p:extLst>
      <p:ext uri="{BB962C8B-B14F-4D97-AF65-F5344CB8AC3E}">
        <p14:creationId xmlns:p14="http://schemas.microsoft.com/office/powerpoint/2010/main" val="4204602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1714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>
          <a:xfrm>
            <a:off x="822960" y="758952"/>
            <a:ext cx="75438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Basic Text Processing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25038" y="5225240"/>
            <a:ext cx="75438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666110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pPr eaLnBrk="1" hangingPunct="1"/>
            <a:r>
              <a:rPr lang="en-US"/>
              <a:t>Regular expressions</a:t>
            </a:r>
          </a:p>
        </p:txBody>
      </p:sp>
      <p:pic>
        <p:nvPicPr>
          <p:cNvPr id="2" name="Picture 1" descr="220px-Groundhog3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8" r="31745" b="-2"/>
          <a:stretch/>
        </p:blipFill>
        <p:spPr>
          <a:xfrm>
            <a:off x="807324" y="1916318"/>
            <a:ext cx="2321247" cy="3471012"/>
          </a:xfrm>
          <a:prstGeom prst="rect">
            <a:avLst/>
          </a:prstGeom>
        </p:spPr>
      </p:pic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3479799" y="1845734"/>
            <a:ext cx="4886961" cy="402336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A formal language for specifying text strings</a:t>
            </a:r>
          </a:p>
          <a:p>
            <a:pPr eaLnBrk="1" hangingPunct="1"/>
            <a:r>
              <a:rPr lang="en-US" dirty="0"/>
              <a:t>How can we search for any of these?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/>
              <a:t>woodchucks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/>
              <a:t>Woodchucks</a:t>
            </a:r>
          </a:p>
          <a:p>
            <a:pPr marL="457200" lvl="1" indent="0"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9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Expressions: Disjunctions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131220"/>
            <a:ext cx="7786688" cy="3659981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Letters inside square brackets []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r>
              <a:rPr lang="en-US" dirty="0"/>
              <a:t>Ranges 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[A-Z]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C0000"/>
                </a:solidFill>
                <a:latin typeface="Courier New" charset="0"/>
              </a:rPr>
              <a:t>		</a:t>
            </a:r>
          </a:p>
          <a:p>
            <a:pPr eaLnBrk="1" hangingPunct="1"/>
            <a:endParaRPr lang="en-US" b="1" dirty="0">
              <a:solidFill>
                <a:srgbClr val="CC0000"/>
              </a:solidFill>
              <a:latin typeface="Courier New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2667000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Woodchuck,</a:t>
                      </a:r>
                      <a:r>
                        <a:rPr lang="en-US" baseline="0" dirty="0"/>
                        <a:t> woodchuck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[1234567890]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digit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1" y="4373880"/>
          <a:ext cx="80009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2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1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546">
                <a:tc>
                  <a:txBody>
                    <a:bodyPr/>
                    <a:lstStyle/>
                    <a:p>
                      <a:r>
                        <a:rPr lang="en-US" sz="1800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An upper case 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D</a:t>
                      </a:r>
                      <a:r>
                        <a:rPr lang="en-US" sz="1800" dirty="0">
                          <a:latin typeface="Courier"/>
                          <a:cs typeface="Courier"/>
                        </a:rPr>
                        <a:t>renched Blossoms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lower case 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m</a:t>
                      </a:r>
                      <a:r>
                        <a:rPr lang="en-US" sz="1800" dirty="0">
                          <a:latin typeface="Courier"/>
                          <a:cs typeface="Courier"/>
                        </a:rPr>
                        <a:t>y beans were impatient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5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[0-9]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single</a:t>
                      </a:r>
                      <a:r>
                        <a:rPr lang="en-US" sz="1800" baseline="0" dirty="0"/>
                        <a:t> digit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"/>
                          <a:cs typeface="Courier"/>
                        </a:rPr>
                        <a:t>Chapter </a:t>
                      </a:r>
                      <a:r>
                        <a:rPr lang="en-US" sz="18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sz="1800" dirty="0">
                          <a:latin typeface="Courier"/>
                          <a:cs typeface="Courier"/>
                        </a:rPr>
                        <a:t>: Down the Rabbit Hole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77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30B5-4437-2D4F-8CC7-D8E2D0DF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/>
              <a:t>Reminders</a:t>
            </a:r>
            <a:endParaRPr lang="en-US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C9C1165-3AC4-436D-B23C-87F72A0A77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389389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878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Expressions: Negation in Disjunction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Negations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 [^</a:t>
            </a:r>
            <a:r>
              <a:rPr lang="en-US" dirty="0" err="1">
                <a:solidFill>
                  <a:srgbClr val="CC0000"/>
                </a:solidFill>
                <a:latin typeface="Courier" charset="0"/>
              </a:rPr>
              <a:t>Ss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]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Carat means negation only when first in []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9600" y="3352800"/>
          <a:ext cx="7924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3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[^A-Z]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r>
                        <a:rPr lang="en-US" baseline="0" dirty="0"/>
                        <a:t> an </a:t>
                      </a:r>
                      <a:r>
                        <a:rPr lang="en-US" dirty="0"/>
                        <a:t>upper case 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"/>
                          <a:cs typeface="Courier"/>
                        </a:rPr>
                        <a:t>O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y</a:t>
                      </a:r>
                      <a:r>
                        <a:rPr lang="en-US" dirty="0" err="1">
                          <a:latin typeface="Courier"/>
                          <a:cs typeface="Courier"/>
                        </a:rPr>
                        <a:t>fn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 err="1">
                          <a:latin typeface="Courier"/>
                          <a:cs typeface="Courier"/>
                        </a:rPr>
                        <a:t>pripetchik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Ss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Neither ‘S’ nor ‘s’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I</a:t>
                      </a:r>
                      <a:r>
                        <a:rPr lang="en-US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have no exquisite reason”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[^e^]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Neither e nor 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Look h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e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a^b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pattern</a:t>
                      </a:r>
                      <a:r>
                        <a:rPr lang="en-US" baseline="0" dirty="0"/>
                        <a:t> a</a:t>
                      </a:r>
                      <a:r>
                        <a:rPr lang="en-US" dirty="0"/>
                        <a:t> carat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Look up 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a^b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3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Expressions: More Disjunction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Woodchucks is another name for groundhog</a:t>
            </a:r>
            <a:r>
              <a:rPr lang="en-US" dirty="0"/>
              <a:t>!</a:t>
            </a:r>
          </a:p>
          <a:p>
            <a:pPr eaLnBrk="1" hangingPunct="1"/>
            <a:r>
              <a:rPr lang="en-US" dirty="0"/>
              <a:t>The pipe | for disjunction</a:t>
            </a:r>
          </a:p>
          <a:p>
            <a:pPr eaLnBrk="1" hangingPunct="1"/>
            <a:endParaRPr lang="en-US" dirty="0">
              <a:solidFill>
                <a:srgbClr val="CC0000"/>
              </a:solidFill>
              <a:latin typeface="Courier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8600" y="3362960"/>
          <a:ext cx="5334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groundhog</a:t>
                      </a:r>
                      <a:r>
                        <a:rPr lang="en-US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woodchuck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mine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 mine</a:t>
                      </a:r>
                      <a:endParaRPr lang="en-US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</a:t>
                      </a:r>
                      <a:r>
                        <a:rPr lang="en-US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</a:t>
                      </a:r>
                      <a:r>
                        <a:rPr lang="en-US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[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abc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gG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roundhog</a:t>
                      </a:r>
                      <a:r>
                        <a:rPr lang="en-US" b="1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6" descr="220px-Groundho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352800"/>
            <a:ext cx="29464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71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</a:t>
            </a:r>
            <a:r>
              <a:rPr lang="en-US" dirty="0">
                <a:solidFill>
                  <a:srgbClr val="CC0000"/>
                </a:solidFill>
                <a:latin typeface="Courier New" charset="0"/>
              </a:rPr>
              <a:t>?</a:t>
            </a:r>
            <a:r>
              <a:rPr lang="en-US" dirty="0"/>
              <a:t> </a:t>
            </a:r>
            <a:r>
              <a:rPr lang="en-US" dirty="0">
                <a:solidFill>
                  <a:srgbClr val="CC0000"/>
                </a:solidFill>
                <a:latin typeface="Courier New" charset="0"/>
              </a:rPr>
              <a:t>*+.</a:t>
            </a:r>
            <a:endParaRPr lang="en-US" dirty="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588" y="3302794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783" name="Rectangle 10"/>
          <p:cNvSpPr>
            <a:spLocks noChangeArrowheads="1"/>
          </p:cNvSpPr>
          <p:nvPr/>
        </p:nvSpPr>
        <p:spPr bwMode="auto">
          <a:xfrm>
            <a:off x="1219200" y="4572000"/>
            <a:ext cx="70104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5000"/>
            </a:pPr>
            <a:endParaRPr lang="en-US" sz="2400" b="1" dirty="0">
              <a:solidFill>
                <a:srgbClr val="CC0000"/>
              </a:solidFill>
              <a:latin typeface="Courier New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694" y="2577533"/>
            <a:ext cx="2152000" cy="3063612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04800" y="2590800"/>
          <a:ext cx="64770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colou?r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  <a:r>
                        <a:rPr lang="en-US" baseline="0" dirty="0"/>
                        <a:t> previous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color</a:t>
                      </a:r>
                      <a:r>
                        <a:rPr lang="en-US" u="none" dirty="0"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u="sng" dirty="0" err="1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colour</a:t>
                      </a:r>
                      <a:endParaRPr lang="en-US" u="sng" dirty="0">
                        <a:solidFill>
                          <a:srgbClr val="0000FF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*h!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0 or more of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previous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o+h</a:t>
                      </a: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 or more of previous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baa+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</a:t>
                      </a:r>
                      <a:r>
                        <a:rPr lang="en-US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</a:t>
                      </a:r>
                      <a:r>
                        <a:rPr lang="en-US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</a:t>
                      </a:r>
                      <a:r>
                        <a:rPr lang="en-US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baaaaa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beg.n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begin </a:t>
                      </a:r>
                      <a:r>
                        <a:rPr lang="en-US" u="sng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begun begun beg3n</a:t>
                      </a:r>
                      <a:endParaRPr lang="en-US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673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98897" y="5120640"/>
            <a:ext cx="75438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Regular Expressions: Anchors  ^  $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117090"/>
              </p:ext>
            </p:extLst>
          </p:nvPr>
        </p:nvGraphicFramePr>
        <p:xfrm>
          <a:off x="652277" y="643538"/>
          <a:ext cx="7840270" cy="361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6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4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872">
                <a:tc>
                  <a:txBody>
                    <a:bodyPr/>
                    <a:lstStyle/>
                    <a:p>
                      <a:r>
                        <a:rPr lang="en-US" sz="2800"/>
                        <a:t>Pattern</a:t>
                      </a:r>
                    </a:p>
                  </a:txBody>
                  <a:tcPr marL="144743" marR="144743" marT="72372" marB="72372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Matches</a:t>
                      </a:r>
                    </a:p>
                  </a:txBody>
                  <a:tcPr marL="144743" marR="144743" marT="72372" marB="723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72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2800">
                          <a:latin typeface="Courier"/>
                          <a:cs typeface="Courier"/>
                        </a:rPr>
                        <a:t>[A-Z] </a:t>
                      </a:r>
                      <a:endParaRPr lang="en-US" sz="2800"/>
                    </a:p>
                  </a:txBody>
                  <a:tcPr marL="144743" marR="144743" marT="72372" marB="72372"/>
                </a:tc>
                <a:tc>
                  <a:txBody>
                    <a:bodyPr/>
                    <a:lstStyle/>
                    <a:p>
                      <a:r>
                        <a:rPr lang="en-US" sz="2800" u="sng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lang="en-US" sz="2800" u="none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alo</a:t>
                      </a:r>
                      <a:r>
                        <a:rPr lang="en-US" sz="2800" u="none" baseline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Alto</a:t>
                      </a:r>
                      <a:endParaRPr lang="en-US" sz="2800" u="none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44743" marR="144743" marT="72372" marB="723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72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2800">
                          <a:latin typeface="Courier"/>
                          <a:cs typeface="Courier"/>
                        </a:rPr>
                        <a:t>[^A-Za-z] </a:t>
                      </a:r>
                      <a:endParaRPr lang="en-US" sz="2800"/>
                    </a:p>
                  </a:txBody>
                  <a:tcPr marL="144743" marR="144743" marT="72372" marB="72372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sng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sz="2800" u="none" baseline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sz="2800" u="sng" baseline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“</a:t>
                      </a:r>
                      <a:r>
                        <a:rPr lang="en-US" sz="2800" u="sng" baseline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Hello”</a:t>
                      </a:r>
                      <a:endParaRPr lang="en-US" sz="2800" u="sng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44743" marR="144743" marT="72372" marB="7237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872">
                <a:tc>
                  <a:txBody>
                    <a:bodyPr/>
                    <a:lstStyle/>
                    <a:p>
                      <a:r>
                        <a:rPr lang="en-US" sz="2800">
                          <a:latin typeface="Courier"/>
                          <a:cs typeface="Courier"/>
                          <a:sym typeface="Wingdings" charset="2"/>
                        </a:rPr>
                        <a:t>\.</a:t>
                      </a:r>
                      <a:r>
                        <a:rPr lang="en-US" sz="280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280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sz="2800"/>
                    </a:p>
                  </a:txBody>
                  <a:tcPr marL="144743" marR="144743" marT="72372" marB="72372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sz="2800" u="sng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.</a:t>
                      </a:r>
                      <a:endParaRPr lang="en-US" sz="2800" u="none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44743" marR="144743" marT="72372" marB="7237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11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latin typeface="Courier"/>
                          <a:cs typeface="Courier"/>
                          <a:sym typeface="Wingdings" charset="2"/>
                        </a:rPr>
                        <a:t>.</a:t>
                      </a:r>
                      <a:r>
                        <a:rPr lang="en-US" sz="280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280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sz="2800"/>
                    </a:p>
                  </a:txBody>
                  <a:tcPr marL="144743" marR="144743" marT="72372" marB="72372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sz="2800" u="sng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?</a:t>
                      </a:r>
                      <a:r>
                        <a:rPr lang="en-US" sz="2800" u="none" baseline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sz="2800" u="none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sz="2800" u="sng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sz="2800" u="none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u="none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44743" marR="144743" marT="72372" marB="7237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662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5252936"/>
            <a:ext cx="7543800" cy="1028715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>
                <a:solidFill>
                  <a:srgbClr val="FFFFFF"/>
                </a:solidFill>
              </a:rPr>
              <a:t>Example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086678"/>
            <a:ext cx="7520940" cy="3471467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Find me all instances of the word “the” in a text.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the</a:t>
            </a:r>
            <a:r>
              <a:rPr lang="en-US" dirty="0">
                <a:latin typeface="Calibri"/>
                <a:cs typeface="Calibri"/>
              </a:rPr>
              <a:t>                                                </a:t>
            </a:r>
          </a:p>
          <a:p>
            <a:pPr marL="457200" lvl="1" indent="0">
              <a:buNone/>
            </a:pPr>
            <a:r>
              <a:rPr lang="en-US" dirty="0">
                <a:latin typeface="Calibri"/>
                <a:cs typeface="Calibri"/>
              </a:rPr>
              <a:t>				Misses capitalized examples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[</a:t>
            </a:r>
            <a:r>
              <a:rPr lang="en-US" dirty="0" err="1">
                <a:latin typeface="Courier"/>
                <a:cs typeface="Courier"/>
              </a:rPr>
              <a:t>tT</a:t>
            </a:r>
            <a:r>
              <a:rPr lang="en-US" dirty="0">
                <a:latin typeface="Courier"/>
                <a:cs typeface="Courier"/>
              </a:rPr>
              <a:t>]he</a:t>
            </a:r>
            <a:r>
              <a:rPr lang="en-US" dirty="0">
                <a:latin typeface="Calibri"/>
                <a:cs typeface="Calibri"/>
              </a:rPr>
              <a:t>                                         </a:t>
            </a:r>
          </a:p>
          <a:p>
            <a:pPr marL="457200" lvl="1" indent="0">
              <a:buNone/>
            </a:pPr>
            <a:r>
              <a:rPr lang="en-US" dirty="0">
                <a:latin typeface="Calibri"/>
                <a:cs typeface="Calibri"/>
              </a:rPr>
              <a:t>				Incorrectly returns </a:t>
            </a:r>
            <a:r>
              <a:rPr lang="en-US" dirty="0">
                <a:latin typeface="Courier"/>
                <a:cs typeface="Courier"/>
              </a:rPr>
              <a:t>o</a:t>
            </a:r>
            <a:r>
              <a:rPr lang="en-US" b="1" dirty="0">
                <a:latin typeface="Courier"/>
                <a:cs typeface="Courier"/>
              </a:rPr>
              <a:t>the</a:t>
            </a:r>
            <a:r>
              <a:rPr lang="en-US" dirty="0">
                <a:latin typeface="Courier"/>
                <a:cs typeface="Courier"/>
              </a:rPr>
              <a:t>r</a:t>
            </a:r>
            <a:r>
              <a:rPr lang="en-US" dirty="0">
                <a:latin typeface="Calibri"/>
                <a:cs typeface="Calibri"/>
              </a:rPr>
              <a:t> or </a:t>
            </a:r>
            <a:r>
              <a:rPr lang="en-US" b="1" dirty="0">
                <a:latin typeface="Courier"/>
                <a:cs typeface="Courier"/>
              </a:rPr>
              <a:t>the</a:t>
            </a:r>
            <a:r>
              <a:rPr lang="en-US" dirty="0">
                <a:latin typeface="Courier"/>
                <a:cs typeface="Courier"/>
              </a:rPr>
              <a:t>ology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[^a-</a:t>
            </a:r>
            <a:r>
              <a:rPr lang="en-US" dirty="0" err="1">
                <a:latin typeface="Courier"/>
                <a:cs typeface="Courier"/>
              </a:rPr>
              <a:t>zA</a:t>
            </a:r>
            <a:r>
              <a:rPr lang="en-US" dirty="0">
                <a:latin typeface="Courier"/>
                <a:cs typeface="Courier"/>
              </a:rPr>
              <a:t>-Z][</a:t>
            </a:r>
            <a:r>
              <a:rPr lang="en-US" dirty="0" err="1">
                <a:latin typeface="Courier"/>
                <a:cs typeface="Courier"/>
              </a:rPr>
              <a:t>tT</a:t>
            </a:r>
            <a:r>
              <a:rPr lang="en-US" dirty="0">
                <a:latin typeface="Courier"/>
                <a:cs typeface="Courier"/>
              </a:rPr>
              <a:t>]he[^a-</a:t>
            </a:r>
            <a:r>
              <a:rPr lang="en-US" dirty="0" err="1">
                <a:latin typeface="Courier"/>
                <a:cs typeface="Courier"/>
              </a:rPr>
              <a:t>zA</a:t>
            </a:r>
            <a:r>
              <a:rPr lang="en-US" dirty="0">
                <a:latin typeface="Courier"/>
                <a:cs typeface="Courier"/>
              </a:rPr>
              <a:t>-Z]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				</a:t>
            </a:r>
            <a:r>
              <a:rPr lang="en-US" dirty="0">
                <a:cs typeface="Calibri"/>
              </a:rPr>
              <a:t>Is correct</a:t>
            </a:r>
            <a:endParaRPr lang="en-US" dirty="0">
              <a:latin typeface="Courier"/>
              <a:cs typeface="Courier"/>
            </a:endParaRPr>
          </a:p>
          <a:p>
            <a:pPr marL="800100" lvl="2" indent="0">
              <a:buNone/>
            </a:pPr>
            <a:r>
              <a:rPr lang="en-US" dirty="0">
                <a:latin typeface="Calibri"/>
                <a:cs typeface="Calibri"/>
              </a:rPr>
              <a:t>                                          </a:t>
            </a:r>
            <a:endParaRPr lang="en-US" dirty="0">
              <a:latin typeface="Courier New" charset="0"/>
            </a:endParaRPr>
          </a:p>
          <a:p>
            <a:pPr lvl="1" eaLnBrk="1" hangingPunct="1"/>
            <a:endParaRPr lang="en-US" dirty="0">
              <a:latin typeface="Courier New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459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5252936"/>
            <a:ext cx="7543800" cy="1028715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>
                <a:solidFill>
                  <a:srgbClr val="FFFFFF"/>
                </a:solidFill>
              </a:rPr>
              <a:t>Errors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086678"/>
            <a:ext cx="7520940" cy="3471467"/>
          </a:xfrm>
        </p:spPr>
        <p:txBody>
          <a:bodyPr>
            <a:normAutofit/>
          </a:bodyPr>
          <a:lstStyle/>
          <a:p>
            <a:pPr eaLnBrk="1" hangingPunct="1"/>
            <a:r>
              <a:rPr lang="en-US"/>
              <a:t>The process we just went through was based on fixing two kinds of errors</a:t>
            </a:r>
          </a:p>
          <a:p>
            <a:pPr lvl="1" eaLnBrk="1" hangingPunct="1"/>
            <a:r>
              <a:rPr lang="en-US"/>
              <a:t>Matching strings that we should not have matched (there, then, other)</a:t>
            </a:r>
          </a:p>
          <a:p>
            <a:pPr lvl="2" eaLnBrk="1" hangingPunct="1"/>
            <a:r>
              <a:rPr lang="en-US"/>
              <a:t>False positives (Type I)</a:t>
            </a:r>
          </a:p>
          <a:p>
            <a:pPr lvl="1" eaLnBrk="1" hangingPunct="1"/>
            <a:r>
              <a:rPr lang="en-US"/>
              <a:t>Not matching things that we should have matched (The)</a:t>
            </a:r>
          </a:p>
          <a:p>
            <a:pPr lvl="2" eaLnBrk="1" hangingPunct="1"/>
            <a:r>
              <a:rPr lang="en-US"/>
              <a:t>False negatives (Type II)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6819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5252936"/>
            <a:ext cx="75438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Errors cont.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086678"/>
            <a:ext cx="7520940" cy="3471467"/>
          </a:xfrm>
        </p:spPr>
        <p:txBody>
          <a:bodyPr>
            <a:normAutofit/>
          </a:bodyPr>
          <a:lstStyle/>
          <a:p>
            <a:r>
              <a:rPr lang="en-US"/>
              <a:t>In NLP we are always dealing with these kinds of errors.</a:t>
            </a:r>
          </a:p>
          <a:p>
            <a:r>
              <a:rPr lang="en-US"/>
              <a:t>Reducing the error rate for an application often involves two antagonistic efforts: </a:t>
            </a:r>
          </a:p>
          <a:p>
            <a:pPr lvl="1"/>
            <a:r>
              <a:rPr lang="en-US"/>
              <a:t>Increasing accuracy or precision (minimizing false positives)</a:t>
            </a:r>
          </a:p>
          <a:p>
            <a:pPr lvl="1"/>
            <a:r>
              <a:rPr lang="en-US"/>
              <a:t>Increasing coverage or recall (minimizing false negatives).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2877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124" name="Rectangle 76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125" name="Rectangle 78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90126" name="Rectangle 80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92291" y="6459785"/>
            <a:ext cx="8170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B8C8334-E00B-3A45-A77B-332115BBC150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90120" name="Content Placeholder 2">
            <a:extLst>
              <a:ext uri="{FF2B5EF4-FFF2-40B4-BE49-F238E27FC236}">
                <a16:creationId xmlns:a16="http://schemas.microsoft.com/office/drawing/2014/main" id="{B78647CA-1AB0-4569-97E4-1414DDE937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944389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4980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22960" y="758952"/>
            <a:ext cx="7543800" cy="3892168"/>
          </a:xfrm>
        </p:spPr>
        <p:txBody>
          <a:bodyPr>
            <a:normAutofit/>
          </a:bodyPr>
          <a:lstStyle/>
          <a:p>
            <a:r>
              <a:rPr lang="en-US"/>
              <a:t>Basic Text Processing</a:t>
            </a:r>
            <a:endParaRPr lang="en-US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825038" y="5225240"/>
            <a:ext cx="75438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alibri" charset="0"/>
              </a:rPr>
              <a:t>Word tokenization</a:t>
            </a:r>
          </a:p>
          <a:p>
            <a:pPr eaLnBrk="1" hangingPunct="1">
              <a:buFont typeface="Times" charset="0"/>
              <a:buNone/>
            </a:pPr>
            <a:endParaRPr lang="en-US">
              <a:solidFill>
                <a:srgbClr val="FFFFFF"/>
              </a:solidFill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1786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Normalization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Every NLP task needs to do text normalization: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Segmenting/tokenizing words in running text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Normalizing word formats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Segmenting sentences in running text</a:t>
            </a:r>
            <a:endParaRPr lang="en-US" sz="3200" b="1" dirty="0"/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n-US" sz="200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80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5328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09" name="Rectangle 191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22960" y="758952"/>
            <a:ext cx="7543800" cy="3892168"/>
          </a:xfrm>
        </p:spPr>
        <p:txBody>
          <a:bodyPr>
            <a:normAutofit/>
          </a:bodyPr>
          <a:lstStyle/>
          <a:p>
            <a:r>
              <a:rPr lang="en-US">
                <a:latin typeface="Calibri (Headings)"/>
                <a:cs typeface="Calibri (Headings)"/>
              </a:rPr>
              <a:t>Text Classification with Na</a:t>
            </a:r>
            <a:r>
              <a:rPr lang="fr-FR">
                <a:latin typeface="Calibri (Headings)"/>
                <a:cs typeface="Calibri (Headings)"/>
              </a:rPr>
              <a:t>ï</a:t>
            </a:r>
            <a:r>
              <a:rPr lang="en-US">
                <a:latin typeface="Calibri (Headings)"/>
                <a:cs typeface="Calibri (Headings)"/>
              </a:rPr>
              <a:t>ve Bayes</a:t>
            </a:r>
            <a:endParaRPr lang="en-US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410" name="Rectangle 192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825038" y="5225240"/>
            <a:ext cx="7543800" cy="1143000"/>
          </a:xfrm>
        </p:spPr>
        <p:txBody>
          <a:bodyPr>
            <a:normAutofit/>
          </a:bodyPr>
          <a:lstStyle/>
          <a:p>
            <a:pPr eaLnBrk="1" hangingPunct="1">
              <a:buFont typeface="Times" charset="0"/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ＭＳ Ｐゴシック" charset="0"/>
                <a:cs typeface="Calibri"/>
              </a:rPr>
              <a:t>The Task of Text Classification</a:t>
            </a:r>
          </a:p>
        </p:txBody>
      </p:sp>
      <p:sp>
        <p:nvSpPr>
          <p:cNvPr id="16411" name="Rectangle 193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53602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37" name="Rectangle 71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8" name="Rectangle 73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5252936"/>
            <a:ext cx="75438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How many words?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22960" y="1086678"/>
            <a:ext cx="7520940" cy="3471467"/>
          </a:xfrm>
        </p:spPr>
        <p:txBody>
          <a:bodyPr>
            <a:normAutofit/>
          </a:bodyPr>
          <a:lstStyle/>
          <a:p>
            <a:r>
              <a:rPr lang="en-US" i="1" dirty="0"/>
              <a:t>I do uh main- mainly business data processing</a:t>
            </a:r>
          </a:p>
          <a:p>
            <a:pPr lvl="1"/>
            <a:r>
              <a:rPr lang="en-US" dirty="0"/>
              <a:t>Fragments, filled pauses</a:t>
            </a:r>
          </a:p>
          <a:p>
            <a:r>
              <a:rPr lang="en-US" i="1" dirty="0"/>
              <a:t>Seuss’s cat in the hat is different from other cats! </a:t>
            </a:r>
          </a:p>
          <a:p>
            <a:pPr lvl="1"/>
            <a:r>
              <a:rPr lang="en-US" b="1" dirty="0"/>
              <a:t>Lemma</a:t>
            </a:r>
            <a:r>
              <a:rPr lang="en-US" dirty="0"/>
              <a:t>: same stem, part of speech, rough word sense</a:t>
            </a:r>
          </a:p>
          <a:p>
            <a:pPr lvl="2"/>
            <a:r>
              <a:rPr lang="en-US" dirty="0"/>
              <a:t>cat and cats = same lemma</a:t>
            </a:r>
          </a:p>
          <a:p>
            <a:pPr lvl="1"/>
            <a:r>
              <a:rPr lang="en-US" b="1" dirty="0"/>
              <a:t>Wordform</a:t>
            </a:r>
            <a:r>
              <a:rPr lang="en-US" dirty="0"/>
              <a:t>: the full inflected surface form</a:t>
            </a:r>
          </a:p>
          <a:p>
            <a:pPr lvl="2"/>
            <a:r>
              <a:rPr lang="en-US" dirty="0"/>
              <a:t>cat and cats = different wordforms</a:t>
            </a:r>
          </a:p>
        </p:txBody>
      </p:sp>
      <p:sp>
        <p:nvSpPr>
          <p:cNvPr id="22539" name="Rectangle 75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583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5252936"/>
            <a:ext cx="75438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22960" y="1086678"/>
            <a:ext cx="7520940" cy="3471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they lay back on the San Francisco grass and looked at the stars and their</a:t>
            </a:r>
          </a:p>
          <a:p>
            <a:endParaRPr lang="en-US" dirty="0"/>
          </a:p>
          <a:p>
            <a:r>
              <a:rPr lang="en-US" b="1" dirty="0"/>
              <a:t>Type</a:t>
            </a:r>
            <a:r>
              <a:rPr lang="en-US" dirty="0"/>
              <a:t>: an element of the vocabulary.</a:t>
            </a:r>
            <a:endParaRPr lang="en-US" b="1" dirty="0"/>
          </a:p>
          <a:p>
            <a:r>
              <a:rPr lang="en-US" b="1" dirty="0"/>
              <a:t>Token</a:t>
            </a:r>
            <a:r>
              <a:rPr lang="en-US" dirty="0"/>
              <a:t>: an instance of that type in running text.</a:t>
            </a:r>
          </a:p>
          <a:p>
            <a:r>
              <a:rPr lang="en-US" dirty="0"/>
              <a:t>How many?</a:t>
            </a:r>
          </a:p>
          <a:p>
            <a:pPr lvl="1"/>
            <a:r>
              <a:rPr lang="en-US" dirty="0"/>
              <a:t>15 tokens (or 14)</a:t>
            </a:r>
          </a:p>
          <a:p>
            <a:pPr lvl="1"/>
            <a:r>
              <a:rPr lang="en-US" dirty="0"/>
              <a:t>13 types (or 12) (or 11?)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890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N</a:t>
            </a:r>
            <a:r>
              <a:rPr lang="en-US" dirty="0"/>
              <a:t> = number of tokens</a:t>
            </a:r>
          </a:p>
          <a:p>
            <a:pPr marL="0" indent="0">
              <a:buNone/>
            </a:pPr>
            <a:r>
              <a:rPr lang="en-US" b="1" i="1" dirty="0"/>
              <a:t>V</a:t>
            </a:r>
            <a:r>
              <a:rPr lang="en-US" dirty="0"/>
              <a:t> = vocabulary = set of types</a:t>
            </a:r>
          </a:p>
          <a:p>
            <a:pPr marL="457200" lvl="1" indent="0">
              <a:buNone/>
            </a:pPr>
            <a:r>
              <a:rPr lang="en-US" dirty="0"/>
              <a:t>|</a:t>
            </a:r>
            <a:r>
              <a:rPr lang="en-US" i="1" dirty="0"/>
              <a:t>V</a:t>
            </a:r>
            <a:r>
              <a:rPr lang="en-US" dirty="0"/>
              <a:t>|</a:t>
            </a:r>
            <a:r>
              <a:rPr lang="en-US" i="1" dirty="0"/>
              <a:t> </a:t>
            </a:r>
            <a:r>
              <a:rPr lang="en-US" dirty="0"/>
              <a:t>is the size of the vocabulary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38200" y="3810000"/>
          <a:ext cx="7010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Tokens =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Types = |V|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Switchboard phone</a:t>
                      </a:r>
                      <a:r>
                        <a:rPr lang="en-US" baseline="0" dirty="0"/>
                        <a:t> conversations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r>
                        <a:rPr lang="en-US" baseline="0" dirty="0"/>
                        <a:t> thousand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Shakespeare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884,000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  <a:r>
                        <a:rPr lang="en-US" baseline="0" dirty="0"/>
                        <a:t> thousand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 N-grams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trillion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52800" y="5715000"/>
            <a:ext cx="385977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Church and Gale (1990)</a:t>
            </a:r>
            <a:r>
              <a:rPr lang="en-US" dirty="0">
                <a:latin typeface="Calibri"/>
                <a:cs typeface="Calibri"/>
              </a:rPr>
              <a:t>: |V| &gt; O(N</a:t>
            </a:r>
            <a:r>
              <a:rPr lang="en-US" baseline="30000" dirty="0">
                <a:latin typeface="Calibri"/>
                <a:cs typeface="Calibri"/>
              </a:rPr>
              <a:t>½</a:t>
            </a:r>
            <a:r>
              <a:rPr lang="en-US" dirty="0">
                <a:latin typeface="Calibri"/>
                <a:cs typeface="Calibri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17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Tokenization in UNIX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09800"/>
            <a:ext cx="8534400" cy="3790950"/>
          </a:xfrm>
        </p:spPr>
        <p:txBody>
          <a:bodyPr/>
          <a:lstStyle/>
          <a:p>
            <a:r>
              <a:rPr lang="en-US" dirty="0"/>
              <a:t>(Inspired by Ken Church’s UNIX for Poets.)</a:t>
            </a:r>
          </a:p>
          <a:p>
            <a:r>
              <a:rPr lang="en-US" dirty="0"/>
              <a:t>Given a text file, output the word tokens and their frequencies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tr -</a:t>
            </a:r>
            <a:r>
              <a:rPr lang="fr-FR" dirty="0" err="1">
                <a:latin typeface="Courier"/>
                <a:cs typeface="Courier"/>
              </a:rPr>
              <a:t>sc</a:t>
            </a:r>
            <a:r>
              <a:rPr lang="fr-FR" dirty="0">
                <a:latin typeface="Courier"/>
                <a:cs typeface="Courier"/>
              </a:rPr>
              <a:t> ’A-</a:t>
            </a:r>
            <a:r>
              <a:rPr lang="fr-FR" dirty="0" err="1">
                <a:latin typeface="Courier"/>
                <a:cs typeface="Courier"/>
              </a:rPr>
              <a:t>Za</a:t>
            </a:r>
            <a:r>
              <a:rPr lang="fr-FR" dirty="0">
                <a:latin typeface="Courier"/>
                <a:cs typeface="Courier"/>
              </a:rPr>
              <a:t>-z’ ’\n’ &lt; </a:t>
            </a:r>
            <a:r>
              <a:rPr lang="fr-FR" dirty="0" err="1">
                <a:latin typeface="Courier"/>
                <a:cs typeface="Courier"/>
              </a:rPr>
              <a:t>shakes.txt</a:t>
            </a:r>
            <a:r>
              <a:rPr lang="fr-FR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     | </a:t>
            </a:r>
            <a:r>
              <a:rPr lang="en-US" dirty="0">
                <a:latin typeface="Courier"/>
                <a:cs typeface="Courier"/>
              </a:rPr>
              <a:t>sort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| </a:t>
            </a:r>
            <a:r>
              <a:rPr lang="en-US" dirty="0" err="1">
                <a:latin typeface="Courier"/>
                <a:cs typeface="Courier"/>
              </a:rPr>
              <a:t>uniq</a:t>
            </a:r>
            <a:r>
              <a:rPr lang="en-US" dirty="0">
                <a:latin typeface="Courier"/>
                <a:cs typeface="Courier"/>
              </a:rPr>
              <a:t> –c </a:t>
            </a:r>
            <a:r>
              <a:rPr lang="en-US" sz="1200" dirty="0">
                <a:latin typeface="Courier"/>
                <a:cs typeface="Courier"/>
              </a:rPr>
              <a:t>  </a:t>
            </a:r>
          </a:p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     | </a:t>
            </a:r>
            <a:r>
              <a:rPr lang="en-US" dirty="0">
                <a:latin typeface="Courier"/>
                <a:cs typeface="Courier"/>
              </a:rPr>
              <a:t>sort -nr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715000" y="3124200"/>
            <a:ext cx="34290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65" charset="0"/>
              </a:rPr>
              <a:t>Change all non-alpha to newlines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715000" y="3596639"/>
            <a:ext cx="27432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65" charset="0"/>
              </a:rPr>
              <a:t>Sort in alphabetical order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715000" y="4069078"/>
            <a:ext cx="29718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65" charset="0"/>
              </a:rPr>
              <a:t>Merge and count each type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57E824-09E5-E24B-82C0-7901C85D46F9}"/>
              </a:ext>
            </a:extLst>
          </p:cNvPr>
          <p:cNvSpPr/>
          <p:nvPr/>
        </p:nvSpPr>
        <p:spPr bwMode="auto">
          <a:xfrm>
            <a:off x="5715000" y="4541517"/>
            <a:ext cx="32004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65" charset="0"/>
              </a:rPr>
              <a:t>Sort numerically descending</a:t>
            </a:r>
          </a:p>
        </p:txBody>
      </p:sp>
    </p:spTree>
    <p:extLst>
      <p:ext uri="{BB962C8B-B14F-4D97-AF65-F5344CB8AC3E}">
        <p14:creationId xmlns:p14="http://schemas.microsoft.com/office/powerpoint/2010/main" val="322288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step: tokenizing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tr -</a:t>
            </a:r>
            <a:r>
              <a:rPr lang="fr-FR" dirty="0" err="1">
                <a:latin typeface="Courier"/>
                <a:cs typeface="Courier"/>
              </a:rPr>
              <a:t>sc</a:t>
            </a:r>
            <a:r>
              <a:rPr lang="fr-FR" dirty="0">
                <a:latin typeface="Courier"/>
                <a:cs typeface="Courier"/>
              </a:rPr>
              <a:t> ’A-</a:t>
            </a:r>
            <a:r>
              <a:rPr lang="fr-FR" dirty="0" err="1">
                <a:latin typeface="Courier"/>
                <a:cs typeface="Courier"/>
              </a:rPr>
              <a:t>Za</a:t>
            </a:r>
            <a:r>
              <a:rPr lang="fr-FR" dirty="0">
                <a:latin typeface="Courier"/>
                <a:cs typeface="Courier"/>
              </a:rPr>
              <a:t>-z’ ’\n’ &lt; </a:t>
            </a:r>
            <a:r>
              <a:rPr lang="fr-FR" dirty="0" err="1">
                <a:latin typeface="Courier"/>
                <a:cs typeface="Courier"/>
              </a:rPr>
              <a:t>shakes.txt</a:t>
            </a:r>
            <a:r>
              <a:rPr lang="fr-FR" dirty="0">
                <a:latin typeface="Courier"/>
                <a:cs typeface="Courier"/>
              </a:rPr>
              <a:t> | </a:t>
            </a:r>
            <a:r>
              <a:rPr lang="fr-FR" dirty="0" err="1">
                <a:latin typeface="Courier"/>
                <a:cs typeface="Courier"/>
              </a:rPr>
              <a:t>head</a:t>
            </a:r>
            <a:endParaRPr lang="fr-FR" dirty="0">
              <a:latin typeface="Courier"/>
              <a:cs typeface="Courier"/>
            </a:endParaRPr>
          </a:p>
          <a:p>
            <a:pPr marL="0" indent="0">
              <a:buNone/>
            </a:pP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THE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SONNETS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by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William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Shakespeare</a:t>
            </a: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From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fairest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creatures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W</a:t>
            </a:r>
            <a:r>
              <a:rPr lang="fr-FR" sz="1400" dirty="0">
                <a:latin typeface="Courier"/>
                <a:cs typeface="Courier"/>
              </a:rPr>
              <a:t>e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...</a:t>
            </a:r>
            <a:r>
              <a:rPr lang="it-IT" sz="1000" dirty="0">
                <a:latin typeface="Courier"/>
                <a:cs typeface="Courier"/>
              </a:rPr>
              <a:t> </a:t>
            </a:r>
            <a:r>
              <a:rPr lang="en-US" sz="1000" dirty="0">
                <a:latin typeface="Courier"/>
                <a:cs typeface="Courier"/>
              </a:rPr>
              <a:t>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03572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second step: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Courier"/>
                <a:cs typeface="Courier"/>
              </a:rPr>
              <a:t>tr -</a:t>
            </a:r>
            <a:r>
              <a:rPr lang="fr-FR" dirty="0" err="1">
                <a:latin typeface="Courier"/>
                <a:cs typeface="Courier"/>
              </a:rPr>
              <a:t>sc</a:t>
            </a:r>
            <a:r>
              <a:rPr lang="fr-FR" dirty="0">
                <a:latin typeface="Courier"/>
                <a:cs typeface="Courier"/>
              </a:rPr>
              <a:t> ’A-</a:t>
            </a:r>
            <a:r>
              <a:rPr lang="fr-FR" dirty="0" err="1">
                <a:latin typeface="Courier"/>
                <a:cs typeface="Courier"/>
              </a:rPr>
              <a:t>Za</a:t>
            </a:r>
            <a:r>
              <a:rPr lang="fr-FR" dirty="0">
                <a:latin typeface="Courier"/>
                <a:cs typeface="Courier"/>
              </a:rPr>
              <a:t>-z’ ’\n’ &lt; </a:t>
            </a:r>
            <a:r>
              <a:rPr lang="fr-FR" dirty="0" err="1">
                <a:latin typeface="Courier"/>
                <a:cs typeface="Courier"/>
              </a:rPr>
              <a:t>shakes.txt</a:t>
            </a:r>
            <a:r>
              <a:rPr lang="fr-FR" dirty="0">
                <a:latin typeface="Courier"/>
                <a:cs typeface="Courier"/>
              </a:rPr>
              <a:t> | sort | </a:t>
            </a:r>
            <a:r>
              <a:rPr lang="fr-FR" dirty="0" err="1">
                <a:latin typeface="Courier"/>
                <a:cs typeface="Courier"/>
              </a:rPr>
              <a:t>head</a:t>
            </a:r>
            <a:endParaRPr lang="fr-FR" dirty="0">
              <a:latin typeface="Courier"/>
              <a:cs typeface="Courier"/>
            </a:endParaRPr>
          </a:p>
          <a:p>
            <a:pPr marL="0" indent="0">
              <a:buNone/>
            </a:pP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...</a:t>
            </a:r>
            <a:r>
              <a:rPr lang="en-US" sz="1000" dirty="0">
                <a:latin typeface="Courier"/>
                <a:cs typeface="Courier"/>
              </a:rPr>
              <a:t>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45715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Merging upper and lower case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tr</a:t>
            </a:r>
            <a:r>
              <a:rPr lang="en-US" sz="1600" dirty="0">
                <a:latin typeface="Courier"/>
                <a:cs typeface="Courier"/>
              </a:rPr>
              <a:t> ‘A-Z’ ‘a-z</a:t>
            </a:r>
            <a:r>
              <a:rPr lang="fr-FR" sz="1600" dirty="0">
                <a:latin typeface="Courier"/>
                <a:cs typeface="Courier"/>
              </a:rPr>
              <a:t>’ &lt; </a:t>
            </a:r>
            <a:r>
              <a:rPr lang="fr-FR" sz="1600" dirty="0" err="1">
                <a:latin typeface="Courier"/>
                <a:cs typeface="Courier"/>
              </a:rPr>
              <a:t>shakes.txt</a:t>
            </a:r>
            <a:r>
              <a:rPr lang="fr-FR" sz="1600" dirty="0">
                <a:latin typeface="Courier"/>
                <a:cs typeface="Courier"/>
              </a:rPr>
              <a:t> | tr </a:t>
            </a:r>
            <a:r>
              <a:rPr lang="en-US" sz="1600" dirty="0">
                <a:latin typeface="Courier"/>
                <a:cs typeface="Courier"/>
              </a:rPr>
              <a:t>–</a:t>
            </a:r>
            <a:r>
              <a:rPr lang="fr-FR" sz="1600" dirty="0" err="1">
                <a:latin typeface="Courier"/>
                <a:cs typeface="Courier"/>
              </a:rPr>
              <a:t>sc</a:t>
            </a:r>
            <a:r>
              <a:rPr lang="fr-FR" sz="1600" dirty="0">
                <a:latin typeface="Courier"/>
                <a:cs typeface="Courier"/>
              </a:rPr>
              <a:t> ‘A-</a:t>
            </a:r>
            <a:r>
              <a:rPr lang="fr-FR" sz="1600" dirty="0" err="1">
                <a:latin typeface="Courier"/>
                <a:cs typeface="Courier"/>
              </a:rPr>
              <a:t>Za</a:t>
            </a:r>
            <a:r>
              <a:rPr lang="fr-FR" sz="1600" dirty="0">
                <a:latin typeface="Courier"/>
                <a:cs typeface="Courier"/>
              </a:rPr>
              <a:t>-z’ ‘\n’ | sort | </a:t>
            </a:r>
            <a:r>
              <a:rPr lang="fr-FR" sz="1600" dirty="0" err="1">
                <a:latin typeface="Courier"/>
                <a:cs typeface="Courier"/>
              </a:rPr>
              <a:t>uniq</a:t>
            </a:r>
            <a:r>
              <a:rPr lang="fr-FR" sz="1600" dirty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–</a:t>
            </a:r>
            <a:r>
              <a:rPr lang="fr-FR" sz="1600" dirty="0">
                <a:latin typeface="Courier"/>
                <a:cs typeface="Courier"/>
              </a:rPr>
              <a:t>c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Sorting the counts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tr</a:t>
            </a:r>
            <a:r>
              <a:rPr lang="en-US" sz="1400" dirty="0">
                <a:latin typeface="Courier"/>
                <a:cs typeface="Courier"/>
              </a:rPr>
              <a:t> ‘A-Z’ ‘a-z</a:t>
            </a:r>
            <a:r>
              <a:rPr lang="fr-FR" sz="1400" dirty="0">
                <a:latin typeface="Courier"/>
                <a:cs typeface="Courier"/>
              </a:rPr>
              <a:t>’ &lt; </a:t>
            </a:r>
            <a:r>
              <a:rPr lang="fr-FR" sz="1400" dirty="0" err="1">
                <a:latin typeface="Courier"/>
                <a:cs typeface="Courier"/>
              </a:rPr>
              <a:t>shakes.txt</a:t>
            </a:r>
            <a:r>
              <a:rPr lang="fr-FR" sz="1400" dirty="0">
                <a:latin typeface="Courier"/>
                <a:cs typeface="Courier"/>
              </a:rPr>
              <a:t> | tr </a:t>
            </a:r>
            <a:r>
              <a:rPr lang="en-US" sz="1400" dirty="0">
                <a:latin typeface="Courier"/>
                <a:cs typeface="Courier"/>
              </a:rPr>
              <a:t>–</a:t>
            </a:r>
            <a:r>
              <a:rPr lang="fr-FR" sz="1400" dirty="0" err="1">
                <a:latin typeface="Courier"/>
                <a:cs typeface="Courier"/>
              </a:rPr>
              <a:t>sc</a:t>
            </a:r>
            <a:r>
              <a:rPr lang="fr-FR" sz="1400" dirty="0">
                <a:latin typeface="Courier"/>
                <a:cs typeface="Courier"/>
              </a:rPr>
              <a:t> ‘A-</a:t>
            </a:r>
            <a:r>
              <a:rPr lang="fr-FR" sz="1400" dirty="0" err="1">
                <a:latin typeface="Courier"/>
                <a:cs typeface="Courier"/>
              </a:rPr>
              <a:t>Za</a:t>
            </a:r>
            <a:r>
              <a:rPr lang="fr-FR" sz="1400" dirty="0">
                <a:latin typeface="Courier"/>
                <a:cs typeface="Courier"/>
              </a:rPr>
              <a:t>-z’ ‘\n’ | sort | </a:t>
            </a:r>
            <a:r>
              <a:rPr lang="fr-FR" sz="1400" dirty="0" err="1">
                <a:latin typeface="Courier"/>
                <a:cs typeface="Courier"/>
              </a:rPr>
              <a:t>uniq</a:t>
            </a:r>
            <a:r>
              <a:rPr lang="fr-FR" sz="1400" dirty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–</a:t>
            </a:r>
            <a:r>
              <a:rPr lang="fr-FR" sz="1400" dirty="0">
                <a:latin typeface="Courier"/>
                <a:cs typeface="Courier"/>
              </a:rPr>
              <a:t>c | sort </a:t>
            </a:r>
            <a:r>
              <a:rPr lang="en-US" sz="1400" dirty="0">
                <a:latin typeface="Courier"/>
                <a:cs typeface="Courier"/>
              </a:rPr>
              <a:t>–</a:t>
            </a:r>
            <a:r>
              <a:rPr lang="fr-FR" sz="1400" dirty="0">
                <a:latin typeface="Courier"/>
                <a:cs typeface="Courier"/>
              </a:rPr>
              <a:t>n </a:t>
            </a:r>
            <a:r>
              <a:rPr lang="en-US" sz="1400" dirty="0">
                <a:latin typeface="Courier"/>
                <a:cs typeface="Courier"/>
              </a:rPr>
              <a:t>–</a:t>
            </a:r>
            <a:r>
              <a:rPr lang="fr-FR" sz="1400" dirty="0">
                <a:latin typeface="Courier"/>
                <a:cs typeface="Courier"/>
              </a:rPr>
              <a:t>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4542" y="4227860"/>
            <a:ext cx="1292842" cy="256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Courier"/>
                <a:cs typeface="Courier"/>
              </a:rPr>
              <a:t>23243 the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/>
                <a:cs typeface="Courier"/>
              </a:rPr>
              <a:t>22225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endParaRPr lang="en-US" sz="1600" dirty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/>
                <a:cs typeface="Courier"/>
              </a:rPr>
              <a:t>18618 and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/>
                <a:cs typeface="Courier"/>
              </a:rPr>
              <a:t>16339 to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/>
                <a:cs typeface="Courier"/>
              </a:rPr>
              <a:t>15687 of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/>
                <a:cs typeface="Courier"/>
              </a:rPr>
              <a:t>12780 a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/>
                <a:cs typeface="Courier"/>
              </a:rPr>
              <a:t>12163 you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/>
                <a:cs typeface="Courier"/>
              </a:rPr>
              <a:t>10839 my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/>
                <a:cs typeface="Courier"/>
              </a:rPr>
              <a:t>10005 in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/>
                <a:cs typeface="Courier"/>
              </a:rPr>
              <a:t>8954  d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726342" y="5486400"/>
            <a:ext cx="3429000" cy="609600"/>
          </a:xfrm>
          <a:prstGeom prst="wedgeRoundRectCallout">
            <a:avLst>
              <a:gd name="adj1" fmla="val -105310"/>
              <a:gd name="adj2" fmla="val 108014"/>
              <a:gd name="adj3" fmla="val 16667"/>
            </a:avLst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Lucida Sans" pitchFamily="-65" charset="0"/>
              </a:rPr>
              <a:t>What happened here?</a:t>
            </a:r>
          </a:p>
        </p:txBody>
      </p:sp>
    </p:spTree>
    <p:extLst>
      <p:ext uri="{BB962C8B-B14F-4D97-AF65-F5344CB8AC3E}">
        <p14:creationId xmlns:p14="http://schemas.microsoft.com/office/powerpoint/2010/main" val="59253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Issues in Tokenization</a:t>
            </a:r>
          </a:p>
        </p:txBody>
      </p:sp>
      <p:sp>
        <p:nvSpPr>
          <p:cNvPr id="26627" name="Rectangle 2051"/>
          <p:cNvSpPr>
            <a:spLocks noGrp="1" noChangeArrowheads="1"/>
          </p:cNvSpPr>
          <p:nvPr>
            <p:ph sz="quarter" idx="1"/>
          </p:nvPr>
        </p:nvSpPr>
        <p:spPr>
          <a:xfrm>
            <a:off x="304800" y="2209800"/>
            <a:ext cx="8839200" cy="3333750"/>
          </a:xfrm>
        </p:spPr>
        <p:txBody>
          <a:bodyPr/>
          <a:lstStyle/>
          <a:p>
            <a:r>
              <a:rPr lang="en-US" dirty="0">
                <a:latin typeface="Courier"/>
                <a:cs typeface="Courier"/>
              </a:rPr>
              <a:t>Finland’s capital </a:t>
            </a:r>
            <a:r>
              <a:rPr lang="en-US" dirty="0">
                <a:latin typeface="Courier"/>
                <a:cs typeface="Courier"/>
                <a:sym typeface="Symbol" charset="2"/>
              </a:rPr>
              <a:t>   </a:t>
            </a:r>
            <a:r>
              <a:rPr lang="en-US" i="1" dirty="0">
                <a:latin typeface="Courier"/>
                <a:cs typeface="Courier"/>
                <a:sym typeface="Symbol" charset="2"/>
              </a:rPr>
              <a:t>  </a:t>
            </a:r>
            <a:r>
              <a:rPr lang="en-US" dirty="0">
                <a:latin typeface="Courier"/>
                <a:cs typeface="Courier"/>
                <a:sym typeface="Symbol" charset="2"/>
              </a:rPr>
              <a:t>Finland </a:t>
            </a:r>
            <a:r>
              <a:rPr lang="en-US" dirty="0" err="1">
                <a:latin typeface="Courier"/>
                <a:cs typeface="Courier"/>
                <a:sym typeface="Symbol" charset="2"/>
              </a:rPr>
              <a:t>Finlands</a:t>
            </a:r>
            <a:r>
              <a:rPr lang="en-US" dirty="0">
                <a:latin typeface="Courier"/>
                <a:cs typeface="Courier"/>
                <a:sym typeface="Symbol" charset="2"/>
              </a:rPr>
              <a:t> Finland’s </a:t>
            </a:r>
            <a:r>
              <a:rPr lang="en-US" dirty="0">
                <a:latin typeface="Calibri"/>
                <a:cs typeface="Calibri"/>
                <a:sym typeface="Symbol" charset="2"/>
              </a:rPr>
              <a:t> </a:t>
            </a:r>
            <a:r>
              <a:rPr lang="en-US" i="1" dirty="0">
                <a:latin typeface="Calibri"/>
                <a:cs typeface="Calibri"/>
                <a:sym typeface="Symbol" charset="2"/>
              </a:rPr>
              <a:t>?</a:t>
            </a:r>
            <a:endParaRPr lang="en-US" dirty="0">
              <a:latin typeface="Calibri"/>
              <a:cs typeface="Calibri"/>
              <a:sym typeface="Symbol" charset="2"/>
            </a:endParaRPr>
          </a:p>
          <a:p>
            <a:r>
              <a:rPr lang="en-US" dirty="0">
                <a:latin typeface="Courier"/>
                <a:cs typeface="Courier"/>
              </a:rPr>
              <a:t>what’re, I’m, isn’t  </a:t>
            </a:r>
            <a:r>
              <a:rPr lang="en-US" dirty="0">
                <a:latin typeface="Courier"/>
                <a:cs typeface="Courier"/>
                <a:sym typeface="Symbol" charset="2"/>
              </a:rPr>
              <a:t></a:t>
            </a:r>
            <a:r>
              <a:rPr lang="en-US" i="1" dirty="0">
                <a:latin typeface="Courier"/>
                <a:cs typeface="Courier"/>
              </a:rPr>
              <a:t>  </a:t>
            </a:r>
            <a:r>
              <a:rPr lang="en-US" dirty="0">
                <a:latin typeface="Courier"/>
                <a:cs typeface="Courier"/>
                <a:sym typeface="Symbol" charset="2"/>
              </a:rPr>
              <a:t>What are, I am, is not</a:t>
            </a:r>
          </a:p>
          <a:p>
            <a:r>
              <a:rPr lang="en-US" dirty="0">
                <a:latin typeface="Courier"/>
                <a:cs typeface="Courier"/>
                <a:sym typeface="Symbol" charset="2"/>
              </a:rPr>
              <a:t>Hewlett-Packard        Hewlett Packard </a:t>
            </a:r>
            <a:r>
              <a:rPr lang="en-US" dirty="0">
                <a:cs typeface="Calibri"/>
                <a:sym typeface="Symbol" charset="2"/>
              </a:rPr>
              <a:t>?</a:t>
            </a:r>
            <a:endParaRPr lang="en-US" dirty="0">
              <a:latin typeface="Courier"/>
              <a:cs typeface="Courier"/>
              <a:sym typeface="Symbol" charset="2"/>
            </a:endParaRPr>
          </a:p>
          <a:p>
            <a:r>
              <a:rPr lang="en-US" dirty="0">
                <a:latin typeface="Courier"/>
                <a:cs typeface="Courier"/>
                <a:sym typeface="Symbol" charset="2"/>
              </a:rPr>
              <a:t>state-of-the-art       state of the art </a:t>
            </a:r>
            <a:r>
              <a:rPr lang="en-US" dirty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dirty="0">
                <a:latin typeface="Courier"/>
                <a:cs typeface="Courier"/>
                <a:sym typeface="Symbol" charset="2"/>
              </a:rPr>
              <a:t>Lowercase		  lower-case lowercase lower case </a:t>
            </a:r>
            <a:r>
              <a:rPr lang="en-US" dirty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dirty="0">
                <a:latin typeface="Courier"/>
                <a:cs typeface="Courier"/>
                <a:sym typeface="Symbol" charset="2"/>
              </a:rPr>
              <a:t>San Francisco	  </a:t>
            </a:r>
            <a:r>
              <a:rPr lang="en-US" sz="2200" dirty="0">
                <a:latin typeface="Calibri"/>
                <a:cs typeface="Calibri"/>
                <a:sym typeface="Symbol" charset="2"/>
              </a:rPr>
              <a:t>one token or two?</a:t>
            </a:r>
          </a:p>
          <a:p>
            <a:r>
              <a:rPr lang="en-US" dirty="0">
                <a:latin typeface="Calibri"/>
                <a:cs typeface="Calibri"/>
                <a:sym typeface="Symbol" charset="2"/>
              </a:rPr>
              <a:t>m.p.h., PhD.		</a:t>
            </a:r>
            <a:r>
              <a:rPr lang="en-US" dirty="0">
                <a:latin typeface="Courier"/>
                <a:cs typeface="Courier"/>
                <a:sym typeface="Symbol" charset="2"/>
              </a:rPr>
              <a:t>  </a:t>
            </a:r>
            <a:r>
              <a:rPr lang="en-US" dirty="0">
                <a:latin typeface="Calibri"/>
                <a:cs typeface="Calibri"/>
                <a:sym typeface="Symbol" charset="2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51210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54" name="Rectangle 73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00100" y="5252936"/>
            <a:ext cx="7543800" cy="1028715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>
                <a:solidFill>
                  <a:srgbClr val="FFFFFF"/>
                </a:solidFill>
              </a:rPr>
              <a:t>Tokenization: language issues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idx="1"/>
          </p:nvPr>
        </p:nvSpPr>
        <p:spPr>
          <a:xfrm>
            <a:off x="822960" y="1086678"/>
            <a:ext cx="7520940" cy="3471467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French</a:t>
            </a:r>
          </a:p>
          <a:p>
            <a:pPr lvl="1" eaLnBrk="1" hangingPunct="1"/>
            <a:r>
              <a:rPr lang="en-US" b="1" i="1" dirty="0" err="1"/>
              <a:t>L'ensemble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 one token or two?</a:t>
            </a:r>
          </a:p>
          <a:p>
            <a:pPr lvl="2" eaLnBrk="1" hangingPunct="1"/>
            <a:r>
              <a:rPr lang="en-US" b="1" i="1" dirty="0">
                <a:sym typeface="Symbol" charset="2"/>
              </a:rPr>
              <a:t>L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L’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Le </a:t>
            </a:r>
            <a:r>
              <a:rPr lang="en-US" dirty="0">
                <a:sym typeface="Symbol" charset="2"/>
              </a:rPr>
              <a:t>?</a:t>
            </a:r>
          </a:p>
          <a:p>
            <a:pPr lvl="2" eaLnBrk="1" hangingPunct="1"/>
            <a:r>
              <a:rPr lang="en-US" dirty="0">
                <a:sym typeface="Symbol" charset="2"/>
              </a:rPr>
              <a:t>Want </a:t>
            </a:r>
            <a:r>
              <a:rPr lang="en-US" b="1" i="1" dirty="0" err="1">
                <a:sym typeface="Symbol" charset="2"/>
              </a:rPr>
              <a:t>l’ensemble</a:t>
            </a:r>
            <a:r>
              <a:rPr lang="en-US" dirty="0">
                <a:sym typeface="Symbol" charset="2"/>
              </a:rPr>
              <a:t> to match with </a:t>
            </a:r>
            <a:r>
              <a:rPr lang="en-US" b="1" i="1" dirty="0">
                <a:sym typeface="Symbol" charset="2"/>
              </a:rPr>
              <a:t>un ensemble</a:t>
            </a:r>
          </a:p>
          <a:p>
            <a:pPr lvl="1" eaLnBrk="1" hangingPunct="1"/>
            <a:endParaRPr lang="en-US" b="1" i="1" dirty="0">
              <a:sym typeface="Symbol" charset="2"/>
            </a:endParaRPr>
          </a:p>
          <a:p>
            <a:pPr eaLnBrk="1" hangingPunct="1"/>
            <a:r>
              <a:rPr lang="en-US" dirty="0">
                <a:sym typeface="Symbol" charset="2"/>
              </a:rPr>
              <a:t>German noun compounds are not segmented</a:t>
            </a:r>
          </a:p>
          <a:p>
            <a:pPr lvl="1" eaLnBrk="1" hangingPunct="1"/>
            <a:r>
              <a:rPr lang="en-US" b="1" i="1" err="1">
                <a:sym typeface="Symbol" charset="2"/>
              </a:rPr>
              <a:t>Lebensversicherungsgesellschaftsangestellter</a:t>
            </a:r>
            <a:endParaRPr lang="en-US" b="1" i="1">
              <a:sym typeface="Symbol" charset="2"/>
            </a:endParaRPr>
          </a:p>
          <a:p>
            <a:pPr lvl="1" eaLnBrk="1" hangingPunct="1"/>
            <a:r>
              <a:rPr lang="en-US">
                <a:sym typeface="Symbol" charset="2"/>
              </a:rPr>
              <a:t>‘life insurance company employee’</a:t>
            </a:r>
          </a:p>
          <a:p>
            <a:pPr lvl="1" eaLnBrk="1" hangingPunct="1"/>
            <a:r>
              <a:rPr lang="en-US">
                <a:sym typeface="Symbol" charset="2"/>
              </a:rPr>
              <a:t>German information retrieval needs </a:t>
            </a:r>
            <a:r>
              <a:rPr lang="en-US" b="1">
                <a:sym typeface="Symbol" charset="2"/>
              </a:rPr>
              <a:t>compound splitter</a:t>
            </a:r>
            <a:endParaRPr lang="en-US">
              <a:sym typeface="Symbol" charset="2"/>
            </a:endParaRPr>
          </a:p>
        </p:txBody>
      </p:sp>
      <p:sp>
        <p:nvSpPr>
          <p:cNvPr id="27655" name="Rectangle 75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01614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54" name="Rectangle 73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00100" y="5252936"/>
            <a:ext cx="7543800" cy="1028715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>
                <a:solidFill>
                  <a:srgbClr val="FFFFFF"/>
                </a:solidFill>
              </a:rPr>
              <a:t>Tokenization: language issues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idx="1"/>
          </p:nvPr>
        </p:nvSpPr>
        <p:spPr>
          <a:xfrm>
            <a:off x="822960" y="1086678"/>
            <a:ext cx="7520940" cy="3471467"/>
          </a:xfrm>
        </p:spPr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Chinese and Japanese no spaces between words:</a:t>
            </a:r>
          </a:p>
          <a:p>
            <a:pPr lvl="1"/>
            <a:r>
              <a:rPr lang="ja-JP" altLang="en-US">
                <a:latin typeface="华文黑体"/>
                <a:ea typeface="华文黑体"/>
                <a:cs typeface="华文黑体"/>
                <a:sym typeface="Symbol" charset="2"/>
              </a:rPr>
              <a:t>莎拉波娃现在居住在美国东南部的佛罗里达。</a:t>
            </a:r>
            <a:endParaRPr lang="en-US" altLang="ja-JP" dirty="0">
              <a:latin typeface="华文黑体"/>
              <a:ea typeface="华文黑体"/>
              <a:cs typeface="华文黑体"/>
              <a:sym typeface="Symbol" charset="2"/>
            </a:endParaRPr>
          </a:p>
          <a:p>
            <a:pPr lvl="1"/>
            <a:r>
              <a:rPr lang="ja-JP" altLang="en-US">
                <a:latin typeface="华文黑体"/>
                <a:ea typeface="华文黑体"/>
                <a:cs typeface="华文黑体"/>
                <a:sym typeface="Symbol" charset="2"/>
              </a:rPr>
              <a:t>莎拉波娃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>
                <a:latin typeface="华文黑体"/>
                <a:ea typeface="华文黑体"/>
                <a:cs typeface="华文黑体"/>
                <a:sym typeface="Symbol" charset="2"/>
              </a:rPr>
              <a:t>现在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>
                <a:latin typeface="华文黑体"/>
                <a:ea typeface="华文黑体"/>
                <a:cs typeface="华文黑体"/>
                <a:sym typeface="Symbol" charset="2"/>
              </a:rPr>
              <a:t>居住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>
                <a:latin typeface="华文黑体"/>
                <a:ea typeface="华文黑体"/>
                <a:cs typeface="华文黑体"/>
                <a:sym typeface="Symbol" charset="2"/>
              </a:rPr>
              <a:t>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</a:t>
            </a:r>
            <a:r>
              <a:rPr lang="ja-JP" altLang="en-US">
                <a:latin typeface="华文黑体"/>
                <a:ea typeface="华文黑体"/>
                <a:cs typeface="华文黑体"/>
                <a:sym typeface="Symbol" charset="2"/>
              </a:rPr>
              <a:t>美国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>
                <a:latin typeface="华文黑体"/>
                <a:ea typeface="华文黑体"/>
                <a:cs typeface="华文黑体"/>
                <a:sym typeface="Symbol" charset="2"/>
              </a:rPr>
              <a:t>东南部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 </a:t>
            </a:r>
            <a:r>
              <a:rPr lang="ja-JP" altLang="en-US">
                <a:latin typeface="华文黑体"/>
                <a:ea typeface="华文黑体"/>
                <a:cs typeface="华文黑体"/>
                <a:sym typeface="Symbol" charset="2"/>
              </a:rPr>
              <a:t>的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</a:t>
            </a:r>
            <a:r>
              <a:rPr lang="ja-JP" altLang="en-US">
                <a:latin typeface="华文黑体"/>
                <a:ea typeface="华文黑体"/>
                <a:cs typeface="华文黑体"/>
                <a:sym typeface="Symbol" charset="2"/>
              </a:rPr>
              <a:t>佛罗里达</a:t>
            </a:r>
          </a:p>
          <a:p>
            <a:pPr lvl="1"/>
            <a:r>
              <a:rPr lang="en-US" dirty="0">
                <a:solidFill>
                  <a:srgbClr val="595959"/>
                </a:solidFill>
                <a:sym typeface="Symbol" charset="2"/>
              </a:rPr>
              <a:t>Sharapova now     lives.  in       US       southeastern     Florida</a:t>
            </a:r>
          </a:p>
          <a:p>
            <a:r>
              <a:rPr lang="en-US" dirty="0">
                <a:sym typeface="Symbol" charset="2"/>
              </a:rPr>
              <a:t>Further complicated in Japanese, with multiple alphabets intermingled</a:t>
            </a:r>
          </a:p>
          <a:p>
            <a:pPr lvl="1"/>
            <a:r>
              <a:rPr lang="en-US" dirty="0">
                <a:sym typeface="Symbol" charset="2"/>
              </a:rPr>
              <a:t>Dates/amounts in multiple formats</a:t>
            </a:r>
          </a:p>
        </p:txBody>
      </p:sp>
      <p:sp>
        <p:nvSpPr>
          <p:cNvPr id="27655" name="Rectangle 75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 Box 1037">
            <a:extLst>
              <a:ext uri="{FF2B5EF4-FFF2-40B4-BE49-F238E27FC236}">
                <a16:creationId xmlns:a16="http://schemas.microsoft.com/office/drawing/2014/main" id="{D0B16F4C-53AB-4A48-8773-5DD919A89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301518"/>
            <a:ext cx="830727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>
              <a:spcBef>
                <a:spcPct val="20000"/>
              </a:spcBef>
              <a:buClr>
                <a:schemeClr val="tx1"/>
              </a:buClr>
              <a:buSzPct val="55000"/>
              <a:buFont typeface="Wingdings" charset="2"/>
              <a:buNone/>
            </a:pPr>
            <a:r>
              <a:rPr lang="ja-JP" altLang="en-US" sz="2100" b="1" i="1"/>
              <a:t>フォーチュン</a:t>
            </a:r>
            <a:r>
              <a:rPr lang="en-US" altLang="ja-JP" sz="2100" b="1" i="1" dirty="0"/>
              <a:t>500</a:t>
            </a:r>
            <a:r>
              <a:rPr lang="ja-JP" altLang="en-US" sz="2100" b="1" i="1"/>
              <a:t>社は情報不足のため時間あた</a:t>
            </a:r>
            <a:r>
              <a:rPr lang="en-US" altLang="ja-JP" sz="2100" b="1" i="1" dirty="0"/>
              <a:t>$500K(</a:t>
            </a:r>
            <a:r>
              <a:rPr lang="ja-JP" altLang="en-US" sz="2100" b="1" i="1"/>
              <a:t>約</a:t>
            </a:r>
            <a:r>
              <a:rPr lang="en-US" altLang="ja-JP" sz="2100" b="1" i="1" dirty="0"/>
              <a:t>6,000</a:t>
            </a:r>
            <a:r>
              <a:rPr lang="ja-JP" altLang="en-US" sz="2100" b="1" i="1"/>
              <a:t>万円</a:t>
            </a:r>
            <a:r>
              <a:rPr lang="en-US" altLang="ja-JP" sz="2100" b="1" i="1" dirty="0"/>
              <a:t>)</a:t>
            </a:r>
            <a:endParaRPr lang="en-US" sz="2100" b="1" i="1" dirty="0"/>
          </a:p>
        </p:txBody>
      </p:sp>
      <p:grpSp>
        <p:nvGrpSpPr>
          <p:cNvPr id="8" name="Group 1032">
            <a:extLst>
              <a:ext uri="{FF2B5EF4-FFF2-40B4-BE49-F238E27FC236}">
                <a16:creationId xmlns:a16="http://schemas.microsoft.com/office/drawing/2014/main" id="{9EF51DDF-1F64-3045-B7DD-FCD496758975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892068"/>
            <a:ext cx="5435600" cy="400050"/>
            <a:chOff x="422" y="3792"/>
            <a:chExt cx="3424" cy="336"/>
          </a:xfrm>
        </p:grpSpPr>
        <p:sp>
          <p:nvSpPr>
            <p:cNvPr id="9" name="Text Box 1028">
              <a:extLst>
                <a:ext uri="{FF2B5EF4-FFF2-40B4-BE49-F238E27FC236}">
                  <a16:creationId xmlns:a16="http://schemas.microsoft.com/office/drawing/2014/main" id="{62BB3A4D-C7AE-CF43-A6C5-B18686623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3792"/>
              <a:ext cx="722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Katakana</a:t>
              </a:r>
            </a:p>
          </p:txBody>
        </p:sp>
        <p:sp>
          <p:nvSpPr>
            <p:cNvPr id="10" name="Text Box 1029">
              <a:extLst>
                <a:ext uri="{FF2B5EF4-FFF2-40B4-BE49-F238E27FC236}">
                  <a16:creationId xmlns:a16="http://schemas.microsoft.com/office/drawing/2014/main" id="{25D18219-546E-2842-858B-BA4B4DB02C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9" y="3792"/>
              <a:ext cx="703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Hiragana</a:t>
              </a:r>
            </a:p>
          </p:txBody>
        </p:sp>
        <p:sp>
          <p:nvSpPr>
            <p:cNvPr id="11" name="Text Box 1030">
              <a:extLst>
                <a:ext uri="{FF2B5EF4-FFF2-40B4-BE49-F238E27FC236}">
                  <a16:creationId xmlns:a16="http://schemas.microsoft.com/office/drawing/2014/main" id="{EF16FD14-4243-D941-9585-56C8DEC47C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3" y="3792"/>
              <a:ext cx="438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Kanji</a:t>
              </a:r>
            </a:p>
          </p:txBody>
        </p:sp>
        <p:sp>
          <p:nvSpPr>
            <p:cNvPr id="12" name="Text Box 1031">
              <a:extLst>
                <a:ext uri="{FF2B5EF4-FFF2-40B4-BE49-F238E27FC236}">
                  <a16:creationId xmlns:a16="http://schemas.microsoft.com/office/drawing/2014/main" id="{D4D58CF0-A21A-2B43-B023-285E3F337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5" y="3792"/>
              <a:ext cx="571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Calibri"/>
                  <a:cs typeface="Calibri"/>
                </a:rPr>
                <a:t>Romaji</a:t>
              </a:r>
              <a:endParaRPr lang="en-US" sz="2000" dirty="0">
                <a:latin typeface="Calibri"/>
                <a:cs typeface="Calibri"/>
              </a:endParaRPr>
            </a:p>
          </p:txBody>
        </p:sp>
      </p:grpSp>
      <p:sp>
        <p:nvSpPr>
          <p:cNvPr id="13" name="Rectangle 1040">
            <a:extLst>
              <a:ext uri="{FF2B5EF4-FFF2-40B4-BE49-F238E27FC236}">
                <a16:creationId xmlns:a16="http://schemas.microsoft.com/office/drawing/2014/main" id="{B353517B-F11D-7141-9805-038436DFF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599" y="3309139"/>
            <a:ext cx="1447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4" name="AutoShape 1041">
            <a:extLst>
              <a:ext uri="{FF2B5EF4-FFF2-40B4-BE49-F238E27FC236}">
                <a16:creationId xmlns:a16="http://schemas.microsoft.com/office/drawing/2014/main" id="{98B368B3-03A7-8F46-9869-94D631B8429E}"/>
              </a:ext>
            </a:extLst>
          </p:cNvPr>
          <p:cNvCxnSpPr>
            <a:cxnSpLocks noChangeShapeType="1"/>
            <a:stCxn id="9" idx="0"/>
            <a:endCxn id="13" idx="2"/>
          </p:cNvCxnSpPr>
          <p:nvPr/>
        </p:nvCxnSpPr>
        <p:spPr bwMode="auto">
          <a:xfrm flipH="1" flipV="1">
            <a:off x="1714500" y="3678472"/>
            <a:ext cx="611189" cy="21359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5" name="Rectangle 1044">
            <a:extLst>
              <a:ext uri="{FF2B5EF4-FFF2-40B4-BE49-F238E27FC236}">
                <a16:creationId xmlns:a16="http://schemas.microsoft.com/office/drawing/2014/main" id="{17995369-E8FA-3546-87C5-276761F72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599" y="3309139"/>
            <a:ext cx="5334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6" name="AutoShape 1045">
            <a:extLst>
              <a:ext uri="{FF2B5EF4-FFF2-40B4-BE49-F238E27FC236}">
                <a16:creationId xmlns:a16="http://schemas.microsoft.com/office/drawing/2014/main" id="{FBB630ED-3C05-2E4F-B647-9BA27860445E}"/>
              </a:ext>
            </a:extLst>
          </p:cNvPr>
          <p:cNvCxnSpPr>
            <a:cxnSpLocks noChangeShapeType="1"/>
            <a:stCxn id="10" idx="0"/>
            <a:endCxn id="15" idx="2"/>
          </p:cNvCxnSpPr>
          <p:nvPr/>
        </p:nvCxnSpPr>
        <p:spPr bwMode="auto">
          <a:xfrm flipV="1">
            <a:off x="4020345" y="3678472"/>
            <a:ext cx="1046954" cy="21359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7" name="Rectangle 1046">
            <a:extLst>
              <a:ext uri="{FF2B5EF4-FFF2-40B4-BE49-F238E27FC236}">
                <a16:creationId xmlns:a16="http://schemas.microsoft.com/office/drawing/2014/main" id="{62AFD0AF-AF21-824E-858F-088F4E9E7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999" y="3309139"/>
            <a:ext cx="5334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8" name="AutoShape 1047">
            <a:extLst>
              <a:ext uri="{FF2B5EF4-FFF2-40B4-BE49-F238E27FC236}">
                <a16:creationId xmlns:a16="http://schemas.microsoft.com/office/drawing/2014/main" id="{026AC00C-1BF4-5841-8AB1-57D0DF6792C1}"/>
              </a:ext>
            </a:extLst>
          </p:cNvPr>
          <p:cNvCxnSpPr>
            <a:cxnSpLocks noChangeShapeType="1"/>
            <a:stCxn id="11" idx="0"/>
            <a:endCxn id="17" idx="2"/>
          </p:cNvCxnSpPr>
          <p:nvPr/>
        </p:nvCxnSpPr>
        <p:spPr bwMode="auto">
          <a:xfrm flipV="1">
            <a:off x="5562601" y="3678472"/>
            <a:ext cx="38098" cy="21359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9" name="Rectangle 1048">
            <a:extLst>
              <a:ext uri="{FF2B5EF4-FFF2-40B4-BE49-F238E27FC236}">
                <a16:creationId xmlns:a16="http://schemas.microsoft.com/office/drawing/2014/main" id="{76890633-8B32-604B-B339-D10F111C6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399" y="3278777"/>
            <a:ext cx="2286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0" name="AutoShape 1049">
            <a:extLst>
              <a:ext uri="{FF2B5EF4-FFF2-40B4-BE49-F238E27FC236}">
                <a16:creationId xmlns:a16="http://schemas.microsoft.com/office/drawing/2014/main" id="{C71DB1F8-18F5-2941-8443-04D115B2958A}"/>
              </a:ext>
            </a:extLst>
          </p:cNvPr>
          <p:cNvCxnSpPr>
            <a:cxnSpLocks noChangeShapeType="1"/>
            <a:stCxn id="12" idx="0"/>
            <a:endCxn id="19" idx="2"/>
          </p:cNvCxnSpPr>
          <p:nvPr/>
        </p:nvCxnSpPr>
        <p:spPr bwMode="auto">
          <a:xfrm flipV="1">
            <a:off x="6734971" y="3648110"/>
            <a:ext cx="389729" cy="243959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1" name="Text Box 1051">
            <a:extLst>
              <a:ext uri="{FF2B5EF4-FFF2-40B4-BE49-F238E27FC236}">
                <a16:creationId xmlns:a16="http://schemas.microsoft.com/office/drawing/2014/main" id="{CC2C48EB-D080-2843-9B19-410CB00B8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237" y="4292118"/>
            <a:ext cx="46869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End-user can express query entirely in hiragana!</a:t>
            </a:r>
          </a:p>
        </p:txBody>
      </p:sp>
    </p:spTree>
    <p:extLst>
      <p:ext uri="{BB962C8B-B14F-4D97-AF65-F5344CB8AC3E}">
        <p14:creationId xmlns:p14="http://schemas.microsoft.com/office/powerpoint/2010/main" val="411010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5" grpId="0" animBg="1"/>
      <p:bldP spid="17" grpId="0" animBg="1"/>
      <p:bldP spid="19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01AB748-B9E7-4AEC-AAB9-0EABDE63F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99" y="4550229"/>
            <a:ext cx="8181805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The Bag of Words Representation</a:t>
            </a:r>
          </a:p>
        </p:txBody>
      </p:sp>
      <p:pic>
        <p:nvPicPr>
          <p:cNvPr id="5" name="Picture 4" descr="bagofwords.pdf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72556"/>
          <a:stretch/>
        </p:blipFill>
        <p:spPr>
          <a:xfrm>
            <a:off x="844440" y="640080"/>
            <a:ext cx="1748893" cy="360273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0954B38-9C23-4C8B-AC5D-0E80CEA3B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8914" y="886968"/>
            <a:ext cx="48006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agofwords.pdf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2368" r="-2024"/>
          <a:stretch/>
        </p:blipFill>
        <p:spPr>
          <a:xfrm>
            <a:off x="3621987" y="640080"/>
            <a:ext cx="1889923" cy="360273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91376A8-6B7C-49D5-B3B0-B1D81BC1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6976" y="886968"/>
            <a:ext cx="48006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bagofwords.pdf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28" r="27127"/>
          <a:stretch/>
        </p:blipFill>
        <p:spPr>
          <a:xfrm>
            <a:off x="6172716" y="906190"/>
            <a:ext cx="2484588" cy="3070516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A16B78-E8EF-4C99-BDA5-80142980A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5618770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B0D8F16-5F3B-465F-9D06-983E2E82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ED356E-7923-4393-BAEA-0116D9D7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10F35DC5-7E65-8247-99AB-4E984F8A921E}" type="slidenum">
              <a:rPr lang="en-US" smtClean="0"/>
              <a:pPr defTabSz="457200"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1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03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Word Tokenization in Chinese</a:t>
            </a:r>
          </a:p>
        </p:txBody>
      </p:sp>
      <p:sp>
        <p:nvSpPr>
          <p:cNvPr id="29704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Also called </a:t>
            </a:r>
            <a:r>
              <a:rPr lang="en-US" b="1" dirty="0"/>
              <a:t>Word Segmentation</a:t>
            </a:r>
          </a:p>
          <a:p>
            <a:r>
              <a:rPr lang="en-US" dirty="0"/>
              <a:t>Chinese words are composed of characters</a:t>
            </a:r>
          </a:p>
          <a:p>
            <a:pPr lvl="1"/>
            <a:r>
              <a:rPr lang="en-US" dirty="0"/>
              <a:t>Characters are generally 1 syllable and 1 morpheme.</a:t>
            </a:r>
          </a:p>
          <a:p>
            <a:pPr lvl="1"/>
            <a:r>
              <a:rPr lang="en-US" dirty="0"/>
              <a:t>Average word is 2.4 characters long.</a:t>
            </a:r>
          </a:p>
          <a:p>
            <a:r>
              <a:rPr lang="en-US" dirty="0"/>
              <a:t>Standard baseline segmentation algorithm: </a:t>
            </a:r>
          </a:p>
          <a:p>
            <a:pPr lvl="1"/>
            <a:r>
              <a:rPr lang="en-US" dirty="0"/>
              <a:t>Maximum Matching  (also called Greedy)</a:t>
            </a:r>
          </a:p>
        </p:txBody>
      </p:sp>
    </p:spTree>
    <p:extLst>
      <p:ext uri="{BB962C8B-B14F-4D97-AF65-F5344CB8AC3E}">
        <p14:creationId xmlns:p14="http://schemas.microsoft.com/office/powerpoint/2010/main" val="16860878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Maximum Matching</a:t>
            </a:r>
            <a:br>
              <a:rPr lang="en-US" sz="3100">
                <a:solidFill>
                  <a:srgbClr val="FFFFFF"/>
                </a:solidFill>
              </a:rPr>
            </a:br>
            <a:r>
              <a:rPr lang="en-US" sz="3100">
                <a:solidFill>
                  <a:srgbClr val="FFFFFF"/>
                </a:solidFill>
              </a:rPr>
              <a:t>Word Segmentation Algorithm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marL="533400" indent="-533400"/>
            <a:r>
              <a:rPr lang="en-US"/>
              <a:t>Given a wordlist of Chinese, and a string.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Start a pointer at the beginning of the string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Find the longest word in dictionary that matches the string starting at pointer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Move the pointer over the word in string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Go to 2</a:t>
            </a:r>
          </a:p>
        </p:txBody>
      </p:sp>
    </p:spTree>
    <p:extLst>
      <p:ext uri="{BB962C8B-B14F-4D97-AF65-F5344CB8AC3E}">
        <p14:creationId xmlns:p14="http://schemas.microsoft.com/office/powerpoint/2010/main" val="26796212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85800"/>
            <a:ext cx="7772400" cy="857250"/>
          </a:xfrm>
        </p:spPr>
        <p:txBody>
          <a:bodyPr/>
          <a:lstStyle/>
          <a:p>
            <a:r>
              <a:rPr lang="en-US" dirty="0"/>
              <a:t>Max-match segmentation illustration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847850"/>
            <a:ext cx="8763000" cy="4152900"/>
          </a:xfrm>
        </p:spPr>
        <p:txBody>
          <a:bodyPr/>
          <a:lstStyle/>
          <a:p>
            <a:r>
              <a:rPr lang="en-US" sz="2800" dirty="0" err="1"/>
              <a:t>Thecatinthehat</a:t>
            </a:r>
            <a:endParaRPr lang="en-US" sz="2800" dirty="0"/>
          </a:p>
          <a:p>
            <a:r>
              <a:rPr lang="en-US" sz="2800" dirty="0" err="1"/>
              <a:t>Thetabledownthere</a:t>
            </a:r>
            <a:endParaRPr lang="en-US" sz="2800" dirty="0"/>
          </a:p>
          <a:p>
            <a:endParaRPr lang="en-US" dirty="0"/>
          </a:p>
          <a:p>
            <a:r>
              <a:rPr lang="en-US" dirty="0"/>
              <a:t>Doesn’t generally work in English!</a:t>
            </a:r>
          </a:p>
          <a:p>
            <a:endParaRPr lang="en-US" dirty="0"/>
          </a:p>
          <a:p>
            <a:r>
              <a:rPr lang="en-US" dirty="0"/>
              <a:t>But works </a:t>
            </a:r>
            <a:r>
              <a:rPr lang="en-US" dirty="0" err="1"/>
              <a:t>suprisingly</a:t>
            </a:r>
            <a:r>
              <a:rPr lang="en-US" dirty="0"/>
              <a:t> well in Chinese</a:t>
            </a: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莎拉波娃现在居住在美国东南部的佛罗里达。</a:t>
            </a:r>
            <a:endParaRPr lang="en-US" altLang="ja-JP" dirty="0">
              <a:cs typeface="ＭＳ Ｐゴシック" charset="-128"/>
              <a:sym typeface="Symbol" charset="2"/>
            </a:endParaRP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现在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居住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美国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东南部</a:t>
            </a:r>
            <a:r>
              <a:rPr lang="en-US" altLang="ja-JP" dirty="0">
                <a:cs typeface="ＭＳ Ｐゴシック" charset="-128"/>
                <a:sym typeface="Symbol" charset="2"/>
              </a:rPr>
              <a:t>     </a:t>
            </a:r>
            <a:r>
              <a:rPr lang="ja-JP" altLang="en-US" dirty="0">
                <a:cs typeface="ＭＳ Ｐゴシック" charset="-128"/>
                <a:sym typeface="Symbol" charset="2"/>
              </a:rPr>
              <a:t>的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佛罗里达</a:t>
            </a:r>
            <a:endParaRPr lang="en-US" altLang="ja-JP" sz="2400" dirty="0"/>
          </a:p>
          <a:p>
            <a:r>
              <a:rPr lang="en-US" dirty="0"/>
              <a:t>Modern probabilistic segmentation algorithms even better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53000" y="236220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 table down there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19050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 cat in the hat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3000" y="281940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theta bled own there</a:t>
            </a:r>
          </a:p>
        </p:txBody>
      </p:sp>
    </p:spTree>
    <p:extLst>
      <p:ext uri="{BB962C8B-B14F-4D97-AF65-F5344CB8AC3E}">
        <p14:creationId xmlns:p14="http://schemas.microsoft.com/office/powerpoint/2010/main" val="325271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2" grpId="0"/>
      <p:bldP spid="5" grpId="0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892168"/>
          </a:xfrm>
        </p:spPr>
        <p:txBody>
          <a:bodyPr>
            <a:normAutofit/>
          </a:bodyPr>
          <a:lstStyle/>
          <a:p>
            <a:r>
              <a:rPr lang="en-US"/>
              <a:t>Basic Text Processing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5038" y="5225240"/>
            <a:ext cx="7543800" cy="1143000"/>
          </a:xfrm>
        </p:spPr>
        <p:txBody>
          <a:bodyPr>
            <a:normAutofit/>
          </a:bodyPr>
          <a:lstStyle/>
          <a:p>
            <a:pPr eaLnBrk="1" hangingPunct="1"/>
            <a:endParaRPr lang="en-US">
              <a:solidFill>
                <a:srgbClr val="FFFFFF"/>
              </a:solidFill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latin typeface="Calibri" charset="0"/>
              </a:rPr>
              <a:t>Word Normalization and Stemming</a:t>
            </a:r>
          </a:p>
          <a:p>
            <a:pPr eaLnBrk="1" hangingPunct="1"/>
            <a:endParaRPr 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31215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Normalization</a:t>
            </a:r>
          </a:p>
        </p:txBody>
      </p:sp>
      <p:sp>
        <p:nvSpPr>
          <p:cNvPr id="35843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ym typeface="Symbol" charset="2"/>
              </a:rPr>
              <a:t>Need to “normalize” terms </a:t>
            </a:r>
          </a:p>
          <a:p>
            <a:pPr lvl="1" eaLnBrk="1" hangingPunct="1"/>
            <a:r>
              <a:rPr lang="en-US" dirty="0">
                <a:sym typeface="Symbol" charset="2"/>
              </a:rPr>
              <a:t>Information Retrieval: indexed text &amp; query terms must have same form.</a:t>
            </a:r>
          </a:p>
          <a:p>
            <a:pPr lvl="2" eaLnBrk="1" hangingPunct="1"/>
            <a:r>
              <a:rPr lang="en-US" sz="1800" dirty="0">
                <a:sym typeface="Symbol" charset="2"/>
              </a:rPr>
              <a:t>We want to match </a:t>
            </a:r>
            <a:r>
              <a:rPr lang="en-US" sz="1800" b="1" i="1" dirty="0">
                <a:sym typeface="Symbol" charset="2"/>
              </a:rPr>
              <a:t>U.S.A.</a:t>
            </a:r>
            <a:r>
              <a:rPr lang="en-US" sz="1800" dirty="0">
                <a:sym typeface="Symbol" charset="2"/>
              </a:rPr>
              <a:t> and </a:t>
            </a:r>
            <a:r>
              <a:rPr lang="en-US" sz="1800" b="1" i="1" dirty="0">
                <a:sym typeface="Symbol" charset="2"/>
              </a:rPr>
              <a:t>USA</a:t>
            </a:r>
            <a:endParaRPr lang="en-US" sz="1800" dirty="0">
              <a:sym typeface="Symbol" charset="2"/>
            </a:endParaRPr>
          </a:p>
          <a:p>
            <a:pPr eaLnBrk="1" hangingPunct="1"/>
            <a:r>
              <a:rPr lang="en-US" dirty="0">
                <a:sym typeface="Symbol" charset="2"/>
              </a:rPr>
              <a:t>We implicitly define equivalence classes of terms</a:t>
            </a:r>
          </a:p>
          <a:p>
            <a:pPr lvl="1" eaLnBrk="1" hangingPunct="1"/>
            <a:r>
              <a:rPr lang="en-US" dirty="0">
                <a:sym typeface="Symbol" charset="2"/>
              </a:rPr>
              <a:t>e.g., deleting periods in a term</a:t>
            </a:r>
          </a:p>
          <a:p>
            <a:pPr eaLnBrk="1" hangingPunct="1"/>
            <a:r>
              <a:rPr lang="en-US" dirty="0">
                <a:sym typeface="Symbol" charset="2"/>
              </a:rPr>
              <a:t>Alternative: asymmetric expansion: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window, windows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windows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Windows, windows, window</a:t>
            </a:r>
          </a:p>
          <a:p>
            <a:pPr lvl="1" eaLnBrk="1" hangingPunct="1"/>
            <a:r>
              <a:rPr lang="en-US" sz="1600" dirty="0">
                <a:sym typeface="Symbol" charset="2"/>
              </a:rPr>
              <a:t>Enter: </a:t>
            </a:r>
            <a:r>
              <a:rPr lang="en-US" sz="1600" b="1" i="1" dirty="0">
                <a:sym typeface="Symbol" charset="2"/>
              </a:rPr>
              <a:t>Windows</a:t>
            </a:r>
            <a:r>
              <a:rPr lang="en-US" sz="1600" dirty="0">
                <a:sym typeface="Symbol" charset="2"/>
              </a:rPr>
              <a:t>	Search: </a:t>
            </a:r>
            <a:r>
              <a:rPr lang="en-US" sz="1600" b="1" i="1" dirty="0">
                <a:sym typeface="Symbol" charset="2"/>
              </a:rPr>
              <a:t>Windows</a:t>
            </a:r>
          </a:p>
          <a:p>
            <a:pPr eaLnBrk="1" hangingPunct="1"/>
            <a:r>
              <a:rPr lang="en-US" dirty="0">
                <a:sym typeface="Symbol" charset="2"/>
              </a:rPr>
              <a:t>Potentially more powerful, but less efficient</a:t>
            </a:r>
          </a:p>
          <a:p>
            <a:pPr lvl="1" eaLnBrk="1" hangingPunct="1"/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142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Case folding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Applications like IR: reduce all letters to lower case</a:t>
            </a:r>
          </a:p>
          <a:p>
            <a:pPr lvl="1" eaLnBrk="1" hangingPunct="1"/>
            <a:r>
              <a:rPr lang="en-US" sz="2400" dirty="0"/>
              <a:t>Since users tend to use lower case</a:t>
            </a:r>
          </a:p>
          <a:p>
            <a:pPr lvl="1" eaLnBrk="1" hangingPunct="1"/>
            <a:r>
              <a:rPr lang="en-US" sz="2400" dirty="0"/>
              <a:t>Possible exception: upper case in mid-sentence?</a:t>
            </a:r>
          </a:p>
          <a:p>
            <a:pPr lvl="2" eaLnBrk="1" hangingPunct="1"/>
            <a:r>
              <a:rPr lang="en-US" sz="2000" dirty="0"/>
              <a:t>e.g., </a:t>
            </a:r>
            <a:r>
              <a:rPr lang="en-US" sz="2000" b="1" i="1" dirty="0"/>
              <a:t>General Motors</a:t>
            </a:r>
          </a:p>
          <a:p>
            <a:pPr lvl="2" eaLnBrk="1" hangingPunct="1"/>
            <a:r>
              <a:rPr lang="en-US" sz="2000" b="1" i="1" dirty="0"/>
              <a:t>Fed</a:t>
            </a:r>
            <a:r>
              <a:rPr lang="en-US" sz="2000" dirty="0"/>
              <a:t> vs. </a:t>
            </a:r>
            <a:r>
              <a:rPr lang="en-US" sz="2000" b="1" i="1" dirty="0"/>
              <a:t>fed</a:t>
            </a:r>
          </a:p>
          <a:p>
            <a:pPr lvl="2" eaLnBrk="1" hangingPunct="1"/>
            <a:r>
              <a:rPr lang="en-US" sz="2000" b="1" i="1" dirty="0"/>
              <a:t>SAIL</a:t>
            </a:r>
            <a:r>
              <a:rPr lang="en-US" sz="2000" dirty="0"/>
              <a:t> vs. </a:t>
            </a:r>
            <a:r>
              <a:rPr lang="en-US" sz="2000" b="1" i="1" dirty="0"/>
              <a:t>sail</a:t>
            </a:r>
          </a:p>
          <a:p>
            <a:r>
              <a:rPr lang="en-US" sz="2800" dirty="0"/>
              <a:t>For sentiment analysis, MT, Information extraction</a:t>
            </a:r>
          </a:p>
          <a:p>
            <a:pPr lvl="1"/>
            <a:r>
              <a:rPr lang="en-US" sz="2400" dirty="0"/>
              <a:t>Case is helpful (</a:t>
            </a:r>
            <a:r>
              <a:rPr lang="en-US" sz="2400" b="1" i="1" dirty="0"/>
              <a:t>US</a:t>
            </a:r>
            <a:r>
              <a:rPr lang="en-US" sz="2400" dirty="0"/>
              <a:t> versus </a:t>
            </a:r>
            <a:r>
              <a:rPr lang="en-US" sz="2400" b="1" i="1" dirty="0"/>
              <a:t>us </a:t>
            </a:r>
            <a:r>
              <a:rPr lang="en-US" sz="2400" dirty="0"/>
              <a:t>is important)</a:t>
            </a:r>
          </a:p>
        </p:txBody>
      </p:sp>
    </p:spTree>
    <p:extLst>
      <p:ext uri="{BB962C8B-B14F-4D97-AF65-F5344CB8AC3E}">
        <p14:creationId xmlns:p14="http://schemas.microsoft.com/office/powerpoint/2010/main" val="379515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Lemmatization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Reduce inflections or variant forms to base form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2400" i="1" dirty="0"/>
              <a:t>am, are,</a:t>
            </a:r>
            <a:r>
              <a:rPr lang="en-US" sz="2400" dirty="0"/>
              <a:t> </a:t>
            </a:r>
            <a:r>
              <a:rPr lang="en-US" sz="2400" i="1" dirty="0"/>
              <a:t>is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be</a:t>
            </a:r>
            <a:endParaRPr lang="en-US" sz="2400" dirty="0"/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2400" i="1" dirty="0"/>
              <a:t>car, cars, car's</a:t>
            </a:r>
            <a:r>
              <a:rPr lang="en-US" sz="2400" dirty="0"/>
              <a:t>, </a:t>
            </a:r>
            <a:r>
              <a:rPr lang="en-US" sz="2400" i="1" dirty="0"/>
              <a:t>cars'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car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i="1" dirty="0"/>
              <a:t>the boy's cars are different colors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the boy car be different color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Lemmatization: have to find correct dictionary headword form</a:t>
            </a:r>
          </a:p>
          <a:p>
            <a:pPr>
              <a:lnSpc>
                <a:spcPct val="90000"/>
              </a:lnSpc>
            </a:pPr>
            <a:r>
              <a:rPr lang="en-US" dirty="0"/>
              <a:t>Machine translation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Spanish </a:t>
            </a:r>
            <a:r>
              <a:rPr lang="en-US" dirty="0" err="1">
                <a:solidFill>
                  <a:srgbClr val="A50021"/>
                </a:solidFill>
              </a:rPr>
              <a:t>quiero</a:t>
            </a:r>
            <a:r>
              <a:rPr lang="en-US" dirty="0"/>
              <a:t> (‘I want’), </a:t>
            </a:r>
            <a:r>
              <a:rPr lang="en-US" dirty="0" err="1">
                <a:solidFill>
                  <a:srgbClr val="A50021"/>
                </a:solidFill>
              </a:rPr>
              <a:t>quieres</a:t>
            </a:r>
            <a:r>
              <a:rPr lang="en-US" dirty="0"/>
              <a:t> (‘you want’) same lemma as </a:t>
            </a:r>
            <a:r>
              <a:rPr lang="en-US" dirty="0" err="1">
                <a:solidFill>
                  <a:srgbClr val="A50021"/>
                </a:solidFill>
              </a:rPr>
              <a:t>querer</a:t>
            </a:r>
            <a:r>
              <a:rPr lang="en-US" dirty="0"/>
              <a:t> ‘want’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9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Morphemes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The small meaningful units that make up words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Stems</a:t>
            </a:r>
            <a:r>
              <a:rPr lang="en-US" sz="2400" dirty="0"/>
              <a:t>: The core meaning-bearing units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Affixes</a:t>
            </a:r>
            <a:r>
              <a:rPr lang="en-US" sz="2400" dirty="0"/>
              <a:t>: Bits and pieces that adhere to stems</a:t>
            </a:r>
          </a:p>
          <a:p>
            <a:pPr lvl="1"/>
            <a:r>
              <a:rPr lang="en-US" sz="2800" dirty="0"/>
              <a:t>Often with grammatical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113074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Stemming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Reduce terms to their stems in information retrieval</a:t>
            </a:r>
          </a:p>
          <a:p>
            <a:pPr eaLnBrk="1" hangingPunct="1"/>
            <a:r>
              <a:rPr lang="en-US" i="1" dirty="0"/>
              <a:t>Stemming</a:t>
            </a:r>
            <a:r>
              <a:rPr lang="en-US" dirty="0"/>
              <a:t> is crude chopping of affixes</a:t>
            </a:r>
          </a:p>
          <a:p>
            <a:pPr lvl="1" eaLnBrk="1" hangingPunct="1"/>
            <a:r>
              <a:rPr lang="en-US" dirty="0"/>
              <a:t>language dependent</a:t>
            </a:r>
          </a:p>
          <a:p>
            <a:pPr lvl="1" eaLnBrk="1" hangingPunct="1"/>
            <a:r>
              <a:rPr lang="en-US" dirty="0"/>
              <a:t>e.g., </a:t>
            </a:r>
            <a:r>
              <a:rPr lang="en-US" b="1" i="1" dirty="0"/>
              <a:t>automate(s), automatic, automation</a:t>
            </a:r>
            <a:r>
              <a:rPr lang="en-US" dirty="0"/>
              <a:t> all reduced to </a:t>
            </a:r>
            <a:r>
              <a:rPr lang="en-US" b="1" i="1" dirty="0"/>
              <a:t>automat</a:t>
            </a:r>
            <a:r>
              <a:rPr lang="en-US" dirty="0"/>
              <a:t>.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777876" y="211097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latin typeface="Arial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81000" y="4170016"/>
            <a:ext cx="3581400" cy="138499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for example compressed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and compression are both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accepted as equivalent to </a:t>
            </a:r>
          </a:p>
          <a:p>
            <a:r>
              <a:rPr lang="en-US" sz="2100" i="1" dirty="0">
                <a:solidFill>
                  <a:srgbClr val="404040"/>
                </a:solidFill>
                <a:latin typeface="Calibri"/>
                <a:cs typeface="Calibri"/>
              </a:rPr>
              <a:t>compress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5000627" y="4286250"/>
            <a:ext cx="3609975" cy="1143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exampl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compress and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compress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both accept</a:t>
            </a:r>
          </a:p>
          <a:p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lang="en-US" sz="2100" dirty="0" err="1">
                <a:solidFill>
                  <a:srgbClr val="404040"/>
                </a:solidFill>
                <a:latin typeface="Calibri"/>
                <a:cs typeface="Calibri"/>
              </a:rPr>
              <a:t>equival</a:t>
            </a:r>
            <a:r>
              <a:rPr lang="en-US" sz="2100" dirty="0">
                <a:solidFill>
                  <a:srgbClr val="404040"/>
                </a:solidFill>
                <a:latin typeface="Calibri"/>
                <a:cs typeface="Calibri"/>
              </a:rPr>
              <a:t> to compress</a:t>
            </a:r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4419600" y="4686302"/>
            <a:ext cx="304800" cy="364331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6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8" grpId="0" animBg="1"/>
      <p:bldP spid="3891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066800"/>
            <a:ext cx="7543800" cy="1450757"/>
          </a:xfrm>
        </p:spPr>
        <p:txBody>
          <a:bodyPr/>
          <a:lstStyle/>
          <a:p>
            <a:pPr eaLnBrk="1" hangingPunct="1"/>
            <a:r>
              <a:rPr lang="en-US" dirty="0"/>
              <a:t>Porter’s algorithm</a:t>
            </a:r>
            <a:br>
              <a:rPr lang="en-US" dirty="0"/>
            </a:br>
            <a:r>
              <a:rPr lang="en-US" dirty="0"/>
              <a:t>The most common English stemmer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67640" y="2989996"/>
            <a:ext cx="4876800" cy="33337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Step 1a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sses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caresses  caress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ies</a:t>
            </a: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ponies   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poni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 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ss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caress    caress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s  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cats       cat</a:t>
            </a:r>
          </a:p>
          <a:p>
            <a:pPr marL="0" indent="0">
              <a:buNone/>
            </a:pPr>
            <a:r>
              <a:rPr lang="en-US" dirty="0">
                <a:latin typeface="Calibri"/>
                <a:cs typeface="Calibri"/>
                <a:sym typeface="Symbol" charset="2"/>
              </a:rPr>
              <a:t>  Step 1b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ing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              sing       sing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ed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plastered  plaster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…</a:t>
            </a:r>
          </a:p>
          <a:p>
            <a:endParaRPr lang="en-US" sz="2200" dirty="0">
              <a:latin typeface="Courier"/>
              <a:cs typeface="Courier"/>
              <a:sym typeface="Symbol" charset="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11040" y="3066196"/>
            <a:ext cx="4876800" cy="33337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None/>
            </a:pPr>
            <a:r>
              <a:rPr lang="en-US" sz="2000" dirty="0"/>
              <a:t>   Step 2 (for long stems)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ational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ate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relational relate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izer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ize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	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digitizer  digitize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  <a:sym typeface="Symbol" charset="2"/>
              </a:rPr>
              <a:t>ator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 ate	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operator   operate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…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  <a:sym typeface="Symbol" charset="2"/>
              </a:rPr>
              <a:t>    Step 3 (for longer stems)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al  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revival    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reviv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able   </a:t>
            </a:r>
            <a:r>
              <a:rPr lang="en-US" sz="1600" dirty="0" err="1">
                <a:sym typeface="Symbol" charset="2"/>
              </a:rPr>
              <a:t>ø</a:t>
            </a:r>
            <a:r>
              <a:rPr lang="en-US" sz="1600" dirty="0">
                <a:sym typeface="Symbol" charset="2"/>
              </a:rPr>
              <a:t>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adjustable  adjust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ate    </a:t>
            </a:r>
            <a:r>
              <a:rPr lang="en-US" sz="1600" dirty="0" err="1">
                <a:latin typeface="Courier"/>
                <a:cs typeface="Courier"/>
                <a:sym typeface="Symbol" charset="2"/>
              </a:rPr>
              <a:t>ø</a:t>
            </a:r>
            <a:r>
              <a:rPr lang="en-US" sz="1600" dirty="0">
                <a:latin typeface="Courier"/>
                <a:cs typeface="Courier"/>
                <a:sym typeface="Symbol" charset="2"/>
              </a:rPr>
              <a:t>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activate   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  <a:sym typeface="Symbol" charset="2"/>
              </a:rPr>
              <a:t>activ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  <a:sym typeface="Symbol" charset="2"/>
              </a:rPr>
              <a:t>…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"/>
              <a:cs typeface="Courier"/>
              <a:sym typeface="Symbol" charset="2"/>
            </a:endParaRPr>
          </a:p>
          <a:p>
            <a:endParaRPr lang="en-US" sz="2200" dirty="0">
              <a:latin typeface="Courier"/>
              <a:cs typeface="Courier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894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Multinomial 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 Independence Assumptions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800099" y="2934164"/>
            <a:ext cx="7543801" cy="4023360"/>
          </a:xfrm>
        </p:spPr>
        <p:txBody>
          <a:bodyPr/>
          <a:lstStyle/>
          <a:p>
            <a:r>
              <a:rPr lang="en-US" sz="2800" b="1" dirty="0">
                <a:latin typeface="Calibri" charset="0"/>
                <a:sym typeface="Symbol" charset="2"/>
              </a:rPr>
              <a:t>Bag of Words assumption</a:t>
            </a:r>
            <a:r>
              <a:rPr lang="en-US" sz="2800" dirty="0">
                <a:latin typeface="Calibri" charset="0"/>
                <a:sym typeface="Symbol" charset="2"/>
              </a:rPr>
              <a:t>: Assume position doesn’t matter</a:t>
            </a:r>
          </a:p>
          <a:p>
            <a:r>
              <a:rPr lang="en-US" sz="2800" b="1" dirty="0">
                <a:latin typeface="Calibri" charset="0"/>
                <a:sym typeface="Symbol" charset="2"/>
              </a:rPr>
              <a:t>Conditional Independence</a:t>
            </a:r>
            <a:r>
              <a:rPr lang="en-US" sz="2800" dirty="0">
                <a:latin typeface="Calibri" charset="0"/>
                <a:sym typeface="Symbol" charset="2"/>
              </a:rPr>
              <a:t>: Assume the feature probabilities </a:t>
            </a:r>
            <a:r>
              <a:rPr lang="en-US" sz="2800" i="1" dirty="0">
                <a:latin typeface="Calibri" charset="0"/>
                <a:sym typeface="Symbol" charset="2"/>
              </a:rPr>
              <a:t>P</a:t>
            </a:r>
            <a:r>
              <a:rPr lang="en-US" sz="2800" dirty="0">
                <a:latin typeface="Calibri" charset="0"/>
                <a:sym typeface="Symbol" charset="2"/>
              </a:rPr>
              <a:t>(</a:t>
            </a:r>
            <a:r>
              <a:rPr lang="en-US" sz="2800" i="1" dirty="0" err="1">
                <a:latin typeface="Calibri" charset="0"/>
                <a:sym typeface="Symbol" charset="2"/>
              </a:rPr>
              <a:t>x</a:t>
            </a:r>
            <a:r>
              <a:rPr lang="en-US" sz="2800" i="1" baseline="-25000" dirty="0" err="1">
                <a:latin typeface="Calibri" charset="0"/>
                <a:sym typeface="Symbol" charset="2"/>
              </a:rPr>
              <a:t>i</a:t>
            </a:r>
            <a:r>
              <a:rPr lang="en-US" sz="2800" dirty="0" err="1">
                <a:latin typeface="Calibri" charset="0"/>
                <a:sym typeface="Symbol" charset="2"/>
              </a:rPr>
              <a:t>|</a:t>
            </a:r>
            <a:r>
              <a:rPr lang="en-US" sz="2800" i="1" dirty="0" err="1">
                <a:latin typeface="Calibri" charset="0"/>
                <a:sym typeface="Symbol" charset="2"/>
              </a:rPr>
              <a:t>c</a:t>
            </a:r>
            <a:r>
              <a:rPr lang="en-US" sz="2800" i="1" baseline="-25000" dirty="0" err="1">
                <a:latin typeface="Calibri" charset="0"/>
                <a:sym typeface="Symbol" charset="2"/>
              </a:rPr>
              <a:t>j</a:t>
            </a:r>
            <a:r>
              <a:rPr lang="en-US" sz="2800" dirty="0">
                <a:latin typeface="Calibri" charset="0"/>
                <a:sym typeface="Symbol" charset="2"/>
              </a:rPr>
              <a:t>) are independent given the class </a:t>
            </a:r>
            <a:r>
              <a:rPr lang="en-US" sz="2800" i="1" dirty="0">
                <a:latin typeface="Calibri" charset="0"/>
                <a:sym typeface="Symbol" charset="2"/>
              </a:rPr>
              <a:t>c.</a:t>
            </a:r>
            <a:endParaRPr lang="en-US" sz="2800" i="1" dirty="0">
              <a:latin typeface="Times New Roman" charset="0"/>
            </a:endParaRP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2586038" y="2057401"/>
          <a:ext cx="3205162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1" name="Equation" r:id="rId3" imgW="1079500" imgH="215900" progId="Equation.3">
                  <p:embed/>
                </p:oleObj>
              </mc:Choice>
              <mc:Fallback>
                <p:oleObj name="Equation" r:id="rId3" imgW="1079500" imgH="215900" progId="Equation.3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2057401"/>
                        <a:ext cx="3205162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681672" y="5638800"/>
          <a:ext cx="78263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name="Equation" r:id="rId5" imgW="3492500" imgH="215900" progId="Equation.3">
                  <p:embed/>
                </p:oleObj>
              </mc:Choice>
              <mc:Fallback>
                <p:oleObj name="Equation" r:id="rId5" imgW="3492500" imgH="215900" progId="Equation.3">
                  <p:embed/>
                  <p:pic>
                    <p:nvPicPr>
                      <p:cNvPr id="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" y="5638800"/>
                        <a:ext cx="78263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85531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252936"/>
            <a:ext cx="75438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sz="3400">
                <a:solidFill>
                  <a:srgbClr val="FFFFFF"/>
                </a:solidFill>
              </a:rPr>
              <a:t>Viewing morphology in a corpus</a:t>
            </a:r>
            <a:br>
              <a:rPr lang="en-US" sz="3400">
                <a:solidFill>
                  <a:srgbClr val="FFFFFF"/>
                </a:solidFill>
              </a:rPr>
            </a:br>
            <a:r>
              <a:rPr lang="en-US" sz="3400">
                <a:solidFill>
                  <a:srgbClr val="FFFFFF"/>
                </a:solidFill>
              </a:rPr>
              <a:t>Why only strip –ing if there is a vowel?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86678"/>
            <a:ext cx="7520940" cy="347146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>
                <a:latin typeface="Courier"/>
                <a:cs typeface="Courier"/>
                <a:sym typeface="Symbol" charset="2"/>
              </a:rPr>
              <a:t>(*v*)</a:t>
            </a:r>
            <a:r>
              <a:rPr lang="en-US" err="1">
                <a:latin typeface="Courier"/>
                <a:cs typeface="Courier"/>
                <a:sym typeface="Symbol" charset="2"/>
              </a:rPr>
              <a:t>ing</a:t>
            </a:r>
            <a:r>
              <a:rPr lang="en-US">
                <a:latin typeface="Courier"/>
                <a:cs typeface="Courier"/>
                <a:sym typeface="Symbol" charset="2"/>
              </a:rPr>
              <a:t>  </a:t>
            </a:r>
            <a:r>
              <a:rPr lang="en-US" err="1">
                <a:sym typeface="Symbol" charset="2"/>
              </a:rPr>
              <a:t>ø</a:t>
            </a:r>
            <a:r>
              <a:rPr lang="en-US">
                <a:sym typeface="Symbol" charset="2"/>
              </a:rPr>
              <a:t>    </a:t>
            </a:r>
            <a:r>
              <a:rPr lang="en-US"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>
                <a:latin typeface="Courier"/>
                <a:cs typeface="Courier"/>
                <a:sym typeface="Symbol" charset="2"/>
              </a:rPr>
              <a:t>              sing       sing</a:t>
            </a:r>
          </a:p>
          <a:p>
            <a:pPr marL="457200" lvl="1" indent="0">
              <a:buNone/>
            </a:pPr>
            <a:endParaRPr lang="en-US">
              <a:latin typeface="Courier"/>
              <a:cs typeface="Courier"/>
              <a:sym typeface="Symbol" charset="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0F35DC5-7E65-8247-99AB-4E984F8A921E}" type="slidenum">
              <a:rPr lang="en-US" smtClean="0"/>
              <a:pPr>
                <a:spcAft>
                  <a:spcPts val="600"/>
                </a:spcAft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252936"/>
            <a:ext cx="75438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sz="3400">
                <a:solidFill>
                  <a:srgbClr val="FFFFFF"/>
                </a:solidFill>
              </a:rPr>
              <a:t>Viewing morphology in a corpus</a:t>
            </a:r>
            <a:br>
              <a:rPr lang="en-US" sz="3400">
                <a:solidFill>
                  <a:srgbClr val="FFFFFF"/>
                </a:solidFill>
              </a:rPr>
            </a:br>
            <a:r>
              <a:rPr lang="en-US" sz="3400">
                <a:solidFill>
                  <a:srgbClr val="FFFFFF"/>
                </a:solidFill>
              </a:rPr>
              <a:t>Why only strip –ing if there is a vowel?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86678"/>
            <a:ext cx="7520940" cy="347146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  <a:sym typeface="Symbol" charset="2"/>
              </a:rPr>
              <a:t>(*v*)</a:t>
            </a:r>
            <a:r>
              <a:rPr lang="en-US" dirty="0" err="1">
                <a:latin typeface="Courier"/>
                <a:cs typeface="Courier"/>
                <a:sym typeface="Symbol" charset="2"/>
              </a:rPr>
              <a:t>ing</a:t>
            </a:r>
            <a:r>
              <a:rPr lang="en-US" dirty="0">
                <a:latin typeface="Courier"/>
                <a:cs typeface="Courier"/>
                <a:sym typeface="Symbol" charset="2"/>
              </a:rPr>
              <a:t>  </a:t>
            </a:r>
            <a:r>
              <a:rPr lang="en-US" dirty="0" err="1">
                <a:sym typeface="Symbol" charset="2"/>
              </a:rPr>
              <a:t>ø</a:t>
            </a:r>
            <a:r>
              <a:rPr lang="en-US" dirty="0">
                <a:sym typeface="Symbol" charset="2"/>
              </a:rPr>
              <a:t>    </a:t>
            </a:r>
            <a:r>
              <a:rPr lang="en-US" dirty="0">
                <a:latin typeface="Courier"/>
                <a:cs typeface="Courier"/>
                <a:sym typeface="Symbol" charset="2"/>
              </a:rPr>
              <a:t>walking    walk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  <a:sym typeface="Symbol" charset="2"/>
              </a:rPr>
              <a:t>              sing       sing</a:t>
            </a:r>
          </a:p>
          <a:p>
            <a:pPr marL="457200" lvl="1" indent="0">
              <a:buNone/>
            </a:pPr>
            <a:endParaRPr lang="en-US" dirty="0">
              <a:latin typeface="Courier"/>
              <a:cs typeface="Courier"/>
              <a:sym typeface="Symbol" charset="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0F35DC5-7E65-8247-99AB-4E984F8A921E}" type="slidenum">
              <a:rPr lang="en-US" smtClean="0"/>
              <a:pPr>
                <a:spcAft>
                  <a:spcPts val="600"/>
                </a:spcAft>
              </a:pPr>
              <a:t>51</a:t>
            </a:fld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A0031A53-19C4-F547-A355-B43E4234C37F}"/>
              </a:ext>
            </a:extLst>
          </p:cNvPr>
          <p:cNvSpPr txBox="1">
            <a:spLocks/>
          </p:cNvSpPr>
          <p:nvPr/>
        </p:nvSpPr>
        <p:spPr>
          <a:xfrm>
            <a:off x="7617944" y="5343155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F35DC5-7E65-8247-99AB-4E984F8A921E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41A9D5B1-FA9F-644C-8413-165B9366A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07569"/>
            <a:ext cx="9108001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tr</a:t>
            </a:r>
            <a:r>
              <a:rPr lang="en-US" sz="1400" dirty="0">
                <a:latin typeface="Courier"/>
                <a:cs typeface="Courier"/>
              </a:rPr>
              <a:t> -</a:t>
            </a:r>
            <a:r>
              <a:rPr lang="en-US" sz="1400" dirty="0" err="1">
                <a:latin typeface="Courier"/>
                <a:cs typeface="Courier"/>
              </a:rPr>
              <a:t>sc</a:t>
            </a:r>
            <a:r>
              <a:rPr lang="en-US" sz="1400" dirty="0">
                <a:latin typeface="Courier"/>
                <a:cs typeface="Courier"/>
              </a:rPr>
              <a:t> 'A-</a:t>
            </a:r>
            <a:r>
              <a:rPr lang="en-US" sz="1400" dirty="0" err="1">
                <a:latin typeface="Courier"/>
                <a:cs typeface="Courier"/>
              </a:rPr>
              <a:t>Za</a:t>
            </a:r>
            <a:r>
              <a:rPr lang="en-US" sz="1400" dirty="0">
                <a:latin typeface="Courier"/>
                <a:cs typeface="Courier"/>
              </a:rPr>
              <a:t>-z' '\n' &lt; </a:t>
            </a:r>
            <a:r>
              <a:rPr lang="en-US" sz="1400" dirty="0" err="1">
                <a:latin typeface="Courier"/>
                <a:cs typeface="Courier"/>
              </a:rPr>
              <a:t>shakes.txt</a:t>
            </a:r>
            <a:r>
              <a:rPr lang="en-US" sz="1400" dirty="0">
                <a:latin typeface="Courier"/>
                <a:cs typeface="Courier"/>
              </a:rPr>
              <a:t> | </a:t>
            </a:r>
            <a:r>
              <a:rPr lang="en-US" sz="1400" dirty="0" err="1">
                <a:latin typeface="Courier"/>
                <a:cs typeface="Courier"/>
              </a:rPr>
              <a:t>grep</a:t>
            </a:r>
            <a:r>
              <a:rPr lang="en-US" sz="1400" dirty="0">
                <a:latin typeface="Courier"/>
                <a:cs typeface="Courier"/>
              </a:rPr>
              <a:t> ’</a:t>
            </a:r>
            <a:r>
              <a:rPr lang="en-US" sz="1400" dirty="0" err="1">
                <a:latin typeface="Courier"/>
                <a:cs typeface="Courier"/>
              </a:rPr>
              <a:t>ing</a:t>
            </a:r>
            <a:r>
              <a:rPr lang="en-US" sz="1400" dirty="0">
                <a:latin typeface="Courier"/>
                <a:cs typeface="Courier"/>
              </a:rPr>
              <a:t>$' | sort | </a:t>
            </a:r>
            <a:r>
              <a:rPr lang="en-US" sz="1400" dirty="0" err="1">
                <a:latin typeface="Courier"/>
                <a:cs typeface="Courier"/>
              </a:rPr>
              <a:t>uniq</a:t>
            </a:r>
            <a:r>
              <a:rPr lang="en-US" sz="1400" dirty="0">
                <a:latin typeface="Courier"/>
                <a:cs typeface="Courier"/>
              </a:rPr>
              <a:t> -c | sort –nr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chemeClr val="accent5">
                  <a:lumMod val="60000"/>
                  <a:lumOff val="40000"/>
                </a:schemeClr>
              </a:solidFill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50" dirty="0" err="1">
                <a:latin typeface="Courier"/>
                <a:cs typeface="Courier"/>
              </a:rPr>
              <a:t>tr</a:t>
            </a:r>
            <a:r>
              <a:rPr lang="en-US" sz="1350" dirty="0">
                <a:latin typeface="Courier"/>
                <a:cs typeface="Courier"/>
              </a:rPr>
              <a:t> -</a:t>
            </a:r>
            <a:r>
              <a:rPr lang="en-US" sz="1350" dirty="0" err="1">
                <a:latin typeface="Courier"/>
                <a:cs typeface="Courier"/>
              </a:rPr>
              <a:t>sc</a:t>
            </a:r>
            <a:r>
              <a:rPr lang="en-US" sz="1350" dirty="0">
                <a:latin typeface="Courier"/>
                <a:cs typeface="Courier"/>
              </a:rPr>
              <a:t> 'A-</a:t>
            </a:r>
            <a:r>
              <a:rPr lang="en-US" sz="1350" dirty="0" err="1">
                <a:latin typeface="Courier"/>
                <a:cs typeface="Courier"/>
              </a:rPr>
              <a:t>Za</a:t>
            </a:r>
            <a:r>
              <a:rPr lang="en-US" sz="1350" dirty="0">
                <a:latin typeface="Courier"/>
                <a:cs typeface="Courier"/>
              </a:rPr>
              <a:t>-z' '\n' &lt; </a:t>
            </a:r>
            <a:r>
              <a:rPr lang="en-US" sz="1350" dirty="0" err="1">
                <a:latin typeface="Courier"/>
                <a:cs typeface="Courier"/>
              </a:rPr>
              <a:t>shakes.txt</a:t>
            </a:r>
            <a:r>
              <a:rPr lang="en-US" sz="1350" dirty="0">
                <a:latin typeface="Courier"/>
                <a:cs typeface="Courier"/>
              </a:rPr>
              <a:t> | </a:t>
            </a:r>
            <a:r>
              <a:rPr lang="en-US" sz="1350" dirty="0" err="1">
                <a:latin typeface="Courier"/>
                <a:cs typeface="Courier"/>
              </a:rPr>
              <a:t>grep</a:t>
            </a:r>
            <a:r>
              <a:rPr lang="en-US" sz="1350" dirty="0">
                <a:latin typeface="Courier"/>
                <a:cs typeface="Courier"/>
              </a:rPr>
              <a:t> '[</a:t>
            </a:r>
            <a:r>
              <a:rPr lang="en-US" sz="1350" dirty="0" err="1">
                <a:latin typeface="Courier"/>
                <a:cs typeface="Courier"/>
              </a:rPr>
              <a:t>aeiou</a:t>
            </a:r>
            <a:r>
              <a:rPr lang="en-US" sz="1350" dirty="0">
                <a:latin typeface="Courier"/>
                <a:cs typeface="Courier"/>
              </a:rPr>
              <a:t>].*</a:t>
            </a:r>
            <a:r>
              <a:rPr lang="en-US" sz="1350" dirty="0" err="1">
                <a:latin typeface="Courier"/>
                <a:cs typeface="Courier"/>
              </a:rPr>
              <a:t>ing</a:t>
            </a:r>
            <a:r>
              <a:rPr lang="en-US" sz="1350" dirty="0">
                <a:latin typeface="Courier"/>
                <a:cs typeface="Courier"/>
              </a:rPr>
              <a:t>$' | sort | </a:t>
            </a:r>
            <a:r>
              <a:rPr lang="en-US" sz="1350" dirty="0" err="1">
                <a:latin typeface="Courier"/>
                <a:cs typeface="Courier"/>
              </a:rPr>
              <a:t>uniq</a:t>
            </a:r>
            <a:r>
              <a:rPr lang="en-US" sz="1350" dirty="0">
                <a:latin typeface="Courier"/>
                <a:cs typeface="Courier"/>
              </a:rPr>
              <a:t> -c | sort –nr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1EA3D5-2809-154E-9687-8F88ABDE6549}"/>
              </a:ext>
            </a:extLst>
          </p:cNvPr>
          <p:cNvSpPr txBox="1"/>
          <p:nvPr/>
        </p:nvSpPr>
        <p:spPr>
          <a:xfrm>
            <a:off x="4231200" y="2312369"/>
            <a:ext cx="1385190" cy="1757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548 being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A6A6A6"/>
                </a:solidFill>
                <a:latin typeface="Courier"/>
                <a:cs typeface="Courier"/>
              </a:rPr>
              <a:t>541 nothing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A6A6A6"/>
                </a:solidFill>
                <a:latin typeface="Courier"/>
                <a:cs typeface="Courier"/>
              </a:rPr>
              <a:t>152 something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145 coming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A6A6A6"/>
                </a:solidFill>
                <a:latin typeface="Courier"/>
                <a:cs typeface="Courier"/>
              </a:rPr>
              <a:t>130 morning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122 having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120 living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117 loving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116 Being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102 going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2E9AFA-4D6C-CE4E-8560-8D82F97C4EC7}"/>
              </a:ext>
            </a:extLst>
          </p:cNvPr>
          <p:cNvSpPr txBox="1"/>
          <p:nvPr/>
        </p:nvSpPr>
        <p:spPr>
          <a:xfrm>
            <a:off x="2021400" y="2312369"/>
            <a:ext cx="1479892" cy="1757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1312 King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 548 being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7CD7CF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541 nothing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388 king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375 bring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358 thing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307 ring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152 something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 145 coming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130 morning </a:t>
            </a:r>
          </a:p>
        </p:txBody>
      </p:sp>
    </p:spTree>
    <p:extLst>
      <p:ext uri="{BB962C8B-B14F-4D97-AF65-F5344CB8AC3E}">
        <p14:creationId xmlns:p14="http://schemas.microsoft.com/office/powerpoint/2010/main" val="168773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/>
      <p:bldP spid="2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5252936"/>
            <a:ext cx="75438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sz="3400">
                <a:solidFill>
                  <a:srgbClr val="FFFFFF"/>
                </a:solidFill>
              </a:rPr>
              <a:t>Dealing with complex morphology is sometimes necessary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60" y="1086678"/>
            <a:ext cx="7520940" cy="3471467"/>
          </a:xfrm>
        </p:spPr>
        <p:txBody>
          <a:bodyPr>
            <a:normAutofit/>
          </a:bodyPr>
          <a:lstStyle/>
          <a:p>
            <a:r>
              <a:rPr lang="en-US"/>
              <a:t>Some languages requires complex morpheme segmentation</a:t>
            </a:r>
          </a:p>
          <a:p>
            <a:pPr lvl="1"/>
            <a:r>
              <a:rPr lang="en-US"/>
              <a:t>Turkish</a:t>
            </a:r>
          </a:p>
          <a:p>
            <a:pPr lvl="1"/>
            <a:r>
              <a:rPr lang="en-US" err="1"/>
              <a:t>Uygarlastiramadiklarimizdanmissinizcasina</a:t>
            </a:r>
            <a:endParaRPr lang="en-US"/>
          </a:p>
          <a:p>
            <a:pPr lvl="1"/>
            <a:r>
              <a:rPr lang="en-US"/>
              <a:t>`(behaving) as if you are among those whom we could not civilize’</a:t>
            </a:r>
          </a:p>
          <a:p>
            <a:pPr lvl="1"/>
            <a:r>
              <a:rPr lang="en-US" err="1"/>
              <a:t>Uygar</a:t>
            </a:r>
            <a:r>
              <a:rPr lang="en-US"/>
              <a:t> `civilized’ + </a:t>
            </a:r>
            <a:r>
              <a:rPr lang="en-US" err="1"/>
              <a:t>las</a:t>
            </a:r>
            <a:r>
              <a:rPr lang="en-US"/>
              <a:t> `become’ </a:t>
            </a:r>
          </a:p>
          <a:p>
            <a:pPr lvl="2">
              <a:buFont typeface="Wingdings" charset="2"/>
              <a:buNone/>
            </a:pPr>
            <a:r>
              <a:rPr lang="en-US"/>
              <a:t>+ </a:t>
            </a:r>
            <a:r>
              <a:rPr lang="en-US" err="1"/>
              <a:t>tir</a:t>
            </a:r>
            <a:r>
              <a:rPr lang="en-US"/>
              <a:t> `cause’ + </a:t>
            </a:r>
            <a:r>
              <a:rPr lang="en-US" err="1"/>
              <a:t>ama</a:t>
            </a:r>
            <a:r>
              <a:rPr lang="en-US"/>
              <a:t> `not able’ </a:t>
            </a:r>
          </a:p>
          <a:p>
            <a:pPr lvl="2">
              <a:buFont typeface="Wingdings" charset="2"/>
              <a:buNone/>
            </a:pPr>
            <a:r>
              <a:rPr lang="en-US"/>
              <a:t>+ </a:t>
            </a:r>
            <a:r>
              <a:rPr lang="en-US" err="1"/>
              <a:t>dik</a:t>
            </a:r>
            <a:r>
              <a:rPr lang="en-US"/>
              <a:t> `past’ + </a:t>
            </a:r>
            <a:r>
              <a:rPr lang="en-US" err="1"/>
              <a:t>lar</a:t>
            </a:r>
            <a:r>
              <a:rPr lang="en-US"/>
              <a:t> ‘plural’</a:t>
            </a:r>
          </a:p>
          <a:p>
            <a:pPr lvl="2">
              <a:buFont typeface="Wingdings" charset="2"/>
              <a:buNone/>
            </a:pPr>
            <a:r>
              <a:rPr lang="en-US"/>
              <a:t>+ </a:t>
            </a:r>
            <a:r>
              <a:rPr lang="en-US" err="1"/>
              <a:t>imiz</a:t>
            </a:r>
            <a:r>
              <a:rPr lang="en-US"/>
              <a:t> ‘p1pl’ + </a:t>
            </a:r>
            <a:r>
              <a:rPr lang="en-US" err="1"/>
              <a:t>dan</a:t>
            </a:r>
            <a:r>
              <a:rPr lang="en-US"/>
              <a:t> ‘</a:t>
            </a:r>
            <a:r>
              <a:rPr lang="en-US" err="1"/>
              <a:t>abl</a:t>
            </a:r>
            <a:r>
              <a:rPr lang="en-US"/>
              <a:t>’ </a:t>
            </a:r>
          </a:p>
          <a:p>
            <a:pPr lvl="2">
              <a:buFont typeface="Wingdings" charset="2"/>
              <a:buNone/>
            </a:pPr>
            <a:r>
              <a:rPr lang="en-US"/>
              <a:t>+ </a:t>
            </a:r>
            <a:r>
              <a:rPr lang="en-US" err="1"/>
              <a:t>mis</a:t>
            </a:r>
            <a:r>
              <a:rPr lang="en-US"/>
              <a:t> ‘past’ + </a:t>
            </a:r>
            <a:r>
              <a:rPr lang="en-US" err="1"/>
              <a:t>siniz</a:t>
            </a:r>
            <a:r>
              <a:rPr lang="en-US"/>
              <a:t> ‘2pl’ + </a:t>
            </a:r>
            <a:r>
              <a:rPr lang="en-US" err="1"/>
              <a:t>casina</a:t>
            </a:r>
            <a:r>
              <a:rPr lang="en-US"/>
              <a:t> ‘as if’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42889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892168"/>
          </a:xfrm>
        </p:spPr>
        <p:txBody>
          <a:bodyPr>
            <a:normAutofit/>
          </a:bodyPr>
          <a:lstStyle/>
          <a:p>
            <a:r>
              <a:rPr lang="en-US"/>
              <a:t>Basic Text Processing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5038" y="5225240"/>
            <a:ext cx="7543800" cy="1143000"/>
          </a:xfrm>
        </p:spPr>
        <p:txBody>
          <a:bodyPr>
            <a:normAutofit/>
          </a:bodyPr>
          <a:lstStyle/>
          <a:p>
            <a:pPr eaLnBrk="1" hangingPunct="1"/>
            <a:endParaRPr lang="en-US">
              <a:solidFill>
                <a:srgbClr val="FFFFFF"/>
              </a:solidFill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latin typeface="Calibri" charset="0"/>
              </a:rPr>
              <a:t>Sentence Segmentation and Decision Trees</a:t>
            </a:r>
          </a:p>
          <a:p>
            <a:pPr eaLnBrk="1" hangingPunct="1"/>
            <a:endParaRPr lang="en-US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76131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Sentence Segmentation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!, ? are relatively unambiguous</a:t>
            </a:r>
          </a:p>
          <a:p>
            <a:r>
              <a:rPr lang="en-US" dirty="0"/>
              <a:t>Period “.” is quite ambiguous</a:t>
            </a:r>
          </a:p>
          <a:p>
            <a:pPr lvl="1"/>
            <a:r>
              <a:rPr lang="en-US" dirty="0"/>
              <a:t>Sentence boundary</a:t>
            </a:r>
          </a:p>
          <a:p>
            <a:pPr lvl="1"/>
            <a:r>
              <a:rPr lang="en-US" dirty="0"/>
              <a:t>Abbreviations like Inc. or Dr.</a:t>
            </a:r>
          </a:p>
          <a:p>
            <a:pPr lvl="1"/>
            <a:r>
              <a:rPr lang="en-US" dirty="0"/>
              <a:t>Numbers like .02% or 4.3</a:t>
            </a:r>
          </a:p>
          <a:p>
            <a:r>
              <a:rPr lang="en-US" dirty="0"/>
              <a:t>Build a binary classifier</a:t>
            </a:r>
          </a:p>
          <a:p>
            <a:pPr lvl="1"/>
            <a:r>
              <a:rPr lang="en-US" dirty="0"/>
              <a:t>Looks at a “.”</a:t>
            </a:r>
          </a:p>
          <a:p>
            <a:pPr lvl="1"/>
            <a:r>
              <a:rPr lang="en-US" dirty="0"/>
              <a:t>Decides </a:t>
            </a:r>
            <a:r>
              <a:rPr lang="en-US" dirty="0" err="1"/>
              <a:t>EndOfSentence</a:t>
            </a:r>
            <a:r>
              <a:rPr lang="en-US" dirty="0"/>
              <a:t>/</a:t>
            </a:r>
            <a:r>
              <a:rPr lang="en-US" dirty="0" err="1"/>
              <a:t>NotEndOfSentence</a:t>
            </a:r>
            <a:endParaRPr lang="en-US" dirty="0"/>
          </a:p>
          <a:p>
            <a:pPr lvl="1"/>
            <a:r>
              <a:rPr lang="en-US" dirty="0"/>
              <a:t>Classifiers: hand-written rules, regular expressions, or machine-learning</a:t>
            </a:r>
          </a:p>
        </p:txBody>
      </p:sp>
    </p:spTree>
    <p:extLst>
      <p:ext uri="{BB962C8B-B14F-4D97-AF65-F5344CB8AC3E}">
        <p14:creationId xmlns:p14="http://schemas.microsoft.com/office/powerpoint/2010/main" val="374146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98897" y="5120640"/>
            <a:ext cx="75438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Determining if a word is end-of-sentence: a Decision Tree</a:t>
            </a:r>
          </a:p>
        </p:txBody>
      </p:sp>
      <p:pic>
        <p:nvPicPr>
          <p:cNvPr id="4" name="Picture 3" descr="periodDT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79407" y="643538"/>
            <a:ext cx="4386010" cy="3618586"/>
          </a:xfrm>
          <a:prstGeom prst="rect">
            <a:avLst/>
          </a:prstGeom>
          <a:noFill/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90616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5252936"/>
            <a:ext cx="75438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sz="3400">
                <a:solidFill>
                  <a:srgbClr val="FFFFFF"/>
                </a:solidFill>
              </a:rPr>
              <a:t>More sophisticated decision tree features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086678"/>
            <a:ext cx="7520940" cy="3471467"/>
          </a:xfrm>
        </p:spPr>
        <p:txBody>
          <a:bodyPr>
            <a:normAutofit/>
          </a:bodyPr>
          <a:lstStyle/>
          <a:p>
            <a:r>
              <a:rPr lang="en-US"/>
              <a:t>Case of word with “.”: Upper, Lower, Cap, Number</a:t>
            </a:r>
          </a:p>
          <a:p>
            <a:r>
              <a:rPr lang="en-US"/>
              <a:t>Case of word after “.”: Upper, Lower, Cap, Number</a:t>
            </a:r>
          </a:p>
          <a:p>
            <a:endParaRPr lang="en-US"/>
          </a:p>
          <a:p>
            <a:r>
              <a:rPr lang="en-US"/>
              <a:t>Numeric features</a:t>
            </a:r>
          </a:p>
          <a:p>
            <a:pPr lvl="1"/>
            <a:r>
              <a:rPr lang="en-US"/>
              <a:t>Length of word with “.”</a:t>
            </a:r>
          </a:p>
          <a:p>
            <a:pPr lvl="1"/>
            <a:r>
              <a:rPr lang="en-US"/>
              <a:t>Probability(word with “.” occurs at end-of-s)</a:t>
            </a:r>
          </a:p>
          <a:p>
            <a:pPr lvl="1"/>
            <a:r>
              <a:rPr lang="en-US"/>
              <a:t>Probability(word after “.” occurs at beginning-of-s)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199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252936"/>
            <a:ext cx="75438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Implementing 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86678"/>
            <a:ext cx="7520940" cy="3471467"/>
          </a:xfrm>
        </p:spPr>
        <p:txBody>
          <a:bodyPr>
            <a:normAutofit/>
          </a:bodyPr>
          <a:lstStyle/>
          <a:p>
            <a:r>
              <a:rPr lang="en-US" dirty="0"/>
              <a:t>A decision tree is just an if-then-else statement</a:t>
            </a:r>
          </a:p>
          <a:p>
            <a:r>
              <a:rPr lang="en-US" dirty="0"/>
              <a:t>The interesting research is choosing the features</a:t>
            </a:r>
          </a:p>
          <a:p>
            <a:r>
              <a:rPr lang="en-US" dirty="0"/>
              <a:t>Setting up the structure is often too hard to do by hand</a:t>
            </a:r>
          </a:p>
          <a:p>
            <a:pPr lvl="1"/>
            <a:r>
              <a:rPr lang="en-US" dirty="0"/>
              <a:t>Hand-building only possible for very simple features, domains</a:t>
            </a:r>
          </a:p>
          <a:p>
            <a:pPr lvl="2"/>
            <a:r>
              <a:rPr lang="en-US" dirty="0"/>
              <a:t>For numeric features, it’s too hard to pick each threshold</a:t>
            </a:r>
          </a:p>
          <a:p>
            <a:pPr lvl="1"/>
            <a:r>
              <a:rPr lang="en-US" dirty="0"/>
              <a:t>Instead, structure usually learned by machine learning from a training corpus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282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252936"/>
            <a:ext cx="75438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sz="4100">
                <a:solidFill>
                  <a:srgbClr val="FFFFFF"/>
                </a:solidFill>
              </a:rPr>
              <a:t>Decision Trees and other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86678"/>
            <a:ext cx="7520940" cy="3471467"/>
          </a:xfrm>
        </p:spPr>
        <p:txBody>
          <a:bodyPr>
            <a:normAutofit/>
          </a:bodyPr>
          <a:lstStyle/>
          <a:p>
            <a:r>
              <a:rPr lang="en-US"/>
              <a:t>We can think of the questions in a decision tree</a:t>
            </a:r>
          </a:p>
          <a:p>
            <a:r>
              <a:rPr lang="en-US"/>
              <a:t>As features that could be exploited by any kind of classifier</a:t>
            </a:r>
          </a:p>
          <a:p>
            <a:pPr lvl="1"/>
            <a:r>
              <a:rPr lang="en-US"/>
              <a:t>Logistic regression</a:t>
            </a:r>
          </a:p>
          <a:p>
            <a:pPr lvl="1"/>
            <a:r>
              <a:rPr lang="en-US"/>
              <a:t>SVM</a:t>
            </a:r>
          </a:p>
          <a:p>
            <a:pPr lvl="1"/>
            <a:r>
              <a:rPr lang="en-US"/>
              <a:t>Neural Nets</a:t>
            </a:r>
          </a:p>
          <a:p>
            <a:pPr lvl="1"/>
            <a:r>
              <a:rPr lang="en-US"/>
              <a:t>etc.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663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238250"/>
            <a:ext cx="7620000" cy="74295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Multinomial 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 Classifier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762001" y="2362201"/>
          <a:ext cx="663733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5" name="Equation" r:id="rId3" imgW="2235200" imgH="292100" progId="Equation.3">
                  <p:embed/>
                </p:oleObj>
              </mc:Choice>
              <mc:Fallback>
                <p:oleObj name="Equation" r:id="rId3" imgW="2235200" imgH="292100" progId="Equation.3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1" y="2362201"/>
                        <a:ext cx="6637337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914401" y="3587750"/>
          <a:ext cx="563562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6" name="Equation" r:id="rId5" imgW="1828800" imgH="368300" progId="Equation.3">
                  <p:embed/>
                </p:oleObj>
              </mc:Choice>
              <mc:Fallback>
                <p:oleObj name="Equation" r:id="rId5" imgW="1828800" imgH="368300" progId="Equation.3">
                  <p:embed/>
                  <p:pic>
                    <p:nvPicPr>
                      <p:cNvPr id="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1" y="3587750"/>
                        <a:ext cx="563562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66811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>
          <a:xfrm>
            <a:off x="822960" y="758952"/>
            <a:ext cx="75438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/>
            </a:br>
            <a:r>
              <a:rPr lang="en-US"/>
              <a:t>Text Classification and Naïve Bayes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25038" y="5225240"/>
            <a:ext cx="75438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Text Classification: Evaluation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564636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" name="Rectangle 207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369277" y="516835"/>
            <a:ext cx="2313633" cy="210387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100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Precision and recall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9278" y="2653800"/>
            <a:ext cx="2313633" cy="333551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300" b="1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Precision</a:t>
            </a:r>
            <a:r>
              <a:rPr lang="en-US" sz="1300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: % of selected items that are correct</a:t>
            </a:r>
            <a:br>
              <a:rPr lang="en-US" sz="1300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</a:br>
            <a:r>
              <a:rPr lang="en-US" sz="1300" b="1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Recall</a:t>
            </a:r>
            <a:r>
              <a:rPr lang="en-US" sz="1300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: % of correct items that are selected</a:t>
            </a:r>
          </a:p>
          <a:p>
            <a:pPr eaLnBrk="1" hangingPunct="1"/>
            <a:endParaRPr lang="en-US" sz="1300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E37B82-2A70-EA49-A806-30C30301F8FF}"/>
              </a:ext>
            </a:extLst>
          </p:cNvPr>
          <p:cNvSpPr/>
          <p:nvPr/>
        </p:nvSpPr>
        <p:spPr>
          <a:xfrm>
            <a:off x="3573110" y="4420710"/>
            <a:ext cx="5837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latin typeface="NimbusRomNo9L"/>
              </a:rPr>
              <a:t>Precision </a:t>
            </a:r>
            <a:r>
              <a:rPr lang="en-US">
                <a:latin typeface="CMR10"/>
              </a:rPr>
              <a:t>= 	</a:t>
            </a:r>
            <a:r>
              <a:rPr lang="en-US" u="sng">
                <a:latin typeface="CMR10"/>
              </a:rPr>
              <a:t>	</a:t>
            </a:r>
            <a:r>
              <a:rPr lang="en-US" u="sng">
                <a:latin typeface="NimbusRomNo9L"/>
              </a:rPr>
              <a:t>true positives	</a:t>
            </a:r>
            <a:br>
              <a:rPr lang="en-US">
                <a:latin typeface="NimbusRomNo9L"/>
              </a:rPr>
            </a:br>
            <a:r>
              <a:rPr lang="en-US">
                <a:latin typeface="NimbusRomNo9L"/>
              </a:rPr>
              <a:t>		true positives + false positives 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0E6EEE-51A2-E448-818B-466A7B583590}"/>
              </a:ext>
            </a:extLst>
          </p:cNvPr>
          <p:cNvSpPr/>
          <p:nvPr/>
        </p:nvSpPr>
        <p:spPr>
          <a:xfrm>
            <a:off x="3637814" y="5519118"/>
            <a:ext cx="5837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latin typeface="NimbusRomNo9L"/>
              </a:rPr>
              <a:t>Recall </a:t>
            </a:r>
            <a:r>
              <a:rPr lang="en-US">
                <a:latin typeface="CMR10"/>
              </a:rPr>
              <a:t>=	 	</a:t>
            </a:r>
            <a:r>
              <a:rPr lang="en-US" u="sng">
                <a:latin typeface="CMR10"/>
              </a:rPr>
              <a:t>	</a:t>
            </a:r>
            <a:r>
              <a:rPr lang="en-US" u="sng">
                <a:latin typeface="NimbusRomNo9L"/>
              </a:rPr>
              <a:t>true positives	</a:t>
            </a:r>
            <a:br>
              <a:rPr lang="en-US">
                <a:latin typeface="NimbusRomNo9L"/>
              </a:rPr>
            </a:br>
            <a:r>
              <a:rPr lang="en-US">
                <a:latin typeface="NimbusRomNo9L"/>
              </a:rPr>
              <a:t>		true positives + false negatives </a:t>
            </a:r>
            <a:endParaRPr lang="en-US"/>
          </a:p>
        </p:txBody>
      </p:sp>
      <p:graphicFrame>
        <p:nvGraphicFramePr>
          <p:cNvPr id="18842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529300"/>
              </p:ext>
            </p:extLst>
          </p:nvPr>
        </p:nvGraphicFramePr>
        <p:xfrm>
          <a:off x="3519662" y="516835"/>
          <a:ext cx="5098562" cy="3079217"/>
        </p:xfrm>
        <a:graphic>
          <a:graphicData uri="http://schemas.openxmlformats.org/drawingml/2006/table">
            <a:tbl>
              <a:tblPr>
                <a:noFill/>
                <a:tableStyleId>{3B4B98B0-60AC-42C2-AFA5-B58CD77FA1E5}</a:tableStyleId>
              </a:tblPr>
              <a:tblGrid>
                <a:gridCol w="160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7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29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293818" marR="176291" marT="176291" marB="176291" horzOverflow="overflow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correct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293818" marR="176291" marT="176291" marB="176291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not correct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293818" marR="176291" marT="176291" marB="176291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640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selected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293818" marR="176291" marT="176291" marB="176291" horzOverflow="overflow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True positives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293818" marR="176291" marT="176291" marB="176291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False positives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293818" marR="176291" marT="176291" marB="176291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981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not selected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293818" marR="176291" marT="176291" marB="176291" horzOverflow="overflow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False negatives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293818" marR="176291" marT="176291" marB="176291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True negatives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293818" marR="176291" marT="176291" marB="176291" horzOverflow="overflow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283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763" y="634946"/>
            <a:ext cx="3845379" cy="1450757"/>
          </a:xfrm>
        </p:spPr>
        <p:txBody>
          <a:bodyPr>
            <a:normAutofit/>
          </a:bodyPr>
          <a:lstStyle/>
          <a:p>
            <a:r>
              <a:rPr lang="en-US" dirty="0"/>
              <a:t>Cross-Validation</a:t>
            </a:r>
          </a:p>
        </p:txBody>
      </p:sp>
      <p:pic>
        <p:nvPicPr>
          <p:cNvPr id="5" name="Picture 4" descr="crossvalid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394" y="1224619"/>
            <a:ext cx="4088720" cy="408872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8763" y="2086188"/>
            <a:ext cx="35616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8763" y="2198914"/>
            <a:ext cx="3845379" cy="3670180"/>
          </a:xfrm>
        </p:spPr>
        <p:txBody>
          <a:bodyPr>
            <a:normAutofit/>
          </a:bodyPr>
          <a:lstStyle/>
          <a:p>
            <a:r>
              <a:rPr lang="en-US" dirty="0"/>
              <a:t>Break up data into 10 folds</a:t>
            </a:r>
          </a:p>
          <a:p>
            <a:pPr lvl="1"/>
            <a:r>
              <a:rPr lang="en-US" dirty="0"/>
              <a:t>(Equal positive and negative inside each fold?)</a:t>
            </a:r>
          </a:p>
          <a:p>
            <a:r>
              <a:rPr lang="en-US" dirty="0"/>
              <a:t>For each fold</a:t>
            </a:r>
          </a:p>
          <a:p>
            <a:pPr lvl="1"/>
            <a:r>
              <a:rPr lang="en-US" dirty="0"/>
              <a:t>Choose the fold as a temporary test set</a:t>
            </a:r>
          </a:p>
          <a:p>
            <a:pPr lvl="1"/>
            <a:r>
              <a:rPr lang="en-US" dirty="0"/>
              <a:t>Train on 9 folds, compute performance on the test fold</a:t>
            </a:r>
          </a:p>
          <a:p>
            <a:r>
              <a:rPr lang="en-US" dirty="0"/>
              <a:t>Report average performance of the 10 runs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891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4034</Words>
  <Application>Microsoft Macintosh PowerPoint</Application>
  <PresentationFormat>On-screen Show (4:3)</PresentationFormat>
  <Paragraphs>634</Paragraphs>
  <Slides>58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3" baseType="lpstr">
      <vt:lpstr>Arial</vt:lpstr>
      <vt:lpstr>Calibri</vt:lpstr>
      <vt:lpstr>Calibri (Headings)</vt:lpstr>
      <vt:lpstr>Calibri Light</vt:lpstr>
      <vt:lpstr>CMR10</vt:lpstr>
      <vt:lpstr>Courier</vt:lpstr>
      <vt:lpstr>Courier New</vt:lpstr>
      <vt:lpstr>Lucida Sans</vt:lpstr>
      <vt:lpstr>NimbusRomNo9L</vt:lpstr>
      <vt:lpstr>Times</vt:lpstr>
      <vt:lpstr>Times New Roman</vt:lpstr>
      <vt:lpstr>Wingdings</vt:lpstr>
      <vt:lpstr>华文黑体</vt:lpstr>
      <vt:lpstr>Retrospect</vt:lpstr>
      <vt:lpstr>Equation</vt:lpstr>
      <vt:lpstr>CIS 530: Text Processing </vt:lpstr>
      <vt:lpstr>Reminders</vt:lpstr>
      <vt:lpstr>Text Classification with Naïve Bayes</vt:lpstr>
      <vt:lpstr>The Bag of Words Representation</vt:lpstr>
      <vt:lpstr>Multinomial Naïve Bayes Independence Assumptions</vt:lpstr>
      <vt:lpstr>Multinomial Naïve Bayes Classifier</vt:lpstr>
      <vt:lpstr> Text Classification and Naïve Bayes</vt:lpstr>
      <vt:lpstr>Precision and recall</vt:lpstr>
      <vt:lpstr>Cross-Validation</vt:lpstr>
      <vt:lpstr>Development Test Sets and Cross-validation</vt:lpstr>
      <vt:lpstr>Text Classification and Naïve Bayes</vt:lpstr>
      <vt:lpstr>The Real World</vt:lpstr>
      <vt:lpstr>No training data? Manually written rules</vt:lpstr>
      <vt:lpstr>Very little data?</vt:lpstr>
      <vt:lpstr>A reasonable amount of data?</vt:lpstr>
      <vt:lpstr>Accuracy as a function of data size</vt:lpstr>
      <vt:lpstr>Basic Text Processing</vt:lpstr>
      <vt:lpstr>Regular expressions</vt:lpstr>
      <vt:lpstr>Regular Expressions: Disjunctions</vt:lpstr>
      <vt:lpstr>Regular Expressions: Negation in Disjunction</vt:lpstr>
      <vt:lpstr>Regular Expressions: More Disjunction</vt:lpstr>
      <vt:lpstr>Regular Expressions: ? *+.</vt:lpstr>
      <vt:lpstr>Regular Expressions: Anchors  ^  $</vt:lpstr>
      <vt:lpstr>Example</vt:lpstr>
      <vt:lpstr>Errors</vt:lpstr>
      <vt:lpstr>Errors cont.</vt:lpstr>
      <vt:lpstr>Summary</vt:lpstr>
      <vt:lpstr>Basic Text Processing</vt:lpstr>
      <vt:lpstr>Text Normalization</vt:lpstr>
      <vt:lpstr>How many words?</vt:lpstr>
      <vt:lpstr>How many words?</vt:lpstr>
      <vt:lpstr>How many words?</vt:lpstr>
      <vt:lpstr>Simple Tokenization in UNIX</vt:lpstr>
      <vt:lpstr>The first step: tokenizing</vt:lpstr>
      <vt:lpstr>The second step: sorting</vt:lpstr>
      <vt:lpstr>More counting</vt:lpstr>
      <vt:lpstr>Issues in Tokenization</vt:lpstr>
      <vt:lpstr>Tokenization: language issues</vt:lpstr>
      <vt:lpstr>Tokenization: language issues</vt:lpstr>
      <vt:lpstr>Word Tokenization in Chinese</vt:lpstr>
      <vt:lpstr>Maximum Matching Word Segmentation Algorithm</vt:lpstr>
      <vt:lpstr>Max-match segmentation illustration</vt:lpstr>
      <vt:lpstr>Basic Text Processing</vt:lpstr>
      <vt:lpstr>Normalization</vt:lpstr>
      <vt:lpstr>Case folding</vt:lpstr>
      <vt:lpstr>Lemmatization</vt:lpstr>
      <vt:lpstr>Morphology</vt:lpstr>
      <vt:lpstr>Stemming</vt:lpstr>
      <vt:lpstr>Porter’s algorithm The most common English stemmer</vt:lpstr>
      <vt:lpstr>Viewing morphology in a corpus Why only strip –ing if there is a vowel?</vt:lpstr>
      <vt:lpstr>Viewing morphology in a corpus Why only strip –ing if there is a vowel?</vt:lpstr>
      <vt:lpstr>Dealing with complex morphology is sometimes necessary</vt:lpstr>
      <vt:lpstr>Basic Text Processing</vt:lpstr>
      <vt:lpstr>Sentence Segmentation</vt:lpstr>
      <vt:lpstr>Determining if a word is end-of-sentence: a Decision Tree</vt:lpstr>
      <vt:lpstr>More sophisticated decision tree features</vt:lpstr>
      <vt:lpstr>Implementing Decision Trees</vt:lpstr>
      <vt:lpstr>Decision Trees and other classifiers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530: Text Processing </dc:title>
  <dc:creator>Callison-Burch, Christopher</dc:creator>
  <cp:lastModifiedBy>Callison-Burch, Christopher</cp:lastModifiedBy>
  <cp:revision>1</cp:revision>
  <dcterms:created xsi:type="dcterms:W3CDTF">2020-01-22T17:22:30Z</dcterms:created>
  <dcterms:modified xsi:type="dcterms:W3CDTF">2020-01-22T17:22:41Z</dcterms:modified>
</cp:coreProperties>
</file>