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0"/>
  </p:notesMasterIdLst>
  <p:handoutMasterIdLst>
    <p:handoutMasterId r:id="rId61"/>
  </p:handoutMasterIdLst>
  <p:sldIdLst>
    <p:sldId id="1777" r:id="rId2"/>
    <p:sldId id="1838" r:id="rId3"/>
    <p:sldId id="589" r:id="rId4"/>
    <p:sldId id="591" r:id="rId5"/>
    <p:sldId id="596" r:id="rId6"/>
    <p:sldId id="597" r:id="rId7"/>
    <p:sldId id="1830" r:id="rId8"/>
    <p:sldId id="483" r:id="rId9"/>
    <p:sldId id="1831" r:id="rId10"/>
    <p:sldId id="1834" r:id="rId11"/>
    <p:sldId id="488" r:id="rId12"/>
    <p:sldId id="489" r:id="rId13"/>
    <p:sldId id="490" r:id="rId14"/>
    <p:sldId id="491" r:id="rId15"/>
    <p:sldId id="492" r:id="rId16"/>
    <p:sldId id="493" r:id="rId17"/>
    <p:sldId id="452" r:id="rId18"/>
    <p:sldId id="405" r:id="rId19"/>
    <p:sldId id="406" r:id="rId20"/>
    <p:sldId id="442" r:id="rId21"/>
    <p:sldId id="444" r:id="rId22"/>
    <p:sldId id="408" r:id="rId23"/>
    <p:sldId id="409" r:id="rId24"/>
    <p:sldId id="411" r:id="rId25"/>
    <p:sldId id="412" r:id="rId26"/>
    <p:sldId id="413" r:id="rId27"/>
    <p:sldId id="415" r:id="rId28"/>
    <p:sldId id="416" r:id="rId29"/>
    <p:sldId id="417" r:id="rId30"/>
    <p:sldId id="419" r:id="rId31"/>
    <p:sldId id="420" r:id="rId32"/>
    <p:sldId id="421" r:id="rId33"/>
    <p:sldId id="458" r:id="rId34"/>
    <p:sldId id="459" r:id="rId35"/>
    <p:sldId id="460" r:id="rId36"/>
    <p:sldId id="461" r:id="rId37"/>
    <p:sldId id="422" r:id="rId38"/>
    <p:sldId id="423" r:id="rId39"/>
    <p:sldId id="1836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1833" r:id="rId50"/>
    <p:sldId id="450" r:id="rId51"/>
    <p:sldId id="1837" r:id="rId52"/>
    <p:sldId id="435" r:id="rId53"/>
    <p:sldId id="457" r:id="rId54"/>
    <p:sldId id="437" r:id="rId55"/>
    <p:sldId id="438" r:id="rId56"/>
    <p:sldId id="439" r:id="rId57"/>
    <p:sldId id="440" r:id="rId58"/>
    <p:sldId id="456" r:id="rId5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CB"/>
    <a:srgbClr val="333399"/>
    <a:srgbClr val="0000FF"/>
    <a:srgbClr val="FF0066"/>
    <a:srgbClr val="008000"/>
    <a:srgbClr val="D60093"/>
    <a:srgbClr val="33CC33"/>
    <a:srgbClr val="FF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7" autoAdjust="0"/>
    <p:restoredTop sz="88339" autoAdjust="0"/>
  </p:normalViewPr>
  <p:slideViewPr>
    <p:cSldViewPr>
      <p:cViewPr varScale="1">
        <p:scale>
          <a:sx n="197" d="100"/>
          <a:sy n="197" d="100"/>
        </p:scale>
        <p:origin x="2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aclweb.org/anthology/D17-1322.pdf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aclweb.org/anthology/D17-1322.pdf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svg"/><Relationship Id="rId1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3C50B-6054-455F-90D6-FB2A8A57E0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EE6B2975-BCDD-4B8A-BEF6-6FE368AB3DD3}">
      <dgm:prSet/>
      <dgm:spPr/>
      <dgm:t>
        <a:bodyPr/>
        <a:lstStyle/>
        <a:p>
          <a:pPr>
            <a:defRPr cap="all"/>
          </a:pPr>
          <a:r>
            <a:rPr lang="en-US"/>
            <a:t>HW1 is due tonight before 11:59pm.</a:t>
          </a:r>
        </a:p>
      </dgm:t>
    </dgm:pt>
    <dgm:pt modelId="{BFFCA771-36F9-46D5-9C2A-D19EAE6C223F}" type="parTrans" cxnId="{39796976-6326-42CB-AB14-602239CD345B}">
      <dgm:prSet/>
      <dgm:spPr/>
      <dgm:t>
        <a:bodyPr/>
        <a:lstStyle/>
        <a:p>
          <a:endParaRPr lang="en-US"/>
        </a:p>
      </dgm:t>
    </dgm:pt>
    <dgm:pt modelId="{2C369B64-4696-44ED-B327-697638F4A597}" type="sibTrans" cxnId="{39796976-6326-42CB-AB14-602239CD345B}">
      <dgm:prSet/>
      <dgm:spPr/>
      <dgm:t>
        <a:bodyPr/>
        <a:lstStyle/>
        <a:p>
          <a:endParaRPr lang="en-US"/>
        </a:p>
      </dgm:t>
    </dgm:pt>
    <dgm:pt modelId="{A48D0B29-4241-4399-A6C3-41F5433E7A67}">
      <dgm:prSet/>
      <dgm:spPr/>
      <dgm:t>
        <a:bodyPr/>
        <a:lstStyle/>
        <a:p>
          <a:pPr>
            <a:defRPr cap="all"/>
          </a:pPr>
          <a:r>
            <a:rPr lang="en-US"/>
            <a:t>If you don’t yet have a permit and you are hoping to get into the class, you </a:t>
          </a:r>
          <a:r>
            <a:rPr lang="en-US" b="1"/>
            <a:t>must</a:t>
          </a:r>
          <a:r>
            <a:rPr lang="en-US"/>
            <a:t> turn the homework in on time.</a:t>
          </a:r>
        </a:p>
      </dgm:t>
    </dgm:pt>
    <dgm:pt modelId="{E47BFA79-C5A5-41FE-89B6-A7D442D1BADC}" type="parTrans" cxnId="{ABEAD8F4-F414-45F8-8BAB-04CF35453C17}">
      <dgm:prSet/>
      <dgm:spPr/>
      <dgm:t>
        <a:bodyPr/>
        <a:lstStyle/>
        <a:p>
          <a:endParaRPr lang="en-US"/>
        </a:p>
      </dgm:t>
    </dgm:pt>
    <dgm:pt modelId="{FF49A62F-09B9-4824-860D-A57C33BFD23C}" type="sibTrans" cxnId="{ABEAD8F4-F414-45F8-8BAB-04CF35453C17}">
      <dgm:prSet/>
      <dgm:spPr/>
      <dgm:t>
        <a:bodyPr/>
        <a:lstStyle/>
        <a:p>
          <a:endParaRPr lang="en-US"/>
        </a:p>
      </dgm:t>
    </dgm:pt>
    <dgm:pt modelId="{B300A597-B889-4E59-ABDD-437047D2ACAF}">
      <dgm:prSet/>
      <dgm:spPr/>
      <dgm:t>
        <a:bodyPr/>
        <a:lstStyle/>
        <a:p>
          <a:pPr>
            <a:defRPr cap="all"/>
          </a:pPr>
          <a:r>
            <a:rPr lang="en-US" dirty="0"/>
            <a:t>Read Textbook Chapter 2 and </a:t>
          </a:r>
          <a:r>
            <a:rPr lang="en-US" u="sng" dirty="0">
              <a:hlinkClick xmlns:r="http://schemas.openxmlformats.org/officeDocument/2006/relationships" r:id="rId1"/>
            </a:rPr>
            <a:t>Depression and Self-Harm Risk Assessment in Online Forums</a:t>
          </a:r>
          <a:r>
            <a:rPr lang="en-US" dirty="0"/>
            <a:t>  </a:t>
          </a:r>
        </a:p>
      </dgm:t>
    </dgm:pt>
    <dgm:pt modelId="{7C89342F-F0B4-4731-9E06-7410BAA11441}" type="parTrans" cxnId="{A920EB66-4E1A-4D44-8375-5349B68CCF48}">
      <dgm:prSet/>
      <dgm:spPr/>
      <dgm:t>
        <a:bodyPr/>
        <a:lstStyle/>
        <a:p>
          <a:endParaRPr lang="en-US"/>
        </a:p>
      </dgm:t>
    </dgm:pt>
    <dgm:pt modelId="{74B5C8E1-4E2C-459E-85B2-55D1610E0771}" type="sibTrans" cxnId="{A920EB66-4E1A-4D44-8375-5349B68CCF48}">
      <dgm:prSet/>
      <dgm:spPr/>
      <dgm:t>
        <a:bodyPr/>
        <a:lstStyle/>
        <a:p>
          <a:endParaRPr lang="en-US"/>
        </a:p>
      </dgm:t>
    </dgm:pt>
    <dgm:pt modelId="{4AB8C81F-4798-487C-A2B3-0B6FD6BBBFEB}" type="pres">
      <dgm:prSet presAssocID="{2583C50B-6054-455F-90D6-FB2A8A57E038}" presName="root" presStyleCnt="0">
        <dgm:presLayoutVars>
          <dgm:dir/>
          <dgm:resizeHandles val="exact"/>
        </dgm:presLayoutVars>
      </dgm:prSet>
      <dgm:spPr/>
    </dgm:pt>
    <dgm:pt modelId="{ED9E2981-9FA3-4167-9137-848EBBBDB779}" type="pres">
      <dgm:prSet presAssocID="{EE6B2975-BCDD-4B8A-BEF6-6FE368AB3DD3}" presName="compNode" presStyleCnt="0"/>
      <dgm:spPr/>
    </dgm:pt>
    <dgm:pt modelId="{4C38FDB1-114E-42BC-9744-E2622D628DCA}" type="pres">
      <dgm:prSet presAssocID="{EE6B2975-BCDD-4B8A-BEF6-6FE368AB3DD3}" presName="iconBgRect" presStyleLbl="bgShp" presStyleIdx="0" presStyleCnt="3"/>
      <dgm:spPr/>
    </dgm:pt>
    <dgm:pt modelId="{466C379B-8C85-4675-AA0C-42B9B9BEC319}" type="pres">
      <dgm:prSet presAssocID="{EE6B2975-BCDD-4B8A-BEF6-6FE368AB3DD3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CC22B67-2A0C-460E-97C9-8F1B6ED6964F}" type="pres">
      <dgm:prSet presAssocID="{EE6B2975-BCDD-4B8A-BEF6-6FE368AB3DD3}" presName="spaceRect" presStyleCnt="0"/>
      <dgm:spPr/>
    </dgm:pt>
    <dgm:pt modelId="{C28A1521-AC83-4653-A265-120D95171897}" type="pres">
      <dgm:prSet presAssocID="{EE6B2975-BCDD-4B8A-BEF6-6FE368AB3DD3}" presName="textRect" presStyleLbl="revTx" presStyleIdx="0" presStyleCnt="3">
        <dgm:presLayoutVars>
          <dgm:chMax val="1"/>
          <dgm:chPref val="1"/>
        </dgm:presLayoutVars>
      </dgm:prSet>
      <dgm:spPr/>
    </dgm:pt>
    <dgm:pt modelId="{F316EF51-5893-4B8E-ACDB-5A7D2A6DDCC5}" type="pres">
      <dgm:prSet presAssocID="{2C369B64-4696-44ED-B327-697638F4A597}" presName="sibTrans" presStyleCnt="0"/>
      <dgm:spPr/>
    </dgm:pt>
    <dgm:pt modelId="{1E33C28C-8B7B-4FEF-A7A6-6BB1319B024B}" type="pres">
      <dgm:prSet presAssocID="{A48D0B29-4241-4399-A6C3-41F5433E7A67}" presName="compNode" presStyleCnt="0"/>
      <dgm:spPr/>
    </dgm:pt>
    <dgm:pt modelId="{414DD1B6-05FB-462D-ACF0-72D229570FD6}" type="pres">
      <dgm:prSet presAssocID="{A48D0B29-4241-4399-A6C3-41F5433E7A67}" presName="iconBgRect" presStyleLbl="bgShp" presStyleIdx="1" presStyleCnt="3"/>
      <dgm:spPr/>
    </dgm:pt>
    <dgm:pt modelId="{75147B01-1FF9-4719-95F5-5C20CE323C71}" type="pres">
      <dgm:prSet presAssocID="{A48D0B29-4241-4399-A6C3-41F5433E7A67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41E67C8-FE85-429B-BC52-C0DB17AF0543}" type="pres">
      <dgm:prSet presAssocID="{A48D0B29-4241-4399-A6C3-41F5433E7A67}" presName="spaceRect" presStyleCnt="0"/>
      <dgm:spPr/>
    </dgm:pt>
    <dgm:pt modelId="{C9B5B8DE-0FB1-492E-90B5-9344C3FC8C78}" type="pres">
      <dgm:prSet presAssocID="{A48D0B29-4241-4399-A6C3-41F5433E7A67}" presName="textRect" presStyleLbl="revTx" presStyleIdx="1" presStyleCnt="3">
        <dgm:presLayoutVars>
          <dgm:chMax val="1"/>
          <dgm:chPref val="1"/>
        </dgm:presLayoutVars>
      </dgm:prSet>
      <dgm:spPr/>
    </dgm:pt>
    <dgm:pt modelId="{000193DA-0EBE-4AA8-892B-E0330FBBE81C}" type="pres">
      <dgm:prSet presAssocID="{FF49A62F-09B9-4824-860D-A57C33BFD23C}" presName="sibTrans" presStyleCnt="0"/>
      <dgm:spPr/>
    </dgm:pt>
    <dgm:pt modelId="{603E7F4E-470C-4151-A425-317D82A8C363}" type="pres">
      <dgm:prSet presAssocID="{B300A597-B889-4E59-ABDD-437047D2ACAF}" presName="compNode" presStyleCnt="0"/>
      <dgm:spPr/>
    </dgm:pt>
    <dgm:pt modelId="{31FF7921-F498-4743-9EED-041BFEF9C3E6}" type="pres">
      <dgm:prSet presAssocID="{B300A597-B889-4E59-ABDD-437047D2ACAF}" presName="iconBgRect" presStyleLbl="bgShp" presStyleIdx="2" presStyleCnt="3"/>
      <dgm:spPr/>
    </dgm:pt>
    <dgm:pt modelId="{328737A0-9F93-4336-8A7E-C10624135E40}" type="pres">
      <dgm:prSet presAssocID="{B300A597-B889-4E59-ABDD-437047D2ACA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1088D1-24B9-455E-886D-D29A755AA281}" type="pres">
      <dgm:prSet presAssocID="{B300A597-B889-4E59-ABDD-437047D2ACAF}" presName="spaceRect" presStyleCnt="0"/>
      <dgm:spPr/>
    </dgm:pt>
    <dgm:pt modelId="{4545AD69-E080-4CC7-84A5-BCED6AA2BD05}" type="pres">
      <dgm:prSet presAssocID="{B300A597-B889-4E59-ABDD-437047D2AC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51F003-C12E-44F2-A42A-86DFA08D9D3E}" type="presOf" srcId="{EE6B2975-BCDD-4B8A-BEF6-6FE368AB3DD3}" destId="{C28A1521-AC83-4653-A265-120D95171897}" srcOrd="0" destOrd="0" presId="urn:microsoft.com/office/officeart/2018/5/layout/IconCircleLabelList"/>
    <dgm:cxn modelId="{78DCE450-3E03-4AE6-B022-E4D2F9F73B84}" type="presOf" srcId="{A48D0B29-4241-4399-A6C3-41F5433E7A67}" destId="{C9B5B8DE-0FB1-492E-90B5-9344C3FC8C78}" srcOrd="0" destOrd="0" presId="urn:microsoft.com/office/officeart/2018/5/layout/IconCircleLabelList"/>
    <dgm:cxn modelId="{A920EB66-4E1A-4D44-8375-5349B68CCF48}" srcId="{2583C50B-6054-455F-90D6-FB2A8A57E038}" destId="{B300A597-B889-4E59-ABDD-437047D2ACAF}" srcOrd="2" destOrd="0" parTransId="{7C89342F-F0B4-4731-9E06-7410BAA11441}" sibTransId="{74B5C8E1-4E2C-459E-85B2-55D1610E0771}"/>
    <dgm:cxn modelId="{D9294A68-2D0E-4A9C-9E6F-3F1AC1362641}" type="presOf" srcId="{B300A597-B889-4E59-ABDD-437047D2ACAF}" destId="{4545AD69-E080-4CC7-84A5-BCED6AA2BD05}" srcOrd="0" destOrd="0" presId="urn:microsoft.com/office/officeart/2018/5/layout/IconCircleLabelList"/>
    <dgm:cxn modelId="{39796976-6326-42CB-AB14-602239CD345B}" srcId="{2583C50B-6054-455F-90D6-FB2A8A57E038}" destId="{EE6B2975-BCDD-4B8A-BEF6-6FE368AB3DD3}" srcOrd="0" destOrd="0" parTransId="{BFFCA771-36F9-46D5-9C2A-D19EAE6C223F}" sibTransId="{2C369B64-4696-44ED-B327-697638F4A597}"/>
    <dgm:cxn modelId="{ABEAD8F4-F414-45F8-8BAB-04CF35453C17}" srcId="{2583C50B-6054-455F-90D6-FB2A8A57E038}" destId="{A48D0B29-4241-4399-A6C3-41F5433E7A67}" srcOrd="1" destOrd="0" parTransId="{E47BFA79-C5A5-41FE-89B6-A7D442D1BADC}" sibTransId="{FF49A62F-09B9-4824-860D-A57C33BFD23C}"/>
    <dgm:cxn modelId="{0DE031FE-CD78-4D50-BB24-9833F5064BE8}" type="presOf" srcId="{2583C50B-6054-455F-90D6-FB2A8A57E038}" destId="{4AB8C81F-4798-487C-A2B3-0B6FD6BBBFEB}" srcOrd="0" destOrd="0" presId="urn:microsoft.com/office/officeart/2018/5/layout/IconCircleLabelList"/>
    <dgm:cxn modelId="{A0FD0D14-929D-4C7C-B68F-F23CF767DA68}" type="presParOf" srcId="{4AB8C81F-4798-487C-A2B3-0B6FD6BBBFEB}" destId="{ED9E2981-9FA3-4167-9137-848EBBBDB779}" srcOrd="0" destOrd="0" presId="urn:microsoft.com/office/officeart/2018/5/layout/IconCircleLabelList"/>
    <dgm:cxn modelId="{54C54E87-FBCA-4C41-BBAF-4F8DAAAC7A74}" type="presParOf" srcId="{ED9E2981-9FA3-4167-9137-848EBBBDB779}" destId="{4C38FDB1-114E-42BC-9744-E2622D628DCA}" srcOrd="0" destOrd="0" presId="urn:microsoft.com/office/officeart/2018/5/layout/IconCircleLabelList"/>
    <dgm:cxn modelId="{447359C4-91DA-4C26-9212-76D1F8933ABF}" type="presParOf" srcId="{ED9E2981-9FA3-4167-9137-848EBBBDB779}" destId="{466C379B-8C85-4675-AA0C-42B9B9BEC319}" srcOrd="1" destOrd="0" presId="urn:microsoft.com/office/officeart/2018/5/layout/IconCircleLabelList"/>
    <dgm:cxn modelId="{33F8D491-F2C5-489B-97A4-804844B277E4}" type="presParOf" srcId="{ED9E2981-9FA3-4167-9137-848EBBBDB779}" destId="{ECC22B67-2A0C-460E-97C9-8F1B6ED6964F}" srcOrd="2" destOrd="0" presId="urn:microsoft.com/office/officeart/2018/5/layout/IconCircleLabelList"/>
    <dgm:cxn modelId="{3A642235-F25B-48B5-9650-09FD9AA5AFC7}" type="presParOf" srcId="{ED9E2981-9FA3-4167-9137-848EBBBDB779}" destId="{C28A1521-AC83-4653-A265-120D95171897}" srcOrd="3" destOrd="0" presId="urn:microsoft.com/office/officeart/2018/5/layout/IconCircleLabelList"/>
    <dgm:cxn modelId="{A7FBAFA9-BFEE-4F83-9855-DDEC68417E57}" type="presParOf" srcId="{4AB8C81F-4798-487C-A2B3-0B6FD6BBBFEB}" destId="{F316EF51-5893-4B8E-ACDB-5A7D2A6DDCC5}" srcOrd="1" destOrd="0" presId="urn:microsoft.com/office/officeart/2018/5/layout/IconCircleLabelList"/>
    <dgm:cxn modelId="{C3C06404-498B-41DC-B6DB-7F76DD9F54DF}" type="presParOf" srcId="{4AB8C81F-4798-487C-A2B3-0B6FD6BBBFEB}" destId="{1E33C28C-8B7B-4FEF-A7A6-6BB1319B024B}" srcOrd="2" destOrd="0" presId="urn:microsoft.com/office/officeart/2018/5/layout/IconCircleLabelList"/>
    <dgm:cxn modelId="{44B18D53-CD7E-4D28-8299-E880A81210AC}" type="presParOf" srcId="{1E33C28C-8B7B-4FEF-A7A6-6BB1319B024B}" destId="{414DD1B6-05FB-462D-ACF0-72D229570FD6}" srcOrd="0" destOrd="0" presId="urn:microsoft.com/office/officeart/2018/5/layout/IconCircleLabelList"/>
    <dgm:cxn modelId="{77842228-77F6-45F7-B710-E2DE610874E2}" type="presParOf" srcId="{1E33C28C-8B7B-4FEF-A7A6-6BB1319B024B}" destId="{75147B01-1FF9-4719-95F5-5C20CE323C71}" srcOrd="1" destOrd="0" presId="urn:microsoft.com/office/officeart/2018/5/layout/IconCircleLabelList"/>
    <dgm:cxn modelId="{7A77AD03-3B4B-485C-9F4B-824C167A35A3}" type="presParOf" srcId="{1E33C28C-8B7B-4FEF-A7A6-6BB1319B024B}" destId="{341E67C8-FE85-429B-BC52-C0DB17AF0543}" srcOrd="2" destOrd="0" presId="urn:microsoft.com/office/officeart/2018/5/layout/IconCircleLabelList"/>
    <dgm:cxn modelId="{EFD7E2D2-A331-4DEB-ADCB-3294072C2805}" type="presParOf" srcId="{1E33C28C-8B7B-4FEF-A7A6-6BB1319B024B}" destId="{C9B5B8DE-0FB1-492E-90B5-9344C3FC8C78}" srcOrd="3" destOrd="0" presId="urn:microsoft.com/office/officeart/2018/5/layout/IconCircleLabelList"/>
    <dgm:cxn modelId="{9DFADD36-B240-4741-BE1A-D1EDF437B649}" type="presParOf" srcId="{4AB8C81F-4798-487C-A2B3-0B6FD6BBBFEB}" destId="{000193DA-0EBE-4AA8-892B-E0330FBBE81C}" srcOrd="3" destOrd="0" presId="urn:microsoft.com/office/officeart/2018/5/layout/IconCircleLabelList"/>
    <dgm:cxn modelId="{8BD1A3E8-A770-40BF-B8E4-DA65BCB1B293}" type="presParOf" srcId="{4AB8C81F-4798-487C-A2B3-0B6FD6BBBFEB}" destId="{603E7F4E-470C-4151-A425-317D82A8C363}" srcOrd="4" destOrd="0" presId="urn:microsoft.com/office/officeart/2018/5/layout/IconCircleLabelList"/>
    <dgm:cxn modelId="{90B8B430-6630-4A22-96B0-777D6C61240D}" type="presParOf" srcId="{603E7F4E-470C-4151-A425-317D82A8C363}" destId="{31FF7921-F498-4743-9EED-041BFEF9C3E6}" srcOrd="0" destOrd="0" presId="urn:microsoft.com/office/officeart/2018/5/layout/IconCircleLabelList"/>
    <dgm:cxn modelId="{0D79A6C7-8D71-4BAC-9587-7494C8375B27}" type="presParOf" srcId="{603E7F4E-470C-4151-A425-317D82A8C363}" destId="{328737A0-9F93-4336-8A7E-C10624135E40}" srcOrd="1" destOrd="0" presId="urn:microsoft.com/office/officeart/2018/5/layout/IconCircleLabelList"/>
    <dgm:cxn modelId="{540A93CE-2D9E-4CA4-84FB-0EB1AB9CCCCC}" type="presParOf" srcId="{603E7F4E-470C-4151-A425-317D82A8C363}" destId="{DE1088D1-24B9-455E-886D-D29A755AA281}" srcOrd="2" destOrd="0" presId="urn:microsoft.com/office/officeart/2018/5/layout/IconCircleLabelList"/>
    <dgm:cxn modelId="{387351F2-CD7C-47B2-97C4-F6070CF4F11D}" type="presParOf" srcId="{603E7F4E-470C-4151-A425-317D82A8C363}" destId="{4545AD69-E080-4CC7-84A5-BCED6AA2BD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BDC97-33D5-41AA-AEB0-8364ED94EC1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7B738A0-808F-4216-8588-BB3548EF457B}">
      <dgm:prSet/>
      <dgm:spPr/>
      <dgm:t>
        <a:bodyPr/>
        <a:lstStyle/>
        <a:p>
          <a:pPr>
            <a:defRPr b="1"/>
          </a:pPr>
          <a:r>
            <a:rPr lang="en-US"/>
            <a:t>Regular expressions play a surprisingly large role</a:t>
          </a:r>
        </a:p>
      </dgm:t>
    </dgm:pt>
    <dgm:pt modelId="{1DDF9D56-D39E-421A-845E-84AE48FDFACA}" type="parTrans" cxnId="{0626C624-1E36-4378-9EED-9D60F844B331}">
      <dgm:prSet/>
      <dgm:spPr/>
      <dgm:t>
        <a:bodyPr/>
        <a:lstStyle/>
        <a:p>
          <a:endParaRPr lang="en-US"/>
        </a:p>
      </dgm:t>
    </dgm:pt>
    <dgm:pt modelId="{3CAF9D88-B213-4991-B22D-1FA0DB1042AB}" type="sibTrans" cxnId="{0626C624-1E36-4378-9EED-9D60F844B331}">
      <dgm:prSet/>
      <dgm:spPr/>
      <dgm:t>
        <a:bodyPr/>
        <a:lstStyle/>
        <a:p>
          <a:endParaRPr lang="en-US"/>
        </a:p>
      </dgm:t>
    </dgm:pt>
    <dgm:pt modelId="{645B13F2-89A5-43B2-AFF1-57049236BE1F}">
      <dgm:prSet/>
      <dgm:spPr/>
      <dgm:t>
        <a:bodyPr/>
        <a:lstStyle/>
        <a:p>
          <a:r>
            <a:rPr lang="en-US"/>
            <a:t>Sophisticated sequences of regular expressions are often the first model for any text processing text</a:t>
          </a:r>
        </a:p>
      </dgm:t>
    </dgm:pt>
    <dgm:pt modelId="{F4D2AE68-BD5A-447E-BB4A-59FD5258052A}" type="parTrans" cxnId="{480DC7F6-80F7-4A76-AB8A-D4A1E395BD91}">
      <dgm:prSet/>
      <dgm:spPr/>
      <dgm:t>
        <a:bodyPr/>
        <a:lstStyle/>
        <a:p>
          <a:endParaRPr lang="en-US"/>
        </a:p>
      </dgm:t>
    </dgm:pt>
    <dgm:pt modelId="{FC45F592-7981-43E2-A1A8-BBD6AB25F34D}" type="sibTrans" cxnId="{480DC7F6-80F7-4A76-AB8A-D4A1E395BD91}">
      <dgm:prSet/>
      <dgm:spPr/>
      <dgm:t>
        <a:bodyPr/>
        <a:lstStyle/>
        <a:p>
          <a:endParaRPr lang="en-US"/>
        </a:p>
      </dgm:t>
    </dgm:pt>
    <dgm:pt modelId="{C5B397D6-1996-4036-AC62-FE76B98F1721}">
      <dgm:prSet/>
      <dgm:spPr/>
      <dgm:t>
        <a:bodyPr/>
        <a:lstStyle/>
        <a:p>
          <a:pPr>
            <a:defRPr b="1"/>
          </a:pPr>
          <a:r>
            <a:rPr lang="en-US"/>
            <a:t>For many hard tasks, we use machine learning classifiers</a:t>
          </a:r>
        </a:p>
      </dgm:t>
    </dgm:pt>
    <dgm:pt modelId="{628CF4FD-C6D5-4EBC-926A-0A7F444A451E}" type="parTrans" cxnId="{D3BDB4FF-CE5D-42AD-ABE3-E660843BED06}">
      <dgm:prSet/>
      <dgm:spPr/>
      <dgm:t>
        <a:bodyPr/>
        <a:lstStyle/>
        <a:p>
          <a:endParaRPr lang="en-US"/>
        </a:p>
      </dgm:t>
    </dgm:pt>
    <dgm:pt modelId="{7EACE5CB-8FDE-4CFB-A248-E954D1D3D682}" type="sibTrans" cxnId="{D3BDB4FF-CE5D-42AD-ABE3-E660843BED06}">
      <dgm:prSet/>
      <dgm:spPr/>
      <dgm:t>
        <a:bodyPr/>
        <a:lstStyle/>
        <a:p>
          <a:endParaRPr lang="en-US"/>
        </a:p>
      </dgm:t>
    </dgm:pt>
    <dgm:pt modelId="{5025CC02-5383-4200-BA41-557C39A8CBA9}">
      <dgm:prSet/>
      <dgm:spPr/>
      <dgm:t>
        <a:bodyPr/>
        <a:lstStyle/>
        <a:p>
          <a:r>
            <a:rPr lang="en-US"/>
            <a:t>But regular expressions are used as features in the classifiers</a:t>
          </a:r>
        </a:p>
      </dgm:t>
    </dgm:pt>
    <dgm:pt modelId="{36B78F7B-BB73-44EC-891F-5231B93B83AB}" type="parTrans" cxnId="{00636B02-F511-4FE5-AD1A-3A8AC2A4F801}">
      <dgm:prSet/>
      <dgm:spPr/>
      <dgm:t>
        <a:bodyPr/>
        <a:lstStyle/>
        <a:p>
          <a:endParaRPr lang="en-US"/>
        </a:p>
      </dgm:t>
    </dgm:pt>
    <dgm:pt modelId="{E8A3038A-B168-4EB0-8E56-69C2C583818C}" type="sibTrans" cxnId="{00636B02-F511-4FE5-AD1A-3A8AC2A4F801}">
      <dgm:prSet/>
      <dgm:spPr/>
      <dgm:t>
        <a:bodyPr/>
        <a:lstStyle/>
        <a:p>
          <a:endParaRPr lang="en-US"/>
        </a:p>
      </dgm:t>
    </dgm:pt>
    <dgm:pt modelId="{2EC1168F-F52A-43C7-B31E-E7AE81F06EFE}">
      <dgm:prSet/>
      <dgm:spPr/>
      <dgm:t>
        <a:bodyPr/>
        <a:lstStyle/>
        <a:p>
          <a:r>
            <a:rPr lang="en-US"/>
            <a:t>Can be very useful in capturing generalizations</a:t>
          </a:r>
        </a:p>
      </dgm:t>
    </dgm:pt>
    <dgm:pt modelId="{91A44A1D-2FBD-4797-8E05-D96D6C7EAA2F}" type="parTrans" cxnId="{A1F091D9-A02E-49A8-AB70-F4BE8B7117B4}">
      <dgm:prSet/>
      <dgm:spPr/>
      <dgm:t>
        <a:bodyPr/>
        <a:lstStyle/>
        <a:p>
          <a:endParaRPr lang="en-US"/>
        </a:p>
      </dgm:t>
    </dgm:pt>
    <dgm:pt modelId="{BACBDD4F-EC01-4FC8-935B-A91F22C3B33D}" type="sibTrans" cxnId="{A1F091D9-A02E-49A8-AB70-F4BE8B7117B4}">
      <dgm:prSet/>
      <dgm:spPr/>
      <dgm:t>
        <a:bodyPr/>
        <a:lstStyle/>
        <a:p>
          <a:endParaRPr lang="en-US"/>
        </a:p>
      </dgm:t>
    </dgm:pt>
    <dgm:pt modelId="{F1667371-F957-4B06-A60A-EF9E5C708D78}" type="pres">
      <dgm:prSet presAssocID="{35BBDC97-33D5-41AA-AEB0-8364ED94EC1F}" presName="root" presStyleCnt="0">
        <dgm:presLayoutVars>
          <dgm:dir/>
          <dgm:resizeHandles val="exact"/>
        </dgm:presLayoutVars>
      </dgm:prSet>
      <dgm:spPr/>
    </dgm:pt>
    <dgm:pt modelId="{0B163E4A-65A1-4B26-A7D2-11C69FBEFEE4}" type="pres">
      <dgm:prSet presAssocID="{57B738A0-808F-4216-8588-BB3548EF457B}" presName="compNode" presStyleCnt="0"/>
      <dgm:spPr/>
    </dgm:pt>
    <dgm:pt modelId="{79DACECE-855A-466A-849F-4448955DFC44}" type="pres">
      <dgm:prSet presAssocID="{57B738A0-808F-4216-8588-BB3548EF45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594E4F6-3828-4359-BBFA-AAC704D29D6D}" type="pres">
      <dgm:prSet presAssocID="{57B738A0-808F-4216-8588-BB3548EF457B}" presName="iconSpace" presStyleCnt="0"/>
      <dgm:spPr/>
    </dgm:pt>
    <dgm:pt modelId="{5C6E34C4-3E90-4738-86AD-A08B776D2350}" type="pres">
      <dgm:prSet presAssocID="{57B738A0-808F-4216-8588-BB3548EF457B}" presName="parTx" presStyleLbl="revTx" presStyleIdx="0" presStyleCnt="4">
        <dgm:presLayoutVars>
          <dgm:chMax val="0"/>
          <dgm:chPref val="0"/>
        </dgm:presLayoutVars>
      </dgm:prSet>
      <dgm:spPr/>
    </dgm:pt>
    <dgm:pt modelId="{023D1BDC-37F0-4E02-A85C-ED29C9D3F72A}" type="pres">
      <dgm:prSet presAssocID="{57B738A0-808F-4216-8588-BB3548EF457B}" presName="txSpace" presStyleCnt="0"/>
      <dgm:spPr/>
    </dgm:pt>
    <dgm:pt modelId="{08683EF2-DD8C-4089-9365-9603CBF37C73}" type="pres">
      <dgm:prSet presAssocID="{57B738A0-808F-4216-8588-BB3548EF457B}" presName="desTx" presStyleLbl="revTx" presStyleIdx="1" presStyleCnt="4">
        <dgm:presLayoutVars/>
      </dgm:prSet>
      <dgm:spPr/>
    </dgm:pt>
    <dgm:pt modelId="{D799937E-8014-4B99-89A7-5431024AB897}" type="pres">
      <dgm:prSet presAssocID="{3CAF9D88-B213-4991-B22D-1FA0DB1042AB}" presName="sibTrans" presStyleCnt="0"/>
      <dgm:spPr/>
    </dgm:pt>
    <dgm:pt modelId="{D3F1F17F-034E-4086-9DE2-892B44CBB53F}" type="pres">
      <dgm:prSet presAssocID="{C5B397D6-1996-4036-AC62-FE76B98F1721}" presName="compNode" presStyleCnt="0"/>
      <dgm:spPr/>
    </dgm:pt>
    <dgm:pt modelId="{2AFA85AB-8815-4E6D-BDB7-DB3F490FB158}" type="pres">
      <dgm:prSet presAssocID="{C5B397D6-1996-4036-AC62-FE76B98F17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A13E893-71B7-4950-AA59-FEC019849039}" type="pres">
      <dgm:prSet presAssocID="{C5B397D6-1996-4036-AC62-FE76B98F1721}" presName="iconSpace" presStyleCnt="0"/>
      <dgm:spPr/>
    </dgm:pt>
    <dgm:pt modelId="{D9B76A80-75DF-4805-A440-E9217A13F9A9}" type="pres">
      <dgm:prSet presAssocID="{C5B397D6-1996-4036-AC62-FE76B98F1721}" presName="parTx" presStyleLbl="revTx" presStyleIdx="2" presStyleCnt="4">
        <dgm:presLayoutVars>
          <dgm:chMax val="0"/>
          <dgm:chPref val="0"/>
        </dgm:presLayoutVars>
      </dgm:prSet>
      <dgm:spPr/>
    </dgm:pt>
    <dgm:pt modelId="{49911F47-BFBA-4D13-86D8-B43B4D16F3AC}" type="pres">
      <dgm:prSet presAssocID="{C5B397D6-1996-4036-AC62-FE76B98F1721}" presName="txSpace" presStyleCnt="0"/>
      <dgm:spPr/>
    </dgm:pt>
    <dgm:pt modelId="{E4D6ABCB-DEDD-4AEC-BE76-618D5C6AE78C}" type="pres">
      <dgm:prSet presAssocID="{C5B397D6-1996-4036-AC62-FE76B98F1721}" presName="desTx" presStyleLbl="revTx" presStyleIdx="3" presStyleCnt="4">
        <dgm:presLayoutVars/>
      </dgm:prSet>
      <dgm:spPr/>
    </dgm:pt>
  </dgm:ptLst>
  <dgm:cxnLst>
    <dgm:cxn modelId="{00636B02-F511-4FE5-AD1A-3A8AC2A4F801}" srcId="{C5B397D6-1996-4036-AC62-FE76B98F1721}" destId="{5025CC02-5383-4200-BA41-557C39A8CBA9}" srcOrd="0" destOrd="0" parTransId="{36B78F7B-BB73-44EC-891F-5231B93B83AB}" sibTransId="{E8A3038A-B168-4EB0-8E56-69C2C583818C}"/>
    <dgm:cxn modelId="{A1F5EC0F-C493-452A-B9E7-C5DA8EE47A8C}" type="presOf" srcId="{645B13F2-89A5-43B2-AFF1-57049236BE1F}" destId="{08683EF2-DD8C-4089-9365-9603CBF37C73}" srcOrd="0" destOrd="0" presId="urn:microsoft.com/office/officeart/2018/2/layout/IconLabelDescriptionList"/>
    <dgm:cxn modelId="{0626C624-1E36-4378-9EED-9D60F844B331}" srcId="{35BBDC97-33D5-41AA-AEB0-8364ED94EC1F}" destId="{57B738A0-808F-4216-8588-BB3548EF457B}" srcOrd="0" destOrd="0" parTransId="{1DDF9D56-D39E-421A-845E-84AE48FDFACA}" sibTransId="{3CAF9D88-B213-4991-B22D-1FA0DB1042AB}"/>
    <dgm:cxn modelId="{7F7EC338-578D-4E59-9E79-F3D52ACFCF77}" type="presOf" srcId="{2EC1168F-F52A-43C7-B31E-E7AE81F06EFE}" destId="{E4D6ABCB-DEDD-4AEC-BE76-618D5C6AE78C}" srcOrd="0" destOrd="1" presId="urn:microsoft.com/office/officeart/2018/2/layout/IconLabelDescriptionList"/>
    <dgm:cxn modelId="{1991D07E-DD81-4543-843C-273B0C80980D}" type="presOf" srcId="{5025CC02-5383-4200-BA41-557C39A8CBA9}" destId="{E4D6ABCB-DEDD-4AEC-BE76-618D5C6AE78C}" srcOrd="0" destOrd="0" presId="urn:microsoft.com/office/officeart/2018/2/layout/IconLabelDescriptionList"/>
    <dgm:cxn modelId="{FF3C79A2-BB74-4437-BE75-8A36E5E2DEF9}" type="presOf" srcId="{C5B397D6-1996-4036-AC62-FE76B98F1721}" destId="{D9B76A80-75DF-4805-A440-E9217A13F9A9}" srcOrd="0" destOrd="0" presId="urn:microsoft.com/office/officeart/2018/2/layout/IconLabelDescriptionList"/>
    <dgm:cxn modelId="{2C2996AC-107C-471F-900E-E533EC5BB8FC}" type="presOf" srcId="{57B738A0-808F-4216-8588-BB3548EF457B}" destId="{5C6E34C4-3E90-4738-86AD-A08B776D2350}" srcOrd="0" destOrd="0" presId="urn:microsoft.com/office/officeart/2018/2/layout/IconLabelDescriptionList"/>
    <dgm:cxn modelId="{A1F091D9-A02E-49A8-AB70-F4BE8B7117B4}" srcId="{C5B397D6-1996-4036-AC62-FE76B98F1721}" destId="{2EC1168F-F52A-43C7-B31E-E7AE81F06EFE}" srcOrd="1" destOrd="0" parTransId="{91A44A1D-2FBD-4797-8E05-D96D6C7EAA2F}" sibTransId="{BACBDD4F-EC01-4FC8-935B-A91F22C3B33D}"/>
    <dgm:cxn modelId="{63CA51DE-B538-4C18-88E5-23C2467B604A}" type="presOf" srcId="{35BBDC97-33D5-41AA-AEB0-8364ED94EC1F}" destId="{F1667371-F957-4B06-A60A-EF9E5C708D78}" srcOrd="0" destOrd="0" presId="urn:microsoft.com/office/officeart/2018/2/layout/IconLabelDescriptionList"/>
    <dgm:cxn modelId="{480DC7F6-80F7-4A76-AB8A-D4A1E395BD91}" srcId="{57B738A0-808F-4216-8588-BB3548EF457B}" destId="{645B13F2-89A5-43B2-AFF1-57049236BE1F}" srcOrd="0" destOrd="0" parTransId="{F4D2AE68-BD5A-447E-BB4A-59FD5258052A}" sibTransId="{FC45F592-7981-43E2-A1A8-BBD6AB25F34D}"/>
    <dgm:cxn modelId="{D3BDB4FF-CE5D-42AD-ABE3-E660843BED06}" srcId="{35BBDC97-33D5-41AA-AEB0-8364ED94EC1F}" destId="{C5B397D6-1996-4036-AC62-FE76B98F1721}" srcOrd="1" destOrd="0" parTransId="{628CF4FD-C6D5-4EBC-926A-0A7F444A451E}" sibTransId="{7EACE5CB-8FDE-4CFB-A248-E954D1D3D682}"/>
    <dgm:cxn modelId="{28C2E3CB-4245-4F22-A16E-7EF25C4DB3C9}" type="presParOf" srcId="{F1667371-F957-4B06-A60A-EF9E5C708D78}" destId="{0B163E4A-65A1-4B26-A7D2-11C69FBEFEE4}" srcOrd="0" destOrd="0" presId="urn:microsoft.com/office/officeart/2018/2/layout/IconLabelDescriptionList"/>
    <dgm:cxn modelId="{BBB67BE5-F4DC-490B-99AF-C7260DBB5074}" type="presParOf" srcId="{0B163E4A-65A1-4B26-A7D2-11C69FBEFEE4}" destId="{79DACECE-855A-466A-849F-4448955DFC44}" srcOrd="0" destOrd="0" presId="urn:microsoft.com/office/officeart/2018/2/layout/IconLabelDescriptionList"/>
    <dgm:cxn modelId="{8C78CBE1-64C6-4946-935C-3A26D17DF649}" type="presParOf" srcId="{0B163E4A-65A1-4B26-A7D2-11C69FBEFEE4}" destId="{9594E4F6-3828-4359-BBFA-AAC704D29D6D}" srcOrd="1" destOrd="0" presId="urn:microsoft.com/office/officeart/2018/2/layout/IconLabelDescriptionList"/>
    <dgm:cxn modelId="{FB9A3733-D6BF-4AD1-933F-2ADE04B65932}" type="presParOf" srcId="{0B163E4A-65A1-4B26-A7D2-11C69FBEFEE4}" destId="{5C6E34C4-3E90-4738-86AD-A08B776D2350}" srcOrd="2" destOrd="0" presId="urn:microsoft.com/office/officeart/2018/2/layout/IconLabelDescriptionList"/>
    <dgm:cxn modelId="{1634C21A-535B-47B5-AA76-00D15004D7ED}" type="presParOf" srcId="{0B163E4A-65A1-4B26-A7D2-11C69FBEFEE4}" destId="{023D1BDC-37F0-4E02-A85C-ED29C9D3F72A}" srcOrd="3" destOrd="0" presId="urn:microsoft.com/office/officeart/2018/2/layout/IconLabelDescriptionList"/>
    <dgm:cxn modelId="{CA5B0184-43DF-4919-A033-9BE552C8652B}" type="presParOf" srcId="{0B163E4A-65A1-4B26-A7D2-11C69FBEFEE4}" destId="{08683EF2-DD8C-4089-9365-9603CBF37C73}" srcOrd="4" destOrd="0" presId="urn:microsoft.com/office/officeart/2018/2/layout/IconLabelDescriptionList"/>
    <dgm:cxn modelId="{772DE19F-9840-4E9E-A2B5-0C10DD5F3AC9}" type="presParOf" srcId="{F1667371-F957-4B06-A60A-EF9E5C708D78}" destId="{D799937E-8014-4B99-89A7-5431024AB897}" srcOrd="1" destOrd="0" presId="urn:microsoft.com/office/officeart/2018/2/layout/IconLabelDescriptionList"/>
    <dgm:cxn modelId="{D5EFC929-E627-4E85-AB50-1C95DAFED9DF}" type="presParOf" srcId="{F1667371-F957-4B06-A60A-EF9E5C708D78}" destId="{D3F1F17F-034E-4086-9DE2-892B44CBB53F}" srcOrd="2" destOrd="0" presId="urn:microsoft.com/office/officeart/2018/2/layout/IconLabelDescriptionList"/>
    <dgm:cxn modelId="{FA9E5C01-242A-420A-BDA8-9E2BE2A7F950}" type="presParOf" srcId="{D3F1F17F-034E-4086-9DE2-892B44CBB53F}" destId="{2AFA85AB-8815-4E6D-BDB7-DB3F490FB158}" srcOrd="0" destOrd="0" presId="urn:microsoft.com/office/officeart/2018/2/layout/IconLabelDescriptionList"/>
    <dgm:cxn modelId="{167783C4-E927-498F-B02E-D60D1EEBEF7A}" type="presParOf" srcId="{D3F1F17F-034E-4086-9DE2-892B44CBB53F}" destId="{3A13E893-71B7-4950-AA59-FEC019849039}" srcOrd="1" destOrd="0" presId="urn:microsoft.com/office/officeart/2018/2/layout/IconLabelDescriptionList"/>
    <dgm:cxn modelId="{4D6AFF5C-D07A-41A9-A7FE-ECC917338CA2}" type="presParOf" srcId="{D3F1F17F-034E-4086-9DE2-892B44CBB53F}" destId="{D9B76A80-75DF-4805-A440-E9217A13F9A9}" srcOrd="2" destOrd="0" presId="urn:microsoft.com/office/officeart/2018/2/layout/IconLabelDescriptionList"/>
    <dgm:cxn modelId="{CB44ACA9-6077-4F48-9026-7F8B1B32722E}" type="presParOf" srcId="{D3F1F17F-034E-4086-9DE2-892B44CBB53F}" destId="{49911F47-BFBA-4D13-86D8-B43B4D16F3AC}" srcOrd="3" destOrd="0" presId="urn:microsoft.com/office/officeart/2018/2/layout/IconLabelDescriptionList"/>
    <dgm:cxn modelId="{2E72E179-D4BE-42D8-99C0-B468F59DA658}" type="presParOf" srcId="{D3F1F17F-034E-4086-9DE2-892B44CBB53F}" destId="{E4D6ABCB-DEDD-4AEC-BE76-618D5C6AE7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8FDB1-114E-42BC-9744-E2622D628DCA}">
      <dsp:nvSpPr>
        <dsp:cNvPr id="0" name=""/>
        <dsp:cNvSpPr/>
      </dsp:nvSpPr>
      <dsp:spPr>
        <a:xfrm>
          <a:off x="441900" y="63304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C379B-8C85-4675-AA0C-42B9B9BEC319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A1521-AC83-4653-A265-120D95171897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HW1 is due tonight before 11:59pm.</a:t>
          </a:r>
        </a:p>
      </dsp:txBody>
      <dsp:txXfrm>
        <a:off x="3150" y="2433040"/>
        <a:ext cx="2250000" cy="720000"/>
      </dsp:txXfrm>
    </dsp:sp>
    <dsp:sp modelId="{414DD1B6-05FB-462D-ACF0-72D229570FD6}">
      <dsp:nvSpPr>
        <dsp:cNvPr id="0" name=""/>
        <dsp:cNvSpPr/>
      </dsp:nvSpPr>
      <dsp:spPr>
        <a:xfrm>
          <a:off x="3085650" y="63304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47B01-1FF9-4719-95F5-5C20CE323C71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B8DE-0FB1-492E-90B5-9344C3FC8C78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If you don’t yet have a permit and you are hoping to get into the class, you </a:t>
          </a:r>
          <a:r>
            <a:rPr lang="en-US" sz="1200" b="1" kern="1200"/>
            <a:t>must</a:t>
          </a:r>
          <a:r>
            <a:rPr lang="en-US" sz="1200" kern="1200"/>
            <a:t> turn the homework in on time.</a:t>
          </a:r>
        </a:p>
      </dsp:txBody>
      <dsp:txXfrm>
        <a:off x="2646900" y="2433040"/>
        <a:ext cx="2250000" cy="720000"/>
      </dsp:txXfrm>
    </dsp:sp>
    <dsp:sp modelId="{31FF7921-F498-4743-9EED-041BFEF9C3E6}">
      <dsp:nvSpPr>
        <dsp:cNvPr id="0" name=""/>
        <dsp:cNvSpPr/>
      </dsp:nvSpPr>
      <dsp:spPr>
        <a:xfrm>
          <a:off x="5729400" y="63304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737A0-9F93-4336-8A7E-C10624135E40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5AD69-E080-4CC7-84A5-BCED6AA2BD05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Read Textbook Chapter 2 and </a:t>
          </a:r>
          <a:r>
            <a:rPr lang="en-US" sz="1200" u="sng" kern="1200" dirty="0">
              <a:hlinkClick xmlns:r="http://schemas.openxmlformats.org/officeDocument/2006/relationships" r:id="rId7"/>
            </a:rPr>
            <a:t>Depression and Self-Harm Risk Assessment in Online Forums</a:t>
          </a:r>
          <a:r>
            <a:rPr lang="en-US" sz="1200" kern="1200" dirty="0"/>
            <a:t>  </a:t>
          </a:r>
        </a:p>
      </dsp:txBody>
      <dsp:txXfrm>
        <a:off x="5290650" y="2433040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ACECE-855A-466A-849F-4448955DFC44}">
      <dsp:nvSpPr>
        <dsp:cNvPr id="0" name=""/>
        <dsp:cNvSpPr/>
      </dsp:nvSpPr>
      <dsp:spPr>
        <a:xfrm>
          <a:off x="2848" y="1553725"/>
          <a:ext cx="819492" cy="819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E34C4-3E90-4738-86AD-A08B776D2350}">
      <dsp:nvSpPr>
        <dsp:cNvPr id="0" name=""/>
        <dsp:cNvSpPr/>
      </dsp:nvSpPr>
      <dsp:spPr>
        <a:xfrm>
          <a:off x="2848" y="2482543"/>
          <a:ext cx="2341406" cy="39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Regular expressions play a surprisingly large role</a:t>
          </a:r>
        </a:p>
      </dsp:txBody>
      <dsp:txXfrm>
        <a:off x="2848" y="2482543"/>
        <a:ext cx="2341406" cy="395112"/>
      </dsp:txXfrm>
    </dsp:sp>
    <dsp:sp modelId="{08683EF2-DD8C-4089-9365-9603CBF37C73}">
      <dsp:nvSpPr>
        <dsp:cNvPr id="0" name=""/>
        <dsp:cNvSpPr/>
      </dsp:nvSpPr>
      <dsp:spPr>
        <a:xfrm>
          <a:off x="2848" y="2928505"/>
          <a:ext cx="2341406" cy="116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Sophisticated sequences of regular expressions are often the first model for any text processing text</a:t>
          </a:r>
        </a:p>
      </dsp:txBody>
      <dsp:txXfrm>
        <a:off x="2848" y="2928505"/>
        <a:ext cx="2341406" cy="1167680"/>
      </dsp:txXfrm>
    </dsp:sp>
    <dsp:sp modelId="{2AFA85AB-8815-4E6D-BDB7-DB3F490FB158}">
      <dsp:nvSpPr>
        <dsp:cNvPr id="0" name=""/>
        <dsp:cNvSpPr/>
      </dsp:nvSpPr>
      <dsp:spPr>
        <a:xfrm>
          <a:off x="2754001" y="1553725"/>
          <a:ext cx="819492" cy="819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76A80-75DF-4805-A440-E9217A13F9A9}">
      <dsp:nvSpPr>
        <dsp:cNvPr id="0" name=""/>
        <dsp:cNvSpPr/>
      </dsp:nvSpPr>
      <dsp:spPr>
        <a:xfrm>
          <a:off x="2754001" y="2482543"/>
          <a:ext cx="2341406" cy="39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For many hard tasks, we use machine learning classifiers</a:t>
          </a:r>
        </a:p>
      </dsp:txBody>
      <dsp:txXfrm>
        <a:off x="2754001" y="2482543"/>
        <a:ext cx="2341406" cy="395112"/>
      </dsp:txXfrm>
    </dsp:sp>
    <dsp:sp modelId="{E4D6ABCB-DEDD-4AEC-BE76-618D5C6AE78C}">
      <dsp:nvSpPr>
        <dsp:cNvPr id="0" name=""/>
        <dsp:cNvSpPr/>
      </dsp:nvSpPr>
      <dsp:spPr>
        <a:xfrm>
          <a:off x="2754001" y="2928505"/>
          <a:ext cx="2341406" cy="116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But regular expressions are used as features in the classifiers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very useful in capturing generalizations</a:t>
          </a:r>
        </a:p>
      </dsp:txBody>
      <dsp:txXfrm>
        <a:off x="2754001" y="2928505"/>
        <a:ext cx="2341406" cy="116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lonzo_Church" TargetMode="External"/><Relationship Id="rId13" Type="http://schemas.openxmlformats.org/officeDocument/2006/relationships/hyperlink" Target="https://en.wikipedia.org/wiki/Recursion_theory" TargetMode="External"/><Relationship Id="rId18" Type="http://schemas.openxmlformats.org/officeDocument/2006/relationships/hyperlink" Target="https://en.wikipedia.org/wiki/Kleene_star" TargetMode="External"/><Relationship Id="rId3" Type="http://schemas.openxmlformats.org/officeDocument/2006/relationships/hyperlink" Target="https://en.wikipedia.org/wiki/Help:IPA/English" TargetMode="External"/><Relationship Id="rId21" Type="http://schemas.openxmlformats.org/officeDocument/2006/relationships/hyperlink" Target="https://en.wikipedia.org/wiki/Regular_expressions" TargetMode="External"/><Relationship Id="rId7" Type="http://schemas.openxmlformats.org/officeDocument/2006/relationships/hyperlink" Target="https://en.wikipedia.org/wiki/Mathematician" TargetMode="External"/><Relationship Id="rId12" Type="http://schemas.openxmlformats.org/officeDocument/2006/relationships/hyperlink" Target="https://en.wikipedia.org/wiki/Mathematical_logic" TargetMode="External"/><Relationship Id="rId17" Type="http://schemas.openxmlformats.org/officeDocument/2006/relationships/hyperlink" Target="https://en.wikipedia.org/wiki/Kleene_algebra" TargetMode="External"/><Relationship Id="rId2" Type="http://schemas.openxmlformats.org/officeDocument/2006/relationships/slide" Target="../slides/slide22.xml"/><Relationship Id="rId16" Type="http://schemas.openxmlformats.org/officeDocument/2006/relationships/hyperlink" Target="https://en.wikipedia.org/wiki/Kleene_hierarchy" TargetMode="External"/><Relationship Id="rId20" Type="http://schemas.openxmlformats.org/officeDocument/2006/relationships/hyperlink" Target="https://en.wikipedia.org/wiki/Kleene_fixpoint_theore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nited_States" TargetMode="External"/><Relationship Id="rId11" Type="http://schemas.openxmlformats.org/officeDocument/2006/relationships/hyperlink" Target="https://en.wikipedia.org/wiki/Emil_Post" TargetMode="External"/><Relationship Id="rId5" Type="http://schemas.openxmlformats.org/officeDocument/2006/relationships/hyperlink" Target="https://en.wikipedia.org/wiki/Stephen_Cole_Kleene#cite_note-3" TargetMode="External"/><Relationship Id="rId15" Type="http://schemas.openxmlformats.org/officeDocument/2006/relationships/hyperlink" Target="https://en.wikipedia.org/wiki/Computable_function" TargetMode="External"/><Relationship Id="rId10" Type="http://schemas.openxmlformats.org/officeDocument/2006/relationships/hyperlink" Target="https://en.wikipedia.org/wiki/Alan_Turing" TargetMode="External"/><Relationship Id="rId19" Type="http://schemas.openxmlformats.org/officeDocument/2006/relationships/hyperlink" Target="https://en.wikipedia.org/wiki/Kleene's_recursion_theorem" TargetMode="External"/><Relationship Id="rId4" Type="http://schemas.openxmlformats.org/officeDocument/2006/relationships/hyperlink" Target="https://en.wikipedia.org/wiki/Help:Pronunciation_respelling_key" TargetMode="External"/><Relationship Id="rId9" Type="http://schemas.openxmlformats.org/officeDocument/2006/relationships/hyperlink" Target="https://en.wikipedia.org/wiki/R%C3%B3zsa_P%C3%A9ter" TargetMode="External"/><Relationship Id="rId14" Type="http://schemas.openxmlformats.org/officeDocument/2006/relationships/hyperlink" Target="https://en.wikipedia.org/wiki/Computer_science" TargetMode="External"/><Relationship Id="rId22" Type="http://schemas.openxmlformats.org/officeDocument/2006/relationships/hyperlink" Target="https://en.wikipedia.org/wiki/Mathematical_intuitionism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25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kumimoji="1" lang="en-US" sz="1200" b="1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Stephen Cole Kleene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3" tooltip="Help:IPA/English"/>
              </a:rPr>
              <a:t>/ˈkleɪni/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1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4" tooltip="Help:Pronunciation respelling key"/>
              </a:rPr>
              <a:t>KLAY-nee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;</a:t>
            </a:r>
            <a:r>
              <a:rPr kumimoji="1"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5"/>
              </a:rPr>
              <a:t>[a]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January 5, 1909 – January 25, 1994) was an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6" tooltip="United States"/>
              </a:rPr>
              <a:t>American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7" tooltip="Mathematician"/>
              </a:rPr>
              <a:t>mathematician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One of the students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8" tooltip="Alonzo Church"/>
              </a:rPr>
              <a:t>Alonzo Church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Kleene, along with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9" tooltip="Rózsa Péter"/>
              </a:rPr>
              <a:t>Rózsa Péter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0" tooltip="Alan Turing"/>
              </a:rPr>
              <a:t>Alan Turing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1" tooltip="Emil Post"/>
              </a:rPr>
              <a:t>Emil Post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others, is best known as a founder of the branch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2" tooltip="Mathematical logic"/>
              </a:rPr>
              <a:t>mathematical logic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known as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3" tooltip="Recursion theory"/>
              </a:rPr>
              <a:t>recursion theory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which subsequently helped to provide the foundations of theoretical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4" tooltip="Computer science"/>
              </a:rPr>
              <a:t>computer science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Kleene's work grounds the study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5" tooltip="Computable function"/>
              </a:rPr>
              <a:t>computable functions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A number of mathematical concepts are named after him: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6" tooltip="Kleene hierarchy"/>
              </a:rPr>
              <a:t>Kleene hierarchy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7" tooltip="Kleene algebra"/>
              </a:rPr>
              <a:t>Kleene algebra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the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8" tooltip="Kleene star"/>
              </a:rPr>
              <a:t>Kleene star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(Kleene closure),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9" tooltip="Kleene's recursion theorem"/>
              </a:rPr>
              <a:t>Kleene's recursion theorem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and the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0" tooltip="Kleene fixpoint theorem"/>
              </a:rPr>
              <a:t>Kleene fixpoint theorem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He also invented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1" tooltip="Regular expressions"/>
              </a:rPr>
              <a:t>regular expressions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made significant contributions to the foundations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2" tooltip="Mathematical intuitionism"/>
              </a:rPr>
              <a:t>mathematical intuitionism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100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23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809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24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25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28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26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0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98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29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30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6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31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Should San Francisco be considered 1 or 2 words?</a:t>
            </a:r>
          </a:p>
          <a:p>
            <a:r>
              <a:rPr lang="en-US" dirty="0"/>
              <a:t>'the’</a:t>
            </a:r>
            <a:r>
              <a:rPr lang="en-US" baseline="0" dirty="0"/>
              <a:t> is repeated twice</a:t>
            </a:r>
          </a:p>
          <a:p>
            <a:r>
              <a:rPr lang="en-US" baseline="0" dirty="0"/>
              <a:t>So is ’and’</a:t>
            </a:r>
            <a:endParaRPr lang="en-US" dirty="0"/>
          </a:p>
          <a:p>
            <a:r>
              <a:rPr lang="en-US" dirty="0"/>
              <a:t>Should they and their be collapsed</a:t>
            </a:r>
            <a:r>
              <a:rPr lang="en-US" baseline="0" dirty="0"/>
              <a:t> to the same lemma?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3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32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2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43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</a:t>
            </a:r>
            <a:r>
              <a:rPr lang="en-US" dirty="0"/>
              <a:t> =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translate characters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/>
              <a:t>man </a:t>
            </a:r>
            <a:r>
              <a:rPr lang="en-US" dirty="0" err="1"/>
              <a:t>tr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tr 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sort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"A-Z" "a-z"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49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5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call'd</a:t>
            </a:r>
            <a:r>
              <a:rPr lang="en-US" b="1" dirty="0"/>
              <a:t> me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 -f6 -d";"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will_play_text.csv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tr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"A-Za-z'" "\n" | tr "A-Z" "a-z" | sort |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| sort -nr | grep "'d" | more</a:t>
            </a:r>
          </a:p>
          <a:p>
            <a:endParaRPr lang="en-US" b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134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78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74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banish'd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67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58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46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46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show’d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40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41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2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42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4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47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5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52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99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5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54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55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40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56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3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2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18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930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4163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216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132B-8114-9C40-BEEF-D3730B172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90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90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ational-linguistics-class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CIS 530: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Text Processing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2021379"/>
          </a:xfrm>
        </p:spPr>
        <p:txBody>
          <a:bodyPr>
            <a:normAutofit/>
          </a:bodyPr>
          <a:lstStyle/>
          <a:p>
            <a:r>
              <a:rPr lang="en-US" dirty="0"/>
              <a:t>Mondays and Wednesdays 1:30-3pm</a:t>
            </a:r>
            <a:br>
              <a:rPr lang="en-US" dirty="0"/>
            </a:br>
            <a:r>
              <a:rPr lang="en-US" dirty="0"/>
              <a:t>3401 Walnut, room 401B</a:t>
            </a:r>
            <a:br>
              <a:rPr lang="en-US" dirty="0"/>
            </a:br>
            <a:r>
              <a:rPr lang="en-US" dirty="0">
                <a:hlinkClick r:id="rId2"/>
              </a:rPr>
              <a:t>computational-linguistics-class.org</a:t>
            </a:r>
            <a:endParaRPr lang="en-US" dirty="0"/>
          </a:p>
          <a:p>
            <a:br>
              <a:rPr lang="en-US" dirty="0"/>
            </a:br>
            <a:r>
              <a:rPr lang="en-US" dirty="0"/>
              <a:t>Professor </a:t>
            </a:r>
            <a:r>
              <a:rPr lang="en-US" dirty="0" err="1"/>
              <a:t>Callison</a:t>
            </a:r>
            <a:r>
              <a:rPr lang="en-US" dirty="0"/>
              <a:t>-Burch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44160" y="375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A3A4-A15F-8640-8AD2-1D4E77FA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Test Sets and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C07D-8195-AC4F-A7E7-6BC1E7A6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i="1" dirty="0">
              <a:solidFill>
                <a:srgbClr val="FF0000"/>
              </a:solidFill>
              <a:latin typeface="Calibri" charset="0"/>
            </a:endParaRPr>
          </a:p>
          <a:p>
            <a:endParaRPr lang="en-US" i="1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libri" charset="0"/>
              </a:rPr>
              <a:t>Metric: P/R/F1  or Accuracy</a:t>
            </a:r>
          </a:p>
          <a:p>
            <a:r>
              <a:rPr lang="en-US" altLang="zh-CN" dirty="0">
                <a:latin typeface="Calibri" charset="0"/>
              </a:rPr>
              <a:t>Development</a:t>
            </a:r>
            <a:r>
              <a:rPr lang="en-US" dirty="0">
                <a:latin typeface="Calibri" charset="0"/>
              </a:rPr>
              <a:t> test set</a:t>
            </a:r>
          </a:p>
          <a:p>
            <a:pPr lvl="1"/>
            <a:r>
              <a:rPr lang="en-US" dirty="0">
                <a:latin typeface="Calibri" charset="0"/>
              </a:rPr>
              <a:t>avoid overfitting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to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the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unseen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test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set</a:t>
            </a:r>
            <a:endParaRPr lang="en-US" dirty="0">
              <a:latin typeface="Calibri" charset="0"/>
            </a:endParaRPr>
          </a:p>
          <a:p>
            <a:pPr lvl="1"/>
            <a:r>
              <a:rPr lang="en-US" altLang="zh-CN" dirty="0">
                <a:latin typeface="Calibri" charset="0"/>
              </a:rPr>
              <a:t>Use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dev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set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to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select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the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“best”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model</a:t>
            </a:r>
            <a:endParaRPr lang="en-US" sz="2400" dirty="0">
              <a:solidFill>
                <a:srgbClr val="0000FF"/>
              </a:solidFill>
              <a:latin typeface="Calibri" charset="0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>
                <a:latin typeface="Calibri" charset="0"/>
              </a:rPr>
              <a:t>Cross-validation over multiple splits</a:t>
            </a:r>
          </a:p>
          <a:p>
            <a:pPr lvl="2"/>
            <a:r>
              <a:rPr lang="en-US" sz="1800" dirty="0">
                <a:latin typeface="Calibri" charset="0"/>
              </a:rPr>
              <a:t>Handle sampling errors from different datasets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Compute pooled dev set performance</a:t>
            </a:r>
          </a:p>
          <a:p>
            <a:pPr lvl="1"/>
            <a:r>
              <a:rPr lang="en-US" altLang="zh-CN" dirty="0">
                <a:latin typeface="Calibri" charset="0"/>
              </a:rPr>
              <a:t>This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way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we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can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use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all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data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for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validation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F710A-D184-164E-8CC2-7C2AD86F841C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209800"/>
            <a:ext cx="7239000" cy="37909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0CEC8-88DE-B64E-9B4A-B3F5E8FCA608}"/>
              </a:ext>
            </a:extLst>
          </p:cNvPr>
          <p:cNvSpPr/>
          <p:nvPr/>
        </p:nvSpPr>
        <p:spPr bwMode="auto">
          <a:xfrm>
            <a:off x="7162800" y="5486400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Test 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C5A6AA-3233-5A4A-B728-FF0C275DCF9B}"/>
              </a:ext>
            </a:extLst>
          </p:cNvPr>
          <p:cNvGrpSpPr/>
          <p:nvPr/>
        </p:nvGrpSpPr>
        <p:grpSpPr>
          <a:xfrm>
            <a:off x="6151418" y="3505200"/>
            <a:ext cx="2916382" cy="1752600"/>
            <a:chOff x="6012873" y="2876550"/>
            <a:chExt cx="2916382" cy="1752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4A77E4-FD85-2A41-9193-13901BDAFE45}"/>
                </a:ext>
              </a:extLst>
            </p:cNvPr>
            <p:cNvSpPr/>
            <p:nvPr/>
          </p:nvSpPr>
          <p:spPr bwMode="auto">
            <a:xfrm>
              <a:off x="6012873" y="34861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/>
                  <a:cs typeface="Calibri"/>
                </a:rPr>
                <a:t>Training 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C6D1C6-7A60-044A-A614-501BA29CF48D}"/>
                </a:ext>
              </a:extLst>
            </p:cNvPr>
            <p:cNvSpPr/>
            <p:nvPr/>
          </p:nvSpPr>
          <p:spPr bwMode="auto">
            <a:xfrm>
              <a:off x="6012873" y="40957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/>
                  <a:cs typeface="Calibri"/>
                </a:rPr>
                <a:t>                         Training Set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E8CFA4-4954-B143-A1D1-AC2F88F5AC45}"/>
                </a:ext>
              </a:extLst>
            </p:cNvPr>
            <p:cNvSpPr/>
            <p:nvPr/>
          </p:nvSpPr>
          <p:spPr bwMode="auto">
            <a:xfrm>
              <a:off x="6019495" y="40957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Test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2FF66E-113E-D54F-80D8-630DB38E22DA}"/>
                </a:ext>
              </a:extLst>
            </p:cNvPr>
            <p:cNvSpPr/>
            <p:nvPr/>
          </p:nvSpPr>
          <p:spPr bwMode="auto">
            <a:xfrm>
              <a:off x="6019800" y="28765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/>
                  <a:cs typeface="Calibri"/>
                </a:rPr>
                <a:t>Training 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C9B9EB-F746-6D4D-839B-31F826F2122C}"/>
                </a:ext>
              </a:extLst>
            </p:cNvPr>
            <p:cNvSpPr/>
            <p:nvPr/>
          </p:nvSpPr>
          <p:spPr bwMode="auto">
            <a:xfrm>
              <a:off x="7848600" y="34861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Test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7E9045-3274-6E4A-A241-D3D3D9F7B94A}"/>
                </a:ext>
              </a:extLst>
            </p:cNvPr>
            <p:cNvSpPr/>
            <p:nvPr/>
          </p:nvSpPr>
          <p:spPr bwMode="auto">
            <a:xfrm>
              <a:off x="7391400" y="28765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Test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61D1A-9B63-174A-8741-46A0D763A5BE}"/>
              </a:ext>
            </a:extLst>
          </p:cNvPr>
          <p:cNvSpPr/>
          <p:nvPr/>
        </p:nvSpPr>
        <p:spPr bwMode="auto">
          <a:xfrm>
            <a:off x="439615" y="1972408"/>
            <a:ext cx="2057400" cy="6096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7F7A5-EDD5-AB4A-858F-FB1820F8B1C1}"/>
              </a:ext>
            </a:extLst>
          </p:cNvPr>
          <p:cNvSpPr/>
          <p:nvPr/>
        </p:nvSpPr>
        <p:spPr bwMode="auto">
          <a:xfrm>
            <a:off x="3030415" y="1972408"/>
            <a:ext cx="28194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Development Test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71D15C-AA2C-234C-BF6E-83B6C75DBAA9}"/>
              </a:ext>
            </a:extLst>
          </p:cNvPr>
          <p:cNvSpPr/>
          <p:nvPr/>
        </p:nvSpPr>
        <p:spPr bwMode="auto">
          <a:xfrm>
            <a:off x="6230815" y="1972408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1234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35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0" name="Rectangle 137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391" name="Rectangle 14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Text Classification and Naïve Bayes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Text Classification: Practical Issues</a:t>
            </a:r>
          </a:p>
        </p:txBody>
      </p:sp>
      <p:sp>
        <p:nvSpPr>
          <p:cNvPr id="16392" name="Rectangle 14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3523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The Real World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Gee, I’m building a text classifier for real, now!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should I do?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93D819E-6B48-E24C-8E34-4D8EC5CE1E3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620002" y="789771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40985041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No training data?</a:t>
            </a:r>
            <a:br>
              <a:rPr lang="en-US" dirty="0">
                <a:latin typeface="Calibri (Headings)"/>
                <a:ea typeface="ＭＳ Ｐゴシック" charset="0"/>
                <a:cs typeface="Calibri (Headings)"/>
              </a:rPr>
            </a:br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Manually written rules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If (wheat or grain) and not (whole or bread) then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Categorize as grain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Need careful crafting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Human tuning on development data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Time-consuming: 2 days per class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BA3F27A-247D-4641-BB88-BB430BF7C00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7620002" y="789771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28818346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Very little data?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Use Na</a:t>
            </a:r>
            <a:r>
              <a:rPr lang="fr-FR" sz="2800" dirty="0" err="1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Bayes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Naïve Bayes is a “high-bias” algorithm </a:t>
            </a:r>
            <a:r>
              <a:rPr lang="en-US" dirty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(Ng and Jordan 2002 NIPS)</a:t>
            </a:r>
            <a:endParaRPr lang="en-US" sz="2400" dirty="0">
              <a:solidFill>
                <a:srgbClr val="00A000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Get more labeled data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Find clever ways to get humans to label data for you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Try semi-supervised training methods: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Bootstrapping, EM over unlabeled documents, …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12AF20-936C-8347-8ABF-1FC576708ED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2" y="789771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738421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 reasonable amount of data?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Perfect for all the clever classifiers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SVM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Regularized Logistic Regression</a:t>
            </a: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You can even use user-interpretable decision trees</a:t>
            </a: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Users like to hack</a:t>
            </a: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Management likes quick fixes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DA7C9FA-0169-554C-A7A2-CAA9C2AF56C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7620002" y="789771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156923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6" name="Rectangle 10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77" name="Rectangle 10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478" name="Rectangle 1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9" name="Rectangle 1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Accuracy as a function of data size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9278" y="2653800"/>
            <a:ext cx="2313633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With enough data</a:t>
            </a:r>
          </a:p>
          <a:p>
            <a:pPr lvl="1"/>
            <a:r>
              <a:rPr lang="en-US" sz="1300">
                <a:solidFill>
                  <a:srgbClr val="FFFFFF"/>
                </a:solidFill>
              </a:rPr>
              <a:t>Classifier may not matter</a:t>
            </a:r>
          </a:p>
        </p:txBody>
      </p:sp>
      <p:sp>
        <p:nvSpPr>
          <p:cNvPr id="61480" name="Rectangle 1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 descr="brillbanko.tiff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8" b="308"/>
          <a:stretch>
            <a:fillRect/>
          </a:stretch>
        </p:blipFill>
        <p:spPr>
          <a:xfrm>
            <a:off x="3556512" y="981671"/>
            <a:ext cx="5098562" cy="4894657"/>
          </a:xfrm>
          <a:prstGeom prst="rect">
            <a:avLst/>
          </a:prstGeom>
        </p:spPr>
      </p:pic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841DE7FB-5D3A-D24B-8DA3-5B28FAA32400}" type="slidenum">
              <a:rPr lang="en-US" sz="105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6057363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</a:rPr>
              <a:t>Brill and </a:t>
            </a:r>
            <a:r>
              <a:rPr lang="en-US" dirty="0" err="1">
                <a:latin typeface="Calibri" charset="0"/>
              </a:rPr>
              <a:t>Banko</a:t>
            </a:r>
            <a:r>
              <a:rPr lang="en-US" dirty="0">
                <a:latin typeface="Calibri" charset="0"/>
              </a:rPr>
              <a:t> on spelling correction</a:t>
            </a:r>
          </a:p>
        </p:txBody>
      </p:sp>
    </p:spTree>
    <p:extLst>
      <p:ext uri="{BB962C8B-B14F-4D97-AF65-F5344CB8AC3E}">
        <p14:creationId xmlns:p14="http://schemas.microsoft.com/office/powerpoint/2010/main" val="4204602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1714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66611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Regular expressions</a:t>
            </a:r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r="31745" b="-2"/>
          <a:stretch/>
        </p:blipFill>
        <p:spPr>
          <a:xfrm>
            <a:off x="807324" y="1916318"/>
            <a:ext cx="2321247" cy="3471012"/>
          </a:xfrm>
          <a:prstGeom prst="rect">
            <a:avLst/>
          </a:prstGeom>
        </p:spPr>
      </p:pic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479799" y="1845734"/>
            <a:ext cx="4886961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1220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Woodchuck,</a:t>
                      </a:r>
                      <a:r>
                        <a:rPr lang="en-US" baseline="0" dirty="0"/>
                        <a:t> woodchuck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1" y="437388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lower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single</a:t>
                      </a:r>
                      <a:r>
                        <a:rPr lang="en-US" sz="1800" baseline="0" dirty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7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30B5-4437-2D4F-8CC7-D8E2D0DF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Reminders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5C8ED30-5E08-4A1D-947C-EBB43F2B6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78178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78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335280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an </a:t>
                      </a:r>
                      <a:r>
                        <a:rPr lang="en-US" dirty="0"/>
                        <a:t>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e nor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pattern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 carat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336296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280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7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*+.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3302794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457200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94" y="2577533"/>
            <a:ext cx="2152000" cy="306361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800" y="259080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r>
                        <a:rPr lang="en-US" baseline="0" dirty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67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Regular Expressions: Anchors  ^  $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17090"/>
              </p:ext>
            </p:extLst>
          </p:nvPr>
        </p:nvGraphicFramePr>
        <p:xfrm>
          <a:off x="652277" y="643538"/>
          <a:ext cx="7840270" cy="361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72">
                <a:tc>
                  <a:txBody>
                    <a:bodyPr/>
                    <a:lstStyle/>
                    <a:p>
                      <a:r>
                        <a:rPr lang="en-US" sz="2800"/>
                        <a:t>Pattern</a:t>
                      </a:r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Matches</a:t>
                      </a: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7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800">
                          <a:latin typeface="Courier"/>
                          <a:cs typeface="Courier"/>
                        </a:rPr>
                        <a:t>[A-Z] </a:t>
                      </a:r>
                      <a:endParaRPr lang="en-US" sz="2800"/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r>
                        <a:rPr lang="en-US" sz="2800" u="sng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800" u="none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800" u="none" baseline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800" u="none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7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800">
                          <a:latin typeface="Courier"/>
                          <a:cs typeface="Courier"/>
                        </a:rPr>
                        <a:t>[^A-Za-z] </a:t>
                      </a:r>
                      <a:endParaRPr lang="en-US" sz="2800"/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800" u="none" baseline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800" u="sng" baseline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800" u="sng" baseline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800" u="sng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72"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80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80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800"/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800" u="sng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800" u="none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1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80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80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800"/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800" u="sng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800" u="none" baseline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800" u="none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800" u="sng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800" u="none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u="none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6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the</a:t>
            </a:r>
            <a:r>
              <a:rPr lang="en-US" dirty="0">
                <a:latin typeface="Calibri"/>
                <a:cs typeface="Calibri"/>
              </a:rPr>
              <a:t>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latin typeface="Calibri"/>
                <a:cs typeface="Calibri"/>
              </a:rPr>
              <a:t>				Misses capitalized examples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tT</a:t>
            </a:r>
            <a:r>
              <a:rPr lang="en-US" dirty="0">
                <a:latin typeface="Courier"/>
                <a:cs typeface="Courier"/>
              </a:rPr>
              <a:t>]he</a:t>
            </a:r>
            <a:r>
              <a:rPr lang="en-US" dirty="0">
                <a:latin typeface="Calibri"/>
                <a:cs typeface="Calibri"/>
              </a:rPr>
              <a:t>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latin typeface="Calibri"/>
                <a:cs typeface="Calibri"/>
              </a:rPr>
              <a:t>				Incorrectly returns </a:t>
            </a:r>
            <a:r>
              <a:rPr lang="en-US" dirty="0">
                <a:latin typeface="Courier"/>
                <a:cs typeface="Courier"/>
              </a:rPr>
              <a:t>o</a:t>
            </a:r>
            <a:r>
              <a:rPr lang="en-US" b="1" dirty="0">
                <a:latin typeface="Courier"/>
                <a:cs typeface="Courier"/>
              </a:rPr>
              <a:t>the</a:t>
            </a:r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b="1" dirty="0">
                <a:latin typeface="Courier"/>
                <a:cs typeface="Courier"/>
              </a:rPr>
              <a:t>the</a:t>
            </a:r>
            <a:r>
              <a:rPr lang="en-US" dirty="0">
                <a:latin typeface="Courier"/>
                <a:cs typeface="Courier"/>
              </a:rPr>
              <a:t>ology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[^a-</a:t>
            </a:r>
            <a:r>
              <a:rPr lang="en-US" dirty="0" err="1">
                <a:latin typeface="Courier"/>
                <a:cs typeface="Courier"/>
              </a:rPr>
              <a:t>zA</a:t>
            </a:r>
            <a:r>
              <a:rPr lang="en-US" dirty="0">
                <a:latin typeface="Courier"/>
                <a:cs typeface="Courier"/>
              </a:rPr>
              <a:t>-Z][</a:t>
            </a:r>
            <a:r>
              <a:rPr lang="en-US" dirty="0" err="1">
                <a:latin typeface="Courier"/>
                <a:cs typeface="Courier"/>
              </a:rPr>
              <a:t>tT</a:t>
            </a:r>
            <a:r>
              <a:rPr lang="en-US" dirty="0">
                <a:latin typeface="Courier"/>
                <a:cs typeface="Courier"/>
              </a:rPr>
              <a:t>]he[^a-</a:t>
            </a:r>
            <a:r>
              <a:rPr lang="en-US" dirty="0" err="1">
                <a:latin typeface="Courier"/>
                <a:cs typeface="Courier"/>
              </a:rPr>
              <a:t>zA</a:t>
            </a:r>
            <a:r>
              <a:rPr lang="en-US" dirty="0">
                <a:latin typeface="Courier"/>
                <a:cs typeface="Courier"/>
              </a:rPr>
              <a:t>-Z]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			</a:t>
            </a:r>
            <a:r>
              <a:rPr lang="en-US" dirty="0">
                <a:cs typeface="Calibri"/>
              </a:rPr>
              <a:t>Is correct</a:t>
            </a:r>
            <a:endParaRPr lang="en-US" dirty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5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>
                <a:solidFill>
                  <a:srgbClr val="FFFFFF"/>
                </a:solidFill>
              </a:rPr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The process we just went through was based on fixing two kinds of errors</a:t>
            </a:r>
          </a:p>
          <a:p>
            <a:pPr lvl="1" eaLnBrk="1" hangingPunct="1"/>
            <a:r>
              <a:rPr lang="en-US"/>
              <a:t>Matching strings that we should not have matched (there, then, other)</a:t>
            </a:r>
          </a:p>
          <a:p>
            <a:pPr lvl="2" eaLnBrk="1" hangingPunct="1"/>
            <a:r>
              <a:rPr lang="en-US"/>
              <a:t>False positives (Type I)</a:t>
            </a:r>
          </a:p>
          <a:p>
            <a:pPr lvl="1" eaLnBrk="1" hangingPunct="1"/>
            <a:r>
              <a:rPr lang="en-US"/>
              <a:t>Not matching things that we should have matched (The)</a:t>
            </a:r>
          </a:p>
          <a:p>
            <a:pPr lvl="2" eaLnBrk="1" hangingPunct="1"/>
            <a:r>
              <a:rPr lang="en-US"/>
              <a:t>False negatives (Type II)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81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/>
              <a:t>In NLP we are always dealing with these kinds of errors.</a:t>
            </a:r>
          </a:p>
          <a:p>
            <a:r>
              <a:rPr lang="en-US"/>
              <a:t>Reducing the error rate for an application often involves two antagonistic efforts: </a:t>
            </a:r>
          </a:p>
          <a:p>
            <a:pPr lvl="1"/>
            <a:r>
              <a:rPr lang="en-US"/>
              <a:t>Increasing accuracy or precision (minimizing false positives)</a:t>
            </a:r>
          </a:p>
          <a:p>
            <a:pPr lvl="1"/>
            <a:r>
              <a:rPr lang="en-US"/>
              <a:t>Increasing coverage or recall (minimizing false negatives).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87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124" name="Rectangle 76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25" name="Rectangle 78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90126" name="Rectangle 80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8C8334-E00B-3A45-A77B-332115BBC150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90120" name="Content Placeholder 2">
            <a:extLst>
              <a:ext uri="{FF2B5EF4-FFF2-40B4-BE49-F238E27FC236}">
                <a16:creationId xmlns:a16="http://schemas.microsoft.com/office/drawing/2014/main" id="{B78647CA-1AB0-4569-97E4-1414DDE9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944389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98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/>
              <a:t>Basic Text Processing</a:t>
            </a:r>
            <a:endParaRPr lang="en-US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>
              <a:solidFill>
                <a:srgbClr val="FFFFFF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178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Every NLP task needs to do text normalization: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Segmenting/tokenizing words in running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32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09" name="Rectangle 19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>
                <a:latin typeface="Calibri (Headings)"/>
                <a:cs typeface="Calibri (Headings)"/>
              </a:rPr>
              <a:t>Text Classification with Na</a:t>
            </a:r>
            <a:r>
              <a:rPr lang="fr-FR">
                <a:latin typeface="Calibri (Headings)"/>
                <a:cs typeface="Calibri (Headings)"/>
              </a:rPr>
              <a:t>ï</a:t>
            </a:r>
            <a:r>
              <a:rPr lang="en-US">
                <a:latin typeface="Calibri (Headings)"/>
                <a:cs typeface="Calibri (Headings)"/>
              </a:rPr>
              <a:t>ve Bayes</a:t>
            </a:r>
            <a:endParaRPr lang="en-US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410" name="Rectangle 19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</a:p>
        </p:txBody>
      </p:sp>
      <p:sp>
        <p:nvSpPr>
          <p:cNvPr id="16411" name="Rectangle 19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3602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7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8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i="1" dirty="0"/>
              <a:t>I do uh main- mainly business data processing</a:t>
            </a:r>
          </a:p>
          <a:p>
            <a:pPr lvl="1"/>
            <a:r>
              <a:rPr lang="en-US" dirty="0"/>
              <a:t>Fragments, filled pauses</a:t>
            </a:r>
          </a:p>
          <a:p>
            <a:r>
              <a:rPr lang="en-US" i="1" dirty="0"/>
              <a:t>Seuss’s cat in the hat is different from other cats! </a:t>
            </a:r>
          </a:p>
          <a:p>
            <a:pPr lvl="1"/>
            <a:r>
              <a:rPr lang="en-US" b="1" dirty="0"/>
              <a:t>Lemma</a:t>
            </a:r>
            <a:r>
              <a:rPr lang="en-US" dirty="0"/>
              <a:t>: same stem, part of speech, rough word sense</a:t>
            </a:r>
          </a:p>
          <a:p>
            <a:pPr lvl="2"/>
            <a:r>
              <a:rPr lang="en-US" dirty="0"/>
              <a:t>cat and cats = same lemma</a:t>
            </a:r>
          </a:p>
          <a:p>
            <a:pPr lvl="1"/>
            <a:r>
              <a:rPr lang="en-US" b="1" dirty="0"/>
              <a:t>Wordform</a:t>
            </a:r>
            <a:r>
              <a:rPr lang="en-US" dirty="0"/>
              <a:t>: the full inflected surface form</a:t>
            </a:r>
          </a:p>
          <a:p>
            <a:pPr lvl="2"/>
            <a:r>
              <a:rPr lang="en-US" dirty="0"/>
              <a:t>cat and cats = different wordforms</a:t>
            </a:r>
          </a:p>
        </p:txBody>
      </p:sp>
      <p:sp>
        <p:nvSpPr>
          <p:cNvPr id="22539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58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they lay back on the San Francisco grass and looked at the stars and their</a:t>
            </a:r>
          </a:p>
          <a:p>
            <a:endParaRPr lang="en-US" dirty="0"/>
          </a:p>
          <a:p>
            <a:r>
              <a:rPr lang="en-US" b="1" dirty="0"/>
              <a:t>Type</a:t>
            </a:r>
            <a:r>
              <a:rPr lang="en-US" dirty="0"/>
              <a:t>: an element of the vocabulary.</a:t>
            </a:r>
            <a:endParaRPr lang="en-US" b="1" dirty="0"/>
          </a:p>
          <a:p>
            <a:r>
              <a:rPr lang="en-US" b="1" dirty="0"/>
              <a:t>Token</a:t>
            </a:r>
            <a:r>
              <a:rPr lang="en-US" dirty="0"/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90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is the size of the vocabulary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381000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52800" y="5715000"/>
            <a:ext cx="38597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Church and Gale (1990)</a:t>
            </a:r>
            <a:r>
              <a:rPr lang="en-US" dirty="0">
                <a:latin typeface="Calibri"/>
                <a:cs typeface="Calibri"/>
              </a:rPr>
              <a:t>: |V| &gt; O(N</a:t>
            </a:r>
            <a:r>
              <a:rPr lang="en-US" baseline="30000" dirty="0">
                <a:latin typeface="Calibri"/>
                <a:cs typeface="Calibri"/>
              </a:rPr>
              <a:t>½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7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Tokenization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3790950"/>
          </a:xfrm>
        </p:spPr>
        <p:txBody>
          <a:bodyPr/>
          <a:lstStyle/>
          <a:p>
            <a:r>
              <a:rPr lang="en-US" dirty="0"/>
              <a:t>(Inspired by Ken Church’s UNIX for Poets.)</a:t>
            </a:r>
          </a:p>
          <a:p>
            <a:r>
              <a:rPr lang="en-US" dirty="0"/>
              <a:t>Given a text file, output the word tokens and their frequencies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tr -</a:t>
            </a:r>
            <a:r>
              <a:rPr lang="fr-FR" dirty="0" err="1">
                <a:latin typeface="Courier"/>
                <a:cs typeface="Courier"/>
              </a:rPr>
              <a:t>sc</a:t>
            </a:r>
            <a:r>
              <a:rPr lang="fr-FR" dirty="0">
                <a:latin typeface="Courier"/>
                <a:cs typeface="Courier"/>
              </a:rPr>
              <a:t> ’A-</a:t>
            </a:r>
            <a:r>
              <a:rPr lang="fr-FR" dirty="0" err="1">
                <a:latin typeface="Courier"/>
                <a:cs typeface="Courier"/>
              </a:rPr>
              <a:t>Za</a:t>
            </a:r>
            <a:r>
              <a:rPr lang="fr-FR" dirty="0">
                <a:latin typeface="Courier"/>
                <a:cs typeface="Courier"/>
              </a:rPr>
              <a:t>-z’ ’\n’ &lt; </a:t>
            </a:r>
            <a:r>
              <a:rPr lang="fr-FR" dirty="0" err="1">
                <a:latin typeface="Courier"/>
                <a:cs typeface="Courier"/>
              </a:rPr>
              <a:t>shakes.txt</a:t>
            </a: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   | </a:t>
            </a:r>
            <a:r>
              <a:rPr lang="en-US" dirty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</a:t>
            </a:r>
            <a:r>
              <a:rPr lang="en-US" dirty="0" err="1">
                <a:latin typeface="Courier"/>
                <a:cs typeface="Courier"/>
              </a:rPr>
              <a:t>uniq</a:t>
            </a:r>
            <a:r>
              <a:rPr lang="en-US" dirty="0">
                <a:latin typeface="Courier"/>
                <a:cs typeface="Courier"/>
              </a:rPr>
              <a:t> –c </a:t>
            </a:r>
            <a:r>
              <a:rPr lang="en-US" sz="1200" dirty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   | </a:t>
            </a:r>
            <a:r>
              <a:rPr lang="en-US" dirty="0">
                <a:latin typeface="Courier"/>
                <a:cs typeface="Courier"/>
              </a:rPr>
              <a:t>sort -nr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715000" y="312420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Change all non-alpha to newlines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0" y="3596639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Sort in alphabetical order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4069078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Merge and count each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7E824-09E5-E24B-82C0-7901C85D46F9}"/>
              </a:ext>
            </a:extLst>
          </p:cNvPr>
          <p:cNvSpPr/>
          <p:nvPr/>
        </p:nvSpPr>
        <p:spPr bwMode="auto">
          <a:xfrm>
            <a:off x="5715000" y="4541517"/>
            <a:ext cx="32004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Sort numerically descending</a:t>
            </a:r>
          </a:p>
        </p:txBody>
      </p:sp>
    </p:spTree>
    <p:extLst>
      <p:ext uri="{BB962C8B-B14F-4D97-AF65-F5344CB8AC3E}">
        <p14:creationId xmlns:p14="http://schemas.microsoft.com/office/powerpoint/2010/main" val="32228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tr -</a:t>
            </a:r>
            <a:r>
              <a:rPr lang="fr-FR" dirty="0" err="1">
                <a:latin typeface="Courier"/>
                <a:cs typeface="Courier"/>
              </a:rPr>
              <a:t>sc</a:t>
            </a:r>
            <a:r>
              <a:rPr lang="fr-FR" dirty="0">
                <a:latin typeface="Courier"/>
                <a:cs typeface="Courier"/>
              </a:rPr>
              <a:t> ’A-</a:t>
            </a:r>
            <a:r>
              <a:rPr lang="fr-FR" dirty="0" err="1">
                <a:latin typeface="Courier"/>
                <a:cs typeface="Courier"/>
              </a:rPr>
              <a:t>Za</a:t>
            </a:r>
            <a:r>
              <a:rPr lang="fr-FR" dirty="0">
                <a:latin typeface="Courier"/>
                <a:cs typeface="Courier"/>
              </a:rPr>
              <a:t>-z’ ’\n’ &lt; </a:t>
            </a:r>
            <a:r>
              <a:rPr lang="fr-FR" dirty="0" err="1">
                <a:latin typeface="Courier"/>
                <a:cs typeface="Courier"/>
              </a:rPr>
              <a:t>shakes.txt</a:t>
            </a:r>
            <a:r>
              <a:rPr lang="fr-FR" dirty="0">
                <a:latin typeface="Courier"/>
                <a:cs typeface="Courier"/>
              </a:rPr>
              <a:t> | </a:t>
            </a:r>
            <a:r>
              <a:rPr lang="fr-FR" dirty="0" err="1">
                <a:latin typeface="Courier"/>
                <a:cs typeface="Courier"/>
              </a:rPr>
              <a:t>head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THE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W</a:t>
            </a:r>
            <a:r>
              <a:rPr lang="fr-FR" sz="1400" dirty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...</a:t>
            </a:r>
            <a:r>
              <a:rPr lang="it-IT" sz="1000" dirty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3572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step: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tr -</a:t>
            </a:r>
            <a:r>
              <a:rPr lang="fr-FR" dirty="0" err="1">
                <a:latin typeface="Courier"/>
                <a:cs typeface="Courier"/>
              </a:rPr>
              <a:t>sc</a:t>
            </a:r>
            <a:r>
              <a:rPr lang="fr-FR" dirty="0">
                <a:latin typeface="Courier"/>
                <a:cs typeface="Courier"/>
              </a:rPr>
              <a:t> ’A-</a:t>
            </a:r>
            <a:r>
              <a:rPr lang="fr-FR" dirty="0" err="1">
                <a:latin typeface="Courier"/>
                <a:cs typeface="Courier"/>
              </a:rPr>
              <a:t>Za</a:t>
            </a:r>
            <a:r>
              <a:rPr lang="fr-FR" dirty="0">
                <a:latin typeface="Courier"/>
                <a:cs typeface="Courier"/>
              </a:rPr>
              <a:t>-z’ ’\n’ &lt; </a:t>
            </a:r>
            <a:r>
              <a:rPr lang="fr-FR" dirty="0" err="1">
                <a:latin typeface="Courier"/>
                <a:cs typeface="Courier"/>
              </a:rPr>
              <a:t>shakes.txt</a:t>
            </a:r>
            <a:r>
              <a:rPr lang="fr-FR" dirty="0">
                <a:latin typeface="Courier"/>
                <a:cs typeface="Courier"/>
              </a:rPr>
              <a:t> | sort | </a:t>
            </a:r>
            <a:r>
              <a:rPr lang="fr-FR" dirty="0" err="1">
                <a:latin typeface="Courier"/>
                <a:cs typeface="Courier"/>
              </a:rPr>
              <a:t>head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...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5715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Merging upper and lower case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tr</a:t>
            </a:r>
            <a:r>
              <a:rPr lang="en-US" sz="1600" dirty="0">
                <a:latin typeface="Courier"/>
                <a:cs typeface="Courier"/>
              </a:rPr>
              <a:t> 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Sorting the counts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| sort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n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542" y="422786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8954  d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726342" y="548640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Sans" pitchFamily="-65" charset="0"/>
              </a:rPr>
              <a:t>What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5925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2209800"/>
            <a:ext cx="8839200" cy="3333750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Finland’s capital </a:t>
            </a:r>
            <a:r>
              <a:rPr lang="en-US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dirty="0">
                <a:latin typeface="Calibri"/>
                <a:cs typeface="Calibri"/>
                <a:sym typeface="Symbol" charset="2"/>
              </a:rPr>
              <a:t> </a:t>
            </a:r>
            <a:r>
              <a:rPr lang="en-US" i="1" dirty="0">
                <a:latin typeface="Calibri"/>
                <a:cs typeface="Calibri"/>
                <a:sym typeface="Symbol" charset="2"/>
              </a:rPr>
              <a:t>?</a:t>
            </a:r>
            <a:endParaRPr lang="en-US" dirty="0">
              <a:latin typeface="Calibri"/>
              <a:cs typeface="Calibri"/>
              <a:sym typeface="Symbol" charset="2"/>
            </a:endParaRPr>
          </a:p>
          <a:p>
            <a:r>
              <a:rPr lang="en-US" dirty="0">
                <a:latin typeface="Courier"/>
                <a:cs typeface="Courier"/>
              </a:rPr>
              <a:t>what’re, I’m, isn’t  </a:t>
            </a:r>
            <a:r>
              <a:rPr lang="en-US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i="1" dirty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dirty="0">
                <a:cs typeface="Calibri"/>
                <a:sym typeface="Symbol" charset="2"/>
              </a:rPr>
              <a:t>?</a:t>
            </a:r>
            <a:endParaRPr lang="en-US" dirty="0">
              <a:latin typeface="Courier"/>
              <a:cs typeface="Courier"/>
              <a:sym typeface="Symbol" charset="2"/>
            </a:endParaRPr>
          </a:p>
          <a:p>
            <a:r>
              <a:rPr lang="en-US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51210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4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>
                <a:solidFill>
                  <a:srgbClr val="FFFFFF"/>
                </a:solidFill>
              </a:rPr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b="1" i="1" err="1">
                <a:sym typeface="Symbol" charset="2"/>
              </a:rPr>
              <a:t>Lebensversicherungsgesellschaftsangestellter</a:t>
            </a:r>
            <a:endParaRPr lang="en-US" b="1" i="1">
              <a:sym typeface="Symbol" charset="2"/>
            </a:endParaRPr>
          </a:p>
          <a:p>
            <a:pPr lvl="1" eaLnBrk="1" hangingPunct="1"/>
            <a:r>
              <a:rPr lang="en-US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>
                <a:sym typeface="Symbol" charset="2"/>
              </a:rPr>
              <a:t>German information retrieval needs </a:t>
            </a:r>
            <a:r>
              <a:rPr lang="en-US" b="1">
                <a:sym typeface="Symbol" charset="2"/>
              </a:rPr>
              <a:t>compound splitter</a:t>
            </a:r>
            <a:endParaRPr lang="en-US">
              <a:sym typeface="Symbol" charset="2"/>
            </a:endParaRPr>
          </a:p>
        </p:txBody>
      </p:sp>
      <p:sp>
        <p:nvSpPr>
          <p:cNvPr id="27655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161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4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>
                <a:solidFill>
                  <a:srgbClr val="FFFFFF"/>
                </a:solidFill>
              </a:rPr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/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/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/>
            <a:r>
              <a:rPr lang="en-US" dirty="0">
                <a:solidFill>
                  <a:srgbClr val="595959"/>
                </a:solidFill>
                <a:sym typeface="Symbol" charset="2"/>
              </a:rPr>
              <a:t>Sharapova now     lives.  in       US       southeastern     Florida</a:t>
            </a:r>
          </a:p>
          <a:p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27655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 Box 1037">
            <a:extLst>
              <a:ext uri="{FF2B5EF4-FFF2-40B4-BE49-F238E27FC236}">
                <a16:creationId xmlns:a16="http://schemas.microsoft.com/office/drawing/2014/main" id="{D0B16F4C-53AB-4A48-8773-5DD919A8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01518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9EF51DDF-1F64-3045-B7DD-FCD49675897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92068"/>
            <a:ext cx="5435600" cy="400050"/>
            <a:chOff x="422" y="3792"/>
            <a:chExt cx="3424" cy="336"/>
          </a:xfrm>
        </p:grpSpPr>
        <p:sp>
          <p:nvSpPr>
            <p:cNvPr id="9" name="Text Box 1028">
              <a:extLst>
                <a:ext uri="{FF2B5EF4-FFF2-40B4-BE49-F238E27FC236}">
                  <a16:creationId xmlns:a16="http://schemas.microsoft.com/office/drawing/2014/main" id="{62BB3A4D-C7AE-CF43-A6C5-B18686623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10" name="Text Box 1029">
              <a:extLst>
                <a:ext uri="{FF2B5EF4-FFF2-40B4-BE49-F238E27FC236}">
                  <a16:creationId xmlns:a16="http://schemas.microsoft.com/office/drawing/2014/main" id="{25D18219-546E-2842-858B-BA4B4DB02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11" name="Text Box 1030">
              <a:extLst>
                <a:ext uri="{FF2B5EF4-FFF2-40B4-BE49-F238E27FC236}">
                  <a16:creationId xmlns:a16="http://schemas.microsoft.com/office/drawing/2014/main" id="{EF16FD14-4243-D941-9585-56C8DEC47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12" name="Text Box 1031">
              <a:extLst>
                <a:ext uri="{FF2B5EF4-FFF2-40B4-BE49-F238E27FC236}">
                  <a16:creationId xmlns:a16="http://schemas.microsoft.com/office/drawing/2014/main" id="{D4D58CF0-A21A-2B43-B023-285E3F337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13" name="Rectangle 1040">
            <a:extLst>
              <a:ext uri="{FF2B5EF4-FFF2-40B4-BE49-F238E27FC236}">
                <a16:creationId xmlns:a16="http://schemas.microsoft.com/office/drawing/2014/main" id="{B353517B-F11D-7141-9805-038436DF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99" y="3309139"/>
            <a:ext cx="1447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AutoShape 1041">
            <a:extLst>
              <a:ext uri="{FF2B5EF4-FFF2-40B4-BE49-F238E27FC236}">
                <a16:creationId xmlns:a16="http://schemas.microsoft.com/office/drawing/2014/main" id="{98B368B3-03A7-8F46-9869-94D631B8429E}"/>
              </a:ext>
            </a:extLst>
          </p:cNvPr>
          <p:cNvCxnSpPr>
            <a:cxnSpLocks noChangeShapeType="1"/>
            <a:stCxn id="9" idx="0"/>
            <a:endCxn id="13" idx="2"/>
          </p:cNvCxnSpPr>
          <p:nvPr/>
        </p:nvCxnSpPr>
        <p:spPr bwMode="auto">
          <a:xfrm flipH="1" flipV="1">
            <a:off x="1714500" y="3678472"/>
            <a:ext cx="611189" cy="21359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" name="Rectangle 1044">
            <a:extLst>
              <a:ext uri="{FF2B5EF4-FFF2-40B4-BE49-F238E27FC236}">
                <a16:creationId xmlns:a16="http://schemas.microsoft.com/office/drawing/2014/main" id="{17995369-E8FA-3546-87C5-276761F72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599" y="3309139"/>
            <a:ext cx="533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6" name="AutoShape 1045">
            <a:extLst>
              <a:ext uri="{FF2B5EF4-FFF2-40B4-BE49-F238E27FC236}">
                <a16:creationId xmlns:a16="http://schemas.microsoft.com/office/drawing/2014/main" id="{FBB630ED-3C05-2E4F-B647-9BA27860445E}"/>
              </a:ext>
            </a:extLst>
          </p:cNvPr>
          <p:cNvCxnSpPr>
            <a:cxnSpLocks noChangeShapeType="1"/>
            <a:stCxn id="10" idx="0"/>
            <a:endCxn id="15" idx="2"/>
          </p:cNvCxnSpPr>
          <p:nvPr/>
        </p:nvCxnSpPr>
        <p:spPr bwMode="auto">
          <a:xfrm flipV="1">
            <a:off x="4020345" y="3678472"/>
            <a:ext cx="1046954" cy="21359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" name="Rectangle 1046">
            <a:extLst>
              <a:ext uri="{FF2B5EF4-FFF2-40B4-BE49-F238E27FC236}">
                <a16:creationId xmlns:a16="http://schemas.microsoft.com/office/drawing/2014/main" id="{62AFD0AF-AF21-824E-858F-088F4E9E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9" y="3309139"/>
            <a:ext cx="533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8" name="AutoShape 1047">
            <a:extLst>
              <a:ext uri="{FF2B5EF4-FFF2-40B4-BE49-F238E27FC236}">
                <a16:creationId xmlns:a16="http://schemas.microsoft.com/office/drawing/2014/main" id="{026AC00C-1BF4-5841-8AB1-57D0DF6792C1}"/>
              </a:ext>
            </a:extLst>
          </p:cNvPr>
          <p:cNvCxnSpPr>
            <a:cxnSpLocks noChangeShapeType="1"/>
            <a:stCxn id="11" idx="0"/>
            <a:endCxn id="17" idx="2"/>
          </p:cNvCxnSpPr>
          <p:nvPr/>
        </p:nvCxnSpPr>
        <p:spPr bwMode="auto">
          <a:xfrm flipV="1">
            <a:off x="5562601" y="3678472"/>
            <a:ext cx="38098" cy="21359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9" name="Rectangle 1048">
            <a:extLst>
              <a:ext uri="{FF2B5EF4-FFF2-40B4-BE49-F238E27FC236}">
                <a16:creationId xmlns:a16="http://schemas.microsoft.com/office/drawing/2014/main" id="{76890633-8B32-604B-B339-D10F111C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399" y="3278777"/>
            <a:ext cx="2286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0" name="AutoShape 1049">
            <a:extLst>
              <a:ext uri="{FF2B5EF4-FFF2-40B4-BE49-F238E27FC236}">
                <a16:creationId xmlns:a16="http://schemas.microsoft.com/office/drawing/2014/main" id="{C71DB1F8-18F5-2941-8443-04D115B2958A}"/>
              </a:ext>
            </a:extLst>
          </p:cNvPr>
          <p:cNvCxnSpPr>
            <a:cxnSpLocks noChangeShapeType="1"/>
            <a:stCxn id="12" idx="0"/>
            <a:endCxn id="19" idx="2"/>
          </p:cNvCxnSpPr>
          <p:nvPr/>
        </p:nvCxnSpPr>
        <p:spPr bwMode="auto">
          <a:xfrm flipV="1">
            <a:off x="6734971" y="3648110"/>
            <a:ext cx="389729" cy="24395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1" name="Text Box 1051">
            <a:extLst>
              <a:ext uri="{FF2B5EF4-FFF2-40B4-BE49-F238E27FC236}">
                <a16:creationId xmlns:a16="http://schemas.microsoft.com/office/drawing/2014/main" id="{CC2C48EB-D080-2843-9B19-410CB00B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7" y="4292118"/>
            <a:ext cx="4686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411010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5" grpId="0" animBg="1"/>
      <p:bldP spid="17" grpId="0" animBg="1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Bag of Words Representation</a:t>
            </a:r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2556"/>
          <a:stretch/>
        </p:blipFill>
        <p:spPr>
          <a:xfrm>
            <a:off x="844440" y="640080"/>
            <a:ext cx="1748893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8914" y="886968"/>
            <a:ext cx="48006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68" r="-2024"/>
          <a:stretch/>
        </p:blipFill>
        <p:spPr>
          <a:xfrm>
            <a:off x="3621987" y="640080"/>
            <a:ext cx="1889923" cy="36027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6976" y="886968"/>
            <a:ext cx="48006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28" r="27127"/>
          <a:stretch/>
        </p:blipFill>
        <p:spPr>
          <a:xfrm>
            <a:off x="6172716" y="906190"/>
            <a:ext cx="2484588" cy="307051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10F35DC5-7E65-8247-99AB-4E984F8A921E}" type="slidenum">
              <a:rPr lang="en-US" smtClean="0"/>
              <a:pPr defTabSz="4572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3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Word Tokenization in Chinese</a:t>
            </a:r>
          </a:p>
        </p:txBody>
      </p:sp>
      <p:sp>
        <p:nvSpPr>
          <p:cNvPr id="29704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8608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Maximum Matching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Word Segmentation Algorithm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2679621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772400" cy="85725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847850"/>
            <a:ext cx="8763000" cy="4152900"/>
          </a:xfrm>
        </p:spPr>
        <p:txBody>
          <a:bodyPr/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</a:t>
            </a:r>
            <a:r>
              <a:rPr lang="en-US" dirty="0" err="1"/>
              <a:t>suprisingly</a:t>
            </a:r>
            <a:r>
              <a:rPr lang="en-US" dirty="0"/>
              <a:t>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2362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905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2819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</p:spTree>
    <p:extLst>
      <p:ext uri="{BB962C8B-B14F-4D97-AF65-F5344CB8AC3E}">
        <p14:creationId xmlns:p14="http://schemas.microsoft.com/office/powerpoint/2010/main" val="32527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/>
              <a:t>Basic Text 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endParaRPr lang="en-US">
              <a:solidFill>
                <a:srgbClr val="FFFFFF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Calibri" charset="0"/>
              </a:rPr>
              <a:t>Word Normalization and Stemming</a:t>
            </a:r>
          </a:p>
          <a:p>
            <a:pPr eaLnBrk="1" hangingPunct="1"/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3121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We implicitly define 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deleting periods in a term</a:t>
            </a:r>
          </a:p>
          <a:p>
            <a:pPr eaLnBrk="1" hangingPunct="1"/>
            <a:r>
              <a:rPr lang="en-US" dirty="0">
                <a:sym typeface="Symbol" charset="2"/>
              </a:rPr>
              <a:t>Alternative: asymmetric 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142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MT,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7951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Spanish </a:t>
            </a:r>
            <a:r>
              <a:rPr lang="en-US" dirty="0" err="1">
                <a:solidFill>
                  <a:srgbClr val="A50021"/>
                </a:solidFill>
              </a:rPr>
              <a:t>quiero</a:t>
            </a:r>
            <a:r>
              <a:rPr lang="en-US" dirty="0"/>
              <a:t> (‘I want’), </a:t>
            </a:r>
            <a:r>
              <a:rPr lang="en-US" dirty="0" err="1">
                <a:solidFill>
                  <a:srgbClr val="A50021"/>
                </a:solidFill>
              </a:rPr>
              <a:t>quieres</a:t>
            </a:r>
            <a:r>
              <a:rPr lang="en-US" dirty="0"/>
              <a:t> (‘you want’) same lemma as </a:t>
            </a:r>
            <a:r>
              <a:rPr lang="en-US" dirty="0" err="1">
                <a:solidFill>
                  <a:srgbClr val="A50021"/>
                </a:solidFill>
              </a:rPr>
              <a:t>querer</a:t>
            </a:r>
            <a:r>
              <a:rPr lang="en-US" dirty="0"/>
              <a:t> 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Morphemes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small meaningful units that make up words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meaning-bearing 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stems</a:t>
            </a:r>
          </a:p>
          <a:p>
            <a:pPr lvl="1"/>
            <a:r>
              <a:rPr lang="en-US" sz="2800" dirty="0"/>
              <a:t>Often with grammatical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1307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6" y="21109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4170016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7" y="428625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4686302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6800"/>
            <a:ext cx="7543800" cy="1450757"/>
          </a:xfrm>
        </p:spPr>
        <p:txBody>
          <a:bodyPr/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7640" y="2989996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1040" y="3066196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89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800099" y="2934164"/>
            <a:ext cx="7543801" cy="4023360"/>
          </a:xfrm>
        </p:spPr>
        <p:txBody>
          <a:bodyPr/>
          <a:lstStyle/>
          <a:p>
            <a:r>
              <a:rPr lang="en-US" sz="2800" b="1" dirty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>
                <a:latin typeface="Calibri" charset="0"/>
                <a:sym typeface="Symbol" charset="2"/>
              </a:rPr>
              <a:t>P</a:t>
            </a:r>
            <a:r>
              <a:rPr lang="en-US" sz="2800" dirty="0">
                <a:latin typeface="Calibri" charset="0"/>
                <a:sym typeface="Symbol" charset="2"/>
              </a:rPr>
              <a:t>(</a:t>
            </a:r>
            <a:r>
              <a:rPr lang="en-US" sz="2800" i="1" dirty="0" err="1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>
                <a:latin typeface="Calibri" charset="0"/>
                <a:sym typeface="Symbol" charset="2"/>
              </a:rPr>
              <a:t>i</a:t>
            </a:r>
            <a:r>
              <a:rPr lang="en-US" sz="2800" dirty="0" err="1">
                <a:latin typeface="Calibri" charset="0"/>
                <a:sym typeface="Symbol" charset="2"/>
              </a:rPr>
              <a:t>|</a:t>
            </a:r>
            <a:r>
              <a:rPr lang="en-US" sz="2800" i="1" dirty="0" err="1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>
                <a:latin typeface="Calibri" charset="0"/>
                <a:sym typeface="Symbol" charset="2"/>
              </a:rPr>
              <a:t>j</a:t>
            </a:r>
            <a:r>
              <a:rPr lang="en-US" sz="2800" dirty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>
                <a:latin typeface="Calibri" charset="0"/>
                <a:sym typeface="Symbol" charset="2"/>
              </a:rPr>
              <a:t>c.</a:t>
            </a:r>
            <a:endParaRPr lang="en-US" sz="2800" i="1" dirty="0">
              <a:latin typeface="Times New Roman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586038" y="2057401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3" imgW="1079500" imgH="215900" progId="Equation.3">
                  <p:embed/>
                </p:oleObj>
              </mc:Choice>
              <mc:Fallback>
                <p:oleObj name="Equation" r:id="rId3" imgW="1079500" imgH="2159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057401"/>
                        <a:ext cx="32051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681672" y="5638800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5" imgW="3492500" imgH="215900" progId="Equation.3">
                  <p:embed/>
                </p:oleObj>
              </mc:Choice>
              <mc:Fallback>
                <p:oleObj name="Equation" r:id="rId5" imgW="3492500" imgH="2159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" y="5638800"/>
                        <a:ext cx="7826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553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Viewing morphology in a corpus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Why only strip –ing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>
                <a:latin typeface="Courier"/>
                <a:cs typeface="Courier"/>
                <a:sym typeface="Symbol" charset="2"/>
              </a:rPr>
              <a:t>(*v*)</a:t>
            </a:r>
            <a:r>
              <a:rPr lang="en-US" err="1">
                <a:latin typeface="Courier"/>
                <a:cs typeface="Courier"/>
                <a:sym typeface="Symbol" charset="2"/>
              </a:rPr>
              <a:t>ing</a:t>
            </a:r>
            <a:r>
              <a:rPr lang="en-US">
                <a:latin typeface="Courier"/>
                <a:cs typeface="Courier"/>
                <a:sym typeface="Symbol" charset="2"/>
              </a:rPr>
              <a:t>  </a:t>
            </a:r>
            <a:r>
              <a:rPr lang="en-US" err="1">
                <a:sym typeface="Symbol" charset="2"/>
              </a:rPr>
              <a:t>ø</a:t>
            </a:r>
            <a:r>
              <a:rPr lang="en-US">
                <a:sym typeface="Symbol" charset="2"/>
              </a:rPr>
              <a:t>    </a:t>
            </a:r>
            <a:r>
              <a:rPr lang="en-US"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>
              <a:latin typeface="Courier"/>
              <a:cs typeface="Courier"/>
              <a:sym typeface="Symbol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F35DC5-7E65-8247-99AB-4E984F8A921E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Viewing morphology in a corpus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Why only strip –ing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dirty="0" err="1">
                <a:sym typeface="Symbol" charset="2"/>
              </a:rPr>
              <a:t>ø</a:t>
            </a:r>
            <a:r>
              <a:rPr lang="en-US" dirty="0">
                <a:sym typeface="Symbol" charset="2"/>
              </a:rPr>
              <a:t>    </a:t>
            </a:r>
            <a:r>
              <a:rPr lang="en-US" dirty="0"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F35DC5-7E65-8247-99AB-4E984F8A921E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A0031A53-19C4-F547-A355-B43E4234C37F}"/>
              </a:ext>
            </a:extLst>
          </p:cNvPr>
          <p:cNvSpPr txBox="1">
            <a:spLocks/>
          </p:cNvSpPr>
          <p:nvPr/>
        </p:nvSpPr>
        <p:spPr>
          <a:xfrm>
            <a:off x="7617944" y="5343155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F35DC5-7E65-8247-99AB-4E984F8A921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1A9D5B1-FA9F-644C-8413-165B9366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07569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>
                <a:latin typeface="Courier"/>
                <a:cs typeface="Courier"/>
              </a:rPr>
              <a:t>shakes.txt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’</a:t>
            </a:r>
            <a:r>
              <a:rPr lang="en-US" sz="1400" dirty="0" err="1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>
                <a:latin typeface="Courier"/>
                <a:cs typeface="Courier"/>
              </a:rPr>
              <a:t>tr</a:t>
            </a:r>
            <a:r>
              <a:rPr lang="en-US" sz="1350" dirty="0">
                <a:latin typeface="Courier"/>
                <a:cs typeface="Courier"/>
              </a:rPr>
              <a:t> 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>
                <a:latin typeface="Courier"/>
                <a:cs typeface="Courier"/>
              </a:rPr>
              <a:t>shakes.txt</a:t>
            </a:r>
            <a:r>
              <a:rPr lang="en-US" sz="1350" dirty="0">
                <a:latin typeface="Courier"/>
                <a:cs typeface="Courier"/>
              </a:rPr>
              <a:t> | </a:t>
            </a:r>
            <a:r>
              <a:rPr lang="en-US" sz="1350" dirty="0" err="1">
                <a:latin typeface="Courier"/>
                <a:cs typeface="Courier"/>
              </a:rPr>
              <a:t>grep</a:t>
            </a:r>
            <a:r>
              <a:rPr lang="en-US" sz="1350" dirty="0">
                <a:latin typeface="Courier"/>
                <a:cs typeface="Courier"/>
              </a:rPr>
              <a:t> 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>
                <a:latin typeface="Courier"/>
                <a:cs typeface="Courier"/>
              </a:rPr>
              <a:t>].*</a:t>
            </a:r>
            <a:r>
              <a:rPr lang="en-US" sz="1350" dirty="0" err="1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–nr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1EA3D5-2809-154E-9687-8F88ABDE6549}"/>
              </a:ext>
            </a:extLst>
          </p:cNvPr>
          <p:cNvSpPr txBox="1"/>
          <p:nvPr/>
        </p:nvSpPr>
        <p:spPr>
          <a:xfrm>
            <a:off x="4231200" y="2312369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541 nothing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152 something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145 coming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130 morning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122 having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120 living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117 loving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116 Being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102 going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E9AFA-4D6C-CE4E-8560-8D82F97C4EC7}"/>
              </a:ext>
            </a:extLst>
          </p:cNvPr>
          <p:cNvSpPr txBox="1"/>
          <p:nvPr/>
        </p:nvSpPr>
        <p:spPr>
          <a:xfrm>
            <a:off x="2021400" y="2312369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6877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/>
              <a:t>Some languages requires complex morpheme segmentation</a:t>
            </a:r>
          </a:p>
          <a:p>
            <a:pPr lvl="1"/>
            <a:r>
              <a:rPr lang="en-US"/>
              <a:t>Turkish</a:t>
            </a:r>
          </a:p>
          <a:p>
            <a:pPr lvl="1"/>
            <a:r>
              <a:rPr lang="en-US" err="1"/>
              <a:t>Uygarlastiramadiklarimizdanmissinizcasina</a:t>
            </a:r>
            <a:endParaRPr lang="en-US"/>
          </a:p>
          <a:p>
            <a:pPr lvl="1"/>
            <a:r>
              <a:rPr lang="en-US"/>
              <a:t>`(behaving) as if you are among those whom we could not civilize’</a:t>
            </a:r>
          </a:p>
          <a:p>
            <a:pPr lvl="1"/>
            <a:r>
              <a:rPr lang="en-US" err="1"/>
              <a:t>Uygar</a:t>
            </a:r>
            <a:r>
              <a:rPr lang="en-US"/>
              <a:t> `civilized’ + </a:t>
            </a:r>
            <a:r>
              <a:rPr lang="en-US" err="1"/>
              <a:t>las</a:t>
            </a:r>
            <a:r>
              <a:rPr lang="en-US"/>
              <a:t> `become’ </a:t>
            </a:r>
          </a:p>
          <a:p>
            <a:pPr lvl="2">
              <a:buFont typeface="Wingdings" charset="2"/>
              <a:buNone/>
            </a:pPr>
            <a:r>
              <a:rPr lang="en-US"/>
              <a:t>+ </a:t>
            </a:r>
            <a:r>
              <a:rPr lang="en-US" err="1"/>
              <a:t>tir</a:t>
            </a:r>
            <a:r>
              <a:rPr lang="en-US"/>
              <a:t> `cause’ + </a:t>
            </a:r>
            <a:r>
              <a:rPr lang="en-US" err="1"/>
              <a:t>ama</a:t>
            </a:r>
            <a:r>
              <a:rPr lang="en-US"/>
              <a:t> `not able’ </a:t>
            </a:r>
          </a:p>
          <a:p>
            <a:pPr lvl="2">
              <a:buFont typeface="Wingdings" charset="2"/>
              <a:buNone/>
            </a:pPr>
            <a:r>
              <a:rPr lang="en-US"/>
              <a:t>+ </a:t>
            </a:r>
            <a:r>
              <a:rPr lang="en-US" err="1"/>
              <a:t>dik</a:t>
            </a:r>
            <a:r>
              <a:rPr lang="en-US"/>
              <a:t> `past’ + </a:t>
            </a:r>
            <a:r>
              <a:rPr lang="en-US" err="1"/>
              <a:t>lar</a:t>
            </a:r>
            <a:r>
              <a:rPr lang="en-US"/>
              <a:t> ‘plural’</a:t>
            </a:r>
          </a:p>
          <a:p>
            <a:pPr lvl="2">
              <a:buFont typeface="Wingdings" charset="2"/>
              <a:buNone/>
            </a:pPr>
            <a:r>
              <a:rPr lang="en-US"/>
              <a:t>+ </a:t>
            </a:r>
            <a:r>
              <a:rPr lang="en-US" err="1"/>
              <a:t>imiz</a:t>
            </a:r>
            <a:r>
              <a:rPr lang="en-US"/>
              <a:t> ‘p1pl’ + </a:t>
            </a:r>
            <a:r>
              <a:rPr lang="en-US" err="1"/>
              <a:t>dan</a:t>
            </a:r>
            <a:r>
              <a:rPr lang="en-US"/>
              <a:t> ‘</a:t>
            </a:r>
            <a:r>
              <a:rPr lang="en-US" err="1"/>
              <a:t>abl</a:t>
            </a:r>
            <a:r>
              <a:rPr lang="en-US"/>
              <a:t>’ </a:t>
            </a:r>
          </a:p>
          <a:p>
            <a:pPr lvl="2">
              <a:buFont typeface="Wingdings" charset="2"/>
              <a:buNone/>
            </a:pPr>
            <a:r>
              <a:rPr lang="en-US"/>
              <a:t>+ </a:t>
            </a:r>
            <a:r>
              <a:rPr lang="en-US" err="1"/>
              <a:t>mis</a:t>
            </a:r>
            <a:r>
              <a:rPr lang="en-US"/>
              <a:t> ‘past’ + </a:t>
            </a:r>
            <a:r>
              <a:rPr lang="en-US" err="1"/>
              <a:t>siniz</a:t>
            </a:r>
            <a:r>
              <a:rPr lang="en-US"/>
              <a:t> ‘2pl’ + </a:t>
            </a:r>
            <a:r>
              <a:rPr lang="en-US" err="1"/>
              <a:t>casina</a:t>
            </a:r>
            <a:r>
              <a:rPr lang="en-US"/>
              <a:t> ‘as if’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288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/>
              <a:t>Basic Text 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endParaRPr lang="en-US">
              <a:solidFill>
                <a:srgbClr val="FFFFFF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Calibri" charset="0"/>
              </a:rPr>
              <a:t>Sentence Segmentation and Decision Trees</a:t>
            </a:r>
          </a:p>
          <a:p>
            <a:pPr eaLnBrk="1" hangingPunct="1"/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613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!, ? are relatively 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Dr.</a:t>
            </a:r>
          </a:p>
          <a:p>
            <a:pPr lvl="1"/>
            <a:r>
              <a:rPr lang="en-US" dirty="0"/>
              <a:t>Numbers like .02% or 4.3</a:t>
            </a:r>
          </a:p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414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79407" y="643538"/>
            <a:ext cx="4386010" cy="3618586"/>
          </a:xfrm>
          <a:prstGeom prst="rect">
            <a:avLst/>
          </a:prstGeom>
          <a:noFill/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061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/>
              <a:t>Case of word with “.”: Upper, Lower, Cap, Number</a:t>
            </a:r>
          </a:p>
          <a:p>
            <a:r>
              <a:rPr lang="en-US"/>
              <a:t>Case of word after “.”: Upper, Lower, Cap, Number</a:t>
            </a:r>
          </a:p>
          <a:p>
            <a:endParaRPr lang="en-US"/>
          </a:p>
          <a:p>
            <a:r>
              <a:rPr lang="en-US"/>
              <a:t>Numeric features</a:t>
            </a:r>
          </a:p>
          <a:p>
            <a:pPr lvl="1"/>
            <a:r>
              <a:rPr lang="en-US"/>
              <a:t>Length of word with “.”</a:t>
            </a:r>
          </a:p>
          <a:p>
            <a:pPr lvl="1"/>
            <a:r>
              <a:rPr lang="en-US"/>
              <a:t>Probability(word with “.” occurs at end-of-s)</a:t>
            </a:r>
          </a:p>
          <a:p>
            <a:pPr lvl="1"/>
            <a:r>
              <a:rPr lang="en-US"/>
              <a:t>Probability(word after “.” occurs at beginning-of-s)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19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Implementing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dirty="0"/>
              <a:t>A decision tree is just an if-then-else statement</a:t>
            </a:r>
          </a:p>
          <a:p>
            <a:r>
              <a:rPr lang="en-US" dirty="0"/>
              <a:t>The interesting research is choosing the features</a:t>
            </a:r>
          </a:p>
          <a:p>
            <a:r>
              <a:rPr lang="en-US" dirty="0"/>
              <a:t>Setting up the structure is often too hard to do by hand</a:t>
            </a:r>
          </a:p>
          <a:p>
            <a:pPr lvl="1"/>
            <a:r>
              <a:rPr lang="en-US" dirty="0"/>
              <a:t>Hand-building only possible for very simple features, domains</a:t>
            </a:r>
          </a:p>
          <a:p>
            <a:pPr lvl="2"/>
            <a:r>
              <a:rPr lang="en-US" dirty="0"/>
              <a:t>For numeric features, it’s too hard to pick each threshold</a:t>
            </a:r>
          </a:p>
          <a:p>
            <a:pPr lvl="1"/>
            <a:r>
              <a:rPr lang="en-US" dirty="0"/>
              <a:t>Instead, structure usually learned by machine learning from a training corpus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282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Decision Trees and other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/>
              <a:t>We can think of the questions in a decision tree</a:t>
            </a:r>
          </a:p>
          <a:p>
            <a:r>
              <a:rPr lang="en-US"/>
              <a:t>As features that could be exploited by any kind of classifier</a:t>
            </a:r>
          </a:p>
          <a:p>
            <a:pPr lvl="1"/>
            <a:r>
              <a:rPr lang="en-US"/>
              <a:t>Logistic regression</a:t>
            </a:r>
          </a:p>
          <a:p>
            <a:pPr lvl="1"/>
            <a:r>
              <a:rPr lang="en-US"/>
              <a:t>SVM</a:t>
            </a:r>
          </a:p>
          <a:p>
            <a:pPr lvl="1"/>
            <a:r>
              <a:rPr lang="en-US"/>
              <a:t>Neural Nets</a:t>
            </a:r>
          </a:p>
          <a:p>
            <a:pPr lvl="1"/>
            <a:r>
              <a:rPr lang="en-US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66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38250"/>
            <a:ext cx="76200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62001" y="2362201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362201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914401" y="358775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358775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681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/>
            </a:br>
            <a:r>
              <a:rPr lang="en-US"/>
              <a:t>Text Classification and Naïve Bayes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Text Classification: Evaluation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6463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1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300" b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Precision</a:t>
            </a:r>
            <a:r>
              <a:rPr lang="en-US" sz="13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sz="13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</a:br>
            <a:r>
              <a:rPr lang="en-US" sz="1300" b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Recall</a:t>
            </a:r>
            <a:r>
              <a:rPr lang="en-US" sz="13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: % of correct items that are selected</a:t>
            </a:r>
          </a:p>
          <a:p>
            <a:pPr eaLnBrk="1" hangingPunct="1"/>
            <a:endParaRPr lang="en-US" sz="1300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E37B82-2A70-EA49-A806-30C30301F8FF}"/>
              </a:ext>
            </a:extLst>
          </p:cNvPr>
          <p:cNvSpPr/>
          <p:nvPr/>
        </p:nvSpPr>
        <p:spPr>
          <a:xfrm>
            <a:off x="3573110" y="4420710"/>
            <a:ext cx="583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NimbusRomNo9L"/>
              </a:rPr>
              <a:t>Precision </a:t>
            </a:r>
            <a:r>
              <a:rPr lang="en-US">
                <a:latin typeface="CMR10"/>
              </a:rPr>
              <a:t>= 	</a:t>
            </a:r>
            <a:r>
              <a:rPr lang="en-US" u="sng">
                <a:latin typeface="CMR10"/>
              </a:rPr>
              <a:t>	</a:t>
            </a:r>
            <a:r>
              <a:rPr lang="en-US" u="sng">
                <a:latin typeface="NimbusRomNo9L"/>
              </a:rPr>
              <a:t>true positives	</a:t>
            </a:r>
            <a:br>
              <a:rPr lang="en-US">
                <a:latin typeface="NimbusRomNo9L"/>
              </a:rPr>
            </a:br>
            <a:r>
              <a:rPr lang="en-US">
                <a:latin typeface="NimbusRomNo9L"/>
              </a:rPr>
              <a:t>		true positives + false positives 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0E6EEE-51A2-E448-818B-466A7B583590}"/>
              </a:ext>
            </a:extLst>
          </p:cNvPr>
          <p:cNvSpPr/>
          <p:nvPr/>
        </p:nvSpPr>
        <p:spPr>
          <a:xfrm>
            <a:off x="3637814" y="5519118"/>
            <a:ext cx="583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NimbusRomNo9L"/>
              </a:rPr>
              <a:t>Recall </a:t>
            </a:r>
            <a:r>
              <a:rPr lang="en-US">
                <a:latin typeface="CMR10"/>
              </a:rPr>
              <a:t>=	 	</a:t>
            </a:r>
            <a:r>
              <a:rPr lang="en-US" u="sng">
                <a:latin typeface="CMR10"/>
              </a:rPr>
              <a:t>	</a:t>
            </a:r>
            <a:r>
              <a:rPr lang="en-US" u="sng">
                <a:latin typeface="NimbusRomNo9L"/>
              </a:rPr>
              <a:t>true positives	</a:t>
            </a:r>
            <a:br>
              <a:rPr lang="en-US">
                <a:latin typeface="NimbusRomNo9L"/>
              </a:rPr>
            </a:br>
            <a:r>
              <a:rPr lang="en-US">
                <a:latin typeface="NimbusRomNo9L"/>
              </a:rPr>
              <a:t>		true positives + false negatives </a:t>
            </a:r>
            <a:endParaRPr lang="en-US"/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29300"/>
              </p:ext>
            </p:extLst>
          </p:nvPr>
        </p:nvGraphicFramePr>
        <p:xfrm>
          <a:off x="3519662" y="516835"/>
          <a:ext cx="5098562" cy="3079217"/>
        </p:xfrm>
        <a:graphic>
          <a:graphicData uri="http://schemas.openxmlformats.org/drawingml/2006/table">
            <a:tbl>
              <a:tblPr>
                <a:noFill/>
                <a:tableStyleId>{3B4B98B0-60AC-42C2-AFA5-B58CD77FA1E5}</a:tableStyleId>
              </a:tblPr>
              <a:tblGrid>
                <a:gridCol w="160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9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correct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not correct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40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selected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True positives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False positives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8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not selected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False negatives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True negatives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8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Cross-Validation</a:t>
            </a:r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2086188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Break up data into 10 folds</a:t>
            </a:r>
          </a:p>
          <a:p>
            <a:pPr lvl="1"/>
            <a:r>
              <a:rPr lang="en-US" dirty="0"/>
              <a:t>(Equal positive and negative inside each fold?)</a:t>
            </a:r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test set</a:t>
            </a:r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average performance of the 10 runs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9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4048</Words>
  <Application>Microsoft Macintosh PowerPoint</Application>
  <PresentationFormat>On-screen Show (4:3)</PresentationFormat>
  <Paragraphs>635</Paragraphs>
  <Slides>58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Arial</vt:lpstr>
      <vt:lpstr>Calibri</vt:lpstr>
      <vt:lpstr>Calibri (Headings)</vt:lpstr>
      <vt:lpstr>Calibri Light</vt:lpstr>
      <vt:lpstr>CMR10</vt:lpstr>
      <vt:lpstr>Courier</vt:lpstr>
      <vt:lpstr>Courier New</vt:lpstr>
      <vt:lpstr>Lucida Sans</vt:lpstr>
      <vt:lpstr>NimbusRomNo9L</vt:lpstr>
      <vt:lpstr>Times</vt:lpstr>
      <vt:lpstr>Times New Roman</vt:lpstr>
      <vt:lpstr>Wingdings</vt:lpstr>
      <vt:lpstr>华文黑体</vt:lpstr>
      <vt:lpstr>Retrospect</vt:lpstr>
      <vt:lpstr>Equation</vt:lpstr>
      <vt:lpstr>CIS 530: Text Processing </vt:lpstr>
      <vt:lpstr>Reminders</vt:lpstr>
      <vt:lpstr>Text Classification with Naïve Bayes</vt:lpstr>
      <vt:lpstr>The Bag of Words Representation</vt:lpstr>
      <vt:lpstr>Multinomial Naïve Bayes Independence Assumptions</vt:lpstr>
      <vt:lpstr>Multinomial Naïve Bayes Classifier</vt:lpstr>
      <vt:lpstr> Text Classification and Naïve Bayes</vt:lpstr>
      <vt:lpstr>Precision and recall</vt:lpstr>
      <vt:lpstr>Cross-Validation</vt:lpstr>
      <vt:lpstr>Development Test Sets and Cross-validation</vt:lpstr>
      <vt:lpstr>Text Classification and Naïve Bayes</vt:lpstr>
      <vt:lpstr>The Real World</vt:lpstr>
      <vt:lpstr>No training data? Manually written rules</vt:lpstr>
      <vt:lpstr>Very little data?</vt:lpstr>
      <vt:lpstr>A reasonable amount of data?</vt:lpstr>
      <vt:lpstr>Accuracy as a function of data size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*+.</vt:lpstr>
      <vt:lpstr>Regular Expressions: Anchors  ^  $</vt:lpstr>
      <vt:lpstr>Example</vt:lpstr>
      <vt:lpstr>Errors</vt:lpstr>
      <vt:lpstr>Errors cont.</vt:lpstr>
      <vt:lpstr>Summary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530: Text Processing </dc:title>
  <dc:creator>Callison-Burch, Christopher</dc:creator>
  <cp:lastModifiedBy>Callison-Burch, Christopher</cp:lastModifiedBy>
  <cp:revision>1</cp:revision>
  <dcterms:created xsi:type="dcterms:W3CDTF">2020-01-22T17:29:17Z</dcterms:created>
  <dcterms:modified xsi:type="dcterms:W3CDTF">2020-01-22T17:29:20Z</dcterms:modified>
</cp:coreProperties>
</file>