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6"/>
  </p:notesMasterIdLst>
  <p:handoutMasterIdLst>
    <p:handoutMasterId r:id="rId57"/>
  </p:handoutMasterIdLst>
  <p:sldIdLst>
    <p:sldId id="1777" r:id="rId2"/>
    <p:sldId id="1838" r:id="rId3"/>
    <p:sldId id="589" r:id="rId4"/>
    <p:sldId id="591" r:id="rId5"/>
    <p:sldId id="596" r:id="rId6"/>
    <p:sldId id="597" r:id="rId7"/>
    <p:sldId id="1830" r:id="rId8"/>
    <p:sldId id="1831" r:id="rId9"/>
    <p:sldId id="1834" r:id="rId10"/>
    <p:sldId id="1839" r:id="rId11"/>
    <p:sldId id="1840" r:id="rId12"/>
    <p:sldId id="1841" r:id="rId13"/>
    <p:sldId id="452" r:id="rId14"/>
    <p:sldId id="405" r:id="rId15"/>
    <p:sldId id="406" r:id="rId16"/>
    <p:sldId id="442" r:id="rId17"/>
    <p:sldId id="444" r:id="rId18"/>
    <p:sldId id="408" r:id="rId19"/>
    <p:sldId id="409" r:id="rId20"/>
    <p:sldId id="411" r:id="rId21"/>
    <p:sldId id="412" r:id="rId22"/>
    <p:sldId id="413" r:id="rId23"/>
    <p:sldId id="415" r:id="rId24"/>
    <p:sldId id="416" r:id="rId25"/>
    <p:sldId id="417" r:id="rId26"/>
    <p:sldId id="419" r:id="rId27"/>
    <p:sldId id="420" r:id="rId28"/>
    <p:sldId id="1842" r:id="rId29"/>
    <p:sldId id="458" r:id="rId30"/>
    <p:sldId id="459" r:id="rId31"/>
    <p:sldId id="460" r:id="rId32"/>
    <p:sldId id="461" r:id="rId33"/>
    <p:sldId id="422" r:id="rId34"/>
    <p:sldId id="423" r:id="rId35"/>
    <p:sldId id="1836" r:id="rId36"/>
    <p:sldId id="425" r:id="rId37"/>
    <p:sldId id="426" r:id="rId38"/>
    <p:sldId id="427" r:id="rId39"/>
    <p:sldId id="428" r:id="rId40"/>
    <p:sldId id="429" r:id="rId41"/>
    <p:sldId id="430" r:id="rId42"/>
    <p:sldId id="431" r:id="rId43"/>
    <p:sldId id="432" r:id="rId44"/>
    <p:sldId id="433" r:id="rId45"/>
    <p:sldId id="1833" r:id="rId46"/>
    <p:sldId id="450" r:id="rId47"/>
    <p:sldId id="1837" r:id="rId48"/>
    <p:sldId id="435" r:id="rId49"/>
    <p:sldId id="457" r:id="rId50"/>
    <p:sldId id="437" r:id="rId51"/>
    <p:sldId id="438" r:id="rId52"/>
    <p:sldId id="439" r:id="rId53"/>
    <p:sldId id="440" r:id="rId54"/>
    <p:sldId id="456"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95ECB"/>
    <a:srgbClr val="333399"/>
    <a:srgbClr val="0000FF"/>
    <a:srgbClr val="FF0066"/>
    <a:srgbClr val="008000"/>
    <a:srgbClr val="D60093"/>
    <a:srgbClr val="33CC33"/>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5" autoAdjust="0"/>
    <p:restoredTop sz="88394" autoAdjust="0"/>
  </p:normalViewPr>
  <p:slideViewPr>
    <p:cSldViewPr>
      <p:cViewPr varScale="1">
        <p:scale>
          <a:sx n="132" d="100"/>
          <a:sy n="132" d="100"/>
        </p:scale>
        <p:origin x="4520" y="16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aclweb.org/anthology/D17-1322.pdf"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aclweb.org/anthology/D17-1322.pdf" TargetMode="External"/><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svg"/><Relationship Id="rId1"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3C50B-6054-455F-90D6-FB2A8A57E038}"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EE6B2975-BCDD-4B8A-BEF6-6FE368AB3DD3}">
      <dgm:prSet/>
      <dgm:spPr/>
      <dgm:t>
        <a:bodyPr/>
        <a:lstStyle/>
        <a:p>
          <a:pPr>
            <a:defRPr cap="all"/>
          </a:pPr>
          <a:r>
            <a:rPr lang="en-US"/>
            <a:t>HW1 is due tonight before 11:59pm.</a:t>
          </a:r>
        </a:p>
      </dgm:t>
    </dgm:pt>
    <dgm:pt modelId="{BFFCA771-36F9-46D5-9C2A-D19EAE6C223F}" type="parTrans" cxnId="{39796976-6326-42CB-AB14-602239CD345B}">
      <dgm:prSet/>
      <dgm:spPr/>
      <dgm:t>
        <a:bodyPr/>
        <a:lstStyle/>
        <a:p>
          <a:endParaRPr lang="en-US"/>
        </a:p>
      </dgm:t>
    </dgm:pt>
    <dgm:pt modelId="{2C369B64-4696-44ED-B327-697638F4A597}" type="sibTrans" cxnId="{39796976-6326-42CB-AB14-602239CD345B}">
      <dgm:prSet/>
      <dgm:spPr/>
      <dgm:t>
        <a:bodyPr/>
        <a:lstStyle/>
        <a:p>
          <a:endParaRPr lang="en-US"/>
        </a:p>
      </dgm:t>
    </dgm:pt>
    <dgm:pt modelId="{A48D0B29-4241-4399-A6C3-41F5433E7A67}">
      <dgm:prSet/>
      <dgm:spPr/>
      <dgm:t>
        <a:bodyPr/>
        <a:lstStyle/>
        <a:p>
          <a:pPr>
            <a:defRPr cap="all"/>
          </a:pPr>
          <a:r>
            <a:rPr lang="en-US"/>
            <a:t>If you don’t yet have a permit and you are hoping to get into the class, you </a:t>
          </a:r>
          <a:r>
            <a:rPr lang="en-US" b="1"/>
            <a:t>must</a:t>
          </a:r>
          <a:r>
            <a:rPr lang="en-US"/>
            <a:t> turn the homework in on time.</a:t>
          </a:r>
        </a:p>
      </dgm:t>
    </dgm:pt>
    <dgm:pt modelId="{E47BFA79-C5A5-41FE-89B6-A7D442D1BADC}" type="parTrans" cxnId="{ABEAD8F4-F414-45F8-8BAB-04CF35453C17}">
      <dgm:prSet/>
      <dgm:spPr/>
      <dgm:t>
        <a:bodyPr/>
        <a:lstStyle/>
        <a:p>
          <a:endParaRPr lang="en-US"/>
        </a:p>
      </dgm:t>
    </dgm:pt>
    <dgm:pt modelId="{FF49A62F-09B9-4824-860D-A57C33BFD23C}" type="sibTrans" cxnId="{ABEAD8F4-F414-45F8-8BAB-04CF35453C17}">
      <dgm:prSet/>
      <dgm:spPr/>
      <dgm:t>
        <a:bodyPr/>
        <a:lstStyle/>
        <a:p>
          <a:endParaRPr lang="en-US"/>
        </a:p>
      </dgm:t>
    </dgm:pt>
    <dgm:pt modelId="{B300A597-B889-4E59-ABDD-437047D2ACAF}">
      <dgm:prSet/>
      <dgm:spPr/>
      <dgm:t>
        <a:bodyPr/>
        <a:lstStyle/>
        <a:p>
          <a:pPr>
            <a:defRPr cap="all"/>
          </a:pPr>
          <a:r>
            <a:rPr lang="en-US" dirty="0"/>
            <a:t>Read Textbook Chapter 2 and </a:t>
          </a:r>
          <a:r>
            <a:rPr lang="en-US" u="sng" dirty="0">
              <a:hlinkClick xmlns:r="http://schemas.openxmlformats.org/officeDocument/2006/relationships" r:id="rId1"/>
            </a:rPr>
            <a:t>Depression and Self-Harm Risk Assessment in Online Forums</a:t>
          </a:r>
          <a:r>
            <a:rPr lang="en-US" dirty="0"/>
            <a:t>  </a:t>
          </a:r>
        </a:p>
      </dgm:t>
    </dgm:pt>
    <dgm:pt modelId="{7C89342F-F0B4-4731-9E06-7410BAA11441}" type="parTrans" cxnId="{A920EB66-4E1A-4D44-8375-5349B68CCF48}">
      <dgm:prSet/>
      <dgm:spPr/>
      <dgm:t>
        <a:bodyPr/>
        <a:lstStyle/>
        <a:p>
          <a:endParaRPr lang="en-US"/>
        </a:p>
      </dgm:t>
    </dgm:pt>
    <dgm:pt modelId="{74B5C8E1-4E2C-459E-85B2-55D1610E0771}" type="sibTrans" cxnId="{A920EB66-4E1A-4D44-8375-5349B68CCF48}">
      <dgm:prSet/>
      <dgm:spPr/>
      <dgm:t>
        <a:bodyPr/>
        <a:lstStyle/>
        <a:p>
          <a:endParaRPr lang="en-US"/>
        </a:p>
      </dgm:t>
    </dgm:pt>
    <dgm:pt modelId="{4AB8C81F-4798-487C-A2B3-0B6FD6BBBFEB}" type="pres">
      <dgm:prSet presAssocID="{2583C50B-6054-455F-90D6-FB2A8A57E038}" presName="root" presStyleCnt="0">
        <dgm:presLayoutVars>
          <dgm:dir/>
          <dgm:resizeHandles val="exact"/>
        </dgm:presLayoutVars>
      </dgm:prSet>
      <dgm:spPr/>
    </dgm:pt>
    <dgm:pt modelId="{ED9E2981-9FA3-4167-9137-848EBBBDB779}" type="pres">
      <dgm:prSet presAssocID="{EE6B2975-BCDD-4B8A-BEF6-6FE368AB3DD3}" presName="compNode" presStyleCnt="0"/>
      <dgm:spPr/>
    </dgm:pt>
    <dgm:pt modelId="{4C38FDB1-114E-42BC-9744-E2622D628DCA}" type="pres">
      <dgm:prSet presAssocID="{EE6B2975-BCDD-4B8A-BEF6-6FE368AB3DD3}" presName="iconBgRect" presStyleLbl="bgShp" presStyleIdx="0" presStyleCnt="3"/>
      <dgm:spPr/>
    </dgm:pt>
    <dgm:pt modelId="{466C379B-8C85-4675-AA0C-42B9B9BEC319}" type="pres">
      <dgm:prSet presAssocID="{EE6B2975-BCDD-4B8A-BEF6-6FE368AB3DD3}"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ock"/>
        </a:ext>
      </dgm:extLst>
    </dgm:pt>
    <dgm:pt modelId="{ECC22B67-2A0C-460E-97C9-8F1B6ED6964F}" type="pres">
      <dgm:prSet presAssocID="{EE6B2975-BCDD-4B8A-BEF6-6FE368AB3DD3}" presName="spaceRect" presStyleCnt="0"/>
      <dgm:spPr/>
    </dgm:pt>
    <dgm:pt modelId="{C28A1521-AC83-4653-A265-120D95171897}" type="pres">
      <dgm:prSet presAssocID="{EE6B2975-BCDD-4B8A-BEF6-6FE368AB3DD3}" presName="textRect" presStyleLbl="revTx" presStyleIdx="0" presStyleCnt="3">
        <dgm:presLayoutVars>
          <dgm:chMax val="1"/>
          <dgm:chPref val="1"/>
        </dgm:presLayoutVars>
      </dgm:prSet>
      <dgm:spPr/>
    </dgm:pt>
    <dgm:pt modelId="{F316EF51-5893-4B8E-ACDB-5A7D2A6DDCC5}" type="pres">
      <dgm:prSet presAssocID="{2C369B64-4696-44ED-B327-697638F4A597}" presName="sibTrans" presStyleCnt="0"/>
      <dgm:spPr/>
    </dgm:pt>
    <dgm:pt modelId="{1E33C28C-8B7B-4FEF-A7A6-6BB1319B024B}" type="pres">
      <dgm:prSet presAssocID="{A48D0B29-4241-4399-A6C3-41F5433E7A67}" presName="compNode" presStyleCnt="0"/>
      <dgm:spPr/>
    </dgm:pt>
    <dgm:pt modelId="{414DD1B6-05FB-462D-ACF0-72D229570FD6}" type="pres">
      <dgm:prSet presAssocID="{A48D0B29-4241-4399-A6C3-41F5433E7A67}" presName="iconBgRect" presStyleLbl="bgShp" presStyleIdx="1" presStyleCnt="3"/>
      <dgm:spPr/>
    </dgm:pt>
    <dgm:pt modelId="{75147B01-1FF9-4719-95F5-5C20CE323C71}" type="pres">
      <dgm:prSet presAssocID="{A48D0B29-4241-4399-A6C3-41F5433E7A6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lassroom"/>
        </a:ext>
      </dgm:extLst>
    </dgm:pt>
    <dgm:pt modelId="{341E67C8-FE85-429B-BC52-C0DB17AF0543}" type="pres">
      <dgm:prSet presAssocID="{A48D0B29-4241-4399-A6C3-41F5433E7A67}" presName="spaceRect" presStyleCnt="0"/>
      <dgm:spPr/>
    </dgm:pt>
    <dgm:pt modelId="{C9B5B8DE-0FB1-492E-90B5-9344C3FC8C78}" type="pres">
      <dgm:prSet presAssocID="{A48D0B29-4241-4399-A6C3-41F5433E7A67}" presName="textRect" presStyleLbl="revTx" presStyleIdx="1" presStyleCnt="3">
        <dgm:presLayoutVars>
          <dgm:chMax val="1"/>
          <dgm:chPref val="1"/>
        </dgm:presLayoutVars>
      </dgm:prSet>
      <dgm:spPr/>
    </dgm:pt>
    <dgm:pt modelId="{000193DA-0EBE-4AA8-892B-E0330FBBE81C}" type="pres">
      <dgm:prSet presAssocID="{FF49A62F-09B9-4824-860D-A57C33BFD23C}" presName="sibTrans" presStyleCnt="0"/>
      <dgm:spPr/>
    </dgm:pt>
    <dgm:pt modelId="{603E7F4E-470C-4151-A425-317D82A8C363}" type="pres">
      <dgm:prSet presAssocID="{B300A597-B889-4E59-ABDD-437047D2ACAF}" presName="compNode" presStyleCnt="0"/>
      <dgm:spPr/>
    </dgm:pt>
    <dgm:pt modelId="{31FF7921-F498-4743-9EED-041BFEF9C3E6}" type="pres">
      <dgm:prSet presAssocID="{B300A597-B889-4E59-ABDD-437047D2ACAF}" presName="iconBgRect" presStyleLbl="bgShp" presStyleIdx="2" presStyleCnt="3"/>
      <dgm:spPr/>
    </dgm:pt>
    <dgm:pt modelId="{328737A0-9F93-4336-8A7E-C10624135E40}" type="pres">
      <dgm:prSet presAssocID="{B300A597-B889-4E59-ABDD-437047D2ACAF}"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ooks"/>
        </a:ext>
      </dgm:extLst>
    </dgm:pt>
    <dgm:pt modelId="{DE1088D1-24B9-455E-886D-D29A755AA281}" type="pres">
      <dgm:prSet presAssocID="{B300A597-B889-4E59-ABDD-437047D2ACAF}" presName="spaceRect" presStyleCnt="0"/>
      <dgm:spPr/>
    </dgm:pt>
    <dgm:pt modelId="{4545AD69-E080-4CC7-84A5-BCED6AA2BD05}" type="pres">
      <dgm:prSet presAssocID="{B300A597-B889-4E59-ABDD-437047D2ACAF}" presName="textRect" presStyleLbl="revTx" presStyleIdx="2" presStyleCnt="3">
        <dgm:presLayoutVars>
          <dgm:chMax val="1"/>
          <dgm:chPref val="1"/>
        </dgm:presLayoutVars>
      </dgm:prSet>
      <dgm:spPr/>
    </dgm:pt>
  </dgm:ptLst>
  <dgm:cxnLst>
    <dgm:cxn modelId="{3D51F003-C12E-44F2-A42A-86DFA08D9D3E}" type="presOf" srcId="{EE6B2975-BCDD-4B8A-BEF6-6FE368AB3DD3}" destId="{C28A1521-AC83-4653-A265-120D95171897}" srcOrd="0" destOrd="0" presId="urn:microsoft.com/office/officeart/2018/5/layout/IconCircleLabelList"/>
    <dgm:cxn modelId="{78DCE450-3E03-4AE6-B022-E4D2F9F73B84}" type="presOf" srcId="{A48D0B29-4241-4399-A6C3-41F5433E7A67}" destId="{C9B5B8DE-0FB1-492E-90B5-9344C3FC8C78}" srcOrd="0" destOrd="0" presId="urn:microsoft.com/office/officeart/2018/5/layout/IconCircleLabelList"/>
    <dgm:cxn modelId="{A920EB66-4E1A-4D44-8375-5349B68CCF48}" srcId="{2583C50B-6054-455F-90D6-FB2A8A57E038}" destId="{B300A597-B889-4E59-ABDD-437047D2ACAF}" srcOrd="2" destOrd="0" parTransId="{7C89342F-F0B4-4731-9E06-7410BAA11441}" sibTransId="{74B5C8E1-4E2C-459E-85B2-55D1610E0771}"/>
    <dgm:cxn modelId="{D9294A68-2D0E-4A9C-9E6F-3F1AC1362641}" type="presOf" srcId="{B300A597-B889-4E59-ABDD-437047D2ACAF}" destId="{4545AD69-E080-4CC7-84A5-BCED6AA2BD05}" srcOrd="0" destOrd="0" presId="urn:microsoft.com/office/officeart/2018/5/layout/IconCircleLabelList"/>
    <dgm:cxn modelId="{39796976-6326-42CB-AB14-602239CD345B}" srcId="{2583C50B-6054-455F-90D6-FB2A8A57E038}" destId="{EE6B2975-BCDD-4B8A-BEF6-6FE368AB3DD3}" srcOrd="0" destOrd="0" parTransId="{BFFCA771-36F9-46D5-9C2A-D19EAE6C223F}" sibTransId="{2C369B64-4696-44ED-B327-697638F4A597}"/>
    <dgm:cxn modelId="{ABEAD8F4-F414-45F8-8BAB-04CF35453C17}" srcId="{2583C50B-6054-455F-90D6-FB2A8A57E038}" destId="{A48D0B29-4241-4399-A6C3-41F5433E7A67}" srcOrd="1" destOrd="0" parTransId="{E47BFA79-C5A5-41FE-89B6-A7D442D1BADC}" sibTransId="{FF49A62F-09B9-4824-860D-A57C33BFD23C}"/>
    <dgm:cxn modelId="{0DE031FE-CD78-4D50-BB24-9833F5064BE8}" type="presOf" srcId="{2583C50B-6054-455F-90D6-FB2A8A57E038}" destId="{4AB8C81F-4798-487C-A2B3-0B6FD6BBBFEB}" srcOrd="0" destOrd="0" presId="urn:microsoft.com/office/officeart/2018/5/layout/IconCircleLabelList"/>
    <dgm:cxn modelId="{A0FD0D14-929D-4C7C-B68F-F23CF767DA68}" type="presParOf" srcId="{4AB8C81F-4798-487C-A2B3-0B6FD6BBBFEB}" destId="{ED9E2981-9FA3-4167-9137-848EBBBDB779}" srcOrd="0" destOrd="0" presId="urn:microsoft.com/office/officeart/2018/5/layout/IconCircleLabelList"/>
    <dgm:cxn modelId="{54C54E87-FBCA-4C41-BBAF-4F8DAAAC7A74}" type="presParOf" srcId="{ED9E2981-9FA3-4167-9137-848EBBBDB779}" destId="{4C38FDB1-114E-42BC-9744-E2622D628DCA}" srcOrd="0" destOrd="0" presId="urn:microsoft.com/office/officeart/2018/5/layout/IconCircleLabelList"/>
    <dgm:cxn modelId="{447359C4-91DA-4C26-9212-76D1F8933ABF}" type="presParOf" srcId="{ED9E2981-9FA3-4167-9137-848EBBBDB779}" destId="{466C379B-8C85-4675-AA0C-42B9B9BEC319}" srcOrd="1" destOrd="0" presId="urn:microsoft.com/office/officeart/2018/5/layout/IconCircleLabelList"/>
    <dgm:cxn modelId="{33F8D491-F2C5-489B-97A4-804844B277E4}" type="presParOf" srcId="{ED9E2981-9FA3-4167-9137-848EBBBDB779}" destId="{ECC22B67-2A0C-460E-97C9-8F1B6ED6964F}" srcOrd="2" destOrd="0" presId="urn:microsoft.com/office/officeart/2018/5/layout/IconCircleLabelList"/>
    <dgm:cxn modelId="{3A642235-F25B-48B5-9650-09FD9AA5AFC7}" type="presParOf" srcId="{ED9E2981-9FA3-4167-9137-848EBBBDB779}" destId="{C28A1521-AC83-4653-A265-120D95171897}" srcOrd="3" destOrd="0" presId="urn:microsoft.com/office/officeart/2018/5/layout/IconCircleLabelList"/>
    <dgm:cxn modelId="{A7FBAFA9-BFEE-4F83-9855-DDEC68417E57}" type="presParOf" srcId="{4AB8C81F-4798-487C-A2B3-0B6FD6BBBFEB}" destId="{F316EF51-5893-4B8E-ACDB-5A7D2A6DDCC5}" srcOrd="1" destOrd="0" presId="urn:microsoft.com/office/officeart/2018/5/layout/IconCircleLabelList"/>
    <dgm:cxn modelId="{C3C06404-498B-41DC-B6DB-7F76DD9F54DF}" type="presParOf" srcId="{4AB8C81F-4798-487C-A2B3-0B6FD6BBBFEB}" destId="{1E33C28C-8B7B-4FEF-A7A6-6BB1319B024B}" srcOrd="2" destOrd="0" presId="urn:microsoft.com/office/officeart/2018/5/layout/IconCircleLabelList"/>
    <dgm:cxn modelId="{44B18D53-CD7E-4D28-8299-E880A81210AC}" type="presParOf" srcId="{1E33C28C-8B7B-4FEF-A7A6-6BB1319B024B}" destId="{414DD1B6-05FB-462D-ACF0-72D229570FD6}" srcOrd="0" destOrd="0" presId="urn:microsoft.com/office/officeart/2018/5/layout/IconCircleLabelList"/>
    <dgm:cxn modelId="{77842228-77F6-45F7-B710-E2DE610874E2}" type="presParOf" srcId="{1E33C28C-8B7B-4FEF-A7A6-6BB1319B024B}" destId="{75147B01-1FF9-4719-95F5-5C20CE323C71}" srcOrd="1" destOrd="0" presId="urn:microsoft.com/office/officeart/2018/5/layout/IconCircleLabelList"/>
    <dgm:cxn modelId="{7A77AD03-3B4B-485C-9F4B-824C167A35A3}" type="presParOf" srcId="{1E33C28C-8B7B-4FEF-A7A6-6BB1319B024B}" destId="{341E67C8-FE85-429B-BC52-C0DB17AF0543}" srcOrd="2" destOrd="0" presId="urn:microsoft.com/office/officeart/2018/5/layout/IconCircleLabelList"/>
    <dgm:cxn modelId="{EFD7E2D2-A331-4DEB-ADCB-3294072C2805}" type="presParOf" srcId="{1E33C28C-8B7B-4FEF-A7A6-6BB1319B024B}" destId="{C9B5B8DE-0FB1-492E-90B5-9344C3FC8C78}" srcOrd="3" destOrd="0" presId="urn:microsoft.com/office/officeart/2018/5/layout/IconCircleLabelList"/>
    <dgm:cxn modelId="{9DFADD36-B240-4741-BE1A-D1EDF437B649}" type="presParOf" srcId="{4AB8C81F-4798-487C-A2B3-0B6FD6BBBFEB}" destId="{000193DA-0EBE-4AA8-892B-E0330FBBE81C}" srcOrd="3" destOrd="0" presId="urn:microsoft.com/office/officeart/2018/5/layout/IconCircleLabelList"/>
    <dgm:cxn modelId="{8BD1A3E8-A770-40BF-B8E4-DA65BCB1B293}" type="presParOf" srcId="{4AB8C81F-4798-487C-A2B3-0B6FD6BBBFEB}" destId="{603E7F4E-470C-4151-A425-317D82A8C363}" srcOrd="4" destOrd="0" presId="urn:microsoft.com/office/officeart/2018/5/layout/IconCircleLabelList"/>
    <dgm:cxn modelId="{90B8B430-6630-4A22-96B0-777D6C61240D}" type="presParOf" srcId="{603E7F4E-470C-4151-A425-317D82A8C363}" destId="{31FF7921-F498-4743-9EED-041BFEF9C3E6}" srcOrd="0" destOrd="0" presId="urn:microsoft.com/office/officeart/2018/5/layout/IconCircleLabelList"/>
    <dgm:cxn modelId="{0D79A6C7-8D71-4BAC-9587-7494C8375B27}" type="presParOf" srcId="{603E7F4E-470C-4151-A425-317D82A8C363}" destId="{328737A0-9F93-4336-8A7E-C10624135E40}" srcOrd="1" destOrd="0" presId="urn:microsoft.com/office/officeart/2018/5/layout/IconCircleLabelList"/>
    <dgm:cxn modelId="{540A93CE-2D9E-4CA4-84FB-0EB1AB9CCCCC}" type="presParOf" srcId="{603E7F4E-470C-4151-A425-317D82A8C363}" destId="{DE1088D1-24B9-455E-886D-D29A755AA281}" srcOrd="2" destOrd="0" presId="urn:microsoft.com/office/officeart/2018/5/layout/IconCircleLabelList"/>
    <dgm:cxn modelId="{387351F2-CD7C-47B2-97C4-F6070CF4F11D}" type="presParOf" srcId="{603E7F4E-470C-4151-A425-317D82A8C363}" destId="{4545AD69-E080-4CC7-84A5-BCED6AA2BD0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BDC97-33D5-41AA-AEB0-8364ED94EC1F}"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7B738A0-808F-4216-8588-BB3548EF457B}">
      <dgm:prSet/>
      <dgm:spPr/>
      <dgm:t>
        <a:bodyPr/>
        <a:lstStyle/>
        <a:p>
          <a:pPr>
            <a:defRPr b="1"/>
          </a:pPr>
          <a:r>
            <a:rPr lang="en-US" dirty="0"/>
            <a:t>Regular expressions play a surprisingly large role</a:t>
          </a:r>
        </a:p>
      </dgm:t>
    </dgm:pt>
    <dgm:pt modelId="{1DDF9D56-D39E-421A-845E-84AE48FDFACA}" type="parTrans" cxnId="{0626C624-1E36-4378-9EED-9D60F844B331}">
      <dgm:prSet/>
      <dgm:spPr/>
      <dgm:t>
        <a:bodyPr/>
        <a:lstStyle/>
        <a:p>
          <a:endParaRPr lang="en-US"/>
        </a:p>
      </dgm:t>
    </dgm:pt>
    <dgm:pt modelId="{3CAF9D88-B213-4991-B22D-1FA0DB1042AB}" type="sibTrans" cxnId="{0626C624-1E36-4378-9EED-9D60F844B331}">
      <dgm:prSet/>
      <dgm:spPr/>
      <dgm:t>
        <a:bodyPr/>
        <a:lstStyle/>
        <a:p>
          <a:endParaRPr lang="en-US"/>
        </a:p>
      </dgm:t>
    </dgm:pt>
    <dgm:pt modelId="{645B13F2-89A5-43B2-AFF1-57049236BE1F}">
      <dgm:prSet/>
      <dgm:spPr/>
      <dgm:t>
        <a:bodyPr/>
        <a:lstStyle/>
        <a:p>
          <a:r>
            <a:rPr lang="en-US"/>
            <a:t>Sophisticated sequences of regular expressions are often the first model for any text processing text</a:t>
          </a:r>
        </a:p>
      </dgm:t>
    </dgm:pt>
    <dgm:pt modelId="{F4D2AE68-BD5A-447E-BB4A-59FD5258052A}" type="parTrans" cxnId="{480DC7F6-80F7-4A76-AB8A-D4A1E395BD91}">
      <dgm:prSet/>
      <dgm:spPr/>
      <dgm:t>
        <a:bodyPr/>
        <a:lstStyle/>
        <a:p>
          <a:endParaRPr lang="en-US"/>
        </a:p>
      </dgm:t>
    </dgm:pt>
    <dgm:pt modelId="{FC45F592-7981-43E2-A1A8-BBD6AB25F34D}" type="sibTrans" cxnId="{480DC7F6-80F7-4A76-AB8A-D4A1E395BD91}">
      <dgm:prSet/>
      <dgm:spPr/>
      <dgm:t>
        <a:bodyPr/>
        <a:lstStyle/>
        <a:p>
          <a:endParaRPr lang="en-US"/>
        </a:p>
      </dgm:t>
    </dgm:pt>
    <dgm:pt modelId="{C5B397D6-1996-4036-AC62-FE76B98F1721}">
      <dgm:prSet/>
      <dgm:spPr/>
      <dgm:t>
        <a:bodyPr/>
        <a:lstStyle/>
        <a:p>
          <a:pPr>
            <a:defRPr b="1"/>
          </a:pPr>
          <a:r>
            <a:rPr lang="en-US" dirty="0"/>
            <a:t>For many hard tasks, we use machine learning classifiers</a:t>
          </a:r>
        </a:p>
      </dgm:t>
    </dgm:pt>
    <dgm:pt modelId="{628CF4FD-C6D5-4EBC-926A-0A7F444A451E}" type="parTrans" cxnId="{D3BDB4FF-CE5D-42AD-ABE3-E660843BED06}">
      <dgm:prSet/>
      <dgm:spPr/>
      <dgm:t>
        <a:bodyPr/>
        <a:lstStyle/>
        <a:p>
          <a:endParaRPr lang="en-US"/>
        </a:p>
      </dgm:t>
    </dgm:pt>
    <dgm:pt modelId="{7EACE5CB-8FDE-4CFB-A248-E954D1D3D682}" type="sibTrans" cxnId="{D3BDB4FF-CE5D-42AD-ABE3-E660843BED06}">
      <dgm:prSet/>
      <dgm:spPr/>
      <dgm:t>
        <a:bodyPr/>
        <a:lstStyle/>
        <a:p>
          <a:endParaRPr lang="en-US"/>
        </a:p>
      </dgm:t>
    </dgm:pt>
    <dgm:pt modelId="{5025CC02-5383-4200-BA41-557C39A8CBA9}">
      <dgm:prSet/>
      <dgm:spPr/>
      <dgm:t>
        <a:bodyPr/>
        <a:lstStyle/>
        <a:p>
          <a:r>
            <a:rPr lang="en-US"/>
            <a:t>But regular expressions are used as features in the classifiers</a:t>
          </a:r>
        </a:p>
      </dgm:t>
    </dgm:pt>
    <dgm:pt modelId="{36B78F7B-BB73-44EC-891F-5231B93B83AB}" type="parTrans" cxnId="{00636B02-F511-4FE5-AD1A-3A8AC2A4F801}">
      <dgm:prSet/>
      <dgm:spPr/>
      <dgm:t>
        <a:bodyPr/>
        <a:lstStyle/>
        <a:p>
          <a:endParaRPr lang="en-US"/>
        </a:p>
      </dgm:t>
    </dgm:pt>
    <dgm:pt modelId="{E8A3038A-B168-4EB0-8E56-69C2C583818C}" type="sibTrans" cxnId="{00636B02-F511-4FE5-AD1A-3A8AC2A4F801}">
      <dgm:prSet/>
      <dgm:spPr/>
      <dgm:t>
        <a:bodyPr/>
        <a:lstStyle/>
        <a:p>
          <a:endParaRPr lang="en-US"/>
        </a:p>
      </dgm:t>
    </dgm:pt>
    <dgm:pt modelId="{2EC1168F-F52A-43C7-B31E-E7AE81F06EFE}">
      <dgm:prSet/>
      <dgm:spPr/>
      <dgm:t>
        <a:bodyPr/>
        <a:lstStyle/>
        <a:p>
          <a:r>
            <a:rPr lang="en-US"/>
            <a:t>Can be very useful in capturing generalizations</a:t>
          </a:r>
        </a:p>
      </dgm:t>
    </dgm:pt>
    <dgm:pt modelId="{91A44A1D-2FBD-4797-8E05-D96D6C7EAA2F}" type="parTrans" cxnId="{A1F091D9-A02E-49A8-AB70-F4BE8B7117B4}">
      <dgm:prSet/>
      <dgm:spPr/>
      <dgm:t>
        <a:bodyPr/>
        <a:lstStyle/>
        <a:p>
          <a:endParaRPr lang="en-US"/>
        </a:p>
      </dgm:t>
    </dgm:pt>
    <dgm:pt modelId="{BACBDD4F-EC01-4FC8-935B-A91F22C3B33D}" type="sibTrans" cxnId="{A1F091D9-A02E-49A8-AB70-F4BE8B7117B4}">
      <dgm:prSet/>
      <dgm:spPr/>
      <dgm:t>
        <a:bodyPr/>
        <a:lstStyle/>
        <a:p>
          <a:endParaRPr lang="en-US"/>
        </a:p>
      </dgm:t>
    </dgm:pt>
    <dgm:pt modelId="{F1667371-F957-4B06-A60A-EF9E5C708D78}" type="pres">
      <dgm:prSet presAssocID="{35BBDC97-33D5-41AA-AEB0-8364ED94EC1F}" presName="root" presStyleCnt="0">
        <dgm:presLayoutVars>
          <dgm:dir/>
          <dgm:resizeHandles val="exact"/>
        </dgm:presLayoutVars>
      </dgm:prSet>
      <dgm:spPr/>
    </dgm:pt>
    <dgm:pt modelId="{0B163E4A-65A1-4B26-A7D2-11C69FBEFEE4}" type="pres">
      <dgm:prSet presAssocID="{57B738A0-808F-4216-8588-BB3548EF457B}" presName="compNode" presStyleCnt="0"/>
      <dgm:spPr/>
    </dgm:pt>
    <dgm:pt modelId="{79DACECE-855A-466A-849F-4448955DFC44}" type="pres">
      <dgm:prSet presAssocID="{57B738A0-808F-4216-8588-BB3548EF45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9594E4F6-3828-4359-BBFA-AAC704D29D6D}" type="pres">
      <dgm:prSet presAssocID="{57B738A0-808F-4216-8588-BB3548EF457B}" presName="iconSpace" presStyleCnt="0"/>
      <dgm:spPr/>
    </dgm:pt>
    <dgm:pt modelId="{5C6E34C4-3E90-4738-86AD-A08B776D2350}" type="pres">
      <dgm:prSet presAssocID="{57B738A0-808F-4216-8588-BB3548EF457B}" presName="parTx" presStyleLbl="revTx" presStyleIdx="0" presStyleCnt="4">
        <dgm:presLayoutVars>
          <dgm:chMax val="0"/>
          <dgm:chPref val="0"/>
        </dgm:presLayoutVars>
      </dgm:prSet>
      <dgm:spPr/>
    </dgm:pt>
    <dgm:pt modelId="{023D1BDC-37F0-4E02-A85C-ED29C9D3F72A}" type="pres">
      <dgm:prSet presAssocID="{57B738A0-808F-4216-8588-BB3548EF457B}" presName="txSpace" presStyleCnt="0"/>
      <dgm:spPr/>
    </dgm:pt>
    <dgm:pt modelId="{08683EF2-DD8C-4089-9365-9603CBF37C73}" type="pres">
      <dgm:prSet presAssocID="{57B738A0-808F-4216-8588-BB3548EF457B}" presName="desTx" presStyleLbl="revTx" presStyleIdx="1" presStyleCnt="4">
        <dgm:presLayoutVars/>
      </dgm:prSet>
      <dgm:spPr/>
    </dgm:pt>
    <dgm:pt modelId="{D799937E-8014-4B99-89A7-5431024AB897}" type="pres">
      <dgm:prSet presAssocID="{3CAF9D88-B213-4991-B22D-1FA0DB1042AB}" presName="sibTrans" presStyleCnt="0"/>
      <dgm:spPr/>
    </dgm:pt>
    <dgm:pt modelId="{D3F1F17F-034E-4086-9DE2-892B44CBB53F}" type="pres">
      <dgm:prSet presAssocID="{C5B397D6-1996-4036-AC62-FE76B98F1721}" presName="compNode" presStyleCnt="0"/>
      <dgm:spPr/>
    </dgm:pt>
    <dgm:pt modelId="{2AFA85AB-8815-4E6D-BDB7-DB3F490FB158}" type="pres">
      <dgm:prSet presAssocID="{C5B397D6-1996-4036-AC62-FE76B98F17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A13E893-71B7-4950-AA59-FEC019849039}" type="pres">
      <dgm:prSet presAssocID="{C5B397D6-1996-4036-AC62-FE76B98F1721}" presName="iconSpace" presStyleCnt="0"/>
      <dgm:spPr/>
    </dgm:pt>
    <dgm:pt modelId="{D9B76A80-75DF-4805-A440-E9217A13F9A9}" type="pres">
      <dgm:prSet presAssocID="{C5B397D6-1996-4036-AC62-FE76B98F1721}" presName="parTx" presStyleLbl="revTx" presStyleIdx="2" presStyleCnt="4">
        <dgm:presLayoutVars>
          <dgm:chMax val="0"/>
          <dgm:chPref val="0"/>
        </dgm:presLayoutVars>
      </dgm:prSet>
      <dgm:spPr/>
    </dgm:pt>
    <dgm:pt modelId="{49911F47-BFBA-4D13-86D8-B43B4D16F3AC}" type="pres">
      <dgm:prSet presAssocID="{C5B397D6-1996-4036-AC62-FE76B98F1721}" presName="txSpace" presStyleCnt="0"/>
      <dgm:spPr/>
    </dgm:pt>
    <dgm:pt modelId="{E4D6ABCB-DEDD-4AEC-BE76-618D5C6AE78C}" type="pres">
      <dgm:prSet presAssocID="{C5B397D6-1996-4036-AC62-FE76B98F1721}" presName="desTx" presStyleLbl="revTx" presStyleIdx="3" presStyleCnt="4">
        <dgm:presLayoutVars/>
      </dgm:prSet>
      <dgm:spPr/>
    </dgm:pt>
  </dgm:ptLst>
  <dgm:cxnLst>
    <dgm:cxn modelId="{00636B02-F511-4FE5-AD1A-3A8AC2A4F801}" srcId="{C5B397D6-1996-4036-AC62-FE76B98F1721}" destId="{5025CC02-5383-4200-BA41-557C39A8CBA9}" srcOrd="0" destOrd="0" parTransId="{36B78F7B-BB73-44EC-891F-5231B93B83AB}" sibTransId="{E8A3038A-B168-4EB0-8E56-69C2C583818C}"/>
    <dgm:cxn modelId="{A1F5EC0F-C493-452A-B9E7-C5DA8EE47A8C}" type="presOf" srcId="{645B13F2-89A5-43B2-AFF1-57049236BE1F}" destId="{08683EF2-DD8C-4089-9365-9603CBF37C73}" srcOrd="0" destOrd="0" presId="urn:microsoft.com/office/officeart/2018/2/layout/IconLabelDescriptionList"/>
    <dgm:cxn modelId="{0626C624-1E36-4378-9EED-9D60F844B331}" srcId="{35BBDC97-33D5-41AA-AEB0-8364ED94EC1F}" destId="{57B738A0-808F-4216-8588-BB3548EF457B}" srcOrd="0" destOrd="0" parTransId="{1DDF9D56-D39E-421A-845E-84AE48FDFACA}" sibTransId="{3CAF9D88-B213-4991-B22D-1FA0DB1042AB}"/>
    <dgm:cxn modelId="{7F7EC338-578D-4E59-9E79-F3D52ACFCF77}" type="presOf" srcId="{2EC1168F-F52A-43C7-B31E-E7AE81F06EFE}" destId="{E4D6ABCB-DEDD-4AEC-BE76-618D5C6AE78C}" srcOrd="0" destOrd="1" presId="urn:microsoft.com/office/officeart/2018/2/layout/IconLabelDescriptionList"/>
    <dgm:cxn modelId="{1991D07E-DD81-4543-843C-273B0C80980D}" type="presOf" srcId="{5025CC02-5383-4200-BA41-557C39A8CBA9}" destId="{E4D6ABCB-DEDD-4AEC-BE76-618D5C6AE78C}" srcOrd="0" destOrd="0" presId="urn:microsoft.com/office/officeart/2018/2/layout/IconLabelDescriptionList"/>
    <dgm:cxn modelId="{FF3C79A2-BB74-4437-BE75-8A36E5E2DEF9}" type="presOf" srcId="{C5B397D6-1996-4036-AC62-FE76B98F1721}" destId="{D9B76A80-75DF-4805-A440-E9217A13F9A9}" srcOrd="0" destOrd="0" presId="urn:microsoft.com/office/officeart/2018/2/layout/IconLabelDescriptionList"/>
    <dgm:cxn modelId="{2C2996AC-107C-471F-900E-E533EC5BB8FC}" type="presOf" srcId="{57B738A0-808F-4216-8588-BB3548EF457B}" destId="{5C6E34C4-3E90-4738-86AD-A08B776D2350}" srcOrd="0" destOrd="0" presId="urn:microsoft.com/office/officeart/2018/2/layout/IconLabelDescriptionList"/>
    <dgm:cxn modelId="{A1F091D9-A02E-49A8-AB70-F4BE8B7117B4}" srcId="{C5B397D6-1996-4036-AC62-FE76B98F1721}" destId="{2EC1168F-F52A-43C7-B31E-E7AE81F06EFE}" srcOrd="1" destOrd="0" parTransId="{91A44A1D-2FBD-4797-8E05-D96D6C7EAA2F}" sibTransId="{BACBDD4F-EC01-4FC8-935B-A91F22C3B33D}"/>
    <dgm:cxn modelId="{63CA51DE-B538-4C18-88E5-23C2467B604A}" type="presOf" srcId="{35BBDC97-33D5-41AA-AEB0-8364ED94EC1F}" destId="{F1667371-F957-4B06-A60A-EF9E5C708D78}" srcOrd="0" destOrd="0" presId="urn:microsoft.com/office/officeart/2018/2/layout/IconLabelDescriptionList"/>
    <dgm:cxn modelId="{480DC7F6-80F7-4A76-AB8A-D4A1E395BD91}" srcId="{57B738A0-808F-4216-8588-BB3548EF457B}" destId="{645B13F2-89A5-43B2-AFF1-57049236BE1F}" srcOrd="0" destOrd="0" parTransId="{F4D2AE68-BD5A-447E-BB4A-59FD5258052A}" sibTransId="{FC45F592-7981-43E2-A1A8-BBD6AB25F34D}"/>
    <dgm:cxn modelId="{D3BDB4FF-CE5D-42AD-ABE3-E660843BED06}" srcId="{35BBDC97-33D5-41AA-AEB0-8364ED94EC1F}" destId="{C5B397D6-1996-4036-AC62-FE76B98F1721}" srcOrd="1" destOrd="0" parTransId="{628CF4FD-C6D5-4EBC-926A-0A7F444A451E}" sibTransId="{7EACE5CB-8FDE-4CFB-A248-E954D1D3D682}"/>
    <dgm:cxn modelId="{28C2E3CB-4245-4F22-A16E-7EF25C4DB3C9}" type="presParOf" srcId="{F1667371-F957-4B06-A60A-EF9E5C708D78}" destId="{0B163E4A-65A1-4B26-A7D2-11C69FBEFEE4}" srcOrd="0" destOrd="0" presId="urn:microsoft.com/office/officeart/2018/2/layout/IconLabelDescriptionList"/>
    <dgm:cxn modelId="{BBB67BE5-F4DC-490B-99AF-C7260DBB5074}" type="presParOf" srcId="{0B163E4A-65A1-4B26-A7D2-11C69FBEFEE4}" destId="{79DACECE-855A-466A-849F-4448955DFC44}" srcOrd="0" destOrd="0" presId="urn:microsoft.com/office/officeart/2018/2/layout/IconLabelDescriptionList"/>
    <dgm:cxn modelId="{8C78CBE1-64C6-4946-935C-3A26D17DF649}" type="presParOf" srcId="{0B163E4A-65A1-4B26-A7D2-11C69FBEFEE4}" destId="{9594E4F6-3828-4359-BBFA-AAC704D29D6D}" srcOrd="1" destOrd="0" presId="urn:microsoft.com/office/officeart/2018/2/layout/IconLabelDescriptionList"/>
    <dgm:cxn modelId="{FB9A3733-D6BF-4AD1-933F-2ADE04B65932}" type="presParOf" srcId="{0B163E4A-65A1-4B26-A7D2-11C69FBEFEE4}" destId="{5C6E34C4-3E90-4738-86AD-A08B776D2350}" srcOrd="2" destOrd="0" presId="urn:microsoft.com/office/officeart/2018/2/layout/IconLabelDescriptionList"/>
    <dgm:cxn modelId="{1634C21A-535B-47B5-AA76-00D15004D7ED}" type="presParOf" srcId="{0B163E4A-65A1-4B26-A7D2-11C69FBEFEE4}" destId="{023D1BDC-37F0-4E02-A85C-ED29C9D3F72A}" srcOrd="3" destOrd="0" presId="urn:microsoft.com/office/officeart/2018/2/layout/IconLabelDescriptionList"/>
    <dgm:cxn modelId="{CA5B0184-43DF-4919-A033-9BE552C8652B}" type="presParOf" srcId="{0B163E4A-65A1-4B26-A7D2-11C69FBEFEE4}" destId="{08683EF2-DD8C-4089-9365-9603CBF37C73}" srcOrd="4" destOrd="0" presId="urn:microsoft.com/office/officeart/2018/2/layout/IconLabelDescriptionList"/>
    <dgm:cxn modelId="{772DE19F-9840-4E9E-A2B5-0C10DD5F3AC9}" type="presParOf" srcId="{F1667371-F957-4B06-A60A-EF9E5C708D78}" destId="{D799937E-8014-4B99-89A7-5431024AB897}" srcOrd="1" destOrd="0" presId="urn:microsoft.com/office/officeart/2018/2/layout/IconLabelDescriptionList"/>
    <dgm:cxn modelId="{D5EFC929-E627-4E85-AB50-1C95DAFED9DF}" type="presParOf" srcId="{F1667371-F957-4B06-A60A-EF9E5C708D78}" destId="{D3F1F17F-034E-4086-9DE2-892B44CBB53F}" srcOrd="2" destOrd="0" presId="urn:microsoft.com/office/officeart/2018/2/layout/IconLabelDescriptionList"/>
    <dgm:cxn modelId="{FA9E5C01-242A-420A-BDA8-9E2BE2A7F950}" type="presParOf" srcId="{D3F1F17F-034E-4086-9DE2-892B44CBB53F}" destId="{2AFA85AB-8815-4E6D-BDB7-DB3F490FB158}" srcOrd="0" destOrd="0" presId="urn:microsoft.com/office/officeart/2018/2/layout/IconLabelDescriptionList"/>
    <dgm:cxn modelId="{167783C4-E927-498F-B02E-D60D1EEBEF7A}" type="presParOf" srcId="{D3F1F17F-034E-4086-9DE2-892B44CBB53F}" destId="{3A13E893-71B7-4950-AA59-FEC019849039}" srcOrd="1" destOrd="0" presId="urn:microsoft.com/office/officeart/2018/2/layout/IconLabelDescriptionList"/>
    <dgm:cxn modelId="{4D6AFF5C-D07A-41A9-A7FE-ECC917338CA2}" type="presParOf" srcId="{D3F1F17F-034E-4086-9DE2-892B44CBB53F}" destId="{D9B76A80-75DF-4805-A440-E9217A13F9A9}" srcOrd="2" destOrd="0" presId="urn:microsoft.com/office/officeart/2018/2/layout/IconLabelDescriptionList"/>
    <dgm:cxn modelId="{CB44ACA9-6077-4F48-9026-7F8B1B32722E}" type="presParOf" srcId="{D3F1F17F-034E-4086-9DE2-892B44CBB53F}" destId="{49911F47-BFBA-4D13-86D8-B43B4D16F3AC}" srcOrd="3" destOrd="0" presId="urn:microsoft.com/office/officeart/2018/2/layout/IconLabelDescriptionList"/>
    <dgm:cxn modelId="{2E72E179-D4BE-42D8-99C0-B468F59DA658}" type="presParOf" srcId="{D3F1F17F-034E-4086-9DE2-892B44CBB53F}" destId="{E4D6ABCB-DEDD-4AEC-BE76-618D5C6AE78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8FDB1-114E-42BC-9744-E2622D628DCA}">
      <dsp:nvSpPr>
        <dsp:cNvPr id="0" name=""/>
        <dsp:cNvSpPr/>
      </dsp:nvSpPr>
      <dsp:spPr>
        <a:xfrm>
          <a:off x="441900" y="633040"/>
          <a:ext cx="1372500" cy="1372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C379B-8C85-4675-AA0C-42B9B9BEC319}">
      <dsp:nvSpPr>
        <dsp:cNvPr id="0" name=""/>
        <dsp:cNvSpPr/>
      </dsp:nvSpPr>
      <dsp:spPr>
        <a:xfrm>
          <a:off x="734400" y="925540"/>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8A1521-AC83-4653-A265-120D95171897}">
      <dsp:nvSpPr>
        <dsp:cNvPr id="0" name=""/>
        <dsp:cNvSpPr/>
      </dsp:nvSpPr>
      <dsp:spPr>
        <a:xfrm>
          <a:off x="3150" y="243304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HW1 is due tonight before 11:59pm.</a:t>
          </a:r>
        </a:p>
      </dsp:txBody>
      <dsp:txXfrm>
        <a:off x="3150" y="2433040"/>
        <a:ext cx="2250000" cy="720000"/>
      </dsp:txXfrm>
    </dsp:sp>
    <dsp:sp modelId="{414DD1B6-05FB-462D-ACF0-72D229570FD6}">
      <dsp:nvSpPr>
        <dsp:cNvPr id="0" name=""/>
        <dsp:cNvSpPr/>
      </dsp:nvSpPr>
      <dsp:spPr>
        <a:xfrm>
          <a:off x="3085650" y="633040"/>
          <a:ext cx="1372500" cy="1372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47B01-1FF9-4719-95F5-5C20CE323C71}">
      <dsp:nvSpPr>
        <dsp:cNvPr id="0" name=""/>
        <dsp:cNvSpPr/>
      </dsp:nvSpPr>
      <dsp:spPr>
        <a:xfrm>
          <a:off x="3378150" y="925540"/>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B5B8DE-0FB1-492E-90B5-9344C3FC8C78}">
      <dsp:nvSpPr>
        <dsp:cNvPr id="0" name=""/>
        <dsp:cNvSpPr/>
      </dsp:nvSpPr>
      <dsp:spPr>
        <a:xfrm>
          <a:off x="2646900" y="243304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you don’t yet have a permit and you are hoping to get into the class, you </a:t>
          </a:r>
          <a:r>
            <a:rPr lang="en-US" sz="1200" b="1" kern="1200"/>
            <a:t>must</a:t>
          </a:r>
          <a:r>
            <a:rPr lang="en-US" sz="1200" kern="1200"/>
            <a:t> turn the homework in on time.</a:t>
          </a:r>
        </a:p>
      </dsp:txBody>
      <dsp:txXfrm>
        <a:off x="2646900" y="2433040"/>
        <a:ext cx="2250000" cy="720000"/>
      </dsp:txXfrm>
    </dsp:sp>
    <dsp:sp modelId="{31FF7921-F498-4743-9EED-041BFEF9C3E6}">
      <dsp:nvSpPr>
        <dsp:cNvPr id="0" name=""/>
        <dsp:cNvSpPr/>
      </dsp:nvSpPr>
      <dsp:spPr>
        <a:xfrm>
          <a:off x="5729400" y="633040"/>
          <a:ext cx="1372500" cy="1372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737A0-9F93-4336-8A7E-C10624135E40}">
      <dsp:nvSpPr>
        <dsp:cNvPr id="0" name=""/>
        <dsp:cNvSpPr/>
      </dsp:nvSpPr>
      <dsp:spPr>
        <a:xfrm>
          <a:off x="6021900" y="925540"/>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45AD69-E080-4CC7-84A5-BCED6AA2BD05}">
      <dsp:nvSpPr>
        <dsp:cNvPr id="0" name=""/>
        <dsp:cNvSpPr/>
      </dsp:nvSpPr>
      <dsp:spPr>
        <a:xfrm>
          <a:off x="5290650" y="243304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Read Textbook Chapter 2 and </a:t>
          </a:r>
          <a:r>
            <a:rPr lang="en-US" sz="1200" u="sng" kern="1200" dirty="0">
              <a:hlinkClick xmlns:r="http://schemas.openxmlformats.org/officeDocument/2006/relationships" r:id="rId7"/>
            </a:rPr>
            <a:t>Depression and Self-Harm Risk Assessment in Online Forums</a:t>
          </a:r>
          <a:r>
            <a:rPr lang="en-US" sz="1200" kern="1200" dirty="0"/>
            <a:t>  </a:t>
          </a:r>
        </a:p>
      </dsp:txBody>
      <dsp:txXfrm>
        <a:off x="5290650" y="2433040"/>
        <a:ext cx="225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CECE-855A-466A-849F-4448955DFC44}">
      <dsp:nvSpPr>
        <dsp:cNvPr id="0" name=""/>
        <dsp:cNvSpPr/>
      </dsp:nvSpPr>
      <dsp:spPr>
        <a:xfrm>
          <a:off x="2848" y="1553725"/>
          <a:ext cx="819492" cy="819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6E34C4-3E90-4738-86AD-A08B776D2350}">
      <dsp:nvSpPr>
        <dsp:cNvPr id="0" name=""/>
        <dsp:cNvSpPr/>
      </dsp:nvSpPr>
      <dsp:spPr>
        <a:xfrm>
          <a:off x="2848" y="2482543"/>
          <a:ext cx="2341406" cy="395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Regular expressions play a surprisingly large role</a:t>
          </a:r>
        </a:p>
      </dsp:txBody>
      <dsp:txXfrm>
        <a:off x="2848" y="2482543"/>
        <a:ext cx="2341406" cy="395112"/>
      </dsp:txXfrm>
    </dsp:sp>
    <dsp:sp modelId="{08683EF2-DD8C-4089-9365-9603CBF37C73}">
      <dsp:nvSpPr>
        <dsp:cNvPr id="0" name=""/>
        <dsp:cNvSpPr/>
      </dsp:nvSpPr>
      <dsp:spPr>
        <a:xfrm>
          <a:off x="2848" y="2928505"/>
          <a:ext cx="2341406" cy="116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Sophisticated sequences of regular expressions are often the first model for any text processing text</a:t>
          </a:r>
        </a:p>
      </dsp:txBody>
      <dsp:txXfrm>
        <a:off x="2848" y="2928505"/>
        <a:ext cx="2341406" cy="1167680"/>
      </dsp:txXfrm>
    </dsp:sp>
    <dsp:sp modelId="{2AFA85AB-8815-4E6D-BDB7-DB3F490FB158}">
      <dsp:nvSpPr>
        <dsp:cNvPr id="0" name=""/>
        <dsp:cNvSpPr/>
      </dsp:nvSpPr>
      <dsp:spPr>
        <a:xfrm>
          <a:off x="2754001" y="1553725"/>
          <a:ext cx="819492" cy="819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B76A80-75DF-4805-A440-E9217A13F9A9}">
      <dsp:nvSpPr>
        <dsp:cNvPr id="0" name=""/>
        <dsp:cNvSpPr/>
      </dsp:nvSpPr>
      <dsp:spPr>
        <a:xfrm>
          <a:off x="2754001" y="2482543"/>
          <a:ext cx="2341406" cy="395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For many hard tasks, we use machine learning classifiers</a:t>
          </a:r>
        </a:p>
      </dsp:txBody>
      <dsp:txXfrm>
        <a:off x="2754001" y="2482543"/>
        <a:ext cx="2341406" cy="395112"/>
      </dsp:txXfrm>
    </dsp:sp>
    <dsp:sp modelId="{E4D6ABCB-DEDD-4AEC-BE76-618D5C6AE78C}">
      <dsp:nvSpPr>
        <dsp:cNvPr id="0" name=""/>
        <dsp:cNvSpPr/>
      </dsp:nvSpPr>
      <dsp:spPr>
        <a:xfrm>
          <a:off x="2754001" y="2928505"/>
          <a:ext cx="2341406" cy="116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But regular expressions are used as features in the classifiers</a:t>
          </a:r>
        </a:p>
        <a:p>
          <a:pPr marL="0" lvl="0" indent="0" algn="l" defTabSz="488950">
            <a:lnSpc>
              <a:spcPct val="90000"/>
            </a:lnSpc>
            <a:spcBef>
              <a:spcPct val="0"/>
            </a:spcBef>
            <a:spcAft>
              <a:spcPct val="35000"/>
            </a:spcAft>
            <a:buNone/>
          </a:pPr>
          <a:r>
            <a:rPr lang="en-US" sz="1100" kern="1200"/>
            <a:t>Can be very useful in capturing generalizations</a:t>
          </a:r>
        </a:p>
      </dsp:txBody>
      <dsp:txXfrm>
        <a:off x="2754001" y="2928505"/>
        <a:ext cx="2341406" cy="11676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1/22/20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1/22/20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lonzo_Church" TargetMode="External"/><Relationship Id="rId13" Type="http://schemas.openxmlformats.org/officeDocument/2006/relationships/hyperlink" Target="https://en.wikipedia.org/wiki/Recursion_theory" TargetMode="External"/><Relationship Id="rId18" Type="http://schemas.openxmlformats.org/officeDocument/2006/relationships/hyperlink" Target="https://en.wikipedia.org/wiki/Kleene_star"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Regular_expressions" TargetMode="External"/><Relationship Id="rId7" Type="http://schemas.openxmlformats.org/officeDocument/2006/relationships/hyperlink" Target="https://en.wikipedia.org/wiki/Mathematician" TargetMode="External"/><Relationship Id="rId12" Type="http://schemas.openxmlformats.org/officeDocument/2006/relationships/hyperlink" Target="https://en.wikipedia.org/wiki/Mathematical_logic" TargetMode="External"/><Relationship Id="rId17" Type="http://schemas.openxmlformats.org/officeDocument/2006/relationships/hyperlink" Target="https://en.wikipedia.org/wiki/Kleene_algebra" TargetMode="External"/><Relationship Id="rId2" Type="http://schemas.openxmlformats.org/officeDocument/2006/relationships/slide" Target="../slides/slide18.xml"/><Relationship Id="rId16" Type="http://schemas.openxmlformats.org/officeDocument/2006/relationships/hyperlink" Target="https://en.wikipedia.org/wiki/Kleene_hierarchy" TargetMode="External"/><Relationship Id="rId20" Type="http://schemas.openxmlformats.org/officeDocument/2006/relationships/hyperlink" Target="https://en.wikipedia.org/wiki/Kleene_fixpoint_theorem" TargetMode="External"/><Relationship Id="rId1" Type="http://schemas.openxmlformats.org/officeDocument/2006/relationships/notesMaster" Target="../notesMasters/notesMaster1.xml"/><Relationship Id="rId6" Type="http://schemas.openxmlformats.org/officeDocument/2006/relationships/hyperlink" Target="https://en.wikipedia.org/wiki/United_States" TargetMode="External"/><Relationship Id="rId11" Type="http://schemas.openxmlformats.org/officeDocument/2006/relationships/hyperlink" Target="https://en.wikipedia.org/wiki/Emil_Post" TargetMode="External"/><Relationship Id="rId5" Type="http://schemas.openxmlformats.org/officeDocument/2006/relationships/hyperlink" Target="https://en.wikipedia.org/wiki/Stephen_Cole_Kleene#cite_note-3" TargetMode="External"/><Relationship Id="rId15" Type="http://schemas.openxmlformats.org/officeDocument/2006/relationships/hyperlink" Target="https://en.wikipedia.org/wiki/Computable_function" TargetMode="External"/><Relationship Id="rId10" Type="http://schemas.openxmlformats.org/officeDocument/2006/relationships/hyperlink" Target="https://en.wikipedia.org/wiki/Alan_Turing" TargetMode="External"/><Relationship Id="rId19" Type="http://schemas.openxmlformats.org/officeDocument/2006/relationships/hyperlink" Target="https://en.wikipedia.org/wiki/Kleene's_recursion_theorem" TargetMode="External"/><Relationship Id="rId4" Type="http://schemas.openxmlformats.org/officeDocument/2006/relationships/hyperlink" Target="https://en.wikipedia.org/wiki/Help:Pronunciation_respelling_key" TargetMode="External"/><Relationship Id="rId9" Type="http://schemas.openxmlformats.org/officeDocument/2006/relationships/hyperlink" Target="https://en.wikipedia.org/wiki/R%C3%B3zsa_P%C3%A9ter" TargetMode="External"/><Relationship Id="rId14" Type="http://schemas.openxmlformats.org/officeDocument/2006/relationships/hyperlink" Target="https://en.wikipedia.org/wiki/Computer_science" TargetMode="External"/><Relationship Id="rId22" Type="http://schemas.openxmlformats.org/officeDocument/2006/relationships/hyperlink" Target="https://en.wikipedia.org/wiki/Mathematical_intuitionis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Kanji" TargetMode="External"/><Relationship Id="rId13" Type="http://schemas.openxmlformats.org/officeDocument/2006/relationships/hyperlink" Target="https://en.wikipedia.org/wiki/Chinese_characters" TargetMode="External"/><Relationship Id="rId3" Type="http://schemas.openxmlformats.org/officeDocument/2006/relationships/hyperlink" Target="https://en.wikipedia.org/wiki/Japan" TargetMode="External"/><Relationship Id="rId7" Type="http://schemas.openxmlformats.org/officeDocument/2006/relationships/hyperlink" Target="https://en.wikipedia.org/wiki/Katakana#cite_note-3" TargetMode="External"/><Relationship Id="rId12" Type="http://schemas.openxmlformats.org/officeDocument/2006/relationships/hyperlink" Target="https://en.wikipedia.org/wiki/Logographic"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Hiragana" TargetMode="External"/><Relationship Id="rId11" Type="http://schemas.openxmlformats.org/officeDocument/2006/relationships/hyperlink" Target="https://en.wikipedia.org/wiki/Kana" TargetMode="External"/><Relationship Id="rId5" Type="http://schemas.openxmlformats.org/officeDocument/2006/relationships/hyperlink" Target="https://en.wikipedia.org/wiki/Japanese_writing_system" TargetMode="External"/><Relationship Id="rId10" Type="http://schemas.openxmlformats.org/officeDocument/2006/relationships/hyperlink" Target="https://en.wikipedia.org/wiki/R%C5%8Dmaji" TargetMode="External"/><Relationship Id="rId4" Type="http://schemas.openxmlformats.org/officeDocument/2006/relationships/hyperlink" Target="https://en.wikipedia.org/wiki/Syllabary" TargetMode="External"/><Relationship Id="rId9" Type="http://schemas.openxmlformats.org/officeDocument/2006/relationships/hyperlink" Target="https://en.wikipedia.org/wiki/Latin_script"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5252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18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kumimoji="1" lang="en-US" sz="1200" b="1" i="0" u="none" strike="noStrike" kern="1200" dirty="0">
                <a:solidFill>
                  <a:schemeClr val="tx1"/>
                </a:solidFill>
                <a:effectLst/>
                <a:latin typeface="Arial" pitchFamily="-65" charset="0"/>
                <a:ea typeface="ＭＳ Ｐゴシック" pitchFamily="-65" charset="-128"/>
                <a:cs typeface="ＭＳ Ｐゴシック" pitchFamily="-65" charset="-128"/>
              </a:rPr>
              <a:t>Stephen Cole Kleene</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3" tooltip="Help:IPA/English"/>
              </a:rPr>
              <a:t>/ˈkleɪni/</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1" u="none" strike="noStrike" kern="1200" dirty="0">
                <a:solidFill>
                  <a:schemeClr val="tx1"/>
                </a:solidFill>
                <a:effectLst/>
                <a:latin typeface="Arial" pitchFamily="-65" charset="0"/>
                <a:ea typeface="ＭＳ Ｐゴシック" pitchFamily="-65" charset="-128"/>
                <a:cs typeface="ＭＳ Ｐゴシック" pitchFamily="-65" charset="-128"/>
                <a:hlinkClick r:id="rId4" tooltip="Help:Pronunciation respelling key"/>
              </a:rPr>
              <a:t>KLAY-nee</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a:t>
            </a:r>
            <a:r>
              <a:rPr kumimoji="1" lang="en-US" sz="1200" b="0" i="0" u="none" strike="noStrike" kern="1200" baseline="30000" dirty="0">
                <a:solidFill>
                  <a:schemeClr val="tx1"/>
                </a:solidFill>
                <a:effectLst/>
                <a:latin typeface="Arial" pitchFamily="-65" charset="0"/>
                <a:ea typeface="ＭＳ Ｐゴシック" pitchFamily="-65" charset="-128"/>
                <a:cs typeface="ＭＳ Ｐゴシック" pitchFamily="-65" charset="-128"/>
                <a:hlinkClick r:id="rId5"/>
              </a:rPr>
              <a:t>[a]</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January 5, 1909 – January 25, 1994) was an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6" tooltip="United States"/>
              </a:rPr>
              <a:t>American</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7" tooltip="Mathematician"/>
              </a:rPr>
              <a:t>mathematician</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One of the students of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8" tooltip="Alonzo Church"/>
              </a:rPr>
              <a:t>Alonzo Church</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Kleene, along with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9" tooltip="Rózsa Péter"/>
              </a:rPr>
              <a:t>Rózsa Péter</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0" tooltip="Alan Turing"/>
              </a:rPr>
              <a:t>Alan Turing</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1" tooltip="Emil Post"/>
              </a:rPr>
              <a:t>Emil Post</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and others, is best known as a founder of the branch of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2" tooltip="Mathematical logic"/>
              </a:rPr>
              <a:t>mathematical logic</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known as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3" tooltip="Recursion theory"/>
              </a:rPr>
              <a:t>recursion theory</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which subsequently helped to provide the foundations of theoretical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4" tooltip="Computer science"/>
              </a:rPr>
              <a:t>computer science</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Kleene's work grounds the study of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5" tooltip="Computable function"/>
              </a:rPr>
              <a:t>computable functions</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 number of mathematical concepts are named after him: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6" tooltip="Kleene hierarchy"/>
              </a:rPr>
              <a:t>Kleene hierarchy</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7" tooltip="Kleene algebra"/>
              </a:rPr>
              <a:t>Kleene algebra</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the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8" tooltip="Kleene star"/>
              </a:rPr>
              <a:t>Kleene star</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(Kleene closure),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19" tooltip="Kleene's recursion theorem"/>
              </a:rPr>
              <a:t>Kleene's recursion theorem</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and the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20" tooltip="Kleene fixpoint theorem"/>
              </a:rPr>
              <a:t>Kleene fixpoint theorem</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He also invented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21" tooltip="Regular expressions"/>
              </a:rPr>
              <a:t>regular expressions</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 and made significant contributions to the foundations of </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hlinkClick r:id="rId22" tooltip="Mathematical intuitionism"/>
              </a:rPr>
              <a:t>mathematical intuitionism</a:t>
            </a:r>
            <a:r>
              <a:rPr kumimoji="1" lang="en-US" sz="1200" b="0" i="0" u="none" strike="noStrike" kern="1200" dirty="0">
                <a:solidFill>
                  <a:schemeClr val="tx1"/>
                </a:solidFill>
                <a:effectLst/>
                <a:latin typeface="Arial" pitchFamily="-65" charset="0"/>
                <a:ea typeface="ＭＳ Ｐゴシック" pitchFamily="-65" charset="-128"/>
                <a:cs typeface="ＭＳ Ｐゴシック" pitchFamily="-65" charset="-128"/>
              </a:rPr>
              <a:t>.</a:t>
            </a:r>
          </a:p>
          <a:p>
            <a:pPr eaLnBrk="1" hangingPunct="1"/>
            <a:endParaRPr kumimoji="1" lang="en-US" sz="1200" b="0" i="0" u="none" strike="noStrike" kern="1200" dirty="0">
              <a:solidFill>
                <a:schemeClr val="tx1"/>
              </a:solidFill>
              <a:effectLst/>
              <a:latin typeface="Arial" pitchFamily="-65" charset="0"/>
              <a:ea typeface="ＭＳ Ｐゴシック" pitchFamily="-65"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question mark /?/, which means “the preceding character or nothing”,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asterisk or *, commonly called the </a:t>
            </a:r>
            <a:r>
              <a:rPr lang="en-US" sz="1200" b="0" kern="1200" dirty="0">
                <a:solidFill>
                  <a:schemeClr val="tx1"/>
                </a:solidFill>
                <a:effectLst/>
                <a:latin typeface="+mn-lt"/>
                <a:ea typeface="+mn-ea"/>
                <a:cs typeface="+mn-cs"/>
              </a:rPr>
              <a:t>Kleene * </a:t>
            </a:r>
            <a:r>
              <a:rPr lang="en-US" sz="1200" kern="1200" dirty="0">
                <a:solidFill>
                  <a:schemeClr val="tx1"/>
                </a:solidFill>
                <a:effectLst/>
                <a:latin typeface="+mn-lt"/>
                <a:ea typeface="+mn-ea"/>
                <a:cs typeface="+mn-cs"/>
              </a:rPr>
              <a:t>(gen- </a:t>
            </a:r>
            <a:r>
              <a:rPr lang="en-US" sz="1200" kern="1200" dirty="0" err="1">
                <a:solidFill>
                  <a:schemeClr val="tx1"/>
                </a:solidFill>
                <a:effectLst/>
                <a:latin typeface="+mn-lt"/>
                <a:ea typeface="+mn-ea"/>
                <a:cs typeface="+mn-cs"/>
              </a:rPr>
              <a:t>erally</a:t>
            </a:r>
            <a:r>
              <a:rPr lang="en-US" sz="1200" kern="1200" dirty="0">
                <a:solidFill>
                  <a:schemeClr val="tx1"/>
                </a:solidFill>
                <a:effectLst/>
                <a:latin typeface="+mn-lt"/>
                <a:ea typeface="+mn-ea"/>
                <a:cs typeface="+mn-cs"/>
              </a:rPr>
              <a:t> pronounced “</a:t>
            </a:r>
            <a:r>
              <a:rPr lang="en-US" sz="1200" kern="1200" dirty="0" err="1">
                <a:solidFill>
                  <a:schemeClr val="tx1"/>
                </a:solidFill>
                <a:effectLst/>
                <a:latin typeface="+mn-lt"/>
                <a:ea typeface="+mn-ea"/>
                <a:cs typeface="+mn-cs"/>
              </a:rPr>
              <a:t>cleany</a:t>
            </a:r>
            <a:r>
              <a:rPr lang="en-US" sz="1200" kern="1200" dirty="0">
                <a:solidFill>
                  <a:schemeClr val="tx1"/>
                </a:solidFill>
                <a:effectLst/>
                <a:latin typeface="+mn-lt"/>
                <a:ea typeface="+mn-ea"/>
                <a:cs typeface="+mn-cs"/>
              </a:rPr>
              <a:t> star”). The Kleene star means “zero or more occurrences of the immediately previous character or regular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0" kern="1200" dirty="0">
                <a:solidFill>
                  <a:schemeClr val="tx1"/>
                </a:solidFill>
                <a:effectLst/>
                <a:latin typeface="+mn-lt"/>
                <a:ea typeface="+mn-ea"/>
                <a:cs typeface="+mn-cs"/>
              </a:rPr>
              <a:t>Kleene +</a:t>
            </a:r>
            <a:r>
              <a:rPr lang="en-US" sz="1200" kern="1200" dirty="0">
                <a:solidFill>
                  <a:schemeClr val="tx1"/>
                </a:solidFill>
                <a:effectLst/>
                <a:latin typeface="+mn-lt"/>
                <a:ea typeface="+mn-ea"/>
                <a:cs typeface="+mn-cs"/>
              </a:rPr>
              <a:t>, which means “one or more occurrences of the immediately preceding character or regular expression”. Thus, the expression /[0-9]+/ is the normal way to specify “a sequence of digits”.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b="1" dirty="0"/>
          </a:p>
        </p:txBody>
      </p:sp>
    </p:spTree>
    <p:extLst>
      <p:ext uri="{BB962C8B-B14F-4D97-AF65-F5344CB8AC3E}">
        <p14:creationId xmlns:p14="http://schemas.microsoft.com/office/powerpoint/2010/main" val="327100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19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Anchors </a:t>
            </a:r>
            <a:r>
              <a:rPr lang="en-US" sz="1200" kern="1200" dirty="0">
                <a:solidFill>
                  <a:schemeClr val="tx1"/>
                </a:solidFill>
                <a:effectLst/>
                <a:latin typeface="+mn-lt"/>
                <a:ea typeface="+mn-ea"/>
                <a:cs typeface="+mn-cs"/>
              </a:rPr>
              <a:t>are special characters that anchor regular expressions to particular places in a string. The most common anchors are the caret ˆ and the dollar sign $. The caret ˆ matches the start of a line. The pattern /ˆThe/ matches the word </a:t>
            </a:r>
            <a:r>
              <a:rPr lang="en-US" sz="1200" i="1" kern="1200" dirty="0">
                <a:solidFill>
                  <a:schemeClr val="tx1"/>
                </a:solidFill>
                <a:effectLst/>
                <a:latin typeface="+mn-lt"/>
                <a:ea typeface="+mn-ea"/>
                <a:cs typeface="+mn-cs"/>
              </a:rPr>
              <a:t>The </a:t>
            </a:r>
            <a:r>
              <a:rPr lang="en-US" sz="1200" kern="1200" dirty="0">
                <a:solidFill>
                  <a:schemeClr val="tx1"/>
                </a:solidFill>
                <a:effectLst/>
                <a:latin typeface="+mn-lt"/>
                <a:ea typeface="+mn-ea"/>
                <a:cs typeface="+mn-cs"/>
              </a:rPr>
              <a:t>only at the  start of a line. Thus, the caret ˆ has three uses: to match the start of a line, to in- </a:t>
            </a:r>
            <a:r>
              <a:rPr lang="en-US" sz="1200" kern="1200" dirty="0" err="1">
                <a:solidFill>
                  <a:schemeClr val="tx1"/>
                </a:solidFill>
                <a:effectLst/>
                <a:latin typeface="+mn-lt"/>
                <a:ea typeface="+mn-ea"/>
                <a:cs typeface="+mn-cs"/>
              </a:rPr>
              <a:t>dicate</a:t>
            </a:r>
            <a:r>
              <a:rPr lang="en-US" sz="1200" kern="1200" dirty="0">
                <a:solidFill>
                  <a:schemeClr val="tx1"/>
                </a:solidFill>
                <a:effectLst/>
                <a:latin typeface="+mn-lt"/>
                <a:ea typeface="+mn-ea"/>
                <a:cs typeface="+mn-cs"/>
              </a:rPr>
              <a:t> a negation inside of square brackets, and just to mean a caret.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dollar sign $ matches the end of a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anchors: \b matches a word boundary.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b="1" dirty="0"/>
          </a:p>
        </p:txBody>
      </p:sp>
    </p:spTree>
    <p:extLst>
      <p:ext uri="{BB962C8B-B14F-4D97-AF65-F5344CB8AC3E}">
        <p14:creationId xmlns:p14="http://schemas.microsoft.com/office/powerpoint/2010/main" val="326809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20</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26271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21</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401342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22</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81786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24</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56239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25</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424275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about inflected forms like </a:t>
            </a:r>
            <a:r>
              <a:rPr lang="en-US" sz="1200" i="1" kern="1200" dirty="0">
                <a:solidFill>
                  <a:schemeClr val="tx1"/>
                </a:solidFill>
                <a:effectLst/>
                <a:latin typeface="+mn-lt"/>
                <a:ea typeface="+mn-ea"/>
                <a:cs typeface="+mn-cs"/>
              </a:rPr>
              <a:t>cats </a:t>
            </a:r>
            <a:r>
              <a:rPr lang="en-US" sz="1200" kern="1200" dirty="0">
                <a:solidFill>
                  <a:schemeClr val="tx1"/>
                </a:solidFill>
                <a:effectLst/>
                <a:latin typeface="+mn-lt"/>
                <a:ea typeface="+mn-ea"/>
                <a:cs typeface="+mn-cs"/>
              </a:rPr>
              <a:t>versus </a:t>
            </a:r>
            <a:r>
              <a:rPr lang="en-US" sz="1200" i="1" kern="1200" dirty="0">
                <a:solidFill>
                  <a:schemeClr val="tx1"/>
                </a:solidFill>
                <a:effectLst/>
                <a:latin typeface="+mn-lt"/>
                <a:ea typeface="+mn-ea"/>
                <a:cs typeface="+mn-cs"/>
              </a:rPr>
              <a:t>cat</a:t>
            </a:r>
            <a:r>
              <a:rPr lang="en-US" sz="1200" kern="1200" dirty="0">
                <a:solidFill>
                  <a:schemeClr val="tx1"/>
                </a:solidFill>
                <a:effectLst/>
                <a:latin typeface="+mn-lt"/>
                <a:ea typeface="+mn-ea"/>
                <a:cs typeface="+mn-cs"/>
              </a:rPr>
              <a:t>? These two words have the same </a:t>
            </a:r>
            <a:r>
              <a:rPr lang="en-US" sz="1200" b="0" kern="1200" dirty="0">
                <a:solidFill>
                  <a:schemeClr val="tx1"/>
                </a:solidFill>
                <a:effectLst/>
                <a:latin typeface="+mn-lt"/>
                <a:ea typeface="+mn-ea"/>
                <a:cs typeface="+mn-cs"/>
              </a:rPr>
              <a:t>lemma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but are different wordforms. A </a:t>
            </a:r>
            <a:r>
              <a:rPr lang="en-US" sz="1200" b="0" kern="1200" dirty="0">
                <a:solidFill>
                  <a:schemeClr val="tx1"/>
                </a:solidFill>
                <a:effectLst/>
                <a:latin typeface="+mn-lt"/>
                <a:ea typeface="+mn-ea"/>
                <a:cs typeface="+mn-cs"/>
              </a:rPr>
              <a:t>lemma </a:t>
            </a:r>
            <a:r>
              <a:rPr lang="en-US" sz="1200" kern="1200" dirty="0">
                <a:solidFill>
                  <a:schemeClr val="tx1"/>
                </a:solidFill>
                <a:effectLst/>
                <a:latin typeface="+mn-lt"/>
                <a:ea typeface="+mn-ea"/>
                <a:cs typeface="+mn-cs"/>
              </a:rPr>
              <a:t>is a set of lexical forms having the same stem, the same major part-of-speech, and the same word sense. The </a:t>
            </a:r>
            <a:r>
              <a:rPr lang="en-US" sz="1200" b="0" kern="1200" dirty="0">
                <a:solidFill>
                  <a:schemeClr val="tx1"/>
                </a:solidFill>
                <a:effectLst/>
                <a:latin typeface="+mn-lt"/>
                <a:ea typeface="+mn-ea"/>
                <a:cs typeface="+mn-cs"/>
              </a:rPr>
              <a:t>word- form </a:t>
            </a:r>
            <a:r>
              <a:rPr lang="en-US" sz="1200" kern="1200" dirty="0">
                <a:solidFill>
                  <a:schemeClr val="tx1"/>
                </a:solidFill>
                <a:effectLst/>
                <a:latin typeface="+mn-lt"/>
                <a:ea typeface="+mn-ea"/>
                <a:cs typeface="+mn-cs"/>
              </a:rPr>
              <a:t>is the full inflected or derived form of the word. For morphologically complex languages like Arabic, we often need to deal with lemmatization. For many tasks in English, however, wordforms are sufficient. </a:t>
            </a:r>
            <a:endParaRPr lang="en-US" dirty="0"/>
          </a:p>
          <a:p>
            <a:endParaRPr lang="en-US" dirty="0"/>
          </a:p>
        </p:txBody>
      </p:sp>
    </p:spTree>
    <p:extLst>
      <p:ext uri="{BB962C8B-B14F-4D97-AF65-F5344CB8AC3E}">
        <p14:creationId xmlns:p14="http://schemas.microsoft.com/office/powerpoint/2010/main" val="68860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Should San Francisco be considered 1 or 2 words?</a:t>
            </a:r>
          </a:p>
          <a:p>
            <a:r>
              <a:rPr lang="en-US" dirty="0"/>
              <a:t>'the’</a:t>
            </a:r>
            <a:r>
              <a:rPr lang="en-US" baseline="0" dirty="0"/>
              <a:t> is repeated twice</a:t>
            </a:r>
          </a:p>
          <a:p>
            <a:r>
              <a:rPr lang="en-US" baseline="0" dirty="0"/>
              <a:t>So is ’and’</a:t>
            </a:r>
            <a:endParaRPr lang="en-US" dirty="0"/>
          </a:p>
          <a:p>
            <a:r>
              <a:rPr lang="en-US" dirty="0"/>
              <a:t>Should they and their be collapsed</a:t>
            </a:r>
            <a:r>
              <a:rPr lang="en-US" baseline="0" dirty="0"/>
              <a:t> to the same lemma?</a:t>
            </a:r>
          </a:p>
          <a:p>
            <a:endParaRPr lang="en-US" baseline="0" dirty="0"/>
          </a:p>
          <a:p>
            <a:r>
              <a:rPr lang="en-US" sz="1200" kern="1200" dirty="0">
                <a:solidFill>
                  <a:schemeClr val="tx1"/>
                </a:solidFill>
                <a:effectLst/>
                <a:latin typeface="+mn-lt"/>
                <a:ea typeface="+mn-ea"/>
                <a:cs typeface="+mn-cs"/>
              </a:rPr>
              <a:t>How many words are there in English? To answer this question we need to distinguish two ways of talking about words. </a:t>
            </a:r>
            <a:r>
              <a:rPr lang="en-US" sz="1200" b="0" kern="1200" dirty="0">
                <a:solidFill>
                  <a:schemeClr val="tx1"/>
                </a:solidFill>
                <a:effectLst/>
                <a:latin typeface="+mn-lt"/>
                <a:ea typeface="+mn-ea"/>
                <a:cs typeface="+mn-cs"/>
              </a:rPr>
              <a:t>Types </a:t>
            </a:r>
            <a:r>
              <a:rPr lang="en-US" sz="1200" kern="1200" dirty="0">
                <a:solidFill>
                  <a:schemeClr val="tx1"/>
                </a:solidFill>
                <a:effectLst/>
                <a:latin typeface="+mn-lt"/>
                <a:ea typeface="+mn-ea"/>
                <a:cs typeface="+mn-cs"/>
              </a:rPr>
              <a:t>are the number of distinct words in a corpus; if the set of words in the vocabulary is </a:t>
            </a:r>
            <a:r>
              <a:rPr lang="en-US" sz="1200" i="1" kern="1200" dirty="0">
                <a:solidFill>
                  <a:schemeClr val="tx1"/>
                </a:solidFill>
                <a:effectLst/>
                <a:latin typeface="+mn-lt"/>
                <a:ea typeface="+mn-ea"/>
                <a:cs typeface="+mn-cs"/>
              </a:rPr>
              <a:t>V </a:t>
            </a:r>
            <a:r>
              <a:rPr lang="en-US" sz="1200" kern="1200" dirty="0">
                <a:solidFill>
                  <a:schemeClr val="tx1"/>
                </a:solidFill>
                <a:effectLst/>
                <a:latin typeface="+mn-lt"/>
                <a:ea typeface="+mn-ea"/>
                <a:cs typeface="+mn-cs"/>
              </a:rPr>
              <a:t>, the number of types is the vocabulary size |</a:t>
            </a:r>
            <a:r>
              <a:rPr lang="en-US" sz="1200" i="1" kern="1200" dirty="0">
                <a:solidFill>
                  <a:schemeClr val="tx1"/>
                </a:solidFill>
                <a:effectLst/>
                <a:latin typeface="+mn-lt"/>
                <a:ea typeface="+mn-ea"/>
                <a:cs typeface="+mn-cs"/>
              </a:rPr>
              <a:t>V </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Tokens </a:t>
            </a:r>
            <a:r>
              <a:rPr lang="en-US" sz="1200" kern="1200" dirty="0">
                <a:solidFill>
                  <a:schemeClr val="tx1"/>
                </a:solidFill>
                <a:effectLst/>
                <a:latin typeface="+mn-lt"/>
                <a:ea typeface="+mn-ea"/>
                <a:cs typeface="+mn-cs"/>
              </a:rPr>
              <a:t>are the total number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of running words. If we ignore punctuation, the following Brown sentence has 16 tokens and 14 types: </a:t>
            </a:r>
            <a:endParaRPr lang="en-US" dirty="0"/>
          </a:p>
          <a:p>
            <a:r>
              <a:rPr lang="en-US" sz="1200" kern="1200" dirty="0">
                <a:solidFill>
                  <a:schemeClr val="tx1"/>
                </a:solidFill>
                <a:effectLst/>
                <a:latin typeface="+mn-lt"/>
                <a:ea typeface="+mn-ea"/>
                <a:cs typeface="+mn-cs"/>
              </a:rPr>
              <a:t>They picnicked by the pool, then lay back on the grass and looked at the stars. </a:t>
            </a:r>
            <a:endParaRPr lang="en-US" dirty="0"/>
          </a:p>
          <a:p>
            <a:endParaRPr lang="en-US" baseline="0" dirty="0"/>
          </a:p>
          <a:p>
            <a:endParaRPr lang="en-US" baseline="0" dirty="0"/>
          </a:p>
          <a:p>
            <a:endParaRPr lang="en-US" dirty="0"/>
          </a:p>
        </p:txBody>
      </p:sp>
    </p:spTree>
    <p:extLst>
      <p:ext uri="{BB962C8B-B14F-4D97-AF65-F5344CB8AC3E}">
        <p14:creationId xmlns:p14="http://schemas.microsoft.com/office/powerpoint/2010/main" val="3332593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Should San Francisco be considered 1 or 2 words?</a:t>
            </a:r>
          </a:p>
          <a:p>
            <a:r>
              <a:rPr lang="en-US" dirty="0"/>
              <a:t>'the’</a:t>
            </a:r>
            <a:r>
              <a:rPr lang="en-US" baseline="0" dirty="0"/>
              <a:t> is repeated twice</a:t>
            </a:r>
          </a:p>
          <a:p>
            <a:r>
              <a:rPr lang="en-US" baseline="0" dirty="0"/>
              <a:t>So is ’and’</a:t>
            </a:r>
            <a:endParaRPr lang="en-US" dirty="0"/>
          </a:p>
          <a:p>
            <a:r>
              <a:rPr lang="en-US" dirty="0"/>
              <a:t>Should they and their be collapsed</a:t>
            </a:r>
            <a:r>
              <a:rPr lang="en-US" baseline="0" dirty="0"/>
              <a:t> to the same lemma?</a:t>
            </a:r>
            <a:endParaRPr lang="en-US" dirty="0"/>
          </a:p>
        </p:txBody>
      </p:sp>
    </p:spTree>
    <p:extLst>
      <p:ext uri="{BB962C8B-B14F-4D97-AF65-F5344CB8AC3E}">
        <p14:creationId xmlns:p14="http://schemas.microsoft.com/office/powerpoint/2010/main" val="1425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55334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t>tr</a:t>
            </a:r>
            <a:r>
              <a:rPr lang="en-US" dirty="0"/>
              <a:t> =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translate characters</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r>
              <a:rPr lang="en-US" dirty="0"/>
              <a:t>man </a:t>
            </a:r>
            <a:r>
              <a:rPr lang="en-US" dirty="0" err="1"/>
              <a:t>tr</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wget</a:t>
            </a:r>
            <a:r>
              <a:rPr kumimoji="1" lang="en-US" sz="1200" kern="1200" dirty="0">
                <a:solidFill>
                  <a:schemeClr val="tx1"/>
                </a:solidFill>
                <a:effectLst/>
                <a:latin typeface="Arial" pitchFamily="-65" charset="0"/>
                <a:ea typeface="ＭＳ Ｐゴシック" pitchFamily="-65" charset="-128"/>
                <a:cs typeface="ＭＳ Ｐゴシック" pitchFamily="-65" charset="-128"/>
              </a:rPr>
              <a:t> http://computational-linguistics-</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class.org</a:t>
            </a:r>
            <a:r>
              <a:rPr kumimoji="1" lang="en-US" sz="1200" kern="1200" dirty="0">
                <a:solidFill>
                  <a:schemeClr val="tx1"/>
                </a:solidFill>
                <a:effectLst/>
                <a:latin typeface="Arial" pitchFamily="-65" charset="0"/>
                <a:ea typeface="ＭＳ Ｐゴシック" pitchFamily="-65" charset="-128"/>
                <a:cs typeface="ＭＳ Ｐゴシック" pitchFamily="-65" charset="-128"/>
              </a:rPr>
              <a:t>/downloads/hw3/</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head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-f6 -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A-Za-z</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n</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r>
              <a:rPr kumimoji="1" lang="en-US" sz="1200" kern="1200" baseline="0" dirty="0">
                <a:solidFill>
                  <a:schemeClr val="tx1"/>
                </a:solidFill>
                <a:effectLst/>
                <a:latin typeface="Arial" pitchFamily="-65" charset="0"/>
                <a:ea typeface="ＭＳ Ｐゴシック" pitchFamily="-65" charset="-128"/>
                <a:cs typeface="ＭＳ Ｐゴシック" pitchFamily="-65" charset="-128"/>
              </a:rPr>
              <a:t> more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tr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"A-Za-z" "\n" | sort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 "a-z"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mr-IN" sz="1200" kern="1200" dirty="0">
              <a:solidFill>
                <a:schemeClr val="tx1"/>
              </a:solidFill>
              <a:effectLst/>
              <a:latin typeface="Arial" pitchFamily="-65" charset="0"/>
              <a:ea typeface="ＭＳ Ｐゴシック" pitchFamily="-65" charset="-128"/>
              <a:cs typeface="ＭＳ Ｐゴシック" pitchFamily="-65" charset="-128"/>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20249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wget</a:t>
            </a:r>
            <a:r>
              <a:rPr kumimoji="1" lang="en-US" sz="1200" kern="1200" dirty="0">
                <a:solidFill>
                  <a:schemeClr val="tx1"/>
                </a:solidFill>
                <a:effectLst/>
                <a:latin typeface="Arial" pitchFamily="-65" charset="0"/>
                <a:ea typeface="ＭＳ Ｐゴシック" pitchFamily="-65" charset="-128"/>
                <a:cs typeface="ＭＳ Ｐゴシック" pitchFamily="-65" charset="-128"/>
              </a:rPr>
              <a:t> http://computational-linguistics-</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class.org</a:t>
            </a:r>
            <a:r>
              <a:rPr kumimoji="1" lang="en-US" sz="1200" kern="1200" dirty="0">
                <a:solidFill>
                  <a:schemeClr val="tx1"/>
                </a:solidFill>
                <a:effectLst/>
                <a:latin typeface="Arial" pitchFamily="-65" charset="0"/>
                <a:ea typeface="ＭＳ Ｐゴシック" pitchFamily="-65" charset="-128"/>
                <a:cs typeface="ＭＳ Ｐゴシック" pitchFamily="-65" charset="-128"/>
              </a:rPr>
              <a:t>/downloads/hw3/</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head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-f6 -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-f2 -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A-Za-z</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n</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r>
              <a:rPr kumimoji="1" lang="en-US" sz="1200" kern="1200" baseline="0" dirty="0">
                <a:solidFill>
                  <a:schemeClr val="tx1"/>
                </a:solidFill>
                <a:effectLst/>
                <a:latin typeface="Arial" pitchFamily="-65" charset="0"/>
                <a:ea typeface="ＭＳ Ｐゴシック" pitchFamily="-65" charset="-128"/>
                <a:cs typeface="ＭＳ Ｐゴシック" pitchFamily="-65" charset="-128"/>
              </a:rPr>
              <a:t> more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Za</a:t>
            </a:r>
            <a:r>
              <a:rPr kumimoji="1" lang="en-US" sz="1200" kern="1200" dirty="0">
                <a:solidFill>
                  <a:schemeClr val="tx1"/>
                </a:solidFill>
                <a:effectLst/>
                <a:latin typeface="Arial" pitchFamily="-65" charset="0"/>
                <a:ea typeface="ＭＳ Ｐゴシック" pitchFamily="-65" charset="-128"/>
                <a:cs typeface="ＭＳ Ｐゴシック" pitchFamily="-65" charset="-128"/>
              </a:rPr>
              <a:t>-z" "\n" | sort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 "a-z"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mr-IN" sz="1200" kern="1200" dirty="0">
              <a:solidFill>
                <a:schemeClr val="tx1"/>
              </a:solidFill>
              <a:effectLst/>
              <a:latin typeface="Arial" pitchFamily="-65" charset="0"/>
              <a:ea typeface="ＭＳ Ｐゴシック" pitchFamily="-65" charset="-128"/>
              <a:cs typeface="ＭＳ Ｐゴシック" pitchFamily="-65" charset="-128"/>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3771865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wget</a:t>
            </a:r>
            <a:r>
              <a:rPr kumimoji="1" lang="en-US" sz="1200" kern="1200" dirty="0">
                <a:solidFill>
                  <a:schemeClr val="tx1"/>
                </a:solidFill>
                <a:effectLst/>
                <a:latin typeface="Arial" pitchFamily="-65" charset="0"/>
                <a:ea typeface="ＭＳ Ｐゴシック" pitchFamily="-65" charset="-128"/>
                <a:cs typeface="ＭＳ Ｐゴシック" pitchFamily="-65" charset="-128"/>
              </a:rPr>
              <a:t> http://computational-linguistics-</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class.org</a:t>
            </a:r>
            <a:r>
              <a:rPr kumimoji="1" lang="en-US" sz="1200" kern="1200" dirty="0">
                <a:solidFill>
                  <a:schemeClr val="tx1"/>
                </a:solidFill>
                <a:effectLst/>
                <a:latin typeface="Arial" pitchFamily="-65" charset="0"/>
                <a:ea typeface="ＭＳ Ｐゴシック" pitchFamily="-65" charset="-128"/>
                <a:cs typeface="ＭＳ Ｐゴシック" pitchFamily="-65" charset="-128"/>
              </a:rPr>
              <a:t>/downloads/hw3/</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head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-f6 -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-f2 -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A-Za-z</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n</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r>
              <a:rPr kumimoji="1" lang="en-US" sz="1200" kern="1200" baseline="0" dirty="0">
                <a:solidFill>
                  <a:schemeClr val="tx1"/>
                </a:solidFill>
                <a:effectLst/>
                <a:latin typeface="Arial" pitchFamily="-65" charset="0"/>
                <a:ea typeface="ＭＳ Ｐゴシック" pitchFamily="-65" charset="-128"/>
                <a:cs typeface="ＭＳ Ｐゴシック" pitchFamily="-65" charset="-128"/>
              </a:rPr>
              <a:t> more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Za</a:t>
            </a:r>
            <a:r>
              <a:rPr kumimoji="1" lang="en-US" sz="1200" kern="1200" dirty="0">
                <a:solidFill>
                  <a:schemeClr val="tx1"/>
                </a:solidFill>
                <a:effectLst/>
                <a:latin typeface="Arial" pitchFamily="-65" charset="0"/>
                <a:ea typeface="ＭＳ Ｐゴシック" pitchFamily="-65" charset="-128"/>
                <a:cs typeface="ＭＳ Ｐゴシック" pitchFamily="-65" charset="-128"/>
              </a:rPr>
              <a:t>-z" "\n" | sort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 "a-z"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mr-IN" sz="1200" kern="1200" dirty="0">
              <a:solidFill>
                <a:schemeClr val="tx1"/>
              </a:solidFill>
              <a:effectLst/>
              <a:latin typeface="Arial" pitchFamily="-65" charset="0"/>
              <a:ea typeface="ＭＳ Ｐゴシック" pitchFamily="-65" charset="-128"/>
              <a:cs typeface="ＭＳ Ｐゴシック" pitchFamily="-65" charset="-128"/>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2987583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call'd</a:t>
            </a:r>
            <a:r>
              <a:rPr lang="en-US" b="1" dirty="0"/>
              <a:t> me</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cut -f6 -d";" </a:t>
            </a:r>
            <a:r>
              <a:rPr lang="en-US" sz="1200" kern="1200" dirty="0" err="1">
                <a:solidFill>
                  <a:schemeClr val="tx1"/>
                </a:solidFill>
                <a:effectLst/>
                <a:latin typeface="+mn-lt"/>
                <a:ea typeface="+mn-ea"/>
                <a:cs typeface="+mn-cs"/>
              </a:rPr>
              <a:t>will_play_text.csv</a:t>
            </a:r>
            <a:r>
              <a:rPr lang="en-US" sz="1200" kern="1200" dirty="0">
                <a:solidFill>
                  <a:schemeClr val="tx1"/>
                </a:solidFill>
                <a:effectLst/>
                <a:latin typeface="+mn-lt"/>
                <a:ea typeface="+mn-ea"/>
                <a:cs typeface="+mn-cs"/>
              </a:rPr>
              <a:t> | tr -</a:t>
            </a:r>
            <a:r>
              <a:rPr lang="en-US" sz="1200" kern="1200" dirty="0" err="1">
                <a:solidFill>
                  <a:schemeClr val="tx1"/>
                </a:solidFill>
                <a:effectLst/>
                <a:latin typeface="+mn-lt"/>
                <a:ea typeface="+mn-ea"/>
                <a:cs typeface="+mn-cs"/>
              </a:rPr>
              <a:t>sc</a:t>
            </a:r>
            <a:r>
              <a:rPr lang="en-US" sz="1200" kern="1200" dirty="0">
                <a:solidFill>
                  <a:schemeClr val="tx1"/>
                </a:solidFill>
                <a:effectLst/>
                <a:latin typeface="+mn-lt"/>
                <a:ea typeface="+mn-ea"/>
                <a:cs typeface="+mn-cs"/>
              </a:rPr>
              <a:t> "A-Za-z'" "\n" | tr "A-Z" "a-z" | sort | </a:t>
            </a:r>
            <a:r>
              <a:rPr lang="en-US" sz="1200" kern="1200" dirty="0" err="1">
                <a:solidFill>
                  <a:schemeClr val="tx1"/>
                </a:solidFill>
                <a:effectLst/>
                <a:latin typeface="+mn-lt"/>
                <a:ea typeface="+mn-ea"/>
                <a:cs typeface="+mn-cs"/>
              </a:rPr>
              <a:t>uniq</a:t>
            </a:r>
            <a:r>
              <a:rPr lang="en-US" sz="1200" kern="1200" dirty="0">
                <a:solidFill>
                  <a:schemeClr val="tx1"/>
                </a:solidFill>
                <a:effectLst/>
                <a:latin typeface="+mn-lt"/>
                <a:ea typeface="+mn-ea"/>
                <a:cs typeface="+mn-cs"/>
              </a:rPr>
              <a:t> -c | sort -nr | grep "'d" | more</a:t>
            </a:r>
          </a:p>
          <a:p>
            <a:endParaRPr lang="en-US" b="1" dirty="0"/>
          </a:p>
          <a:p>
            <a:r>
              <a:rPr lang="en-US" sz="1200" kern="1200" dirty="0">
                <a:solidFill>
                  <a:schemeClr val="tx1"/>
                </a:solidFill>
                <a:effectLst/>
                <a:latin typeface="+mn-lt"/>
                <a:ea typeface="+mn-ea"/>
                <a:cs typeface="+mn-cs"/>
              </a:rPr>
              <a:t> 134 </a:t>
            </a:r>
            <a:r>
              <a:rPr lang="en-US" sz="1200" kern="1200" dirty="0" err="1">
                <a:solidFill>
                  <a:schemeClr val="tx1"/>
                </a:solidFill>
                <a:effectLst/>
                <a:latin typeface="+mn-lt"/>
                <a:ea typeface="+mn-ea"/>
                <a:cs typeface="+mn-cs"/>
              </a:rPr>
              <a:t>call'd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78 </a:t>
            </a:r>
            <a:r>
              <a:rPr lang="en-US" sz="1200" kern="1200" dirty="0" err="1">
                <a:solidFill>
                  <a:schemeClr val="tx1"/>
                </a:solidFill>
                <a:effectLst/>
                <a:latin typeface="+mn-lt"/>
                <a:ea typeface="+mn-ea"/>
                <a:cs typeface="+mn-cs"/>
              </a:rPr>
              <a:t>kill'd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74 </a:t>
            </a:r>
            <a:r>
              <a:rPr lang="en-US" sz="1200" kern="1200" dirty="0" err="1">
                <a:solidFill>
                  <a:schemeClr val="tx1"/>
                </a:solidFill>
                <a:effectLst/>
                <a:latin typeface="+mn-lt"/>
                <a:ea typeface="+mn-ea"/>
                <a:cs typeface="+mn-cs"/>
              </a:rPr>
              <a:t>banish'd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67 </a:t>
            </a:r>
            <a:r>
              <a:rPr lang="en-US" sz="1200" kern="1200" dirty="0" err="1">
                <a:solidFill>
                  <a:schemeClr val="tx1"/>
                </a:solidFill>
                <a:effectLst/>
                <a:latin typeface="+mn-lt"/>
                <a:ea typeface="+mn-ea"/>
                <a:cs typeface="+mn-cs"/>
              </a:rPr>
              <a:t>look'd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58 </a:t>
            </a:r>
            <a:r>
              <a:rPr lang="en-US" sz="1200" kern="1200" dirty="0" err="1">
                <a:solidFill>
                  <a:schemeClr val="tx1"/>
                </a:solidFill>
                <a:effectLst/>
                <a:latin typeface="+mn-lt"/>
                <a:ea typeface="+mn-ea"/>
                <a:cs typeface="+mn-cs"/>
              </a:rPr>
              <a:t>turn'd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46 </a:t>
            </a:r>
            <a:r>
              <a:rPr lang="en-US" sz="1200" kern="1200" dirty="0" err="1">
                <a:solidFill>
                  <a:schemeClr val="tx1"/>
                </a:solidFill>
                <a:effectLst/>
                <a:latin typeface="+mn-lt"/>
                <a:ea typeface="+mn-ea"/>
                <a:cs typeface="+mn-cs"/>
              </a:rPr>
              <a:t>touch'd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46 </a:t>
            </a:r>
            <a:r>
              <a:rPr lang="en-US" sz="1200" kern="1200" dirty="0" err="1">
                <a:solidFill>
                  <a:schemeClr val="tx1"/>
                </a:solidFill>
                <a:effectLst/>
                <a:latin typeface="+mn-lt"/>
                <a:ea typeface="+mn-ea"/>
                <a:cs typeface="+mn-cs"/>
              </a:rPr>
              <a:t>show’d</a:t>
            </a:r>
            <a:endParaRPr lang="en-US" sz="1200" kern="1200" dirty="0">
              <a:solidFill>
                <a:schemeClr val="tx1"/>
              </a:solidFill>
              <a:effectLst/>
              <a:latin typeface="+mn-lt"/>
              <a:ea typeface="+mn-ea"/>
              <a:cs typeface="+mn-cs"/>
            </a:endParaRPr>
          </a:p>
          <a:p>
            <a:endParaRPr lang="en-US" b="1" dirty="0"/>
          </a:p>
          <a:p>
            <a:endParaRPr lang="en-US" b="1"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wget</a:t>
            </a:r>
            <a:r>
              <a:rPr kumimoji="1" lang="en-US" sz="1200" kern="1200" dirty="0">
                <a:solidFill>
                  <a:schemeClr val="tx1"/>
                </a:solidFill>
                <a:effectLst/>
                <a:latin typeface="Arial" pitchFamily="-65" charset="0"/>
                <a:ea typeface="ＭＳ Ｐゴシック" pitchFamily="-65" charset="-128"/>
                <a:cs typeface="ＭＳ Ｐゴシック" pitchFamily="-65" charset="-128"/>
              </a:rPr>
              <a:t> http://computational-linguistics-</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class.org</a:t>
            </a:r>
            <a:r>
              <a:rPr kumimoji="1" lang="en-US" sz="1200" kern="1200" dirty="0">
                <a:solidFill>
                  <a:schemeClr val="tx1"/>
                </a:solidFill>
                <a:effectLst/>
                <a:latin typeface="Arial" pitchFamily="-65" charset="0"/>
                <a:ea typeface="ＭＳ Ｐゴシック" pitchFamily="-65" charset="-128"/>
                <a:cs typeface="ＭＳ Ｐゴシック" pitchFamily="-65" charset="-128"/>
              </a:rPr>
              <a:t>/downloads/hw3/</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head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endParaRPr kumimoji="1" lang="en-US" sz="1200" kern="1200" dirty="0">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-f6 -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mr-IN" sz="1200" kern="1200" dirty="0">
                <a:solidFill>
                  <a:schemeClr val="tx1"/>
                </a:solidFill>
                <a:effectLst/>
                <a:latin typeface="Arial" pitchFamily="-65" charset="0"/>
                <a:ea typeface="ＭＳ Ｐゴシック" pitchFamily="-65" charset="-128"/>
                <a:cs typeface="ＭＳ Ｐゴシック" pitchFamily="-65" charset="-128"/>
              </a:rPr>
              <a:t> -f2 -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d</a:t>
            </a:r>
            <a:r>
              <a:rPr kumimoji="1" lang="mr-IN" sz="1200" kern="1200" dirty="0">
                <a:solidFill>
                  <a:schemeClr val="tx1"/>
                </a:solidFill>
                <a:effectLst/>
                <a:latin typeface="Arial" pitchFamily="-65" charset="0"/>
                <a:ea typeface="ＭＳ Ｐゴシック" pitchFamily="-65" charset="-128"/>
                <a:cs typeface="ＭＳ Ｐゴシック" pitchFamily="-65" charset="-128"/>
              </a:rPr>
              <a:t>'"'  |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A-Za-z</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mr-IN" sz="1200" kern="1200" dirty="0" err="1">
                <a:solidFill>
                  <a:schemeClr val="tx1"/>
                </a:solidFill>
                <a:effectLst/>
                <a:latin typeface="Arial" pitchFamily="-65" charset="0"/>
                <a:ea typeface="ＭＳ Ｐゴシック" pitchFamily="-65" charset="-128"/>
                <a:cs typeface="ＭＳ Ｐゴシック" pitchFamily="-65" charset="-128"/>
              </a:rPr>
              <a:t>n</a:t>
            </a:r>
            <a:r>
              <a:rPr kumimoji="1" lang="mr-IN"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r>
              <a:rPr kumimoji="1" lang="en-US" sz="1200" kern="1200" baseline="0" dirty="0">
                <a:solidFill>
                  <a:schemeClr val="tx1"/>
                </a:solidFill>
                <a:effectLst/>
                <a:latin typeface="Arial" pitchFamily="-65" charset="0"/>
                <a:ea typeface="ＭＳ Ｐゴシック" pitchFamily="-65" charset="-128"/>
                <a:cs typeface="ＭＳ Ｐゴシック" pitchFamily="-65" charset="-128"/>
              </a:rPr>
              <a:t> more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cut -f6 -d";"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cut -f2 -d'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en-US" sz="1200" kern="1200" dirty="0">
                <a:solidFill>
                  <a:schemeClr val="tx1"/>
                </a:solidFill>
                <a:effectLst/>
                <a:latin typeface="Arial" pitchFamily="-65" charset="0"/>
                <a:ea typeface="ＭＳ Ｐゴシック" pitchFamily="-65" charset="-128"/>
                <a:cs typeface="ＭＳ Ｐゴシック" pitchFamily="-65" charset="-128"/>
              </a:rPr>
              <a:t> "A-</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Za</a:t>
            </a:r>
            <a:r>
              <a:rPr kumimoji="1" lang="en-US" sz="1200" kern="1200" dirty="0">
                <a:solidFill>
                  <a:schemeClr val="tx1"/>
                </a:solidFill>
                <a:effectLst/>
                <a:latin typeface="Arial" pitchFamily="-65" charset="0"/>
                <a:ea typeface="ＭＳ Ｐゴシック" pitchFamily="-65" charset="-128"/>
                <a:cs typeface="ＭＳ Ｐゴシック" pitchFamily="-65" charset="-128"/>
              </a:rPr>
              <a:t>-z" "\n" | sort |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en-US"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-f6 -d";"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will_play_text.csv</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cut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-f2 -d'"'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sc</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"A-Za-z" "\n"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tr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"A-Z" "a-z"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uniq</a:t>
            </a:r>
            <a:r>
              <a:rPr kumimoji="1" lang="hr-HR" sz="1200" kern="1200" dirty="0">
                <a:solidFill>
                  <a:schemeClr val="tx1"/>
                </a:solidFill>
                <a:effectLst/>
                <a:latin typeface="Arial" pitchFamily="-65" charset="0"/>
                <a:ea typeface="ＭＳ Ｐゴシック" pitchFamily="-65" charset="-128"/>
                <a:cs typeface="ＭＳ Ｐゴシック" pitchFamily="-65" charset="-128"/>
              </a:rPr>
              <a:t> -c |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sort</a:t>
            </a:r>
            <a:r>
              <a:rPr kumimoji="1" lang="hr-HR" sz="1200" kern="1200" dirty="0">
                <a:solidFill>
                  <a:schemeClr val="tx1"/>
                </a:solidFill>
                <a:effectLst/>
                <a:latin typeface="Arial" pitchFamily="-65" charset="0"/>
                <a:ea typeface="ＭＳ Ｐゴシック" pitchFamily="-65" charset="-128"/>
                <a:cs typeface="ＭＳ Ｐゴシック" pitchFamily="-65" charset="-128"/>
              </a:rPr>
              <a:t> -</a:t>
            </a:r>
            <a:r>
              <a:rPr kumimoji="1" lang="hr-HR" sz="1200" kern="1200" dirty="0" err="1">
                <a:solidFill>
                  <a:schemeClr val="tx1"/>
                </a:solidFill>
                <a:effectLst/>
                <a:latin typeface="Arial" pitchFamily="-65" charset="0"/>
                <a:ea typeface="ＭＳ Ｐゴシック" pitchFamily="-65" charset="-128"/>
                <a:cs typeface="ＭＳ Ｐゴシック" pitchFamily="-65" charset="-128"/>
              </a:rPr>
              <a:t>nr</a:t>
            </a:r>
            <a:r>
              <a:rPr kumimoji="1" lang="hr-HR" sz="1200" kern="1200" dirty="0">
                <a:solidFill>
                  <a:schemeClr val="tx1"/>
                </a:solidFill>
                <a:effectLst/>
                <a:latin typeface="Arial" pitchFamily="-65" charset="0"/>
                <a:ea typeface="ＭＳ Ｐゴシック" pitchFamily="-65" charset="-128"/>
                <a:cs typeface="ＭＳ Ｐゴシック" pitchFamily="-65" charset="-128"/>
              </a:rPr>
              <a:t> | more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mr-IN" sz="1200" kern="1200" dirty="0">
              <a:solidFill>
                <a:schemeClr val="tx1"/>
              </a:solidFill>
              <a:effectLst/>
              <a:latin typeface="Arial" pitchFamily="-65" charset="0"/>
              <a:ea typeface="ＭＳ Ｐゴシック" pitchFamily="-65" charset="-128"/>
              <a:cs typeface="ＭＳ Ｐゴシック" pitchFamily="-65" charset="-128"/>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424748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Katakana </a:t>
            </a:r>
            <a:r>
              <a:rPr lang="en-US" sz="1200" b="0" i="0" u="none" strike="noStrike" kern="1200" dirty="0">
                <a:solidFill>
                  <a:schemeClr val="tx1"/>
                </a:solidFill>
                <a:effectLst/>
                <a:latin typeface="+mn-lt"/>
                <a:ea typeface="+mn-ea"/>
                <a:cs typeface="+mn-cs"/>
              </a:rPr>
              <a:t>is a </a:t>
            </a:r>
            <a:r>
              <a:rPr lang="en-US" sz="1200" b="0" i="0" u="none" strike="noStrike" kern="1200" dirty="0">
                <a:solidFill>
                  <a:schemeClr val="tx1"/>
                </a:solidFill>
                <a:effectLst/>
                <a:latin typeface="+mn-lt"/>
                <a:ea typeface="+mn-ea"/>
                <a:cs typeface="+mn-cs"/>
                <a:hlinkClick r:id="rId3" tooltip="Japan"/>
              </a:rPr>
              <a:t>Japanese</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Syllabary"/>
              </a:rPr>
              <a:t>syllabary</a:t>
            </a:r>
            <a:r>
              <a:rPr lang="en-US" sz="1200" b="0" i="0" u="none" strike="noStrike" kern="1200" dirty="0">
                <a:solidFill>
                  <a:schemeClr val="tx1"/>
                </a:solidFill>
                <a:effectLst/>
                <a:latin typeface="+mn-lt"/>
                <a:ea typeface="+mn-ea"/>
                <a:cs typeface="+mn-cs"/>
              </a:rPr>
              <a:t>, one component of the </a:t>
            </a:r>
            <a:r>
              <a:rPr lang="en-US" sz="1200" b="0" i="0" u="none" strike="noStrike" kern="1200" dirty="0">
                <a:solidFill>
                  <a:schemeClr val="tx1"/>
                </a:solidFill>
                <a:effectLst/>
                <a:latin typeface="+mn-lt"/>
                <a:ea typeface="+mn-ea"/>
                <a:cs typeface="+mn-cs"/>
                <a:hlinkClick r:id="rId5" tooltip="Japanese writing system"/>
              </a:rPr>
              <a:t>Japanese writing system</a:t>
            </a:r>
            <a:r>
              <a:rPr lang="en-US" sz="1200" b="0" i="0" u="none" strike="noStrike" kern="1200" dirty="0">
                <a:solidFill>
                  <a:schemeClr val="tx1"/>
                </a:solidFill>
                <a:effectLst/>
                <a:latin typeface="+mn-lt"/>
                <a:ea typeface="+mn-ea"/>
                <a:cs typeface="+mn-cs"/>
              </a:rPr>
              <a:t> along with </a:t>
            </a:r>
            <a:r>
              <a:rPr lang="en-US" sz="1200" b="0" i="0" u="none" strike="noStrike" kern="1200" dirty="0">
                <a:solidFill>
                  <a:schemeClr val="tx1"/>
                </a:solidFill>
                <a:effectLst/>
                <a:latin typeface="+mn-lt"/>
                <a:ea typeface="+mn-ea"/>
                <a:cs typeface="+mn-cs"/>
                <a:hlinkClick r:id="rId6" tooltip="Hiragana"/>
              </a:rPr>
              <a:t>hiragana</a:t>
            </a:r>
            <a:r>
              <a:rPr lang="en-US" sz="1200" b="0" i="0" u="none" strike="noStrike"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rPr>
              <a:t>[2]</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tooltip="Kanji"/>
              </a:rPr>
              <a:t>kanji</a:t>
            </a:r>
            <a:r>
              <a:rPr lang="en-US" sz="1200" b="0" i="0" u="none" strike="noStrike" kern="1200" dirty="0">
                <a:solidFill>
                  <a:schemeClr val="tx1"/>
                </a:solidFill>
                <a:effectLst/>
                <a:latin typeface="+mn-lt"/>
                <a:ea typeface="+mn-ea"/>
                <a:cs typeface="+mn-cs"/>
              </a:rPr>
              <a:t> and in some cases the </a:t>
            </a:r>
            <a:r>
              <a:rPr lang="en-US" sz="1200" b="0" i="0" u="none" strike="noStrike" kern="1200" dirty="0">
                <a:solidFill>
                  <a:schemeClr val="tx1"/>
                </a:solidFill>
                <a:effectLst/>
                <a:latin typeface="+mn-lt"/>
                <a:ea typeface="+mn-ea"/>
                <a:cs typeface="+mn-cs"/>
                <a:hlinkClick r:id="rId9" tooltip="Latin script"/>
              </a:rPr>
              <a:t>Latin script</a:t>
            </a:r>
            <a:r>
              <a:rPr lang="en-US" sz="1200" b="0" i="0" u="none" strike="noStrike" kern="1200" dirty="0">
                <a:solidFill>
                  <a:schemeClr val="tx1"/>
                </a:solidFill>
                <a:effectLst/>
                <a:latin typeface="+mn-lt"/>
                <a:ea typeface="+mn-ea"/>
                <a:cs typeface="+mn-cs"/>
              </a:rPr>
              <a:t> (known as </a:t>
            </a:r>
            <a:r>
              <a:rPr lang="en-US" sz="1200" b="0" i="0" u="none" strike="noStrike" kern="1200" dirty="0">
                <a:solidFill>
                  <a:schemeClr val="tx1"/>
                </a:solidFill>
                <a:effectLst/>
                <a:latin typeface="+mn-lt"/>
                <a:ea typeface="+mn-ea"/>
                <a:cs typeface="+mn-cs"/>
                <a:hlinkClick r:id="rId10" tooltip="Rōmaji"/>
              </a:rPr>
              <a:t>rōmaji</a:t>
            </a:r>
            <a:r>
              <a:rPr lang="en-US" sz="1200" b="0" i="0" u="none" strike="noStrike" kern="1200" dirty="0">
                <a:solidFill>
                  <a:schemeClr val="tx1"/>
                </a:solidFill>
                <a:effectLst/>
                <a:latin typeface="+mn-lt"/>
                <a:ea typeface="+mn-ea"/>
                <a:cs typeface="+mn-cs"/>
              </a:rPr>
              <a:t>). The</a:t>
            </a:r>
          </a:p>
          <a:p>
            <a:r>
              <a:rPr lang="en-US" sz="1200" b="0" i="0" u="none" strike="noStrike" kern="1200" dirty="0">
                <a:solidFill>
                  <a:schemeClr val="tx1"/>
                </a:solidFill>
                <a:effectLst/>
                <a:latin typeface="+mn-lt"/>
                <a:ea typeface="+mn-ea"/>
                <a:cs typeface="+mn-cs"/>
              </a:rPr>
              <a:t>The word </a:t>
            </a:r>
            <a:r>
              <a:rPr lang="en-US" sz="1200" b="0" i="1" u="none" strike="noStrike" kern="1200" dirty="0">
                <a:solidFill>
                  <a:schemeClr val="tx1"/>
                </a:solidFill>
                <a:effectLst/>
                <a:latin typeface="+mn-lt"/>
                <a:ea typeface="+mn-ea"/>
                <a:cs typeface="+mn-cs"/>
              </a:rPr>
              <a:t>hiragana</a:t>
            </a:r>
            <a:r>
              <a:rPr lang="en-US" sz="1200" b="0" i="0" u="none" strike="noStrike" kern="1200" dirty="0">
                <a:solidFill>
                  <a:schemeClr val="tx1"/>
                </a:solidFill>
                <a:effectLst/>
                <a:latin typeface="+mn-lt"/>
                <a:ea typeface="+mn-ea"/>
                <a:cs typeface="+mn-cs"/>
              </a:rPr>
              <a:t> literally means "ordinary" or "simple" </a:t>
            </a:r>
            <a:r>
              <a:rPr lang="en-US" sz="1200" b="0" i="0" u="none" strike="noStrike" kern="1200" dirty="0">
                <a:solidFill>
                  <a:schemeClr val="tx1"/>
                </a:solidFill>
                <a:effectLst/>
                <a:latin typeface="+mn-lt"/>
                <a:ea typeface="+mn-ea"/>
                <a:cs typeface="+mn-cs"/>
                <a:hlinkClick r:id="rId11" tooltip="Kana"/>
              </a:rPr>
              <a:t>kana</a:t>
            </a:r>
            <a:r>
              <a:rPr lang="en-US" sz="1200" b="0" i="0" u="none" strike="noStrike" kern="1200" dirty="0">
                <a:solidFill>
                  <a:schemeClr val="tx1"/>
                </a:solidFill>
                <a:effectLst/>
                <a:latin typeface="+mn-lt"/>
                <a:ea typeface="+mn-ea"/>
                <a:cs typeface="+mn-cs"/>
              </a:rPr>
              <a:t> ("simple" originally as contrasted with kanji).</a:t>
            </a:r>
          </a:p>
          <a:p>
            <a:r>
              <a:rPr lang="en-US" sz="1200" b="1" i="0" u="none" strike="noStrike" kern="1200" dirty="0">
                <a:solidFill>
                  <a:schemeClr val="tx1"/>
                </a:solidFill>
                <a:effectLst/>
                <a:latin typeface="+mn-lt"/>
                <a:ea typeface="+mn-ea"/>
                <a:cs typeface="+mn-cs"/>
              </a:rPr>
              <a:t>Kanji</a:t>
            </a:r>
            <a:r>
              <a:rPr lang="en-US" sz="1200" b="0" i="0" u="none" strike="noStrike" kern="1200" dirty="0">
                <a:solidFill>
                  <a:schemeClr val="tx1"/>
                </a:solidFill>
                <a:effectLst/>
                <a:latin typeface="+mn-lt"/>
                <a:ea typeface="+mn-ea"/>
                <a:cs typeface="+mn-cs"/>
              </a:rPr>
              <a:t> are the adopted </a:t>
            </a:r>
            <a:r>
              <a:rPr lang="en-US" sz="1200" b="0" i="0" u="none" strike="noStrike" kern="1200" dirty="0">
                <a:solidFill>
                  <a:schemeClr val="tx1"/>
                </a:solidFill>
                <a:effectLst/>
                <a:latin typeface="+mn-lt"/>
                <a:ea typeface="+mn-ea"/>
                <a:cs typeface="+mn-cs"/>
                <a:hlinkClick r:id="rId12" tooltip="Logographic"/>
              </a:rPr>
              <a:t>logographic</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tooltip="Chinese characters"/>
              </a:rPr>
              <a:t>Chinese characters</a:t>
            </a:r>
            <a:r>
              <a:rPr lang="en-US" sz="1200" b="0" i="0" u="none" strike="noStrike" kern="1200" dirty="0">
                <a:solidFill>
                  <a:schemeClr val="tx1"/>
                </a:solidFill>
                <a:effectLst/>
                <a:latin typeface="+mn-lt"/>
                <a:ea typeface="+mn-ea"/>
                <a:cs typeface="+mn-cs"/>
              </a:rPr>
              <a:t> that are used in the </a:t>
            </a:r>
            <a:r>
              <a:rPr lang="en-US" sz="1200" b="0" i="0" u="none" strike="noStrike" kern="1200" dirty="0">
                <a:solidFill>
                  <a:schemeClr val="tx1"/>
                </a:solidFill>
                <a:effectLst/>
                <a:latin typeface="+mn-lt"/>
                <a:ea typeface="+mn-ea"/>
                <a:cs typeface="+mn-cs"/>
                <a:hlinkClick r:id="rId5"/>
              </a:rPr>
              <a:t>Japanese writing system</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1544329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1186323-23FC-C745-A59E-E7A0F69F23C3}" type="slidenum">
              <a:rPr lang="en-US"/>
              <a:pPr/>
              <a:t>36</a:t>
            </a:fld>
            <a:endParaRPr lang="en-US"/>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502739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C9BB694-CB85-1C42-BB21-6EC89F24E5E0}" type="slidenum">
              <a:rPr lang="en-US"/>
              <a:pPr/>
              <a:t>37</a:t>
            </a:fld>
            <a:endParaRPr lang="en-US"/>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96763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A24F83C-53AC-F24F-80E2-C55109AFC467}" type="slidenum">
              <a:rPr lang="en-US"/>
              <a:pPr/>
              <a:t>38</a:t>
            </a:fld>
            <a:endParaRPr lang="en-US"/>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123964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39</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897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part of text normalization is </a:t>
            </a:r>
            <a:r>
              <a:rPr lang="en-US" sz="1200" b="0" kern="1200" dirty="0">
                <a:solidFill>
                  <a:schemeClr val="tx1"/>
                </a:solidFill>
                <a:effectLst/>
                <a:latin typeface="+mn-lt"/>
                <a:ea typeface="+mn-ea"/>
                <a:cs typeface="+mn-cs"/>
              </a:rPr>
              <a:t>lemmatization</a:t>
            </a:r>
            <a:r>
              <a:rPr lang="en-US" sz="1200" kern="1200" dirty="0">
                <a:solidFill>
                  <a:schemeClr val="tx1"/>
                </a:solidFill>
                <a:effectLst/>
                <a:latin typeface="+mn-lt"/>
                <a:ea typeface="+mn-ea"/>
                <a:cs typeface="+mn-cs"/>
              </a:rPr>
              <a:t>, the task of determining that two words have the same root, despite their surface differences. For example, the words </a:t>
            </a:r>
            <a:r>
              <a:rPr lang="en-US" sz="1200" i="1" kern="1200" dirty="0">
                <a:solidFill>
                  <a:schemeClr val="tx1"/>
                </a:solidFill>
                <a:effectLst/>
                <a:latin typeface="+mn-lt"/>
                <a:ea typeface="+mn-ea"/>
                <a:cs typeface="+mn-cs"/>
              </a:rPr>
              <a:t>sang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sung</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sings </a:t>
            </a:r>
            <a:r>
              <a:rPr lang="en-US" sz="1200" kern="1200" dirty="0">
                <a:solidFill>
                  <a:schemeClr val="tx1"/>
                </a:solidFill>
                <a:effectLst/>
                <a:latin typeface="+mn-lt"/>
                <a:ea typeface="+mn-ea"/>
                <a:cs typeface="+mn-cs"/>
              </a:rPr>
              <a:t>are forms of the verb </a:t>
            </a:r>
            <a:r>
              <a:rPr lang="en-US" sz="1200" i="1" kern="1200" dirty="0">
                <a:solidFill>
                  <a:schemeClr val="tx1"/>
                </a:solidFill>
                <a:effectLst/>
                <a:latin typeface="+mn-lt"/>
                <a:ea typeface="+mn-ea"/>
                <a:cs typeface="+mn-cs"/>
              </a:rPr>
              <a:t>sing</a:t>
            </a:r>
            <a:r>
              <a:rPr lang="en-US" sz="1200" kern="1200" dirty="0">
                <a:solidFill>
                  <a:schemeClr val="tx1"/>
                </a:solidFill>
                <a:effectLst/>
                <a:latin typeface="+mn-lt"/>
                <a:ea typeface="+mn-ea"/>
                <a:cs typeface="+mn-cs"/>
              </a:rPr>
              <a:t>. The word </a:t>
            </a:r>
            <a:r>
              <a:rPr lang="en-US" sz="1200" i="1" kern="1200" dirty="0">
                <a:solidFill>
                  <a:schemeClr val="tx1"/>
                </a:solidFill>
                <a:effectLst/>
                <a:latin typeface="+mn-lt"/>
                <a:ea typeface="+mn-ea"/>
                <a:cs typeface="+mn-cs"/>
              </a:rPr>
              <a:t>sing </a:t>
            </a:r>
            <a:r>
              <a:rPr lang="en-US" sz="1200" kern="1200" dirty="0">
                <a:solidFill>
                  <a:schemeClr val="tx1"/>
                </a:solidFill>
                <a:effectLst/>
                <a:latin typeface="+mn-lt"/>
                <a:ea typeface="+mn-ea"/>
                <a:cs typeface="+mn-cs"/>
              </a:rPr>
              <a:t>is the common </a:t>
            </a:r>
            <a:r>
              <a:rPr lang="en-US" sz="1200" i="1" kern="1200" dirty="0">
                <a:solidFill>
                  <a:schemeClr val="tx1"/>
                </a:solidFill>
                <a:effectLst/>
                <a:latin typeface="+mn-lt"/>
                <a:ea typeface="+mn-ea"/>
                <a:cs typeface="+mn-cs"/>
              </a:rPr>
              <a:t>lemma </a:t>
            </a:r>
            <a:r>
              <a:rPr lang="en-US" sz="1200" kern="1200" dirty="0">
                <a:solidFill>
                  <a:schemeClr val="tx1"/>
                </a:solidFill>
                <a:effectLst/>
                <a:latin typeface="+mn-lt"/>
                <a:ea typeface="+mn-ea"/>
                <a:cs typeface="+mn-cs"/>
              </a:rPr>
              <a:t>of these words, and a </a:t>
            </a:r>
            <a:r>
              <a:rPr lang="en-US" sz="1200" b="0" kern="1200" dirty="0" err="1">
                <a:solidFill>
                  <a:schemeClr val="tx1"/>
                </a:solidFill>
                <a:effectLst/>
                <a:latin typeface="+mn-lt"/>
                <a:ea typeface="+mn-ea"/>
                <a:cs typeface="+mn-cs"/>
              </a:rPr>
              <a:t>lemmatizer</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maps from all of these to </a:t>
            </a:r>
            <a:r>
              <a:rPr lang="en-US" sz="1200" i="1" kern="1200" dirty="0">
                <a:solidFill>
                  <a:schemeClr val="tx1"/>
                </a:solidFill>
                <a:effectLst/>
                <a:latin typeface="+mn-lt"/>
                <a:ea typeface="+mn-ea"/>
                <a:cs typeface="+mn-cs"/>
              </a:rPr>
              <a:t>sing</a:t>
            </a:r>
            <a:r>
              <a:rPr lang="en-US" sz="1200" kern="1200" dirty="0">
                <a:solidFill>
                  <a:schemeClr val="tx1"/>
                </a:solidFill>
                <a:effectLst/>
                <a:latin typeface="+mn-lt"/>
                <a:ea typeface="+mn-ea"/>
                <a:cs typeface="+mn-cs"/>
              </a:rPr>
              <a:t>. Lemmatization is essential for processing morphologically complex languages like Arabic. </a:t>
            </a:r>
            <a:r>
              <a:rPr lang="en-US" sz="1200" b="0" kern="1200" dirty="0">
                <a:solidFill>
                  <a:schemeClr val="tx1"/>
                </a:solidFill>
                <a:effectLst/>
                <a:latin typeface="+mn-lt"/>
                <a:ea typeface="+mn-ea"/>
                <a:cs typeface="+mn-cs"/>
              </a:rPr>
              <a:t>Stemming </a:t>
            </a:r>
            <a:r>
              <a:rPr lang="en-US" sz="1200" kern="1200" dirty="0">
                <a:solidFill>
                  <a:schemeClr val="tx1"/>
                </a:solidFill>
                <a:effectLst/>
                <a:latin typeface="+mn-lt"/>
                <a:ea typeface="+mn-ea"/>
                <a:cs typeface="+mn-cs"/>
              </a:rPr>
              <a:t>refers to a simpler version of lemmatization in which we mainly just strip suffixes from the end of the word.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about inflected forms like </a:t>
            </a:r>
            <a:r>
              <a:rPr lang="en-US" sz="1200" i="1" kern="1200" dirty="0">
                <a:solidFill>
                  <a:schemeClr val="tx1"/>
                </a:solidFill>
                <a:effectLst/>
                <a:latin typeface="+mn-lt"/>
                <a:ea typeface="+mn-ea"/>
                <a:cs typeface="+mn-cs"/>
              </a:rPr>
              <a:t>cats </a:t>
            </a:r>
            <a:r>
              <a:rPr lang="en-US" sz="1200" kern="1200" dirty="0">
                <a:solidFill>
                  <a:schemeClr val="tx1"/>
                </a:solidFill>
                <a:effectLst/>
                <a:latin typeface="+mn-lt"/>
                <a:ea typeface="+mn-ea"/>
                <a:cs typeface="+mn-cs"/>
              </a:rPr>
              <a:t>versus </a:t>
            </a:r>
            <a:r>
              <a:rPr lang="en-US" sz="1200" i="1" kern="1200" dirty="0">
                <a:solidFill>
                  <a:schemeClr val="tx1"/>
                </a:solidFill>
                <a:effectLst/>
                <a:latin typeface="+mn-lt"/>
                <a:ea typeface="+mn-ea"/>
                <a:cs typeface="+mn-cs"/>
              </a:rPr>
              <a:t>cat</a:t>
            </a:r>
            <a:r>
              <a:rPr lang="en-US" sz="1200" kern="1200" dirty="0">
                <a:solidFill>
                  <a:schemeClr val="tx1"/>
                </a:solidFill>
                <a:effectLst/>
                <a:latin typeface="+mn-lt"/>
                <a:ea typeface="+mn-ea"/>
                <a:cs typeface="+mn-cs"/>
              </a:rPr>
              <a:t>? These two words have the same </a:t>
            </a:r>
            <a:r>
              <a:rPr lang="en-US" sz="1200" b="0" kern="1200" dirty="0">
                <a:solidFill>
                  <a:schemeClr val="tx1"/>
                </a:solidFill>
                <a:effectLst/>
                <a:latin typeface="+mn-lt"/>
                <a:ea typeface="+mn-ea"/>
                <a:cs typeface="+mn-cs"/>
              </a:rPr>
              <a:t>lemma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but are different wordforms. A </a:t>
            </a:r>
            <a:r>
              <a:rPr lang="en-US" sz="1200" b="0" kern="1200" dirty="0">
                <a:solidFill>
                  <a:schemeClr val="tx1"/>
                </a:solidFill>
                <a:effectLst/>
                <a:latin typeface="+mn-lt"/>
                <a:ea typeface="+mn-ea"/>
                <a:cs typeface="+mn-cs"/>
              </a:rPr>
              <a:t>lemma </a:t>
            </a:r>
            <a:r>
              <a:rPr lang="en-US" sz="1200" kern="1200" dirty="0">
                <a:solidFill>
                  <a:schemeClr val="tx1"/>
                </a:solidFill>
                <a:effectLst/>
                <a:latin typeface="+mn-lt"/>
                <a:ea typeface="+mn-ea"/>
                <a:cs typeface="+mn-cs"/>
              </a:rPr>
              <a:t>is a set of lexical forms having the same stem, the same major part-of-speech, and the same word sense. The </a:t>
            </a:r>
            <a:r>
              <a:rPr lang="en-US" sz="1200" b="0" kern="1200" dirty="0">
                <a:solidFill>
                  <a:schemeClr val="tx1"/>
                </a:solidFill>
                <a:effectLst/>
                <a:latin typeface="+mn-lt"/>
                <a:ea typeface="+mn-ea"/>
                <a:cs typeface="+mn-cs"/>
              </a:rPr>
              <a:t>word- form </a:t>
            </a:r>
            <a:r>
              <a:rPr lang="en-US" sz="1200" kern="1200" dirty="0">
                <a:solidFill>
                  <a:schemeClr val="tx1"/>
                </a:solidFill>
                <a:effectLst/>
                <a:latin typeface="+mn-lt"/>
                <a:ea typeface="+mn-ea"/>
                <a:cs typeface="+mn-cs"/>
              </a:rPr>
              <a:t>is the full inflected or derived form of the word. For morphologically complex languages like Arabic, we often need to deal with lemmatization. For many tasks in English, however, wordforms are sufficient.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406463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multinomial classification</a:t>
            </a:r>
            <a:r>
              <a:rPr lang="en-US" sz="1200" kern="1200" dirty="0">
                <a:solidFill>
                  <a:schemeClr val="tx1"/>
                </a:solidFill>
                <a:effectLst/>
                <a:latin typeface="+mn-lt"/>
                <a:ea typeface="+mn-ea"/>
                <a:cs typeface="+mn-cs"/>
              </a:rPr>
              <a:t>, in which the classes are mutually exclusive and each document or item appears in exactly one class.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matrix shows that the system mistakenly labeled 1 spam document as urgent, and it shows how to compute a distinct precision and recall value for each class. In order to derive a single metric that tells us how well the system is doing, we can combine these values in two ways. In </a:t>
            </a:r>
            <a:r>
              <a:rPr lang="en-US" sz="1200" b="1" kern="1200" dirty="0" err="1">
                <a:solidFill>
                  <a:schemeClr val="tx1"/>
                </a:solidFill>
                <a:effectLst/>
                <a:latin typeface="+mn-lt"/>
                <a:ea typeface="+mn-ea"/>
                <a:cs typeface="+mn-cs"/>
              </a:rPr>
              <a:t>macroaveraging</a:t>
            </a:r>
            <a:r>
              <a:rPr lang="en-US" sz="1200" kern="1200" dirty="0">
                <a:solidFill>
                  <a:schemeClr val="tx1"/>
                </a:solidFill>
                <a:effectLst/>
                <a:latin typeface="+mn-lt"/>
                <a:ea typeface="+mn-ea"/>
                <a:cs typeface="+mn-cs"/>
              </a:rPr>
              <a:t>, we compute the performance for each class, and then average over classes. In </a:t>
            </a:r>
            <a:r>
              <a:rPr lang="en-US" sz="1200" b="1" kern="1200" dirty="0" err="1">
                <a:solidFill>
                  <a:schemeClr val="tx1"/>
                </a:solidFill>
                <a:effectLst/>
                <a:latin typeface="+mn-lt"/>
                <a:ea typeface="+mn-ea"/>
                <a:cs typeface="+mn-cs"/>
              </a:rPr>
              <a:t>microaveraging</a:t>
            </a:r>
            <a:r>
              <a:rPr lang="en-US" sz="1200" kern="1200" dirty="0">
                <a:solidFill>
                  <a:schemeClr val="tx1"/>
                </a:solidFill>
                <a:effectLst/>
                <a:latin typeface="+mn-lt"/>
                <a:ea typeface="+mn-ea"/>
                <a:cs typeface="+mn-cs"/>
              </a:rPr>
              <a:t>, we collect the decisions for all classes into a single contingency table, and then compute precision and recall from that table. Fig. 4.6 shows the contingency table for each class separately, and shows the computation of </a:t>
            </a:r>
            <a:r>
              <a:rPr lang="en-US" sz="1200" kern="1200" dirty="0" err="1">
                <a:solidFill>
                  <a:schemeClr val="tx1"/>
                </a:solidFill>
                <a:effectLst/>
                <a:latin typeface="+mn-lt"/>
                <a:ea typeface="+mn-ea"/>
                <a:cs typeface="+mn-cs"/>
              </a:rPr>
              <a:t>microaveraged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macroaveraged</a:t>
            </a:r>
            <a:r>
              <a:rPr lang="en-US" sz="1200" kern="1200" dirty="0">
                <a:solidFill>
                  <a:schemeClr val="tx1"/>
                </a:solidFill>
                <a:effectLst/>
                <a:latin typeface="+mn-lt"/>
                <a:ea typeface="+mn-ea"/>
                <a:cs typeface="+mn-cs"/>
              </a:rPr>
              <a:t> precision.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3600271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43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02905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Stemming </a:t>
            </a:r>
            <a:r>
              <a:rPr lang="en-US" sz="1200" kern="1200">
                <a:solidFill>
                  <a:schemeClr val="tx1"/>
                </a:solidFill>
                <a:effectLst/>
                <a:latin typeface="+mn-lt"/>
                <a:ea typeface="+mn-ea"/>
                <a:cs typeface="+mn-cs"/>
              </a:rPr>
              <a:t>refers to a simpler version of lemmatization in which we mainly just strip suffixes from the end of the word. </a:t>
            </a:r>
            <a:endParaRPr lang="en-US"/>
          </a:p>
          <a:p>
            <a:endParaRPr lang="en-US"/>
          </a:p>
        </p:txBody>
      </p:sp>
      <p:sp>
        <p:nvSpPr>
          <p:cNvPr id="4" name="Slide Number Placeholder 3"/>
          <p:cNvSpPr>
            <a:spLocks noGrp="1"/>
          </p:cNvSpPr>
          <p:nvPr>
            <p:ph type="sldNum" sz="quarter" idx="5"/>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1136261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48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26104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49</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0315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50</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8208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98F872B-19D4-8F46-BECB-09C895BA15F0}" type="slidenum">
              <a:rPr lang="en-US"/>
              <a:pPr/>
              <a:t>51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23140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84D052C-C7F7-BA4E-98C4-68051FCD392D}" type="slidenum">
              <a:rPr lang="en-US"/>
              <a:pPr/>
              <a:t>52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0137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multinomial classification</a:t>
            </a:r>
            <a:r>
              <a:rPr lang="en-US" sz="1200" kern="1200" dirty="0">
                <a:solidFill>
                  <a:schemeClr val="tx1"/>
                </a:solidFill>
                <a:effectLst/>
                <a:latin typeface="+mn-lt"/>
                <a:ea typeface="+mn-ea"/>
                <a:cs typeface="+mn-cs"/>
              </a:rPr>
              <a:t>, in which the classes are mutually exclusive and each document or item appears in exactly one class.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matrix shows that the system mistakenly labeled 1 spam document as urgent, and it shows how to compute a distinct precision and recall value for each class. In order to derive a single metric that tells us how well the system is doing, we can combine these values in two ways. In </a:t>
            </a:r>
            <a:r>
              <a:rPr lang="en-US" sz="1200" b="1" kern="1200" dirty="0" err="1">
                <a:solidFill>
                  <a:schemeClr val="tx1"/>
                </a:solidFill>
                <a:effectLst/>
                <a:latin typeface="+mn-lt"/>
                <a:ea typeface="+mn-ea"/>
                <a:cs typeface="+mn-cs"/>
              </a:rPr>
              <a:t>macroaveraging</a:t>
            </a:r>
            <a:r>
              <a:rPr lang="en-US" sz="1200" kern="1200" dirty="0">
                <a:solidFill>
                  <a:schemeClr val="tx1"/>
                </a:solidFill>
                <a:effectLst/>
                <a:latin typeface="+mn-lt"/>
                <a:ea typeface="+mn-ea"/>
                <a:cs typeface="+mn-cs"/>
              </a:rPr>
              <a:t>, we compute the performance for each class, and then average over classes. In </a:t>
            </a:r>
            <a:r>
              <a:rPr lang="en-US" sz="1200" b="1" kern="1200" dirty="0" err="1">
                <a:solidFill>
                  <a:schemeClr val="tx1"/>
                </a:solidFill>
                <a:effectLst/>
                <a:latin typeface="+mn-lt"/>
                <a:ea typeface="+mn-ea"/>
                <a:cs typeface="+mn-cs"/>
              </a:rPr>
              <a:t>microaveraging</a:t>
            </a:r>
            <a:r>
              <a:rPr lang="en-US" sz="1200" kern="1200" dirty="0">
                <a:solidFill>
                  <a:schemeClr val="tx1"/>
                </a:solidFill>
                <a:effectLst/>
                <a:latin typeface="+mn-lt"/>
                <a:ea typeface="+mn-ea"/>
                <a:cs typeface="+mn-cs"/>
              </a:rPr>
              <a:t>, we collect the decisions for all classes into a single contingency table, and then compute precision and recall from that table. Fig. 4.6 shows the contingency table for each class separately, and shows the computation of </a:t>
            </a:r>
            <a:r>
              <a:rPr lang="en-US" sz="1200" kern="1200" dirty="0" err="1">
                <a:solidFill>
                  <a:schemeClr val="tx1"/>
                </a:solidFill>
                <a:effectLst/>
                <a:latin typeface="+mn-lt"/>
                <a:ea typeface="+mn-ea"/>
                <a:cs typeface="+mn-cs"/>
              </a:rPr>
              <a:t>microaveraged</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macroaveraged</a:t>
            </a:r>
            <a:r>
              <a:rPr lang="en-US" sz="1200" kern="1200" dirty="0">
                <a:solidFill>
                  <a:schemeClr val="tx1"/>
                </a:solidFill>
                <a:effectLst/>
                <a:latin typeface="+mn-lt"/>
                <a:ea typeface="+mn-ea"/>
                <a:cs typeface="+mn-cs"/>
              </a:rPr>
              <a:t> precision.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350337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7432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14</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Regular expressions are </a:t>
            </a:r>
            <a:r>
              <a:rPr lang="en-US" sz="1200" b="0" kern="1200" dirty="0">
                <a:solidFill>
                  <a:schemeClr val="tx1"/>
                </a:solidFill>
                <a:effectLst/>
                <a:latin typeface="+mn-lt"/>
                <a:ea typeface="+mn-ea"/>
                <a:cs typeface="+mn-cs"/>
              </a:rPr>
              <a:t>case sensitive</a:t>
            </a:r>
            <a:r>
              <a:rPr lang="en-US" sz="1200" kern="1200" dirty="0">
                <a:solidFill>
                  <a:schemeClr val="tx1"/>
                </a:solidFill>
                <a:effectLst/>
                <a:latin typeface="+mn-lt"/>
                <a:ea typeface="+mn-ea"/>
                <a:cs typeface="+mn-cs"/>
              </a:rPr>
              <a:t>; lower case /s/ is distinct from upper case /W/ (/w/ matches a lower case </a:t>
            </a:r>
            <a:r>
              <a:rPr lang="en-US" sz="1200" i="1" kern="1200" dirty="0">
                <a:solidFill>
                  <a:schemeClr val="tx1"/>
                </a:solidFill>
                <a:effectLst/>
                <a:latin typeface="+mn-lt"/>
                <a:ea typeface="+mn-ea"/>
                <a:cs typeface="+mn-cs"/>
              </a:rPr>
              <a:t>w </a:t>
            </a:r>
            <a:r>
              <a:rPr lang="en-US" sz="1200" kern="1200" dirty="0">
                <a:solidFill>
                  <a:schemeClr val="tx1"/>
                </a:solidFill>
                <a:effectLst/>
                <a:latin typeface="+mn-lt"/>
                <a:ea typeface="+mn-ea"/>
                <a:cs typeface="+mn-cs"/>
              </a:rPr>
              <a:t>but not an upper case </a:t>
            </a:r>
            <a:r>
              <a:rPr lang="en-US" sz="1200" i="1"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This means that the pattern /woodchucks/ will not match the string </a:t>
            </a:r>
            <a:r>
              <a:rPr lang="en-US" sz="1200" i="1" kern="1200" dirty="0">
                <a:solidFill>
                  <a:schemeClr val="tx1"/>
                </a:solidFill>
                <a:effectLst/>
                <a:latin typeface="+mn-lt"/>
                <a:ea typeface="+mn-ea"/>
                <a:cs typeface="+mn-cs"/>
              </a:rPr>
              <a:t>Woodchucks</a:t>
            </a:r>
            <a:r>
              <a:rPr lang="en-US" sz="120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210602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15</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solve this problem with the use of the square braces [ and ]. The string of characters inside the braces specifies a </a:t>
            </a:r>
            <a:r>
              <a:rPr lang="en-US" sz="1200" b="0" kern="1200" dirty="0">
                <a:solidFill>
                  <a:schemeClr val="tx1"/>
                </a:solidFill>
                <a:effectLst/>
                <a:latin typeface="+mn-lt"/>
                <a:ea typeface="+mn-ea"/>
                <a:cs typeface="+mn-cs"/>
              </a:rPr>
              <a:t>disjunction </a:t>
            </a:r>
            <a:r>
              <a:rPr lang="en-US" sz="1200" kern="1200" dirty="0">
                <a:solidFill>
                  <a:schemeClr val="tx1"/>
                </a:solidFill>
                <a:effectLst/>
                <a:latin typeface="+mn-lt"/>
                <a:ea typeface="+mn-ea"/>
                <a:cs typeface="+mn-cs"/>
              </a:rPr>
              <a:t>of characters to match.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pattern /[</a:t>
            </a:r>
            <a:r>
              <a:rPr lang="en-US" sz="1200" kern="1200" dirty="0" err="1">
                <a:solidFill>
                  <a:schemeClr val="tx1"/>
                </a:solidFill>
                <a:effectLst/>
                <a:latin typeface="+mn-lt"/>
                <a:ea typeface="+mn-ea"/>
                <a:cs typeface="+mn-cs"/>
              </a:rPr>
              <a:t>wW</a:t>
            </a:r>
            <a:r>
              <a:rPr lang="en-US" sz="1200" kern="1200" dirty="0">
                <a:solidFill>
                  <a:schemeClr val="tx1"/>
                </a:solidFill>
                <a:effectLst/>
                <a:latin typeface="+mn-lt"/>
                <a:ea typeface="+mn-ea"/>
                <a:cs typeface="+mn-cs"/>
              </a:rPr>
              <a:t>]/ matches patterns containing either </a:t>
            </a:r>
            <a:r>
              <a:rPr lang="en-US" sz="1200" i="1" kern="1200" dirty="0">
                <a:solidFill>
                  <a:schemeClr val="tx1"/>
                </a:solidFill>
                <a:effectLst/>
                <a:latin typeface="+mn-lt"/>
                <a:ea typeface="+mn-ea"/>
                <a:cs typeface="+mn-cs"/>
              </a:rPr>
              <a:t>w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regular expression /[1234567890]/ specified any single digit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While such classes of characters as digits or letters are important building blocks in expressions, they can get awkward (e.g., it’s inconvenient to specify </a:t>
            </a:r>
            <a:endParaRPr lang="en-US" dirty="0"/>
          </a:p>
          <a:p>
            <a:r>
              <a:rPr lang="en-US" sz="1200" kern="1200" dirty="0">
                <a:solidFill>
                  <a:schemeClr val="tx1"/>
                </a:solidFill>
                <a:effectLst/>
                <a:latin typeface="+mn-lt"/>
                <a:ea typeface="+mn-ea"/>
                <a:cs typeface="+mn-cs"/>
              </a:rPr>
              <a:t>/[ABCDEFGHIJKLMNOPQRSTUVWXYZ]/ to mean “any capital letter”). In cases where there is a well-defined sequence associated with a set of characters, the brackets can be used with the dash (-) to specify any one character in a </a:t>
            </a:r>
            <a:r>
              <a:rPr lang="en-US" sz="1200" b="0" kern="1200" dirty="0">
                <a:solidFill>
                  <a:schemeClr val="tx1"/>
                </a:solidFill>
                <a:effectLst/>
                <a:latin typeface="+mn-lt"/>
                <a:ea typeface="+mn-ea"/>
                <a:cs typeface="+mn-cs"/>
              </a:rPr>
              <a:t>range</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b="1" dirty="0"/>
          </a:p>
        </p:txBody>
      </p:sp>
    </p:spTree>
    <p:extLst>
      <p:ext uri="{BB962C8B-B14F-4D97-AF65-F5344CB8AC3E}">
        <p14:creationId xmlns:p14="http://schemas.microsoft.com/office/powerpoint/2010/main" val="69930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16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square braces can also be used to specify what a single character </a:t>
            </a:r>
            <a:r>
              <a:rPr lang="en-US" sz="1200" i="1" kern="1200" dirty="0">
                <a:solidFill>
                  <a:schemeClr val="tx1"/>
                </a:solidFill>
                <a:effectLst/>
                <a:latin typeface="+mn-lt"/>
                <a:ea typeface="+mn-ea"/>
                <a:cs typeface="+mn-cs"/>
              </a:rPr>
              <a:t>cannot </a:t>
            </a:r>
            <a:r>
              <a:rPr lang="en-US" sz="1200" kern="1200" dirty="0">
                <a:solidFill>
                  <a:schemeClr val="tx1"/>
                </a:solidFill>
                <a:effectLst/>
                <a:latin typeface="+mn-lt"/>
                <a:ea typeface="+mn-ea"/>
                <a:cs typeface="+mn-cs"/>
              </a:rPr>
              <a:t>be, by use of the caret ˆ. If the caret ˆ is the first symbol after the open square brace [, the resulting pattern is negated.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the pattern /[ˆa]/ matches any single character (including special characters) except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only true when the caret is the first symbol after the open square brace. If it occurs anywhere else, it usually stands for a caret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b="1" dirty="0"/>
          </a:p>
        </p:txBody>
      </p:sp>
    </p:spTree>
    <p:extLst>
      <p:ext uri="{BB962C8B-B14F-4D97-AF65-F5344CB8AC3E}">
        <p14:creationId xmlns:p14="http://schemas.microsoft.com/office/powerpoint/2010/main" val="234163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17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313216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3406514" y="3331563"/>
            <a:ext cx="68580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41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1/22/20</a:t>
            </a:fld>
            <a:endParaRPr lang="en-US"/>
          </a:p>
        </p:txBody>
      </p:sp>
      <p:sp>
        <p:nvSpPr>
          <p:cNvPr id="5" name="Footer Placeholder 4"/>
          <p:cNvSpPr>
            <a:spLocks noGrp="1"/>
          </p:cNvSpPr>
          <p:nvPr>
            <p:ph type="ftr" sz="quarter" idx="11"/>
          </p:nvPr>
        </p:nvSpPr>
        <p:spPr>
          <a:xfrm>
            <a:off x="2764639" y="6705600"/>
            <a:ext cx="3617103"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184686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1/22/20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3414009" y="3339058"/>
            <a:ext cx="68580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3329835" y="340613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28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69874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1/22/20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8267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1/22/20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326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0CDC23-E565-C848-9AF6-12BD09C53D91}" type="datetimeFigureOut">
              <a:rPr lang="en-US" smtClean="0"/>
              <a:t>1/22/20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6971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1/22/20</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8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79798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84685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75856" y="3330886"/>
            <a:ext cx="68580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99855" y="3421128"/>
            <a:ext cx="685800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1/22/20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11943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8" r:id="rId9"/>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omputational-linguistics-class.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CIS 530:</a:t>
            </a:r>
            <a:br>
              <a:rPr lang="en-US" dirty="0">
                <a:solidFill>
                  <a:srgbClr val="C00000"/>
                </a:solidFill>
              </a:rPr>
            </a:br>
            <a:r>
              <a:rPr lang="en-US" dirty="0">
                <a:solidFill>
                  <a:srgbClr val="C00000"/>
                </a:solidFill>
              </a:rPr>
              <a:t>Text Processing</a:t>
            </a:r>
            <a:br>
              <a:rPr lang="en-US" dirty="0">
                <a:solidFill>
                  <a:srgbClr val="C00000"/>
                </a:solidFill>
              </a:rPr>
            </a:br>
            <a:endParaRPr lang="en-US" dirty="0"/>
          </a:p>
        </p:txBody>
      </p:sp>
      <p:sp>
        <p:nvSpPr>
          <p:cNvPr id="5" name="Subtitle 4"/>
          <p:cNvSpPr>
            <a:spLocks noGrp="1"/>
          </p:cNvSpPr>
          <p:nvPr>
            <p:ph type="subTitle" idx="1"/>
          </p:nvPr>
        </p:nvSpPr>
        <p:spPr>
          <a:xfrm>
            <a:off x="825038" y="4455620"/>
            <a:ext cx="7543800" cy="2021379"/>
          </a:xfrm>
        </p:spPr>
        <p:txBody>
          <a:bodyPr>
            <a:normAutofit/>
          </a:bodyPr>
          <a:lstStyle/>
          <a:p>
            <a:r>
              <a:rPr lang="en-US" dirty="0"/>
              <a:t>Mondays and Wednesdays 1:30-3pm</a:t>
            </a:r>
            <a:br>
              <a:rPr lang="en-US" dirty="0"/>
            </a:br>
            <a:r>
              <a:rPr lang="en-US" dirty="0"/>
              <a:t>3401 Walnut, room 401B</a:t>
            </a:r>
            <a:br>
              <a:rPr lang="en-US" dirty="0"/>
            </a:br>
            <a:r>
              <a:rPr lang="en-US" dirty="0">
                <a:hlinkClick r:id="rId2"/>
              </a:rPr>
              <a:t>computational-linguistics-class.org</a:t>
            </a:r>
            <a:endParaRPr lang="en-US" dirty="0"/>
          </a:p>
          <a:p>
            <a:br>
              <a:rPr lang="en-US" dirty="0"/>
            </a:br>
            <a:r>
              <a:rPr lang="en-US" dirty="0"/>
              <a:t>Professor </a:t>
            </a:r>
            <a:r>
              <a:rPr lang="en-US" dirty="0" err="1"/>
              <a:t>Callison</a:t>
            </a:r>
            <a:r>
              <a:rPr lang="en-US" dirty="0"/>
              <a:t>-Burch</a:t>
            </a:r>
          </a:p>
        </p:txBody>
      </p:sp>
      <p:sp>
        <p:nvSpPr>
          <p:cNvPr id="2" name="TextBox 1"/>
          <p:cNvSpPr txBox="1"/>
          <p:nvPr/>
        </p:nvSpPr>
        <p:spPr>
          <a:xfrm>
            <a:off x="5344160" y="375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8806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7BDC-7C21-FA45-84BF-DE1C35319DC0}"/>
              </a:ext>
            </a:extLst>
          </p:cNvPr>
          <p:cNvSpPr>
            <a:spLocks noGrp="1"/>
          </p:cNvSpPr>
          <p:nvPr>
            <p:ph type="title"/>
          </p:nvPr>
        </p:nvSpPr>
        <p:spPr/>
        <p:txBody>
          <a:bodyPr/>
          <a:lstStyle/>
          <a:p>
            <a:r>
              <a:rPr lang="en-US" dirty="0"/>
              <a:t>Precision and Recall</a:t>
            </a:r>
          </a:p>
        </p:txBody>
      </p:sp>
      <p:pic>
        <p:nvPicPr>
          <p:cNvPr id="7" name="Content Placeholder 6">
            <a:extLst>
              <a:ext uri="{FF2B5EF4-FFF2-40B4-BE49-F238E27FC236}">
                <a16:creationId xmlns:a16="http://schemas.microsoft.com/office/drawing/2014/main" id="{302D7FC4-2BE7-BB4F-92D4-2CF18378BE68}"/>
              </a:ext>
            </a:extLst>
          </p:cNvPr>
          <p:cNvPicPr>
            <a:picLocks noGrp="1" noChangeAspect="1"/>
          </p:cNvPicPr>
          <p:nvPr>
            <p:ph idx="1"/>
          </p:nvPr>
        </p:nvPicPr>
        <p:blipFill>
          <a:blip r:embed="rId2"/>
          <a:stretch>
            <a:fillRect/>
          </a:stretch>
        </p:blipFill>
        <p:spPr>
          <a:xfrm>
            <a:off x="383822" y="2342408"/>
            <a:ext cx="8531578" cy="2991592"/>
          </a:xfrm>
          <a:prstGeom prst="rect">
            <a:avLst/>
          </a:prstGeom>
        </p:spPr>
      </p:pic>
    </p:spTree>
    <p:extLst>
      <p:ext uri="{BB962C8B-B14F-4D97-AF65-F5344CB8AC3E}">
        <p14:creationId xmlns:p14="http://schemas.microsoft.com/office/powerpoint/2010/main" val="371457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7BDC-7C21-FA45-84BF-DE1C35319DC0}"/>
              </a:ext>
            </a:extLst>
          </p:cNvPr>
          <p:cNvSpPr>
            <a:spLocks noGrp="1"/>
          </p:cNvSpPr>
          <p:nvPr>
            <p:ph type="title"/>
          </p:nvPr>
        </p:nvSpPr>
        <p:spPr/>
        <p:txBody>
          <a:bodyPr/>
          <a:lstStyle/>
          <a:p>
            <a:r>
              <a:rPr lang="en-US" dirty="0"/>
              <a:t>Precision and Recall</a:t>
            </a:r>
          </a:p>
        </p:txBody>
      </p:sp>
      <p:pic>
        <p:nvPicPr>
          <p:cNvPr id="4" name="Content Placeholder 3">
            <a:extLst>
              <a:ext uri="{FF2B5EF4-FFF2-40B4-BE49-F238E27FC236}">
                <a16:creationId xmlns:a16="http://schemas.microsoft.com/office/drawing/2014/main" id="{EA67F58C-EA99-5F4D-A87E-DA690A7533FC}"/>
              </a:ext>
            </a:extLst>
          </p:cNvPr>
          <p:cNvPicPr>
            <a:picLocks noGrp="1" noChangeAspect="1"/>
          </p:cNvPicPr>
          <p:nvPr>
            <p:ph idx="1"/>
          </p:nvPr>
        </p:nvPicPr>
        <p:blipFill>
          <a:blip r:embed="rId3"/>
          <a:stretch>
            <a:fillRect/>
          </a:stretch>
        </p:blipFill>
        <p:spPr>
          <a:xfrm>
            <a:off x="577539" y="1981200"/>
            <a:ext cx="7988921" cy="4038356"/>
          </a:xfrm>
          <a:prstGeom prst="rect">
            <a:avLst/>
          </a:prstGeom>
        </p:spPr>
      </p:pic>
    </p:spTree>
    <p:extLst>
      <p:ext uri="{BB962C8B-B14F-4D97-AF65-F5344CB8AC3E}">
        <p14:creationId xmlns:p14="http://schemas.microsoft.com/office/powerpoint/2010/main" val="341581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7BDC-7C21-FA45-84BF-DE1C35319DC0}"/>
              </a:ext>
            </a:extLst>
          </p:cNvPr>
          <p:cNvSpPr>
            <a:spLocks noGrp="1"/>
          </p:cNvSpPr>
          <p:nvPr>
            <p:ph type="title"/>
          </p:nvPr>
        </p:nvSpPr>
        <p:spPr/>
        <p:txBody>
          <a:bodyPr/>
          <a:lstStyle/>
          <a:p>
            <a:r>
              <a:rPr lang="en-US" dirty="0"/>
              <a:t>Precision and Recall</a:t>
            </a:r>
          </a:p>
        </p:txBody>
      </p:sp>
      <p:pic>
        <p:nvPicPr>
          <p:cNvPr id="6" name="Picture 5">
            <a:extLst>
              <a:ext uri="{FF2B5EF4-FFF2-40B4-BE49-F238E27FC236}">
                <a16:creationId xmlns:a16="http://schemas.microsoft.com/office/drawing/2014/main" id="{682D5D14-9E16-804C-9A18-D679E616A236}"/>
              </a:ext>
            </a:extLst>
          </p:cNvPr>
          <p:cNvPicPr>
            <a:picLocks noChangeAspect="1"/>
          </p:cNvPicPr>
          <p:nvPr/>
        </p:nvPicPr>
        <p:blipFill>
          <a:blip r:embed="rId3"/>
          <a:stretch>
            <a:fillRect/>
          </a:stretch>
        </p:blipFill>
        <p:spPr>
          <a:xfrm>
            <a:off x="228600" y="2514600"/>
            <a:ext cx="8763000" cy="3041144"/>
          </a:xfrm>
          <a:prstGeom prst="rect">
            <a:avLst/>
          </a:prstGeom>
        </p:spPr>
      </p:pic>
    </p:spTree>
    <p:extLst>
      <p:ext uri="{BB962C8B-B14F-4D97-AF65-F5344CB8AC3E}">
        <p14:creationId xmlns:p14="http://schemas.microsoft.com/office/powerpoint/2010/main" val="65621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1714"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6" name="Rectangle 5"/>
          <p:cNvSpPr>
            <a:spLocks noGrp="1" noChangeArrowheads="1"/>
          </p:cNvSpPr>
          <p:nvPr>
            <p:ph type="title"/>
          </p:nvPr>
        </p:nvSpPr>
        <p:spPr>
          <a:xfrm>
            <a:off x="822960" y="758952"/>
            <a:ext cx="7543800" cy="3892168"/>
          </a:xfrm>
        </p:spPr>
        <p:txBody>
          <a:bodyPr vert="horz" lIns="91440" tIns="45720" rIns="91440" bIns="45720" rtlCol="0" anchor="b">
            <a:normAutofit/>
          </a:bodyPr>
          <a:lstStyle/>
          <a:p>
            <a:r>
              <a:rPr lang="en-US">
                <a:solidFill>
                  <a:srgbClr val="FFFFFF"/>
                </a:solidFill>
              </a:rPr>
              <a:t>Basic Text Processing</a:t>
            </a:r>
          </a:p>
        </p:txBody>
      </p:sp>
      <p:sp>
        <p:nvSpPr>
          <p:cNvPr id="16387" name="Rectangle 6"/>
          <p:cNvSpPr>
            <a:spLocks noGrp="1" noChangeArrowheads="1"/>
          </p:cNvSpPr>
          <p:nvPr>
            <p:ph type="body" idx="1"/>
          </p:nvPr>
        </p:nvSpPr>
        <p:spPr>
          <a:xfrm>
            <a:off x="825038" y="5225240"/>
            <a:ext cx="7543800" cy="1143000"/>
          </a:xfrm>
        </p:spPr>
        <p:txBody>
          <a:bodyPr vert="horz" lIns="91440" tIns="45720" rIns="91440" bIns="45720" rtlCol="0">
            <a:normAutofit/>
          </a:bodyPr>
          <a:lstStyle/>
          <a:p>
            <a:r>
              <a:rPr lang="en-US">
                <a:solidFill>
                  <a:srgbClr val="FFFFFF"/>
                </a:solidFill>
              </a:rPr>
              <a:t>Regular Expressions</a:t>
            </a:r>
          </a:p>
        </p:txBody>
      </p:sp>
    </p:spTree>
    <p:extLst>
      <p:ext uri="{BB962C8B-B14F-4D97-AF65-F5344CB8AC3E}">
        <p14:creationId xmlns:p14="http://schemas.microsoft.com/office/powerpoint/2010/main" val="2666110515"/>
      </p:ext>
    </p:extLst>
  </p:cSld>
  <p:clrMapOvr>
    <a:overrideClrMapping bg1="dk1" tx1="lt1" bg2="dk2" tx2="lt2" accent1="accent1" accent2="accent2" accent3="accent3" accent4="accent4" accent5="accent5" accent6="accent6" hlink="hlink" folHlink="folHlink"/>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86603"/>
            <a:ext cx="7543800" cy="1450757"/>
          </a:xfrm>
        </p:spPr>
        <p:txBody>
          <a:bodyPr>
            <a:normAutofit/>
          </a:bodyPr>
          <a:lstStyle/>
          <a:p>
            <a:pPr eaLnBrk="1" hangingPunct="1"/>
            <a:r>
              <a:rPr lang="en-US"/>
              <a:t>Regular expressions</a:t>
            </a:r>
          </a:p>
        </p:txBody>
      </p:sp>
      <p:pic>
        <p:nvPicPr>
          <p:cNvPr id="2" name="Picture 1" descr="220px-Groundhog3.jpg"/>
          <p:cNvPicPr>
            <a:picLocks noChangeAspect="1"/>
          </p:cNvPicPr>
          <p:nvPr/>
        </p:nvPicPr>
        <p:blipFill rotWithShape="1">
          <a:blip r:embed="rId3">
            <a:extLst>
              <a:ext uri="{28A0092B-C50C-407E-A947-70E740481C1C}">
                <a14:useLocalDpi xmlns:a14="http://schemas.microsoft.com/office/drawing/2010/main" val="0"/>
              </a:ext>
            </a:extLst>
          </a:blip>
          <a:srcRect l="18098" r="31745" b="-2"/>
          <a:stretch/>
        </p:blipFill>
        <p:spPr>
          <a:xfrm>
            <a:off x="807324" y="1916318"/>
            <a:ext cx="2321247" cy="3471012"/>
          </a:xfrm>
          <a:prstGeom prst="rect">
            <a:avLst/>
          </a:prstGeom>
        </p:spPr>
      </p:pic>
      <p:sp>
        <p:nvSpPr>
          <p:cNvPr id="69635" name="Rectangle 3"/>
          <p:cNvSpPr>
            <a:spLocks noGrp="1" noChangeArrowheads="1"/>
          </p:cNvSpPr>
          <p:nvPr>
            <p:ph idx="1"/>
          </p:nvPr>
        </p:nvSpPr>
        <p:spPr>
          <a:xfrm>
            <a:off x="3479799" y="1845734"/>
            <a:ext cx="4886961" cy="4023360"/>
          </a:xfrm>
        </p:spPr>
        <p:txBody>
          <a:bodyPr>
            <a:normAutofit/>
          </a:bodyPr>
          <a:lstStyle/>
          <a:p>
            <a:pPr eaLnBrk="1" hangingPunct="1"/>
            <a:r>
              <a:rPr lang="en-US" dirty="0"/>
              <a:t>A formal language for specifying text strings</a:t>
            </a:r>
          </a:p>
          <a:p>
            <a:pPr eaLnBrk="1" hangingPunct="1"/>
            <a:r>
              <a:rPr lang="en-US" dirty="0"/>
              <a:t>How can we search for any of these?</a:t>
            </a:r>
          </a:p>
          <a:p>
            <a:pPr lvl="1" eaLnBrk="1" hangingPunct="1"/>
            <a:r>
              <a:rPr lang="en-US" dirty="0"/>
              <a:t>woodchuck</a:t>
            </a:r>
          </a:p>
          <a:p>
            <a:pPr lvl="1" eaLnBrk="1" hangingPunct="1"/>
            <a:r>
              <a:rPr lang="en-US" dirty="0"/>
              <a:t>woodchucks</a:t>
            </a:r>
          </a:p>
          <a:p>
            <a:pPr lvl="1" eaLnBrk="1" hangingPunct="1"/>
            <a:r>
              <a:rPr lang="en-US" dirty="0"/>
              <a:t>Woodchuck</a:t>
            </a:r>
          </a:p>
          <a:p>
            <a:pPr lvl="1" eaLnBrk="1" hangingPunct="1"/>
            <a:r>
              <a:rPr lang="en-US" dirty="0"/>
              <a:t>Woodchucks</a:t>
            </a:r>
          </a:p>
          <a:p>
            <a:pPr marL="457200" lvl="1" indent="0">
              <a:buNone/>
            </a:pPr>
            <a:endParaRPr lang="en-US" dirty="0"/>
          </a:p>
          <a:p>
            <a:pPr eaLnBrk="1" hangingPunct="1"/>
            <a:endParaRPr lang="en-US" dirty="0"/>
          </a:p>
        </p:txBody>
      </p:sp>
    </p:spTree>
    <p:extLst>
      <p:ext uri="{BB962C8B-B14F-4D97-AF65-F5344CB8AC3E}">
        <p14:creationId xmlns:p14="http://schemas.microsoft.com/office/powerpoint/2010/main" val="25053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2131220"/>
            <a:ext cx="7786688" cy="3659981"/>
          </a:xfrm>
        </p:spPr>
        <p:txBody>
          <a:bodyPr/>
          <a:lstStyle/>
          <a:p>
            <a:pPr eaLnBrk="1" hangingPunct="1"/>
            <a:r>
              <a:rPr lang="en-US" dirty="0">
                <a:latin typeface="Calibri"/>
                <a:cs typeface="Calibri"/>
              </a:rPr>
              <a:t>Letters inside square brackets []</a:t>
            </a:r>
          </a:p>
          <a:p>
            <a:pPr eaLnBrk="1" hangingPunct="1"/>
            <a:endParaRPr lang="en-US" dirty="0">
              <a:latin typeface="Calibri"/>
              <a:cs typeface="Calibri"/>
            </a:endParaRPr>
          </a:p>
          <a:p>
            <a:pPr eaLnBrk="1" hangingPunct="1"/>
            <a:endParaRPr lang="en-US" dirty="0">
              <a:latin typeface="Calibri"/>
              <a:cs typeface="Calibri"/>
            </a:endParaRPr>
          </a:p>
          <a:p>
            <a:pPr marL="0" indent="0">
              <a:buNone/>
            </a:pPr>
            <a:endParaRPr lang="en-US" dirty="0">
              <a:latin typeface="Calibri"/>
              <a:cs typeface="Calibri"/>
            </a:endParaRPr>
          </a:p>
          <a:p>
            <a:r>
              <a:rPr lang="en-US" dirty="0"/>
              <a:t>Ranges </a:t>
            </a:r>
            <a:r>
              <a:rPr lang="en-US" dirty="0">
                <a:solidFill>
                  <a:srgbClr val="CC0000"/>
                </a:solidFill>
                <a:latin typeface="Courier" charset="0"/>
              </a:rPr>
              <a:t>[A-Z]</a:t>
            </a:r>
          </a:p>
          <a:p>
            <a:pPr eaLnBrk="1" hangingPunct="1"/>
            <a:endParaRPr lang="en-US" dirty="0">
              <a:latin typeface="Calibri"/>
              <a:cs typeface="Calibri"/>
            </a:endParaRPr>
          </a:p>
          <a:p>
            <a:pPr marL="0" indent="0">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nvGraphicFramePr>
        <p:xfrm>
          <a:off x="1524000" y="266700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04800">
                <a:tc>
                  <a:txBody>
                    <a:bodyPr/>
                    <a:lstStyle/>
                    <a:p>
                      <a:r>
                        <a:rPr lang="en-US" dirty="0">
                          <a:solidFill>
                            <a:srgbClr val="CC0000"/>
                          </a:solidFill>
                          <a:latin typeface="Courier"/>
                          <a:cs typeface="Courier"/>
                        </a:rPr>
                        <a:t>[</a:t>
                      </a:r>
                      <a:r>
                        <a:rPr lang="en-US" dirty="0" err="1">
                          <a:solidFill>
                            <a:srgbClr val="CC0000"/>
                          </a:solidFill>
                          <a:latin typeface="Courier"/>
                          <a:cs typeface="Courier"/>
                        </a:rPr>
                        <a:t>wW</a:t>
                      </a:r>
                      <a:r>
                        <a:rPr lang="en-US" dirty="0">
                          <a:solidFill>
                            <a:srgbClr val="CC0000"/>
                          </a:solidFill>
                          <a:latin typeface="Courier"/>
                          <a:cs typeface="Courier"/>
                        </a:rPr>
                        <a:t>]</a:t>
                      </a:r>
                      <a:r>
                        <a:rPr lang="en-US" dirty="0" err="1">
                          <a:solidFill>
                            <a:srgbClr val="CC0000"/>
                          </a:solidFill>
                          <a:latin typeface="Courier"/>
                          <a:cs typeface="Courier"/>
                        </a:rPr>
                        <a:t>oodchuck</a:t>
                      </a:r>
                      <a:endParaRPr lang="en-US" dirty="0"/>
                    </a:p>
                  </a:txBody>
                  <a:tcPr/>
                </a:tc>
                <a:tc>
                  <a:txBody>
                    <a:bodyPr/>
                    <a:lstStyle/>
                    <a:p>
                      <a:r>
                        <a:rPr lang="en-US" dirty="0"/>
                        <a:t>Woodchuck,</a:t>
                      </a:r>
                      <a:r>
                        <a:rPr lang="en-US" baseline="0" dirty="0"/>
                        <a:t> woodchuck</a:t>
                      </a:r>
                      <a:endParaRPr lang="en-US" dirty="0"/>
                    </a:p>
                  </a:txBody>
                  <a:tcPr/>
                </a:tc>
                <a:extLst>
                  <a:ext uri="{0D108BD9-81ED-4DB2-BD59-A6C34878D82A}">
                    <a16:rowId xmlns:a16="http://schemas.microsoft.com/office/drawing/2014/main" val="10001"/>
                  </a:ext>
                </a:extLst>
              </a:tr>
              <a:tr h="304800">
                <a:tc>
                  <a:txBody>
                    <a:bodyPr/>
                    <a:lstStyle/>
                    <a:p>
                      <a:r>
                        <a:rPr lang="en-US" dirty="0">
                          <a:solidFill>
                            <a:srgbClr val="CC0000"/>
                          </a:solidFill>
                          <a:latin typeface="Courier"/>
                          <a:cs typeface="Courier"/>
                        </a:rPr>
                        <a:t>[1234567890]	</a:t>
                      </a:r>
                      <a:endParaRPr lang="en-US" dirty="0"/>
                    </a:p>
                  </a:txBody>
                  <a:tcPr/>
                </a:tc>
                <a:tc>
                  <a:txBody>
                    <a:bodyPr/>
                    <a:lstStyle/>
                    <a:p>
                      <a:r>
                        <a:rPr lang="en-US"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762001" y="437388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97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p:txBody>
          <a:bodyPr/>
          <a:lstStyle/>
          <a:p>
            <a:pPr eaLnBrk="1" hangingPunct="1"/>
            <a:r>
              <a:rPr lang="en-US" dirty="0">
                <a:solidFill>
                  <a:srgbClr val="000000"/>
                </a:solidFill>
                <a:latin typeface="Calibri"/>
                <a:cs typeface="Calibri"/>
              </a:rPr>
              <a:t>Negations</a:t>
            </a:r>
            <a:r>
              <a:rPr lang="en-US" dirty="0">
                <a:solidFill>
                  <a:srgbClr val="CC0000"/>
                </a:solidFill>
                <a:latin typeface="Courier" charset="0"/>
              </a:rPr>
              <a:t> [^</a:t>
            </a:r>
            <a:r>
              <a:rPr lang="en-US" dirty="0" err="1">
                <a:solidFill>
                  <a:srgbClr val="CC0000"/>
                </a:solidFill>
                <a:latin typeface="Courier" charset="0"/>
              </a:rPr>
              <a:t>Ss</a:t>
            </a:r>
            <a:r>
              <a:rPr lang="en-US" dirty="0">
                <a:solidFill>
                  <a:srgbClr val="CC0000"/>
                </a:solidFill>
                <a:latin typeface="Courier" charset="0"/>
              </a:rPr>
              <a:t>]</a:t>
            </a:r>
          </a:p>
          <a:p>
            <a:pPr lvl="1"/>
            <a:r>
              <a:rPr lang="en-US"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7451211"/>
              </p:ext>
            </p:extLst>
          </p:nvPr>
        </p:nvGraphicFramePr>
        <p:xfrm>
          <a:off x="609600" y="3352800"/>
          <a:ext cx="7924800" cy="18542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Matches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solidFill>
                            <a:srgbClr val="CC0000"/>
                          </a:solidFill>
                          <a:latin typeface="Courier"/>
                          <a:cs typeface="Courier"/>
                        </a:rPr>
                        <a:t>[^A-Z]</a:t>
                      </a:r>
                      <a:endParaRPr lang="en-US" dirty="0"/>
                    </a:p>
                  </a:txBody>
                  <a:tcPr/>
                </a:tc>
                <a:tc>
                  <a:txBody>
                    <a:bodyPr/>
                    <a:lstStyle/>
                    <a:p>
                      <a:r>
                        <a:rPr lang="en-US" dirty="0"/>
                        <a:t>Not</a:t>
                      </a:r>
                      <a:r>
                        <a:rPr lang="en-US" baseline="0" dirty="0"/>
                        <a:t> an </a:t>
                      </a:r>
                      <a:r>
                        <a:rPr lang="en-US" dirty="0"/>
                        <a:t>upper case letter</a:t>
                      </a:r>
                    </a:p>
                  </a:txBody>
                  <a:tcPr/>
                </a:tc>
                <a:tc>
                  <a:txBody>
                    <a:bodyPr/>
                    <a:lstStyle/>
                    <a:p>
                      <a:r>
                        <a:rPr lang="en-US" dirty="0" err="1">
                          <a:latin typeface="Courier"/>
                          <a:cs typeface="Courier"/>
                        </a:rPr>
                        <a:t>O</a:t>
                      </a:r>
                      <a:r>
                        <a:rPr lang="en-US" u="sng" dirty="0" err="1">
                          <a:solidFill>
                            <a:srgbClr val="3366FF"/>
                          </a:solidFill>
                          <a:latin typeface="Courier"/>
                          <a:cs typeface="Courier"/>
                        </a:rPr>
                        <a:t>y</a:t>
                      </a:r>
                      <a:r>
                        <a:rPr lang="en-US" dirty="0" err="1">
                          <a:latin typeface="Courier"/>
                          <a:cs typeface="Courier"/>
                        </a:rPr>
                        <a:t>fn</a:t>
                      </a:r>
                      <a:r>
                        <a:rPr lang="en-US" dirty="0">
                          <a:latin typeface="Courier"/>
                          <a:cs typeface="Courier"/>
                        </a:rPr>
                        <a:t> </a:t>
                      </a:r>
                      <a:r>
                        <a:rPr lang="en-US" dirty="0" err="1">
                          <a:latin typeface="Courier"/>
                          <a:cs typeface="Courier"/>
                        </a:rPr>
                        <a:t>pripetchik</a:t>
                      </a:r>
                      <a:endParaRPr lang="en-US"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dirty="0">
                          <a:solidFill>
                            <a:srgbClr val="CC0000"/>
                          </a:solidFill>
                          <a:latin typeface="Courier"/>
                          <a:cs typeface="Courier"/>
                        </a:rPr>
                        <a:t>[^</a:t>
                      </a:r>
                      <a:r>
                        <a:rPr lang="en-US" dirty="0" err="1">
                          <a:solidFill>
                            <a:srgbClr val="CC0000"/>
                          </a:solidFill>
                          <a:latin typeface="Courier"/>
                          <a:cs typeface="Courier"/>
                        </a:rPr>
                        <a:t>Ss</a:t>
                      </a:r>
                      <a:r>
                        <a:rPr lang="en-US" dirty="0">
                          <a:solidFill>
                            <a:srgbClr val="CC0000"/>
                          </a:solidFill>
                          <a:latin typeface="Courier"/>
                          <a:cs typeface="Courier"/>
                        </a:rPr>
                        <a:t>]	</a:t>
                      </a:r>
                      <a:endParaRPr lang="en-US" dirty="0"/>
                    </a:p>
                  </a:txBody>
                  <a:tcPr/>
                </a:tc>
                <a:tc>
                  <a:txBody>
                    <a:bodyPr/>
                    <a:lstStyle/>
                    <a:p>
                      <a:r>
                        <a:rPr lang="en-US" dirty="0">
                          <a:solidFill>
                            <a:srgbClr val="000000"/>
                          </a:solidFill>
                        </a:rPr>
                        <a:t>Neither ‘S’ nor ‘s’</a:t>
                      </a:r>
                    </a:p>
                  </a:txBody>
                  <a:tcPr/>
                </a:tc>
                <a:tc>
                  <a:txBody>
                    <a:bodyPr/>
                    <a:lstStyle/>
                    <a:p>
                      <a:r>
                        <a:rPr lang="en-US" u="sng" dirty="0">
                          <a:solidFill>
                            <a:srgbClr val="3366FF"/>
                          </a:solidFill>
                          <a:latin typeface="Courier"/>
                          <a:cs typeface="Courier"/>
                        </a:rPr>
                        <a:t>I</a:t>
                      </a:r>
                      <a:r>
                        <a:rPr lang="en-US"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dirty="0">
                          <a:solidFill>
                            <a:srgbClr val="CC0000"/>
                          </a:solidFill>
                          <a:latin typeface="Courier"/>
                          <a:cs typeface="Courier"/>
                        </a:rPr>
                        <a:t>[^e^]</a:t>
                      </a:r>
                      <a:endParaRPr lang="en-US" dirty="0"/>
                    </a:p>
                  </a:txBody>
                  <a:tcPr/>
                </a:tc>
                <a:tc>
                  <a:txBody>
                    <a:bodyPr/>
                    <a:lstStyle/>
                    <a:p>
                      <a:r>
                        <a:rPr lang="en-US" dirty="0"/>
                        <a:t>Neither e nor ^</a:t>
                      </a:r>
                    </a:p>
                  </a:txBody>
                  <a:tcPr/>
                </a:tc>
                <a:tc>
                  <a:txBody>
                    <a:bodyPr/>
                    <a:lstStyle/>
                    <a:p>
                      <a:r>
                        <a:rPr lang="en-US" dirty="0">
                          <a:latin typeface="Courier"/>
                          <a:cs typeface="Courier"/>
                        </a:rPr>
                        <a:t>Look h</a:t>
                      </a:r>
                      <a:r>
                        <a:rPr lang="en-US" u="sng" dirty="0">
                          <a:solidFill>
                            <a:srgbClr val="3366FF"/>
                          </a:solidFill>
                          <a:latin typeface="Courier"/>
                          <a:cs typeface="Courier"/>
                        </a:rPr>
                        <a:t>e</a:t>
                      </a:r>
                      <a:r>
                        <a:rPr lang="en-US"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CC0000"/>
                          </a:solidFill>
                          <a:latin typeface="Courier"/>
                          <a:cs typeface="Courier"/>
                        </a:rPr>
                        <a:t>2^3</a:t>
                      </a:r>
                      <a:endParaRPr lang="en-US" dirty="0"/>
                    </a:p>
                  </a:txBody>
                  <a:tcPr/>
                </a:tc>
                <a:tc>
                  <a:txBody>
                    <a:bodyPr/>
                    <a:lstStyle/>
                    <a:p>
                      <a:r>
                        <a:rPr lang="en-US" dirty="0"/>
                        <a:t>The pattern</a:t>
                      </a:r>
                      <a:r>
                        <a:rPr lang="en-US" baseline="0" dirty="0"/>
                        <a:t> 2</a:t>
                      </a:r>
                      <a:r>
                        <a:rPr lang="en-US" dirty="0"/>
                        <a:t> carat</a:t>
                      </a:r>
                      <a:r>
                        <a:rPr lang="en-US" baseline="0" dirty="0"/>
                        <a:t> 3</a:t>
                      </a:r>
                      <a:endParaRPr lang="en-US" dirty="0"/>
                    </a:p>
                  </a:txBody>
                  <a:tcPr/>
                </a:tc>
                <a:tc>
                  <a:txBody>
                    <a:bodyPr/>
                    <a:lstStyle/>
                    <a:p>
                      <a:r>
                        <a:rPr lang="en-US" dirty="0">
                          <a:latin typeface="Courier"/>
                          <a:cs typeface="Courier"/>
                        </a:rPr>
                        <a:t>The value of </a:t>
                      </a:r>
                      <a:r>
                        <a:rPr lang="en-US" u="sng" dirty="0">
                          <a:solidFill>
                            <a:srgbClr val="3366FF"/>
                          </a:solidFill>
                          <a:latin typeface="Courier"/>
                          <a:cs typeface="Courier"/>
                        </a:rPr>
                        <a:t>2^3</a:t>
                      </a:r>
                      <a:r>
                        <a:rPr lang="en-US" dirty="0">
                          <a:latin typeface="Courier"/>
                          <a:cs typeface="Courier"/>
                        </a:rPr>
                        <a:t> is 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90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t>Regular Expressions: More Disjunction</a:t>
            </a:r>
          </a:p>
        </p:txBody>
      </p:sp>
      <p:sp>
        <p:nvSpPr>
          <p:cNvPr id="87043" name="Rectangle 3"/>
          <p:cNvSpPr>
            <a:spLocks noGrp="1" noChangeArrowheads="1"/>
          </p:cNvSpPr>
          <p:nvPr>
            <p:ph idx="1"/>
          </p:nvPr>
        </p:nvSpPr>
        <p:spPr/>
        <p:txBody>
          <a:bodyPr/>
          <a:lstStyle/>
          <a:p>
            <a:pPr eaLnBrk="1" hangingPunct="1"/>
            <a:r>
              <a:rPr lang="en-US" dirty="0">
                <a:solidFill>
                  <a:srgbClr val="000000"/>
                </a:solidFill>
                <a:latin typeface="Calibri"/>
                <a:cs typeface="Calibri"/>
              </a:rPr>
              <a:t>Woodchucks is another name for groundhog</a:t>
            </a:r>
            <a:r>
              <a:rPr lang="en-US" dirty="0"/>
              <a:t>!</a:t>
            </a:r>
          </a:p>
          <a:p>
            <a:pPr eaLnBrk="1" hangingPunct="1"/>
            <a:r>
              <a:rPr lang="en-US"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44775922"/>
              </p:ext>
            </p:extLst>
          </p:nvPr>
        </p:nvGraphicFramePr>
        <p:xfrm>
          <a:off x="228600" y="3362960"/>
          <a:ext cx="5334000" cy="21234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70840">
                <a:tc>
                  <a:txBody>
                    <a:bodyPr/>
                    <a:lstStyle/>
                    <a:p>
                      <a:r>
                        <a:rPr lang="en-US" dirty="0" err="1">
                          <a:solidFill>
                            <a:srgbClr val="CC0000"/>
                          </a:solidFill>
                          <a:latin typeface="Courier"/>
                          <a:cs typeface="Courier"/>
                        </a:rPr>
                        <a:t>groundhog</a:t>
                      </a:r>
                      <a:r>
                        <a:rPr lang="en-US" b="1" dirty="0" err="1">
                          <a:solidFill>
                            <a:srgbClr val="CC0000"/>
                          </a:solidFill>
                          <a:latin typeface="Courier"/>
                          <a:cs typeface="Courier"/>
                        </a:rPr>
                        <a:t>|</a:t>
                      </a:r>
                      <a:r>
                        <a:rPr lang="en-US" dirty="0" err="1">
                          <a:solidFill>
                            <a:srgbClr val="CC0000"/>
                          </a:solidFill>
                          <a:latin typeface="Courier"/>
                          <a:cs typeface="Courier"/>
                        </a:rPr>
                        <a:t>woodchuck</a:t>
                      </a:r>
                      <a:endParaRPr lang="en-US" dirty="0"/>
                    </a:p>
                  </a:txBody>
                  <a:tcPr/>
                </a:tc>
                <a:tc>
                  <a:txBody>
                    <a:bodyPr/>
                    <a:lstStyle/>
                    <a:p>
                      <a:r>
                        <a:rPr lang="en-US" dirty="0"/>
                        <a:t>woodchuck</a:t>
                      </a:r>
                    </a:p>
                  </a:txBody>
                  <a:tcPr/>
                </a:tc>
                <a:extLst>
                  <a:ext uri="{0D108BD9-81ED-4DB2-BD59-A6C34878D82A}">
                    <a16:rowId xmlns:a16="http://schemas.microsoft.com/office/drawing/2014/main" val="10001"/>
                  </a:ext>
                </a:extLst>
              </a:tr>
              <a:tr h="370840">
                <a:tc>
                  <a:txBody>
                    <a:bodyPr/>
                    <a:lstStyle/>
                    <a:p>
                      <a:r>
                        <a:rPr lang="en-US" dirty="0" err="1">
                          <a:solidFill>
                            <a:srgbClr val="CC0000"/>
                          </a:solidFill>
                          <a:latin typeface="Courier"/>
                          <a:cs typeface="Courier"/>
                        </a:rPr>
                        <a:t>yours</a:t>
                      </a:r>
                      <a:r>
                        <a:rPr lang="en-US" b="1" dirty="0" err="1">
                          <a:solidFill>
                            <a:srgbClr val="CC0000"/>
                          </a:solidFill>
                          <a:latin typeface="Courier"/>
                          <a:cs typeface="Courier"/>
                        </a:rPr>
                        <a:t>|</a:t>
                      </a:r>
                      <a:r>
                        <a:rPr lang="en-US" dirty="0" err="1">
                          <a:solidFill>
                            <a:srgbClr val="CC0000"/>
                          </a:solidFill>
                          <a:latin typeface="Courier"/>
                          <a:cs typeface="Courier"/>
                        </a:rPr>
                        <a:t>mine</a:t>
                      </a:r>
                      <a:endParaRPr lang="en-US" dirty="0"/>
                    </a:p>
                  </a:txBody>
                  <a:tcPr/>
                </a:tc>
                <a:tc>
                  <a:txBody>
                    <a:bodyPr/>
                    <a:lstStyle/>
                    <a:p>
                      <a:r>
                        <a:rPr lang="en-US" dirty="0">
                          <a:solidFill>
                            <a:srgbClr val="000000"/>
                          </a:solidFill>
                          <a:latin typeface="Courier"/>
                          <a:cs typeface="Courier"/>
                        </a:rPr>
                        <a:t>yours</a:t>
                      </a:r>
                      <a:r>
                        <a:rPr lang="en-US" baseline="0" dirty="0">
                          <a:solidFill>
                            <a:srgbClr val="000000"/>
                          </a:solidFill>
                          <a:latin typeface="Courier"/>
                          <a:cs typeface="Courier"/>
                        </a:rPr>
                        <a:t>   mine</a:t>
                      </a:r>
                      <a:endParaRPr lang="en-US"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dirty="0" err="1">
                          <a:solidFill>
                            <a:srgbClr val="CC0000"/>
                          </a:solidFill>
                          <a:latin typeface="Courier"/>
                          <a:cs typeface="Courier"/>
                        </a:rPr>
                        <a:t>a</a:t>
                      </a:r>
                      <a:r>
                        <a:rPr lang="en-US" b="1" dirty="0" err="1">
                          <a:solidFill>
                            <a:srgbClr val="CC0000"/>
                          </a:solidFill>
                          <a:latin typeface="Courier"/>
                          <a:cs typeface="Courier"/>
                        </a:rPr>
                        <a:t>|</a:t>
                      </a:r>
                      <a:r>
                        <a:rPr lang="en-US" dirty="0" err="1">
                          <a:solidFill>
                            <a:srgbClr val="CC0000"/>
                          </a:solidFill>
                          <a:latin typeface="Courier"/>
                          <a:cs typeface="Courier"/>
                        </a:rPr>
                        <a:t>b</a:t>
                      </a:r>
                      <a:r>
                        <a:rPr lang="en-US" b="1" dirty="0" err="1">
                          <a:solidFill>
                            <a:srgbClr val="CC0000"/>
                          </a:solidFill>
                          <a:latin typeface="Courier"/>
                          <a:cs typeface="Courier"/>
                        </a:rPr>
                        <a:t>|</a:t>
                      </a:r>
                      <a:r>
                        <a:rPr lang="en-US" dirty="0" err="1">
                          <a:solidFill>
                            <a:srgbClr val="CC0000"/>
                          </a:solidFill>
                          <a:latin typeface="Courier"/>
                          <a:cs typeface="Courier"/>
                        </a:rPr>
                        <a:t>c</a:t>
                      </a:r>
                      <a:endParaRPr lang="en-US" dirty="0"/>
                    </a:p>
                  </a:txBody>
                  <a:tcPr/>
                </a:tc>
                <a:tc>
                  <a:txBody>
                    <a:bodyPr/>
                    <a:lstStyle/>
                    <a:p>
                      <a:r>
                        <a:rPr lang="en-US" dirty="0"/>
                        <a:t>= </a:t>
                      </a:r>
                      <a:r>
                        <a:rPr lang="en-US" dirty="0">
                          <a:solidFill>
                            <a:srgbClr val="FF0000"/>
                          </a:solidFill>
                          <a:latin typeface="Calibri"/>
                          <a:cs typeface="Calibri"/>
                        </a:rPr>
                        <a:t>[</a:t>
                      </a:r>
                      <a:r>
                        <a:rPr lang="en-US" dirty="0" err="1">
                          <a:solidFill>
                            <a:srgbClr val="FF0000"/>
                          </a:solidFill>
                          <a:latin typeface="Calibri"/>
                          <a:cs typeface="Calibri"/>
                        </a:rPr>
                        <a:t>abc</a:t>
                      </a:r>
                      <a:r>
                        <a:rPr lang="en-US"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CC0000"/>
                          </a:solidFill>
                          <a:latin typeface="Courier"/>
                          <a:cs typeface="Courier"/>
                        </a:rPr>
                        <a:t>[</a:t>
                      </a:r>
                      <a:r>
                        <a:rPr lang="en-US" dirty="0" err="1">
                          <a:solidFill>
                            <a:srgbClr val="CC0000"/>
                          </a:solidFill>
                          <a:latin typeface="Courier"/>
                          <a:cs typeface="Courier"/>
                        </a:rPr>
                        <a:t>gG</a:t>
                      </a:r>
                      <a:r>
                        <a:rPr lang="en-US" dirty="0">
                          <a:solidFill>
                            <a:srgbClr val="CC0000"/>
                          </a:solidFill>
                          <a:latin typeface="Courier"/>
                          <a:cs typeface="Courier"/>
                        </a:rPr>
                        <a:t>]</a:t>
                      </a:r>
                      <a:r>
                        <a:rPr lang="en-US" dirty="0" err="1">
                          <a:solidFill>
                            <a:srgbClr val="CC0000"/>
                          </a:solidFill>
                          <a:latin typeface="Courier"/>
                          <a:cs typeface="Courier"/>
                        </a:rPr>
                        <a:t>roundhog</a:t>
                      </a:r>
                      <a:r>
                        <a:rPr lang="en-US" b="1" dirty="0">
                          <a:solidFill>
                            <a:srgbClr val="CC0000"/>
                          </a:solidFill>
                          <a:latin typeface="Courier"/>
                          <a:cs typeface="Courier"/>
                        </a:rPr>
                        <a:t>|</a:t>
                      </a:r>
                      <a:r>
                        <a:rPr lang="en-US" dirty="0">
                          <a:solidFill>
                            <a:srgbClr val="CC0000"/>
                          </a:solidFill>
                          <a:latin typeface="Courier"/>
                          <a:cs typeface="Courier"/>
                        </a:rPr>
                        <a:t>[</a:t>
                      </a:r>
                      <a:r>
                        <a:rPr lang="en-US" dirty="0" err="1">
                          <a:solidFill>
                            <a:srgbClr val="CC0000"/>
                          </a:solidFill>
                          <a:latin typeface="Courier"/>
                          <a:cs typeface="Courier"/>
                        </a:rPr>
                        <a:t>Ww</a:t>
                      </a:r>
                      <a:r>
                        <a:rPr lang="en-US" dirty="0">
                          <a:solidFill>
                            <a:srgbClr val="CC0000"/>
                          </a:solidFill>
                          <a:latin typeface="Courier"/>
                          <a:cs typeface="Courier"/>
                        </a:rPr>
                        <a:t>]</a:t>
                      </a:r>
                      <a:r>
                        <a:rPr lang="en-US" dirty="0" err="1">
                          <a:solidFill>
                            <a:srgbClr val="CC0000"/>
                          </a:solidFill>
                          <a:latin typeface="Courier"/>
                          <a:cs typeface="Courier"/>
                        </a:rPr>
                        <a:t>oodchuck</a:t>
                      </a:r>
                      <a:endParaRPr lang="en-US" dirty="0"/>
                    </a:p>
                  </a:txBody>
                  <a:tcPr/>
                </a:tc>
                <a:tc>
                  <a:txBody>
                    <a:bodyPr/>
                    <a:lstStyle/>
                    <a:p>
                      <a:r>
                        <a:rPr lang="en-US" dirty="0"/>
                        <a:t>Woodchuck</a:t>
                      </a:r>
                      <a:endParaRPr lang="en-US" dirty="0">
                        <a:solidFill>
                          <a:srgbClr val="FF0000"/>
                        </a:solidFill>
                        <a:latin typeface="Calibri"/>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3352800"/>
            <a:ext cx="2946400" cy="2209800"/>
          </a:xfrm>
          <a:prstGeom prst="rect">
            <a:avLst/>
          </a:prstGeom>
        </p:spPr>
      </p:pic>
    </p:spTree>
    <p:extLst>
      <p:ext uri="{BB962C8B-B14F-4D97-AF65-F5344CB8AC3E}">
        <p14:creationId xmlns:p14="http://schemas.microsoft.com/office/powerpoint/2010/main" val="155977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3302794"/>
            <a:ext cx="9144000" cy="369332"/>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457200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7694" y="2577533"/>
            <a:ext cx="2152000" cy="3063612"/>
          </a:xfrm>
          <a:prstGeom prst="rect">
            <a:avLst/>
          </a:prstGeom>
        </p:spPr>
      </p:pic>
      <p:graphicFrame>
        <p:nvGraphicFramePr>
          <p:cNvPr id="14" name="Table 13"/>
          <p:cNvGraphicFramePr>
            <a:graphicFrameLocks noGrp="1"/>
          </p:cNvGraphicFramePr>
          <p:nvPr/>
        </p:nvGraphicFramePr>
        <p:xfrm>
          <a:off x="304800" y="2590800"/>
          <a:ext cx="6477000" cy="30327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Matches</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err="1">
                          <a:solidFill>
                            <a:srgbClr val="CC0000"/>
                          </a:solidFill>
                          <a:latin typeface="Courier"/>
                          <a:cs typeface="Courier"/>
                        </a:rPr>
                        <a:t>colou?r</a:t>
                      </a:r>
                      <a:endParaRPr lang="en-US" dirty="0"/>
                    </a:p>
                  </a:txBody>
                  <a:tcPr/>
                </a:tc>
                <a:tc>
                  <a:txBody>
                    <a:bodyPr/>
                    <a:lstStyle/>
                    <a:p>
                      <a:r>
                        <a:rPr lang="en-US" dirty="0"/>
                        <a:t>Optional</a:t>
                      </a:r>
                      <a:r>
                        <a:rPr lang="en-US" baseline="0" dirty="0"/>
                        <a:t> previous char</a:t>
                      </a:r>
                      <a:endParaRPr lang="en-US" dirty="0"/>
                    </a:p>
                  </a:txBody>
                  <a:tcPr/>
                </a:tc>
                <a:tc>
                  <a:txBody>
                    <a:bodyPr/>
                    <a:lstStyle/>
                    <a:p>
                      <a:r>
                        <a:rPr lang="en-US" u="sng" dirty="0">
                          <a:solidFill>
                            <a:srgbClr val="0000FF"/>
                          </a:solidFill>
                          <a:latin typeface="Courier"/>
                          <a:cs typeface="Courier"/>
                        </a:rPr>
                        <a:t>color</a:t>
                      </a:r>
                      <a:r>
                        <a:rPr lang="en-US" u="none" dirty="0">
                          <a:latin typeface="Courier"/>
                          <a:cs typeface="Courier"/>
                        </a:rPr>
                        <a:t>    </a:t>
                      </a:r>
                      <a:r>
                        <a:rPr lang="en-US" u="sng" dirty="0" err="1">
                          <a:solidFill>
                            <a:srgbClr val="0000FF"/>
                          </a:solidFill>
                          <a:latin typeface="Courier"/>
                          <a:cs typeface="Courier"/>
                        </a:rPr>
                        <a:t>colour</a:t>
                      </a:r>
                      <a:endParaRPr lang="en-US"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dirty="0" err="1">
                          <a:solidFill>
                            <a:srgbClr val="CC0000"/>
                          </a:solidFill>
                          <a:latin typeface="Courier"/>
                          <a:cs typeface="Courier"/>
                        </a:rPr>
                        <a:t>oo</a:t>
                      </a:r>
                      <a:r>
                        <a:rPr lang="en-US" dirty="0">
                          <a:solidFill>
                            <a:srgbClr val="CC0000"/>
                          </a:solidFill>
                          <a:latin typeface="Courier"/>
                          <a:cs typeface="Courier"/>
                        </a:rPr>
                        <a:t>*h!</a:t>
                      </a:r>
                      <a:endParaRPr lang="en-US" dirty="0"/>
                    </a:p>
                  </a:txBody>
                  <a:tcPr/>
                </a:tc>
                <a:tc>
                  <a:txBody>
                    <a:bodyPr/>
                    <a:lstStyle/>
                    <a:p>
                      <a:r>
                        <a:rPr lang="en-US" dirty="0">
                          <a:solidFill>
                            <a:srgbClr val="000000"/>
                          </a:solidFill>
                        </a:rPr>
                        <a:t>0 or more of</a:t>
                      </a:r>
                      <a:r>
                        <a:rPr lang="en-US" baseline="0" dirty="0">
                          <a:solidFill>
                            <a:srgbClr val="000000"/>
                          </a:solidFill>
                        </a:rPr>
                        <a:t> </a:t>
                      </a:r>
                      <a:r>
                        <a:rPr lang="en-US"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oh!</a:t>
                      </a:r>
                      <a:r>
                        <a:rPr lang="en-US" u="none" dirty="0">
                          <a:solidFill>
                            <a:srgbClr val="3366FF"/>
                          </a:solidFill>
                          <a:latin typeface="Courier"/>
                          <a:cs typeface="Courier"/>
                        </a:rPr>
                        <a:t> </a:t>
                      </a:r>
                      <a:r>
                        <a:rPr lang="en-US" u="sng" dirty="0">
                          <a:solidFill>
                            <a:srgbClr val="3366FF"/>
                          </a:solidFill>
                          <a:latin typeface="Courier"/>
                          <a:cs typeface="Courier"/>
                        </a:rPr>
                        <a:t>ooh!</a:t>
                      </a:r>
                      <a:r>
                        <a:rPr lang="en-US" u="none" dirty="0">
                          <a:solidFill>
                            <a:srgbClr val="000000"/>
                          </a:solidFill>
                          <a:latin typeface="Courier"/>
                          <a:cs typeface="Courier"/>
                        </a:rPr>
                        <a:t>  </a:t>
                      </a:r>
                      <a:r>
                        <a:rPr lang="en-US" u="sng" dirty="0" err="1">
                          <a:solidFill>
                            <a:srgbClr val="3366FF"/>
                          </a:solidFill>
                          <a:latin typeface="Courier"/>
                          <a:cs typeface="Courier"/>
                        </a:rPr>
                        <a:t>oooh</a:t>
                      </a:r>
                      <a:r>
                        <a:rPr lang="en-US" u="sng" dirty="0">
                          <a:solidFill>
                            <a:srgbClr val="3366FF"/>
                          </a:solidFill>
                          <a:latin typeface="Courier"/>
                          <a:cs typeface="Courier"/>
                        </a:rPr>
                        <a:t>!</a:t>
                      </a:r>
                      <a:r>
                        <a:rPr lang="en-US" u="none" dirty="0">
                          <a:solidFill>
                            <a:srgbClr val="3366FF"/>
                          </a:solidFill>
                          <a:latin typeface="Courier"/>
                          <a:cs typeface="Courier"/>
                        </a:rPr>
                        <a:t> </a:t>
                      </a:r>
                      <a:r>
                        <a:rPr lang="en-US" u="sng" dirty="0" err="1">
                          <a:solidFill>
                            <a:srgbClr val="3366FF"/>
                          </a:solidFill>
                          <a:latin typeface="Courier"/>
                          <a:cs typeface="Courier"/>
                        </a:rPr>
                        <a:t>ooooh</a:t>
                      </a:r>
                      <a:r>
                        <a:rPr lang="en-US" u="sng" dirty="0">
                          <a:solidFill>
                            <a:srgbClr val="3366FF"/>
                          </a:solidFill>
                          <a:latin typeface="Courier"/>
                          <a:cs typeface="Courier"/>
                        </a:rPr>
                        <a:t>!</a:t>
                      </a:r>
                      <a:endParaRPr lang="en-US"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dirty="0" err="1">
                          <a:solidFill>
                            <a:srgbClr val="CC0000"/>
                          </a:solidFill>
                          <a:latin typeface="Courier"/>
                          <a:cs typeface="Courier"/>
                        </a:rPr>
                        <a:t>o+h</a:t>
                      </a:r>
                      <a:r>
                        <a:rPr lang="en-US" dirty="0">
                          <a:solidFill>
                            <a:srgbClr val="CC0000"/>
                          </a:solidFill>
                          <a:latin typeface="Courier"/>
                          <a:cs typeface="Courier"/>
                        </a:rPr>
                        <a: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oh!</a:t>
                      </a:r>
                      <a:r>
                        <a:rPr lang="en-US" u="none" dirty="0">
                          <a:solidFill>
                            <a:srgbClr val="3366FF"/>
                          </a:solidFill>
                          <a:latin typeface="Courier"/>
                          <a:cs typeface="Courier"/>
                        </a:rPr>
                        <a:t> </a:t>
                      </a:r>
                      <a:r>
                        <a:rPr lang="en-US" u="sng" dirty="0">
                          <a:solidFill>
                            <a:srgbClr val="3366FF"/>
                          </a:solidFill>
                          <a:latin typeface="Courier"/>
                          <a:cs typeface="Courier"/>
                        </a:rPr>
                        <a:t>ooh!</a:t>
                      </a:r>
                      <a:r>
                        <a:rPr lang="en-US" u="none" dirty="0">
                          <a:solidFill>
                            <a:srgbClr val="000000"/>
                          </a:solidFill>
                          <a:latin typeface="Courier"/>
                          <a:cs typeface="Courier"/>
                        </a:rPr>
                        <a:t>  </a:t>
                      </a:r>
                      <a:r>
                        <a:rPr lang="en-US" u="sng" dirty="0" err="1">
                          <a:solidFill>
                            <a:srgbClr val="3366FF"/>
                          </a:solidFill>
                          <a:latin typeface="Courier"/>
                          <a:cs typeface="Courier"/>
                        </a:rPr>
                        <a:t>oooh</a:t>
                      </a:r>
                      <a:r>
                        <a:rPr lang="en-US" u="sng" dirty="0">
                          <a:solidFill>
                            <a:srgbClr val="3366FF"/>
                          </a:solidFill>
                          <a:latin typeface="Courier"/>
                          <a:cs typeface="Courier"/>
                        </a:rPr>
                        <a:t>!</a:t>
                      </a:r>
                      <a:r>
                        <a:rPr lang="en-US" u="none" dirty="0">
                          <a:solidFill>
                            <a:srgbClr val="3366FF"/>
                          </a:solidFill>
                          <a:latin typeface="Courier"/>
                          <a:cs typeface="Courier"/>
                        </a:rPr>
                        <a:t> </a:t>
                      </a:r>
                      <a:r>
                        <a:rPr lang="en-US" u="sng" dirty="0" err="1">
                          <a:solidFill>
                            <a:srgbClr val="3366FF"/>
                          </a:solidFill>
                          <a:latin typeface="Courier"/>
                          <a:cs typeface="Courier"/>
                        </a:rPr>
                        <a:t>ooooh</a:t>
                      </a:r>
                      <a:r>
                        <a:rPr lang="en-US" u="sng" dirty="0">
                          <a:solidFill>
                            <a:srgbClr val="3366FF"/>
                          </a:solidFill>
                          <a:latin typeface="Courier"/>
                          <a:cs typeface="Courier"/>
                        </a:rPr>
                        <a:t>!</a:t>
                      </a:r>
                      <a:endParaRPr lang="en-US"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CC0000"/>
                          </a:solidFill>
                          <a:latin typeface="Courier"/>
                          <a:cs typeface="Courier"/>
                        </a:rPr>
                        <a:t>baa+</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baa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a:t>
                      </a:r>
                      <a:r>
                        <a:rPr lang="en-US" u="none" baseline="0" dirty="0">
                          <a:solidFill>
                            <a:srgbClr val="3366FF"/>
                          </a:solidFill>
                          <a:latin typeface="Courier"/>
                          <a:cs typeface="Courier"/>
                        </a:rPr>
                        <a:t> </a:t>
                      </a:r>
                      <a:r>
                        <a:rPr lang="en-US" u="sng" baseline="0" dirty="0" err="1">
                          <a:solidFill>
                            <a:srgbClr val="3366FF"/>
                          </a:solidFill>
                          <a:latin typeface="Courier"/>
                          <a:cs typeface="Courier"/>
                        </a:rPr>
                        <a:t>baaaaa</a:t>
                      </a:r>
                      <a:endParaRPr lang="en-US"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solidFill>
                            <a:srgbClr val="CC0000"/>
                          </a:solidFill>
                          <a:latin typeface="Courier"/>
                          <a:cs typeface="Courier"/>
                        </a:rPr>
                        <a:t>beg.n</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solidFill>
                            <a:srgbClr val="3366FF"/>
                          </a:solidFill>
                          <a:latin typeface="Courier"/>
                          <a:cs typeface="Courier"/>
                        </a:rPr>
                        <a:t>begin </a:t>
                      </a:r>
                      <a:r>
                        <a:rPr lang="en-US" u="sng" baseline="0" dirty="0">
                          <a:solidFill>
                            <a:srgbClr val="3366FF"/>
                          </a:solidFill>
                          <a:latin typeface="Courier"/>
                          <a:cs typeface="Courier"/>
                        </a:rPr>
                        <a:t>begun begun beg3n</a:t>
                      </a:r>
                      <a:endParaRPr lang="en-US"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267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vert="horz" lIns="91440" tIns="45720" rIns="91440" bIns="45720" rtlCol="0" anchor="b">
            <a:normAutofit/>
          </a:bodyPr>
          <a:lstStyle/>
          <a:p>
            <a:r>
              <a:rPr lang="en-US" sz="4400" dirty="0">
                <a:solidFill>
                  <a:schemeClr val="tx1">
                    <a:lumMod val="85000"/>
                    <a:lumOff val="15000"/>
                  </a:schemeClr>
                </a:solidFill>
              </a:rPr>
              <a:t>Regular Expressions: Anchors  ^ $</a:t>
            </a:r>
          </a:p>
        </p:txBody>
      </p:sp>
      <p:graphicFrame>
        <p:nvGraphicFramePr>
          <p:cNvPr id="6" name="Table 5"/>
          <p:cNvGraphicFramePr>
            <a:graphicFrameLocks noGrp="1"/>
          </p:cNvGraphicFramePr>
          <p:nvPr>
            <p:extLst>
              <p:ext uri="{D42A27DB-BD31-4B8C-83A1-F6EECF244321}">
                <p14:modId xmlns:p14="http://schemas.microsoft.com/office/powerpoint/2010/main" val="2636700007"/>
              </p:ext>
            </p:extLst>
          </p:nvPr>
        </p:nvGraphicFramePr>
        <p:xfrm>
          <a:off x="521154" y="2362200"/>
          <a:ext cx="8147412" cy="3602737"/>
        </p:xfrm>
        <a:graphic>
          <a:graphicData uri="http://schemas.openxmlformats.org/drawingml/2006/table">
            <a:tbl>
              <a:tblPr firstRow="1" bandRow="1">
                <a:tableStyleId>{5C22544A-7EE6-4342-B048-85BDC9FD1C3A}</a:tableStyleId>
              </a:tblPr>
              <a:tblGrid>
                <a:gridCol w="3258965">
                  <a:extLst>
                    <a:ext uri="{9D8B030D-6E8A-4147-A177-3AD203B41FA5}">
                      <a16:colId xmlns:a16="http://schemas.microsoft.com/office/drawing/2014/main" val="20000"/>
                    </a:ext>
                  </a:extLst>
                </a:gridCol>
                <a:gridCol w="4888447">
                  <a:extLst>
                    <a:ext uri="{9D8B030D-6E8A-4147-A177-3AD203B41FA5}">
                      <a16:colId xmlns:a16="http://schemas.microsoft.com/office/drawing/2014/main" val="20001"/>
                    </a:ext>
                  </a:extLst>
                </a:gridCol>
              </a:tblGrid>
              <a:tr h="631860">
                <a:tc>
                  <a:txBody>
                    <a:bodyPr/>
                    <a:lstStyle/>
                    <a:p>
                      <a:r>
                        <a:rPr lang="en-US" sz="2900"/>
                        <a:t>Pattern</a:t>
                      </a:r>
                    </a:p>
                  </a:txBody>
                  <a:tcPr marL="150413" marR="150413" marT="75207" marB="75207"/>
                </a:tc>
                <a:tc>
                  <a:txBody>
                    <a:bodyPr/>
                    <a:lstStyle/>
                    <a:p>
                      <a:r>
                        <a:rPr lang="en-US" sz="2900" dirty="0"/>
                        <a:t>Matches</a:t>
                      </a:r>
                    </a:p>
                  </a:txBody>
                  <a:tcPr marL="150413" marR="150413" marT="75207" marB="75207"/>
                </a:tc>
                <a:extLst>
                  <a:ext uri="{0D108BD9-81ED-4DB2-BD59-A6C34878D82A}">
                    <a16:rowId xmlns:a16="http://schemas.microsoft.com/office/drawing/2014/main" val="10000"/>
                  </a:ext>
                </a:extLst>
              </a:tr>
              <a:tr h="631860">
                <a:tc>
                  <a:txBody>
                    <a:bodyPr/>
                    <a:lstStyle/>
                    <a:p>
                      <a:r>
                        <a:rPr lang="en-US" sz="2900">
                          <a:solidFill>
                            <a:srgbClr val="CC3300"/>
                          </a:solidFill>
                          <a:latin typeface="Courier"/>
                          <a:cs typeface="Courier"/>
                        </a:rPr>
                        <a:t>^</a:t>
                      </a:r>
                      <a:r>
                        <a:rPr lang="en-US" sz="2900">
                          <a:latin typeface="Courier"/>
                          <a:cs typeface="Courier"/>
                        </a:rPr>
                        <a:t>[A-Z] </a:t>
                      </a:r>
                      <a:endParaRPr lang="en-US" sz="2900"/>
                    </a:p>
                  </a:txBody>
                  <a:tcPr marL="150413" marR="150413" marT="75207" marB="75207"/>
                </a:tc>
                <a:tc>
                  <a:txBody>
                    <a:bodyPr/>
                    <a:lstStyle/>
                    <a:p>
                      <a:r>
                        <a:rPr lang="en-US" sz="2900" u="sng">
                          <a:solidFill>
                            <a:srgbClr val="0000FF"/>
                          </a:solidFill>
                          <a:latin typeface="Courier"/>
                          <a:cs typeface="Courier"/>
                        </a:rPr>
                        <a:t>P</a:t>
                      </a:r>
                      <a:r>
                        <a:rPr lang="en-US" sz="2900" u="none">
                          <a:solidFill>
                            <a:srgbClr val="000000"/>
                          </a:solidFill>
                          <a:latin typeface="Courier"/>
                          <a:cs typeface="Courier"/>
                        </a:rPr>
                        <a:t>alo</a:t>
                      </a:r>
                      <a:r>
                        <a:rPr lang="en-US" sz="2900" u="none" baseline="0">
                          <a:solidFill>
                            <a:srgbClr val="000000"/>
                          </a:solidFill>
                          <a:latin typeface="Courier"/>
                          <a:cs typeface="Courier"/>
                        </a:rPr>
                        <a:t> Alto</a:t>
                      </a:r>
                      <a:endParaRPr lang="en-US" sz="2900" u="none">
                        <a:solidFill>
                          <a:srgbClr val="000000"/>
                        </a:solidFill>
                        <a:latin typeface="Courier"/>
                        <a:cs typeface="Courier"/>
                      </a:endParaRPr>
                    </a:p>
                  </a:txBody>
                  <a:tcPr marL="150413" marR="150413" marT="75207" marB="75207"/>
                </a:tc>
                <a:extLst>
                  <a:ext uri="{0D108BD9-81ED-4DB2-BD59-A6C34878D82A}">
                    <a16:rowId xmlns:a16="http://schemas.microsoft.com/office/drawing/2014/main" val="10001"/>
                  </a:ext>
                </a:extLst>
              </a:tr>
              <a:tr h="631860">
                <a:tc>
                  <a:txBody>
                    <a:bodyPr/>
                    <a:lstStyle/>
                    <a:p>
                      <a:r>
                        <a:rPr lang="en-US" sz="2900">
                          <a:solidFill>
                            <a:srgbClr val="CC3300"/>
                          </a:solidFill>
                          <a:latin typeface="Courier"/>
                          <a:cs typeface="Courier"/>
                        </a:rPr>
                        <a:t>^</a:t>
                      </a:r>
                      <a:r>
                        <a:rPr lang="en-US" sz="2900">
                          <a:latin typeface="Courier"/>
                          <a:cs typeface="Courier"/>
                        </a:rPr>
                        <a:t>[^A-Za-z] </a:t>
                      </a:r>
                      <a:endParaRPr lang="en-US" sz="2900"/>
                    </a:p>
                  </a:txBody>
                  <a:tcPr marL="150413" marR="150413" marT="75207" marB="7520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900" u="sng">
                          <a:solidFill>
                            <a:srgbClr val="3366FF"/>
                          </a:solidFill>
                          <a:latin typeface="Courier"/>
                          <a:cs typeface="Courier"/>
                        </a:rPr>
                        <a:t>1</a:t>
                      </a:r>
                      <a:r>
                        <a:rPr lang="en-US" sz="2900" u="none" baseline="0">
                          <a:solidFill>
                            <a:srgbClr val="3366FF"/>
                          </a:solidFill>
                          <a:latin typeface="Courier"/>
                          <a:cs typeface="Courier"/>
                        </a:rPr>
                        <a:t>    </a:t>
                      </a:r>
                      <a:r>
                        <a:rPr lang="en-US" sz="2900" u="sng" baseline="0">
                          <a:solidFill>
                            <a:srgbClr val="3366FF"/>
                          </a:solidFill>
                          <a:latin typeface="Courier"/>
                          <a:cs typeface="Courier"/>
                        </a:rPr>
                        <a:t>“</a:t>
                      </a:r>
                      <a:r>
                        <a:rPr lang="en-US" sz="2900" u="sng" baseline="0">
                          <a:solidFill>
                            <a:srgbClr val="000000"/>
                          </a:solidFill>
                          <a:latin typeface="Courier"/>
                          <a:cs typeface="Courier"/>
                        </a:rPr>
                        <a:t>Hello”</a:t>
                      </a:r>
                      <a:endParaRPr lang="en-US" sz="2900" u="sng">
                        <a:solidFill>
                          <a:srgbClr val="000000"/>
                        </a:solidFill>
                        <a:latin typeface="Courier"/>
                        <a:cs typeface="Courier"/>
                      </a:endParaRPr>
                    </a:p>
                  </a:txBody>
                  <a:tcPr marL="150413" marR="150413" marT="75207" marB="75207"/>
                </a:tc>
                <a:extLst>
                  <a:ext uri="{0D108BD9-81ED-4DB2-BD59-A6C34878D82A}">
                    <a16:rowId xmlns:a16="http://schemas.microsoft.com/office/drawing/2014/main" val="10002"/>
                  </a:ext>
                </a:extLst>
              </a:tr>
              <a:tr h="631860">
                <a:tc>
                  <a:txBody>
                    <a:bodyPr/>
                    <a:lstStyle/>
                    <a:p>
                      <a:r>
                        <a:rPr lang="en-US" sz="2900">
                          <a:latin typeface="Courier"/>
                          <a:cs typeface="Courier"/>
                          <a:sym typeface="Wingdings" charset="2"/>
                        </a:rPr>
                        <a:t>\.</a:t>
                      </a:r>
                      <a:r>
                        <a:rPr lang="en-US" sz="2900">
                          <a:solidFill>
                            <a:srgbClr val="CC3300"/>
                          </a:solidFill>
                          <a:latin typeface="Courier"/>
                          <a:cs typeface="Courier"/>
                          <a:sym typeface="Wingdings" charset="2"/>
                        </a:rPr>
                        <a:t>$</a:t>
                      </a:r>
                      <a:r>
                        <a:rPr lang="en-US" sz="2900">
                          <a:latin typeface="Courier"/>
                          <a:cs typeface="Courier"/>
                          <a:sym typeface="Wingdings" charset="2"/>
                        </a:rPr>
                        <a:t> </a:t>
                      </a:r>
                      <a:endParaRPr lang="en-US" sz="2900"/>
                    </a:p>
                  </a:txBody>
                  <a:tcPr marL="150413" marR="150413" marT="75207" marB="7520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900" u="none">
                          <a:solidFill>
                            <a:schemeClr val="tx1"/>
                          </a:solidFill>
                          <a:latin typeface="Courier"/>
                          <a:cs typeface="Courier"/>
                        </a:rPr>
                        <a:t>The end</a:t>
                      </a:r>
                      <a:r>
                        <a:rPr lang="en-US" sz="2900" u="sng">
                          <a:solidFill>
                            <a:srgbClr val="3366FF"/>
                          </a:solidFill>
                          <a:latin typeface="Courier"/>
                          <a:cs typeface="Courier"/>
                        </a:rPr>
                        <a:t>.</a:t>
                      </a:r>
                      <a:endParaRPr lang="en-US" sz="2900" u="none">
                        <a:solidFill>
                          <a:srgbClr val="000000"/>
                        </a:solidFill>
                        <a:latin typeface="Courier"/>
                        <a:cs typeface="Courier"/>
                      </a:endParaRPr>
                    </a:p>
                  </a:txBody>
                  <a:tcPr marL="150413" marR="150413" marT="75207" marB="75207"/>
                </a:tc>
                <a:extLst>
                  <a:ext uri="{0D108BD9-81ED-4DB2-BD59-A6C34878D82A}">
                    <a16:rowId xmlns:a16="http://schemas.microsoft.com/office/drawing/2014/main" val="10003"/>
                  </a:ext>
                </a:extLst>
              </a:tr>
              <a:tr h="10752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900">
                          <a:latin typeface="Courier"/>
                          <a:cs typeface="Courier"/>
                          <a:sym typeface="Wingdings" charset="2"/>
                        </a:rPr>
                        <a:t>.</a:t>
                      </a:r>
                      <a:r>
                        <a:rPr lang="en-US" sz="2900">
                          <a:solidFill>
                            <a:srgbClr val="CC3300"/>
                          </a:solidFill>
                          <a:latin typeface="Courier"/>
                          <a:cs typeface="Courier"/>
                          <a:sym typeface="Wingdings" charset="2"/>
                        </a:rPr>
                        <a:t>$</a:t>
                      </a:r>
                      <a:r>
                        <a:rPr lang="en-US" sz="2900">
                          <a:latin typeface="Courier"/>
                          <a:cs typeface="Courier"/>
                          <a:sym typeface="Wingdings" charset="2"/>
                        </a:rPr>
                        <a:t> </a:t>
                      </a:r>
                      <a:endParaRPr lang="en-US" sz="2900"/>
                    </a:p>
                  </a:txBody>
                  <a:tcPr marL="150413" marR="150413" marT="75207" marB="7520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900" u="none" dirty="0">
                          <a:solidFill>
                            <a:schemeClr val="tx1"/>
                          </a:solidFill>
                          <a:latin typeface="Courier"/>
                          <a:cs typeface="Courier"/>
                        </a:rPr>
                        <a:t>The end</a:t>
                      </a:r>
                      <a:r>
                        <a:rPr lang="en-US" sz="2900" u="sng" dirty="0">
                          <a:solidFill>
                            <a:srgbClr val="3366FF"/>
                          </a:solidFill>
                          <a:latin typeface="Courier"/>
                          <a:cs typeface="Courier"/>
                        </a:rPr>
                        <a:t>?</a:t>
                      </a:r>
                      <a:r>
                        <a:rPr lang="en-US" sz="2900" u="none" baseline="0" dirty="0">
                          <a:solidFill>
                            <a:srgbClr val="3366FF"/>
                          </a:solidFill>
                          <a:latin typeface="Courier"/>
                          <a:cs typeface="Courier"/>
                        </a:rPr>
                        <a:t>  </a:t>
                      </a:r>
                      <a:r>
                        <a:rPr lang="en-US" sz="2900" u="none" dirty="0">
                          <a:solidFill>
                            <a:schemeClr val="tx1"/>
                          </a:solidFill>
                          <a:latin typeface="Courier"/>
                          <a:cs typeface="Courier"/>
                        </a:rPr>
                        <a:t>The end</a:t>
                      </a:r>
                      <a:r>
                        <a:rPr lang="en-US" sz="2900" u="sng" dirty="0">
                          <a:solidFill>
                            <a:srgbClr val="3366FF"/>
                          </a:solidFill>
                          <a:latin typeface="Courier"/>
                          <a:cs typeface="Courier"/>
                        </a:rPr>
                        <a:t>!</a:t>
                      </a:r>
                      <a:endParaRPr lang="en-US" sz="29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900" u="none" dirty="0">
                        <a:solidFill>
                          <a:srgbClr val="000000"/>
                        </a:solidFill>
                        <a:latin typeface="Courier"/>
                        <a:cs typeface="Courier"/>
                      </a:endParaRPr>
                    </a:p>
                  </a:txBody>
                  <a:tcPr marL="150413" marR="150413" marT="75207" marB="7520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066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30B5-4437-2D4F-8CC7-D8E2D0DFF826}"/>
              </a:ext>
            </a:extLst>
          </p:cNvPr>
          <p:cNvSpPr>
            <a:spLocks noGrp="1"/>
          </p:cNvSpPr>
          <p:nvPr>
            <p:ph type="title"/>
          </p:nvPr>
        </p:nvSpPr>
        <p:spPr>
          <a:xfrm>
            <a:off x="822960" y="286603"/>
            <a:ext cx="7543800" cy="1450757"/>
          </a:xfrm>
        </p:spPr>
        <p:txBody>
          <a:bodyPr>
            <a:normAutofit/>
          </a:bodyPr>
          <a:lstStyle/>
          <a:p>
            <a:r>
              <a:rPr lang="en-US"/>
              <a:t>Reminders</a:t>
            </a:r>
          </a:p>
        </p:txBody>
      </p:sp>
      <p:graphicFrame>
        <p:nvGraphicFramePr>
          <p:cNvPr id="22" name="Content Placeholder 2">
            <a:extLst>
              <a:ext uri="{FF2B5EF4-FFF2-40B4-BE49-F238E27FC236}">
                <a16:creationId xmlns:a16="http://schemas.microsoft.com/office/drawing/2014/main" id="{D5C8ED30-5E08-4A1D-947C-EBB43F2B6AD6}"/>
              </a:ext>
            </a:extLst>
          </p:cNvPr>
          <p:cNvGraphicFramePr>
            <a:graphicFrameLocks noGrp="1"/>
          </p:cNvGraphicFramePr>
          <p:nvPr>
            <p:ph idx="1"/>
            <p:extLst>
              <p:ext uri="{D42A27DB-BD31-4B8C-83A1-F6EECF244321}">
                <p14:modId xmlns:p14="http://schemas.microsoft.com/office/powerpoint/2010/main" val="3980781787"/>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7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22" name="Rectangle 2"/>
          <p:cNvSpPr>
            <a:spLocks noGrp="1" noChangeArrowheads="1"/>
          </p:cNvSpPr>
          <p:nvPr>
            <p:ph type="title"/>
          </p:nvPr>
        </p:nvSpPr>
        <p:spPr>
          <a:xfrm>
            <a:off x="800100" y="5252936"/>
            <a:ext cx="7543800" cy="1028715"/>
          </a:xfrm>
        </p:spPr>
        <p:txBody>
          <a:bodyPr anchor="ctr">
            <a:normAutofit/>
          </a:bodyPr>
          <a:lstStyle/>
          <a:p>
            <a:pPr algn="ctr" eaLnBrk="1" hangingPunct="1"/>
            <a:r>
              <a:rPr lang="en-US">
                <a:solidFill>
                  <a:srgbClr val="FFFFFF"/>
                </a:solidFill>
              </a:rPr>
              <a:t>Example</a:t>
            </a:r>
          </a:p>
        </p:txBody>
      </p:sp>
      <p:sp>
        <p:nvSpPr>
          <p:cNvPr id="95235" name="Rectangle 3"/>
          <p:cNvSpPr>
            <a:spLocks noGrp="1" noChangeArrowheads="1"/>
          </p:cNvSpPr>
          <p:nvPr>
            <p:ph idx="1"/>
          </p:nvPr>
        </p:nvSpPr>
        <p:spPr>
          <a:xfrm>
            <a:off x="822960" y="1086678"/>
            <a:ext cx="7520940" cy="3471467"/>
          </a:xfrm>
        </p:spPr>
        <p:txBody>
          <a:bodyPr>
            <a:normAutofit/>
          </a:bodyPr>
          <a:lstStyle/>
          <a:p>
            <a:pPr eaLnBrk="1" hangingPunct="1"/>
            <a:r>
              <a:rPr lang="en-US" dirty="0"/>
              <a:t>Find me all instances of the word “the” in a text.</a:t>
            </a:r>
          </a:p>
          <a:p>
            <a:pPr marL="457200" lvl="1" indent="0">
              <a:buNone/>
            </a:pPr>
            <a:r>
              <a:rPr lang="en-US" dirty="0">
                <a:latin typeface="Courier"/>
                <a:cs typeface="Courier"/>
              </a:rPr>
              <a:t>the</a:t>
            </a:r>
            <a:r>
              <a:rPr lang="en-US" dirty="0">
                <a:latin typeface="Calibri"/>
                <a:cs typeface="Calibri"/>
              </a:rPr>
              <a:t>                                                </a:t>
            </a:r>
          </a:p>
          <a:p>
            <a:pPr marL="457200" lvl="1" indent="0">
              <a:buNone/>
            </a:pPr>
            <a:r>
              <a:rPr lang="en-US" dirty="0">
                <a:latin typeface="Calibri"/>
                <a:cs typeface="Calibri"/>
              </a:rPr>
              <a:t>				Misses capitalized examples</a:t>
            </a:r>
          </a:p>
          <a:p>
            <a:pPr marL="457200" lvl="1" indent="0">
              <a:buNone/>
            </a:pPr>
            <a:r>
              <a:rPr lang="en-US" dirty="0">
                <a:latin typeface="Courier"/>
                <a:cs typeface="Courier"/>
              </a:rPr>
              <a:t>[</a:t>
            </a:r>
            <a:r>
              <a:rPr lang="en-US" dirty="0" err="1">
                <a:latin typeface="Courier"/>
                <a:cs typeface="Courier"/>
              </a:rPr>
              <a:t>tT</a:t>
            </a:r>
            <a:r>
              <a:rPr lang="en-US" dirty="0">
                <a:latin typeface="Courier"/>
                <a:cs typeface="Courier"/>
              </a:rPr>
              <a:t>]he</a:t>
            </a:r>
            <a:r>
              <a:rPr lang="en-US" dirty="0">
                <a:latin typeface="Calibri"/>
                <a:cs typeface="Calibri"/>
              </a:rPr>
              <a:t>                                         </a:t>
            </a:r>
          </a:p>
          <a:p>
            <a:pPr marL="457200" lvl="1" indent="0">
              <a:buNone/>
            </a:pPr>
            <a:r>
              <a:rPr lang="en-US" dirty="0">
                <a:latin typeface="Calibri"/>
                <a:cs typeface="Calibri"/>
              </a:rPr>
              <a:t>				Incorrectly returns </a:t>
            </a:r>
            <a:r>
              <a:rPr lang="en-US" dirty="0">
                <a:latin typeface="Courier"/>
                <a:cs typeface="Courier"/>
              </a:rPr>
              <a:t>o</a:t>
            </a:r>
            <a:r>
              <a:rPr lang="en-US" b="1" dirty="0">
                <a:latin typeface="Courier"/>
                <a:cs typeface="Courier"/>
              </a:rPr>
              <a:t>the</a:t>
            </a:r>
            <a:r>
              <a:rPr lang="en-US" dirty="0">
                <a:latin typeface="Courier"/>
                <a:cs typeface="Courier"/>
              </a:rPr>
              <a:t>r</a:t>
            </a:r>
            <a:r>
              <a:rPr lang="en-US" dirty="0">
                <a:latin typeface="Calibri"/>
                <a:cs typeface="Calibri"/>
              </a:rPr>
              <a:t> or </a:t>
            </a:r>
            <a:r>
              <a:rPr lang="en-US" b="1" dirty="0">
                <a:latin typeface="Courier"/>
                <a:cs typeface="Courier"/>
              </a:rPr>
              <a:t>the</a:t>
            </a:r>
            <a:r>
              <a:rPr lang="en-US" dirty="0">
                <a:latin typeface="Courier"/>
                <a:cs typeface="Courier"/>
              </a:rPr>
              <a:t>ology</a:t>
            </a:r>
          </a:p>
          <a:p>
            <a:pPr marL="457200" lvl="1" indent="0">
              <a:buNone/>
            </a:pPr>
            <a:r>
              <a:rPr lang="en-US" dirty="0">
                <a:latin typeface="Courier"/>
                <a:cs typeface="Courier"/>
              </a:rPr>
              <a:t>[^a-</a:t>
            </a:r>
            <a:r>
              <a:rPr lang="en-US" dirty="0" err="1">
                <a:latin typeface="Courier"/>
                <a:cs typeface="Courier"/>
              </a:rPr>
              <a:t>zA</a:t>
            </a:r>
            <a:r>
              <a:rPr lang="en-US" dirty="0">
                <a:latin typeface="Courier"/>
                <a:cs typeface="Courier"/>
              </a:rPr>
              <a:t>-Z][</a:t>
            </a:r>
            <a:r>
              <a:rPr lang="en-US" dirty="0" err="1">
                <a:latin typeface="Courier"/>
                <a:cs typeface="Courier"/>
              </a:rPr>
              <a:t>tT</a:t>
            </a:r>
            <a:r>
              <a:rPr lang="en-US" dirty="0">
                <a:latin typeface="Courier"/>
                <a:cs typeface="Courier"/>
              </a:rPr>
              <a:t>]he[^a-</a:t>
            </a:r>
            <a:r>
              <a:rPr lang="en-US" dirty="0" err="1">
                <a:latin typeface="Courier"/>
                <a:cs typeface="Courier"/>
              </a:rPr>
              <a:t>zA</a:t>
            </a:r>
            <a:r>
              <a:rPr lang="en-US" dirty="0">
                <a:latin typeface="Courier"/>
                <a:cs typeface="Courier"/>
              </a:rPr>
              <a:t>-Z]</a:t>
            </a:r>
          </a:p>
          <a:p>
            <a:pPr marL="457200" lvl="1" indent="0">
              <a:buNone/>
            </a:pPr>
            <a:r>
              <a:rPr lang="en-US" dirty="0">
                <a:latin typeface="Courier"/>
                <a:cs typeface="Courier"/>
              </a:rPr>
              <a:t>				</a:t>
            </a:r>
            <a:r>
              <a:rPr lang="en-US" dirty="0">
                <a:cs typeface="Calibri"/>
              </a:rPr>
              <a:t>Is correct</a:t>
            </a:r>
            <a:endParaRPr lang="en-US" dirty="0">
              <a:latin typeface="Courier"/>
              <a:cs typeface="Courier"/>
            </a:endParaRPr>
          </a:p>
          <a:p>
            <a:pPr marL="800100" lvl="2" indent="0">
              <a:buNone/>
            </a:pPr>
            <a:r>
              <a:rPr lang="en-US" dirty="0">
                <a:latin typeface="Calibri"/>
                <a:cs typeface="Calibri"/>
              </a:rPr>
              <a:t>                                          </a:t>
            </a:r>
            <a:endParaRPr lang="en-US" dirty="0">
              <a:latin typeface="Courier New" charset="0"/>
            </a:endParaRPr>
          </a:p>
          <a:p>
            <a:pPr lvl="1" eaLnBrk="1" hangingPunct="1"/>
            <a:endParaRPr lang="en-US" dirty="0">
              <a:latin typeface="Courier New" charset="0"/>
            </a:endParaRPr>
          </a:p>
        </p:txBody>
      </p:sp>
      <p:sp>
        <p:nvSpPr>
          <p:cNvPr id="80" name="Rectangle 79">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5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70" name="Rectangle 2"/>
          <p:cNvSpPr>
            <a:spLocks noGrp="1" noChangeArrowheads="1"/>
          </p:cNvSpPr>
          <p:nvPr>
            <p:ph type="title"/>
          </p:nvPr>
        </p:nvSpPr>
        <p:spPr>
          <a:xfrm>
            <a:off x="800100" y="5252936"/>
            <a:ext cx="7543800" cy="1028715"/>
          </a:xfrm>
        </p:spPr>
        <p:txBody>
          <a:bodyPr anchor="ctr">
            <a:normAutofit/>
          </a:bodyPr>
          <a:lstStyle/>
          <a:p>
            <a:pPr algn="ctr" eaLnBrk="1" hangingPunct="1"/>
            <a:r>
              <a:rPr lang="en-US">
                <a:solidFill>
                  <a:srgbClr val="FFFFFF"/>
                </a:solidFill>
              </a:rPr>
              <a:t>Errors</a:t>
            </a:r>
          </a:p>
        </p:txBody>
      </p:sp>
      <p:sp>
        <p:nvSpPr>
          <p:cNvPr id="83971" name="Rectangle 3"/>
          <p:cNvSpPr>
            <a:spLocks noGrp="1" noChangeArrowheads="1"/>
          </p:cNvSpPr>
          <p:nvPr>
            <p:ph idx="1"/>
          </p:nvPr>
        </p:nvSpPr>
        <p:spPr>
          <a:xfrm>
            <a:off x="822960" y="1086678"/>
            <a:ext cx="7520940" cy="3471467"/>
          </a:xfrm>
        </p:spPr>
        <p:txBody>
          <a:bodyPr>
            <a:normAutofit/>
          </a:bodyPr>
          <a:lstStyle/>
          <a:p>
            <a:pPr eaLnBrk="1" hangingPunct="1"/>
            <a:r>
              <a:rPr lang="en-US" dirty="0"/>
              <a:t>The process we just went through was based on fixing two kinds of errors</a:t>
            </a:r>
          </a:p>
          <a:p>
            <a:pPr lvl="1" eaLnBrk="1" hangingPunct="1"/>
            <a:r>
              <a:rPr lang="en-US" dirty="0"/>
              <a:t>Matching strings that we should not have matched (there, then, other)</a:t>
            </a:r>
          </a:p>
          <a:p>
            <a:pPr lvl="2" eaLnBrk="1" hangingPunct="1"/>
            <a:r>
              <a:rPr lang="en-US" dirty="0"/>
              <a:t>False positives  </a:t>
            </a:r>
          </a:p>
          <a:p>
            <a:pPr lvl="1" eaLnBrk="1" hangingPunct="1"/>
            <a:r>
              <a:rPr lang="en-US" dirty="0"/>
              <a:t>Not matching things that we should have matched (The)</a:t>
            </a:r>
          </a:p>
          <a:p>
            <a:pPr lvl="2" eaLnBrk="1" hangingPunct="1"/>
            <a:r>
              <a:rPr lang="en-US" dirty="0"/>
              <a:t>False negatives  </a:t>
            </a:r>
          </a:p>
        </p:txBody>
      </p:sp>
      <p:sp>
        <p:nvSpPr>
          <p:cNvPr id="82" name="Rectangle 8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681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18" name="Rectangle 2"/>
          <p:cNvSpPr>
            <a:spLocks noGrp="1" noChangeArrowheads="1"/>
          </p:cNvSpPr>
          <p:nvPr>
            <p:ph type="title"/>
          </p:nvPr>
        </p:nvSpPr>
        <p:spPr>
          <a:xfrm>
            <a:off x="800100" y="5252936"/>
            <a:ext cx="7543800" cy="1028715"/>
          </a:xfrm>
        </p:spPr>
        <p:txBody>
          <a:bodyPr anchor="ctr">
            <a:normAutofit/>
          </a:bodyPr>
          <a:lstStyle/>
          <a:p>
            <a:pPr algn="ctr"/>
            <a:r>
              <a:rPr lang="en-US" dirty="0">
                <a:solidFill>
                  <a:srgbClr val="FFFFFF"/>
                </a:solidFill>
              </a:rPr>
              <a:t>Errors</a:t>
            </a:r>
          </a:p>
        </p:txBody>
      </p:sp>
      <p:sp>
        <p:nvSpPr>
          <p:cNvPr id="86019" name="Rectangle 3"/>
          <p:cNvSpPr>
            <a:spLocks noGrp="1" noChangeArrowheads="1"/>
          </p:cNvSpPr>
          <p:nvPr>
            <p:ph idx="1"/>
          </p:nvPr>
        </p:nvSpPr>
        <p:spPr>
          <a:xfrm>
            <a:off x="822960" y="1086678"/>
            <a:ext cx="7520940" cy="3471467"/>
          </a:xfrm>
        </p:spPr>
        <p:txBody>
          <a:bodyPr>
            <a:normAutofit/>
          </a:bodyPr>
          <a:lstStyle/>
          <a:p>
            <a:r>
              <a:rPr lang="en-US"/>
              <a:t>In NLP we are always dealing with these kinds of errors.</a:t>
            </a:r>
          </a:p>
          <a:p>
            <a:r>
              <a:rPr lang="en-US"/>
              <a:t>Reducing the error rate for an application often involves two antagonistic efforts: </a:t>
            </a:r>
          </a:p>
          <a:p>
            <a:pPr lvl="1"/>
            <a:r>
              <a:rPr lang="en-US"/>
              <a:t>Increasing accuracy or precision (minimizing false positives)</a:t>
            </a:r>
          </a:p>
          <a:p>
            <a:pPr lvl="1"/>
            <a:r>
              <a:rPr lang="en-US"/>
              <a:t>Increasing coverage or recall (minimizing false negatives).</a:t>
            </a:r>
          </a:p>
        </p:txBody>
      </p:sp>
      <p:sp>
        <p:nvSpPr>
          <p:cNvPr id="79" name="Rectangle 78">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287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124" name="Rectangle 7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0125" name="Rectangle 7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14" name="Title 1"/>
          <p:cNvSpPr>
            <a:spLocks noGrp="1"/>
          </p:cNvSpPr>
          <p:nvPr>
            <p:ph type="title"/>
          </p:nvPr>
        </p:nvSpPr>
        <p:spPr>
          <a:xfrm>
            <a:off x="369277" y="516835"/>
            <a:ext cx="2313633" cy="5772840"/>
          </a:xfrm>
        </p:spPr>
        <p:txBody>
          <a:bodyPr anchor="ctr">
            <a:normAutofit/>
          </a:bodyPr>
          <a:lstStyle/>
          <a:p>
            <a:r>
              <a:rPr lang="en-US" sz="3100">
                <a:solidFill>
                  <a:srgbClr val="FFFFFF"/>
                </a:solidFill>
              </a:rPr>
              <a:t>Summary</a:t>
            </a:r>
          </a:p>
        </p:txBody>
      </p:sp>
      <p:sp>
        <p:nvSpPr>
          <p:cNvPr id="90126" name="Rectangle 8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18" name="Slide Number Placeholder 5"/>
          <p:cNvSpPr>
            <a:spLocks noGrp="1"/>
          </p:cNvSpPr>
          <p:nvPr>
            <p:ph type="sldNum" sz="quarter" idx="12"/>
          </p:nvPr>
        </p:nvSpPr>
        <p:spPr>
          <a:xfrm>
            <a:off x="7592291" y="6459785"/>
            <a:ext cx="817071" cy="365125"/>
          </a:xfrm>
        </p:spPr>
        <p:txBody>
          <a:bodyPr>
            <a:normAutofit/>
          </a:bodyPr>
          <a:lstStyle/>
          <a:p>
            <a:pPr>
              <a:spcAft>
                <a:spcPts val="600"/>
              </a:spcAft>
            </a:pPr>
            <a:fld id="{BB8C8334-E00B-3A45-A77B-332115BBC150}" type="slidenum">
              <a:rPr lang="en-US">
                <a:solidFill>
                  <a:schemeClr val="tx2"/>
                </a:solidFill>
              </a:rPr>
              <a:pPr>
                <a:spcAft>
                  <a:spcPts val="600"/>
                </a:spcAft>
              </a:pPr>
              <a:t>23</a:t>
            </a:fld>
            <a:endParaRPr lang="en-US">
              <a:solidFill>
                <a:schemeClr val="tx2"/>
              </a:solidFill>
            </a:endParaRPr>
          </a:p>
        </p:txBody>
      </p:sp>
      <p:graphicFrame>
        <p:nvGraphicFramePr>
          <p:cNvPr id="90120" name="Content Placeholder 2">
            <a:extLst>
              <a:ext uri="{FF2B5EF4-FFF2-40B4-BE49-F238E27FC236}">
                <a16:creationId xmlns:a16="http://schemas.microsoft.com/office/drawing/2014/main" id="{B78647CA-1AB0-4569-97E4-1414DDE93715}"/>
              </a:ext>
            </a:extLst>
          </p:cNvPr>
          <p:cNvGraphicFramePr>
            <a:graphicFrameLocks noGrp="1"/>
          </p:cNvGraphicFramePr>
          <p:nvPr>
            <p:ph idx="1"/>
            <p:extLst>
              <p:ext uri="{D42A27DB-BD31-4B8C-83A1-F6EECF244321}">
                <p14:modId xmlns:p14="http://schemas.microsoft.com/office/powerpoint/2010/main" val="363994438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98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5"/>
          <p:cNvSpPr>
            <a:spLocks noGrp="1" noChangeArrowheads="1"/>
          </p:cNvSpPr>
          <p:nvPr>
            <p:ph type="ctrTitle"/>
          </p:nvPr>
        </p:nvSpPr>
        <p:spPr>
          <a:xfrm>
            <a:off x="822960" y="758952"/>
            <a:ext cx="7543800" cy="3892168"/>
          </a:xfrm>
        </p:spPr>
        <p:txBody>
          <a:bodyPr>
            <a:normAutofit/>
          </a:bodyPr>
          <a:lstStyle/>
          <a:p>
            <a:r>
              <a:rPr lang="en-US"/>
              <a:t>Basic Text Processing</a:t>
            </a:r>
            <a:endParaRPr lang="en-US">
              <a:latin typeface="Lucida Sans" charset="0"/>
              <a:ea typeface="ＭＳ Ｐゴシック" charset="0"/>
              <a:cs typeface="ＭＳ Ｐゴシック" charset="0"/>
            </a:endParaRPr>
          </a:p>
        </p:txBody>
      </p:sp>
      <p:sp>
        <p:nvSpPr>
          <p:cNvPr id="74" name="Rectangle 73">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7" name="Rectangle 6"/>
          <p:cNvSpPr>
            <a:spLocks noGrp="1" noChangeArrowheads="1"/>
          </p:cNvSpPr>
          <p:nvPr>
            <p:ph type="subTitle" idx="1"/>
          </p:nvPr>
        </p:nvSpPr>
        <p:spPr>
          <a:xfrm>
            <a:off x="825038" y="5225240"/>
            <a:ext cx="7543800" cy="1143000"/>
          </a:xfrm>
        </p:spPr>
        <p:txBody>
          <a:bodyPr>
            <a:normAutofit/>
          </a:bodyPr>
          <a:lstStyle/>
          <a:p>
            <a:r>
              <a:rPr lang="en-US">
                <a:solidFill>
                  <a:srgbClr val="FFFFFF"/>
                </a:solidFill>
                <a:latin typeface="Calibri" charset="0"/>
              </a:rPr>
              <a:t>Word tokenization</a:t>
            </a:r>
          </a:p>
          <a:p>
            <a:pPr eaLnBrk="1" hangingPunct="1">
              <a:buFont typeface="Times" charset="0"/>
              <a:buNone/>
            </a:pPr>
            <a:endParaRPr lang="en-US">
              <a:solidFill>
                <a:srgbClr val="FFFFFF"/>
              </a:solidFill>
              <a:latin typeface="Lucida Sans" charset="0"/>
              <a:ea typeface="ＭＳ Ｐゴシック" charset="0"/>
              <a:cs typeface="ＭＳ Ｐゴシック" charset="0"/>
            </a:endParaRPr>
          </a:p>
        </p:txBody>
      </p:sp>
      <p:sp>
        <p:nvSpPr>
          <p:cNvPr id="76" name="Rectangle 7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178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Text Normalization</a:t>
            </a:r>
          </a:p>
        </p:txBody>
      </p:sp>
      <p:sp>
        <p:nvSpPr>
          <p:cNvPr id="20483" name="Rectangle 3"/>
          <p:cNvSpPr>
            <a:spLocks noGrp="1" noChangeArrowheads="1"/>
          </p:cNvSpPr>
          <p:nvPr>
            <p:ph idx="1"/>
          </p:nvPr>
        </p:nvSpPr>
        <p:spPr/>
        <p:txBody>
          <a:bodyPr/>
          <a:lstStyle/>
          <a:p>
            <a:pPr>
              <a:lnSpc>
                <a:spcPct val="90000"/>
              </a:lnSpc>
            </a:pPr>
            <a:r>
              <a:rPr lang="en-US" sz="3200" dirty="0"/>
              <a:t>Every NLP task needs to do text normalization: </a:t>
            </a:r>
          </a:p>
          <a:p>
            <a:pPr marL="914400" lvl="1" indent="-457200">
              <a:buFont typeface="+mj-lt"/>
              <a:buAutoNum type="arabicPeriod"/>
            </a:pPr>
            <a:r>
              <a:rPr lang="en-US" sz="2800" dirty="0"/>
              <a:t>Segmenting/tokenizing words in running text</a:t>
            </a:r>
          </a:p>
          <a:p>
            <a:pPr marL="914400" lvl="1" indent="-457200">
              <a:buFont typeface="+mj-lt"/>
              <a:buAutoNum type="arabicPeriod"/>
            </a:pPr>
            <a:r>
              <a:rPr lang="en-US" sz="2800" dirty="0"/>
              <a:t>Normalizing word formats</a:t>
            </a:r>
          </a:p>
          <a:p>
            <a:pPr marL="914400" lvl="1" indent="-457200">
              <a:buFont typeface="+mj-lt"/>
              <a:buAutoNum type="arabicPeriod"/>
            </a:pPr>
            <a:r>
              <a:rPr lang="en-US" sz="2800" dirty="0"/>
              <a:t>Segmenting sentences in running text</a:t>
            </a:r>
            <a:endParaRPr lang="en-US" sz="3200" b="1" dirty="0"/>
          </a:p>
          <a:p>
            <a:pPr lvl="1">
              <a:lnSpc>
                <a:spcPct val="90000"/>
              </a:lnSpc>
              <a:buFont typeface="Wingdings" charset="2"/>
              <a:buNone/>
            </a:pP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375328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7"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8"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30" name="Rectangle 2"/>
          <p:cNvSpPr>
            <a:spLocks noGrp="1" noChangeArrowheads="1"/>
          </p:cNvSpPr>
          <p:nvPr>
            <p:ph type="title"/>
          </p:nvPr>
        </p:nvSpPr>
        <p:spPr>
          <a:xfrm>
            <a:off x="800100" y="5252936"/>
            <a:ext cx="7543800" cy="1028715"/>
          </a:xfrm>
        </p:spPr>
        <p:txBody>
          <a:bodyPr anchor="ctr">
            <a:normAutofit/>
          </a:bodyPr>
          <a:lstStyle/>
          <a:p>
            <a:pPr algn="ctr"/>
            <a:r>
              <a:rPr lang="en-US">
                <a:solidFill>
                  <a:srgbClr val="FFFFFF"/>
                </a:solidFill>
              </a:rPr>
              <a:t>How many words?</a:t>
            </a:r>
          </a:p>
        </p:txBody>
      </p:sp>
      <p:sp>
        <p:nvSpPr>
          <p:cNvPr id="22531" name="Rectangle 3"/>
          <p:cNvSpPr>
            <a:spLocks noGrp="1" noChangeArrowheads="1"/>
          </p:cNvSpPr>
          <p:nvPr>
            <p:ph sz="quarter" idx="1"/>
          </p:nvPr>
        </p:nvSpPr>
        <p:spPr>
          <a:xfrm>
            <a:off x="822960" y="1086678"/>
            <a:ext cx="7520940" cy="3471467"/>
          </a:xfrm>
        </p:spPr>
        <p:txBody>
          <a:bodyPr>
            <a:normAutofit/>
          </a:bodyPr>
          <a:lstStyle/>
          <a:p>
            <a:r>
              <a:rPr lang="en-US" i="1" dirty="0"/>
              <a:t>I do uh main- mainly business data processing</a:t>
            </a:r>
          </a:p>
          <a:p>
            <a:pPr lvl="1"/>
            <a:r>
              <a:rPr lang="en-US" dirty="0"/>
              <a:t>Fragments, filled pauses</a:t>
            </a:r>
          </a:p>
          <a:p>
            <a:r>
              <a:rPr lang="en-US" i="1" dirty="0"/>
              <a:t>Seuss’s cat in the hat is different from other cats! </a:t>
            </a:r>
          </a:p>
          <a:p>
            <a:pPr lvl="1"/>
            <a:r>
              <a:rPr lang="en-US" b="1" dirty="0"/>
              <a:t>Lemma</a:t>
            </a:r>
            <a:r>
              <a:rPr lang="en-US" dirty="0"/>
              <a:t>: same stem, part of speech, rough word sense</a:t>
            </a:r>
          </a:p>
          <a:p>
            <a:pPr lvl="2"/>
            <a:r>
              <a:rPr lang="en-US" dirty="0"/>
              <a:t>cat and cats = same lemma</a:t>
            </a:r>
          </a:p>
          <a:p>
            <a:pPr lvl="1"/>
            <a:r>
              <a:rPr lang="en-US" b="1" dirty="0"/>
              <a:t>Wordform</a:t>
            </a:r>
            <a:r>
              <a:rPr lang="en-US" dirty="0"/>
              <a:t>: the full inflected surface form</a:t>
            </a:r>
          </a:p>
          <a:p>
            <a:pPr lvl="2"/>
            <a:r>
              <a:rPr lang="en-US" dirty="0"/>
              <a:t>cat and cats = different wordforms</a:t>
            </a:r>
          </a:p>
        </p:txBody>
      </p:sp>
      <p:sp>
        <p:nvSpPr>
          <p:cNvPr id="22539"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58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Rectangle 2"/>
          <p:cNvSpPr>
            <a:spLocks noGrp="1" noChangeArrowheads="1"/>
          </p:cNvSpPr>
          <p:nvPr>
            <p:ph type="title"/>
          </p:nvPr>
        </p:nvSpPr>
        <p:spPr>
          <a:xfrm>
            <a:off x="800100" y="5252936"/>
            <a:ext cx="7543800" cy="1028715"/>
          </a:xfrm>
        </p:spPr>
        <p:txBody>
          <a:bodyPr anchor="ctr">
            <a:normAutofit/>
          </a:bodyPr>
          <a:lstStyle/>
          <a:p>
            <a:pPr algn="ctr"/>
            <a:r>
              <a:rPr lang="en-US">
                <a:solidFill>
                  <a:srgbClr val="FFFFFF"/>
                </a:solidFill>
              </a:rPr>
              <a:t>How many words?</a:t>
            </a:r>
          </a:p>
        </p:txBody>
      </p:sp>
      <p:sp>
        <p:nvSpPr>
          <p:cNvPr id="24579" name="Rectangle 3"/>
          <p:cNvSpPr>
            <a:spLocks noGrp="1" noChangeArrowheads="1"/>
          </p:cNvSpPr>
          <p:nvPr>
            <p:ph sz="quarter" idx="1"/>
          </p:nvPr>
        </p:nvSpPr>
        <p:spPr>
          <a:xfrm>
            <a:off x="822960" y="1086678"/>
            <a:ext cx="7520940" cy="3471467"/>
          </a:xfrm>
        </p:spPr>
        <p:txBody>
          <a:bodyPr>
            <a:normAutofit/>
          </a:bodyPr>
          <a:lstStyle/>
          <a:p>
            <a:pPr marL="0" indent="0">
              <a:buNone/>
            </a:pPr>
            <a:r>
              <a:rPr lang="en-US" i="1" dirty="0"/>
              <a:t>they lay back on the San Francisco grass and looked at the stars and their</a:t>
            </a:r>
          </a:p>
          <a:p>
            <a:endParaRPr lang="en-US" dirty="0"/>
          </a:p>
          <a:p>
            <a:r>
              <a:rPr lang="en-US" b="1" dirty="0"/>
              <a:t>Type</a:t>
            </a:r>
            <a:r>
              <a:rPr lang="en-US" dirty="0"/>
              <a:t>: an element of the vocabulary.</a:t>
            </a:r>
            <a:endParaRPr lang="en-US" b="1" dirty="0"/>
          </a:p>
          <a:p>
            <a:r>
              <a:rPr lang="en-US" b="1" dirty="0"/>
              <a:t>Token</a:t>
            </a:r>
            <a:r>
              <a:rPr lang="en-US" dirty="0"/>
              <a:t>: an instance of that type in running text.</a:t>
            </a:r>
          </a:p>
          <a:p>
            <a:r>
              <a:rPr lang="en-US" dirty="0"/>
              <a:t>How many?</a:t>
            </a:r>
          </a:p>
          <a:p>
            <a:pPr lvl="1"/>
            <a:r>
              <a:rPr lang="en-US" dirty="0"/>
              <a:t>15 tokens (or 14)</a:t>
            </a:r>
          </a:p>
          <a:p>
            <a:pPr lvl="1"/>
            <a:r>
              <a:rPr lang="en-US" dirty="0"/>
              <a:t>13 types (or 12) (or 11?)</a:t>
            </a:r>
          </a:p>
        </p:txBody>
      </p:sp>
      <p:sp>
        <p:nvSpPr>
          <p:cNvPr id="76"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890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78" name="Rectangle 2"/>
          <p:cNvSpPr>
            <a:spLocks noGrp="1" noChangeArrowheads="1"/>
          </p:cNvSpPr>
          <p:nvPr>
            <p:ph type="title"/>
          </p:nvPr>
        </p:nvSpPr>
        <p:spPr>
          <a:xfrm>
            <a:off x="800100" y="5252936"/>
            <a:ext cx="7543800" cy="1028715"/>
          </a:xfrm>
        </p:spPr>
        <p:txBody>
          <a:bodyPr anchor="ctr">
            <a:normAutofit/>
          </a:bodyPr>
          <a:lstStyle/>
          <a:p>
            <a:pPr algn="ctr"/>
            <a:r>
              <a:rPr lang="en-US">
                <a:solidFill>
                  <a:srgbClr val="FFFFFF"/>
                </a:solidFill>
              </a:rPr>
              <a:t>How many words?</a:t>
            </a:r>
          </a:p>
        </p:txBody>
      </p:sp>
      <p:sp>
        <p:nvSpPr>
          <p:cNvPr id="24579" name="Rectangle 3"/>
          <p:cNvSpPr>
            <a:spLocks noGrp="1" noChangeArrowheads="1"/>
          </p:cNvSpPr>
          <p:nvPr>
            <p:ph sz="quarter" idx="1"/>
          </p:nvPr>
        </p:nvSpPr>
        <p:spPr>
          <a:xfrm>
            <a:off x="822960" y="1086678"/>
            <a:ext cx="7520940" cy="3471467"/>
          </a:xfrm>
        </p:spPr>
        <p:txBody>
          <a:bodyPr>
            <a:normAutofit/>
          </a:bodyPr>
          <a:lstStyle/>
          <a:p>
            <a:pPr marL="0" indent="0">
              <a:buNone/>
            </a:pPr>
            <a:r>
              <a:rPr lang="en-US" b="1" i="1" dirty="0"/>
              <a:t>N</a:t>
            </a:r>
            <a:r>
              <a:rPr lang="en-US" dirty="0"/>
              <a:t> = number of tokens</a:t>
            </a:r>
          </a:p>
          <a:p>
            <a:pPr marL="0" indent="0">
              <a:buNone/>
            </a:pPr>
            <a:r>
              <a:rPr lang="en-US" b="1" i="1" dirty="0"/>
              <a:t>V</a:t>
            </a:r>
            <a:r>
              <a:rPr lang="en-US" dirty="0"/>
              <a:t> = vocabulary = set of types</a:t>
            </a:r>
          </a:p>
          <a:p>
            <a:pPr marL="457200" lvl="1" indent="0">
              <a:buNone/>
            </a:pPr>
            <a:r>
              <a:rPr lang="en-US" dirty="0"/>
              <a:t>|</a:t>
            </a:r>
            <a:r>
              <a:rPr lang="en-US" i="1" dirty="0"/>
              <a:t>V</a:t>
            </a:r>
            <a:r>
              <a:rPr lang="en-US" dirty="0"/>
              <a:t>|</a:t>
            </a:r>
            <a:r>
              <a:rPr lang="en-US" i="1" dirty="0"/>
              <a:t> </a:t>
            </a:r>
            <a:r>
              <a:rPr lang="en-US" dirty="0"/>
              <a:t>is the size of the vocabulary</a:t>
            </a:r>
          </a:p>
        </p:txBody>
      </p:sp>
      <p:sp>
        <p:nvSpPr>
          <p:cNvPr id="76"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able 6">
            <a:extLst>
              <a:ext uri="{FF2B5EF4-FFF2-40B4-BE49-F238E27FC236}">
                <a16:creationId xmlns:a16="http://schemas.microsoft.com/office/drawing/2014/main" id="{042EC4A0-81BE-D444-9C98-734DDDC02A8E}"/>
              </a:ext>
            </a:extLst>
          </p:cNvPr>
          <p:cNvGraphicFramePr>
            <a:graphicFrameLocks noGrp="1"/>
          </p:cNvGraphicFramePr>
          <p:nvPr>
            <p:extLst>
              <p:ext uri="{D42A27DB-BD31-4B8C-83A1-F6EECF244321}">
                <p14:modId xmlns:p14="http://schemas.microsoft.com/office/powerpoint/2010/main" val="402612195"/>
              </p:ext>
            </p:extLst>
          </p:nvPr>
        </p:nvGraphicFramePr>
        <p:xfrm>
          <a:off x="822960" y="2411418"/>
          <a:ext cx="7010400" cy="1752600"/>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Tokens = N</a:t>
                      </a:r>
                    </a:p>
                  </a:txBody>
                  <a:tcPr/>
                </a:tc>
                <a:tc>
                  <a:txBody>
                    <a:bodyPr/>
                    <a:lstStyle/>
                    <a:p>
                      <a:r>
                        <a:rPr lang="en-US" dirty="0"/>
                        <a:t>Types = |V|</a:t>
                      </a:r>
                    </a:p>
                  </a:txBody>
                  <a:tcPr/>
                </a:tc>
                <a:extLst>
                  <a:ext uri="{0D108BD9-81ED-4DB2-BD59-A6C34878D82A}">
                    <a16:rowId xmlns:a16="http://schemas.microsoft.com/office/drawing/2014/main" val="10000"/>
                  </a:ext>
                </a:extLst>
              </a:tr>
              <a:tr h="370840">
                <a:tc>
                  <a:txBody>
                    <a:bodyPr/>
                    <a:lstStyle/>
                    <a:p>
                      <a:r>
                        <a:rPr lang="en-US" dirty="0"/>
                        <a:t>Switchboard phone</a:t>
                      </a:r>
                      <a:r>
                        <a:rPr lang="en-US" baseline="0" dirty="0"/>
                        <a:t> conversations</a:t>
                      </a:r>
                      <a:endParaRPr lang="en-US" dirty="0"/>
                    </a:p>
                  </a:txBody>
                  <a:tcPr/>
                </a:tc>
                <a:tc>
                  <a:txBody>
                    <a:bodyPr/>
                    <a:lstStyle/>
                    <a:p>
                      <a:r>
                        <a:rPr lang="en-US" dirty="0"/>
                        <a:t>2.4 million</a:t>
                      </a:r>
                    </a:p>
                  </a:txBody>
                  <a:tcPr/>
                </a:tc>
                <a:tc>
                  <a:txBody>
                    <a:bodyPr/>
                    <a:lstStyle/>
                    <a:p>
                      <a:r>
                        <a:rPr lang="en-US" dirty="0"/>
                        <a:t>20</a:t>
                      </a:r>
                      <a:r>
                        <a:rPr lang="en-US" baseline="0" dirty="0"/>
                        <a:t> thousand</a:t>
                      </a:r>
                      <a:endParaRPr lang="en-US" dirty="0"/>
                    </a:p>
                  </a:txBody>
                  <a:tcPr/>
                </a:tc>
                <a:extLst>
                  <a:ext uri="{0D108BD9-81ED-4DB2-BD59-A6C34878D82A}">
                    <a16:rowId xmlns:a16="http://schemas.microsoft.com/office/drawing/2014/main" val="10001"/>
                  </a:ext>
                </a:extLst>
              </a:tr>
              <a:tr h="370840">
                <a:tc>
                  <a:txBody>
                    <a:bodyPr/>
                    <a:lstStyle/>
                    <a:p>
                      <a:r>
                        <a:rPr lang="en-US" dirty="0"/>
                        <a:t>Shakespeare</a:t>
                      </a:r>
                    </a:p>
                  </a:txBody>
                  <a:tcPr/>
                </a:tc>
                <a:tc>
                  <a:txBody>
                    <a:bodyPr/>
                    <a:lstStyle/>
                    <a:p>
                      <a:r>
                        <a:rPr lang="en-US" dirty="0"/>
                        <a:t>884,000</a:t>
                      </a:r>
                    </a:p>
                  </a:txBody>
                  <a:tcPr/>
                </a:tc>
                <a:tc>
                  <a:txBody>
                    <a:bodyPr/>
                    <a:lstStyle/>
                    <a:p>
                      <a:r>
                        <a:rPr lang="en-US" dirty="0"/>
                        <a:t>31</a:t>
                      </a:r>
                      <a:r>
                        <a:rPr lang="en-US" baseline="0" dirty="0"/>
                        <a:t> thousand</a:t>
                      </a:r>
                      <a:endParaRPr lang="en-US" dirty="0"/>
                    </a:p>
                  </a:txBody>
                  <a:tcPr/>
                </a:tc>
                <a:extLst>
                  <a:ext uri="{0D108BD9-81ED-4DB2-BD59-A6C34878D82A}">
                    <a16:rowId xmlns:a16="http://schemas.microsoft.com/office/drawing/2014/main" val="10002"/>
                  </a:ext>
                </a:extLst>
              </a:tr>
              <a:tr h="370840">
                <a:tc>
                  <a:txBody>
                    <a:bodyPr/>
                    <a:lstStyle/>
                    <a:p>
                      <a:r>
                        <a:rPr lang="en-US" dirty="0"/>
                        <a:t>Google N-grams</a:t>
                      </a:r>
                    </a:p>
                  </a:txBody>
                  <a:tcPr/>
                </a:tc>
                <a:tc>
                  <a:txBody>
                    <a:bodyPr/>
                    <a:lstStyle/>
                    <a:p>
                      <a:r>
                        <a:rPr lang="en-US" dirty="0"/>
                        <a:t>1 trillion</a:t>
                      </a:r>
                    </a:p>
                  </a:txBody>
                  <a:tcPr/>
                </a:tc>
                <a:tc>
                  <a:txBody>
                    <a:bodyPr/>
                    <a:lstStyle/>
                    <a:p>
                      <a:r>
                        <a:rPr lang="en-US" dirty="0"/>
                        <a:t>13 million</a:t>
                      </a: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1CFF2FC9-0F6B-5F46-8F3D-2883B4CC9568}"/>
              </a:ext>
            </a:extLst>
          </p:cNvPr>
          <p:cNvSpPr txBox="1"/>
          <p:nvPr/>
        </p:nvSpPr>
        <p:spPr>
          <a:xfrm>
            <a:off x="2743200" y="4338033"/>
            <a:ext cx="3859775" cy="677108"/>
          </a:xfrm>
          <a:prstGeom prst="rect">
            <a:avLst/>
          </a:prstGeom>
          <a:noFill/>
        </p:spPr>
        <p:txBody>
          <a:bodyPr wrap="none" rtlCol="0">
            <a:spAutoFit/>
          </a:bodyPr>
          <a:lstStyle/>
          <a:p>
            <a:r>
              <a:rPr lang="en-US" sz="2000" dirty="0">
                <a:latin typeface="Calibri"/>
                <a:cs typeface="Calibri"/>
              </a:rPr>
              <a:t>Church and Gale (1990)</a:t>
            </a:r>
            <a:r>
              <a:rPr lang="en-US" dirty="0">
                <a:latin typeface="Calibri"/>
                <a:cs typeface="Calibri"/>
              </a:rPr>
              <a:t>: |V| &gt; O(N</a:t>
            </a:r>
            <a:r>
              <a:rPr lang="en-US" baseline="30000" dirty="0">
                <a:latin typeface="Calibri"/>
                <a:cs typeface="Calibri"/>
              </a:rPr>
              <a:t>½</a:t>
            </a:r>
            <a:r>
              <a:rPr lang="en-US" dirty="0">
                <a:latin typeface="Calibri"/>
                <a:cs typeface="Calibri"/>
              </a:rPr>
              <a:t>)</a:t>
            </a:r>
          </a:p>
          <a:p>
            <a:endParaRPr lang="en-US" dirty="0"/>
          </a:p>
        </p:txBody>
      </p:sp>
    </p:spTree>
    <p:extLst>
      <p:ext uri="{BB962C8B-B14F-4D97-AF65-F5344CB8AC3E}">
        <p14:creationId xmlns:p14="http://schemas.microsoft.com/office/powerpoint/2010/main" val="290531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2209800"/>
            <a:ext cx="8534400" cy="3790950"/>
          </a:xfrm>
        </p:spPr>
        <p:txBody>
          <a:bodyPr/>
          <a:lstStyle/>
          <a:p>
            <a:r>
              <a:rPr lang="en-US" dirty="0"/>
              <a:t>(Inspired by Ken Church’s UNIX for Poets.)</a:t>
            </a:r>
          </a:p>
          <a:p>
            <a:r>
              <a:rPr lang="en-US" dirty="0"/>
              <a:t>Given a text file, output the word tokens and their frequencies</a:t>
            </a:r>
          </a:p>
          <a:p>
            <a:pPr marL="0" indent="0">
              <a:buNone/>
            </a:pPr>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fr-FR" dirty="0" err="1">
                <a:latin typeface="Courier"/>
                <a:cs typeface="Courier"/>
              </a:rPr>
              <a:t>shakes.txt</a:t>
            </a:r>
            <a:r>
              <a:rPr lang="fr-FR" dirty="0">
                <a:latin typeface="Courier"/>
                <a:cs typeface="Courier"/>
              </a:rPr>
              <a:t> </a:t>
            </a:r>
          </a:p>
          <a:p>
            <a:pPr marL="0" indent="0">
              <a:buNone/>
            </a:pPr>
            <a:r>
              <a:rPr lang="fr-FR" dirty="0">
                <a:latin typeface="Courier"/>
                <a:cs typeface="Courier"/>
              </a:rPr>
              <a:t>     | </a:t>
            </a:r>
            <a:r>
              <a:rPr lang="en-US" dirty="0">
                <a:latin typeface="Courier"/>
                <a:cs typeface="Courier"/>
              </a:rPr>
              <a:t>sort </a:t>
            </a:r>
          </a:p>
          <a:p>
            <a:pPr marL="0" indent="0">
              <a:buNone/>
            </a:pPr>
            <a:r>
              <a:rPr lang="en-US" dirty="0">
                <a:latin typeface="Courier"/>
                <a:cs typeface="Courier"/>
              </a:rPr>
              <a:t>     | </a:t>
            </a:r>
            <a:r>
              <a:rPr lang="en-US" dirty="0" err="1">
                <a:latin typeface="Courier"/>
                <a:cs typeface="Courier"/>
              </a:rPr>
              <a:t>uniq</a:t>
            </a:r>
            <a:r>
              <a:rPr lang="en-US" dirty="0">
                <a:latin typeface="Courier"/>
                <a:cs typeface="Courier"/>
              </a:rPr>
              <a:t> –c </a:t>
            </a:r>
            <a:r>
              <a:rPr lang="en-US" sz="1200" dirty="0">
                <a:latin typeface="Courier"/>
                <a:cs typeface="Courier"/>
              </a:rPr>
              <a:t>  </a:t>
            </a:r>
          </a:p>
          <a:p>
            <a:pPr marL="0" indent="0">
              <a:buNone/>
            </a:pPr>
            <a:r>
              <a:rPr lang="fr-FR" dirty="0">
                <a:latin typeface="Courier"/>
                <a:cs typeface="Courier"/>
              </a:rPr>
              <a:t>     | </a:t>
            </a:r>
            <a:r>
              <a:rPr lang="en-US" dirty="0">
                <a:latin typeface="Courier"/>
                <a:cs typeface="Courier"/>
              </a:rPr>
              <a:t>sort -nr</a:t>
            </a:r>
            <a:endParaRPr lang="en-US" dirty="0"/>
          </a:p>
        </p:txBody>
      </p:sp>
      <p:sp>
        <p:nvSpPr>
          <p:cNvPr id="6" name="Rectangle 5"/>
          <p:cNvSpPr/>
          <p:nvPr/>
        </p:nvSpPr>
        <p:spPr bwMode="auto">
          <a:xfrm>
            <a:off x="5715000" y="312420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600" dirty="0">
                <a:latin typeface="Lucida Sans" pitchFamily="-65" charset="0"/>
              </a:rPr>
              <a:t>Change all non-alpha to newlines</a:t>
            </a:r>
          </a:p>
        </p:txBody>
      </p:sp>
      <p:sp>
        <p:nvSpPr>
          <p:cNvPr id="7" name="Rectangle 6"/>
          <p:cNvSpPr/>
          <p:nvPr/>
        </p:nvSpPr>
        <p:spPr bwMode="auto">
          <a:xfrm>
            <a:off x="5715000" y="3596639"/>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600" dirty="0">
                <a:latin typeface="Lucida Sans" pitchFamily="-65" charset="0"/>
              </a:rPr>
              <a:t>Sort in alphabetical order</a:t>
            </a:r>
          </a:p>
        </p:txBody>
      </p:sp>
      <p:sp>
        <p:nvSpPr>
          <p:cNvPr id="8" name="Rectangle 7"/>
          <p:cNvSpPr/>
          <p:nvPr/>
        </p:nvSpPr>
        <p:spPr bwMode="auto">
          <a:xfrm>
            <a:off x="5715000" y="4069078"/>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600" dirty="0">
                <a:latin typeface="Lucida Sans" pitchFamily="-65" charset="0"/>
              </a:rPr>
              <a:t>Merge and count each type</a:t>
            </a:r>
          </a:p>
        </p:txBody>
      </p:sp>
      <p:sp>
        <p:nvSpPr>
          <p:cNvPr id="9" name="Rectangle 8">
            <a:extLst>
              <a:ext uri="{FF2B5EF4-FFF2-40B4-BE49-F238E27FC236}">
                <a16:creationId xmlns:a16="http://schemas.microsoft.com/office/drawing/2014/main" id="{BD57E824-09E5-E24B-82C0-7901C85D46F9}"/>
              </a:ext>
            </a:extLst>
          </p:cNvPr>
          <p:cNvSpPr/>
          <p:nvPr/>
        </p:nvSpPr>
        <p:spPr bwMode="auto">
          <a:xfrm>
            <a:off x="5715000" y="4541517"/>
            <a:ext cx="32004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600" dirty="0">
                <a:latin typeface="Lucida Sans" pitchFamily="-65" charset="0"/>
              </a:rPr>
              <a:t>Sort numerically descending</a:t>
            </a:r>
          </a:p>
        </p:txBody>
      </p:sp>
    </p:spTree>
    <p:extLst>
      <p:ext uri="{BB962C8B-B14F-4D97-AF65-F5344CB8AC3E}">
        <p14:creationId xmlns:p14="http://schemas.microsoft.com/office/powerpoint/2010/main" val="322288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09" name="Rectangle 191">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5"/>
          <p:cNvSpPr>
            <a:spLocks noGrp="1" noChangeArrowheads="1"/>
          </p:cNvSpPr>
          <p:nvPr>
            <p:ph type="ctrTitle"/>
          </p:nvPr>
        </p:nvSpPr>
        <p:spPr>
          <a:xfrm>
            <a:off x="822960" y="758952"/>
            <a:ext cx="7543800" cy="3892168"/>
          </a:xfrm>
        </p:spPr>
        <p:txBody>
          <a:bodyPr>
            <a:normAutofit/>
          </a:bodyPr>
          <a:lstStyle/>
          <a:p>
            <a:r>
              <a:rPr lang="en-US">
                <a:latin typeface="Calibri (Headings)"/>
                <a:cs typeface="Calibri (Headings)"/>
              </a:rPr>
              <a:t>Text Classification with Na</a:t>
            </a:r>
            <a:r>
              <a:rPr lang="fr-FR">
                <a:latin typeface="Calibri (Headings)"/>
                <a:cs typeface="Calibri (Headings)"/>
              </a:rPr>
              <a:t>ï</a:t>
            </a:r>
            <a:r>
              <a:rPr lang="en-US">
                <a:latin typeface="Calibri (Headings)"/>
                <a:cs typeface="Calibri (Headings)"/>
              </a:rPr>
              <a:t>ve Bayes</a:t>
            </a:r>
            <a:endParaRPr lang="en-US" dirty="0">
              <a:latin typeface="Calibri (Headings)"/>
              <a:ea typeface="ＭＳ Ｐゴシック" charset="0"/>
              <a:cs typeface="Calibri (Headings)"/>
            </a:endParaRPr>
          </a:p>
        </p:txBody>
      </p:sp>
      <p:sp>
        <p:nvSpPr>
          <p:cNvPr id="16410" name="Rectangle 19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7" name="Rectangle 6"/>
          <p:cNvSpPr>
            <a:spLocks noGrp="1" noChangeArrowheads="1"/>
          </p:cNvSpPr>
          <p:nvPr>
            <p:ph type="subTitle" idx="1"/>
          </p:nvPr>
        </p:nvSpPr>
        <p:spPr>
          <a:xfrm>
            <a:off x="825038" y="5225240"/>
            <a:ext cx="7543800" cy="1143000"/>
          </a:xfrm>
        </p:spPr>
        <p:txBody>
          <a:bodyPr>
            <a:normAutofit/>
          </a:bodyPr>
          <a:lstStyle/>
          <a:p>
            <a:pPr eaLnBrk="1" hangingPunct="1">
              <a:buFont typeface="Times" charset="0"/>
              <a:buNone/>
            </a:pPr>
            <a:r>
              <a:rPr lang="en-US">
                <a:solidFill>
                  <a:srgbClr val="FFFFFF"/>
                </a:solidFill>
                <a:latin typeface="Calibri"/>
                <a:ea typeface="ＭＳ Ｐゴシック" charset="0"/>
                <a:cs typeface="Calibri"/>
              </a:rPr>
              <a:t>The Task of Text Classification</a:t>
            </a:r>
          </a:p>
        </p:txBody>
      </p:sp>
      <p:sp>
        <p:nvSpPr>
          <p:cNvPr id="16411" name="Rectangle 19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53602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lstStyle/>
          <a:p>
            <a:pPr marL="0" indent="0">
              <a:buNone/>
            </a:pPr>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fr-FR" dirty="0" err="1">
                <a:latin typeface="Courier"/>
                <a:cs typeface="Courier"/>
              </a:rPr>
              <a:t>shakes.txt</a:t>
            </a:r>
            <a:r>
              <a:rPr lang="fr-FR" dirty="0">
                <a:latin typeface="Courier"/>
                <a:cs typeface="Courier"/>
              </a:rPr>
              <a:t> | </a:t>
            </a:r>
            <a:r>
              <a:rPr lang="fr-FR" dirty="0" err="1">
                <a:latin typeface="Courier"/>
                <a:cs typeface="Courier"/>
              </a:rPr>
              <a:t>head</a:t>
            </a:r>
            <a:endParaRPr lang="fr-FR"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400357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lstStyle/>
          <a:p>
            <a:pPr marL="0" indent="0">
              <a:buNone/>
            </a:pPr>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fr-FR" dirty="0" err="1">
                <a:latin typeface="Courier"/>
                <a:cs typeface="Courier"/>
              </a:rPr>
              <a:t>shakes.txt</a:t>
            </a:r>
            <a:r>
              <a:rPr lang="fr-FR" dirty="0">
                <a:latin typeface="Courier"/>
                <a:cs typeface="Courier"/>
              </a:rPr>
              <a:t> | sort | </a:t>
            </a:r>
            <a:r>
              <a:rPr lang="fr-FR" dirty="0" err="1">
                <a:latin typeface="Courier"/>
                <a:cs typeface="Courier"/>
              </a:rPr>
              <a:t>head</a:t>
            </a:r>
            <a:endParaRPr lang="fr-FR"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2845715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counting</a:t>
            </a:r>
          </a:p>
        </p:txBody>
      </p:sp>
      <p:sp>
        <p:nvSpPr>
          <p:cNvPr id="3" name="Content Placeholder 2"/>
          <p:cNvSpPr>
            <a:spLocks noGrp="1"/>
          </p:cNvSpPr>
          <p:nvPr>
            <p:ph idx="1"/>
          </p:nvPr>
        </p:nvSpPr>
        <p:spPr/>
        <p:txBody>
          <a:bodyPr/>
          <a:lstStyle/>
          <a:p>
            <a:pPr marL="0" indent="0">
              <a:buNone/>
            </a:pPr>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pPr marL="0" indent="0">
              <a:buNone/>
            </a:pPr>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754542" y="4227860"/>
            <a:ext cx="1292842" cy="2562240"/>
          </a:xfrm>
          <a:prstGeom prst="rect">
            <a:avLst/>
          </a:prstGeom>
          <a:noFill/>
        </p:spPr>
        <p:txBody>
          <a:bodyPr wrap="none" rtlCol="0">
            <a:spAutoFit/>
          </a:bodyPr>
          <a:lstStyle/>
          <a:p>
            <a:pPr>
              <a:lnSpc>
                <a:spcPct val="90000"/>
              </a:lnSpc>
            </a:pPr>
            <a:r>
              <a:rPr lang="en-US" sz="1600" dirty="0">
                <a:latin typeface="Courier"/>
                <a:cs typeface="Courier"/>
              </a:rPr>
              <a:t>23243 the</a:t>
            </a:r>
          </a:p>
          <a:p>
            <a:pPr>
              <a:lnSpc>
                <a:spcPct val="90000"/>
              </a:lnSpc>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a:lnSpc>
                <a:spcPct val="90000"/>
              </a:lnSpc>
            </a:pPr>
            <a:r>
              <a:rPr lang="en-US" sz="1600" dirty="0">
                <a:latin typeface="Courier"/>
                <a:cs typeface="Courier"/>
              </a:rPr>
              <a:t>18618 and</a:t>
            </a:r>
          </a:p>
          <a:p>
            <a:pPr>
              <a:lnSpc>
                <a:spcPct val="90000"/>
              </a:lnSpc>
            </a:pPr>
            <a:r>
              <a:rPr lang="en-US" sz="1600" dirty="0">
                <a:latin typeface="Courier"/>
                <a:cs typeface="Courier"/>
              </a:rPr>
              <a:t>16339 to</a:t>
            </a:r>
          </a:p>
          <a:p>
            <a:pPr>
              <a:lnSpc>
                <a:spcPct val="90000"/>
              </a:lnSpc>
            </a:pPr>
            <a:r>
              <a:rPr lang="en-US" sz="1600" dirty="0">
                <a:latin typeface="Courier"/>
                <a:cs typeface="Courier"/>
              </a:rPr>
              <a:t>15687 of</a:t>
            </a:r>
          </a:p>
          <a:p>
            <a:pPr>
              <a:lnSpc>
                <a:spcPct val="90000"/>
              </a:lnSpc>
            </a:pPr>
            <a:r>
              <a:rPr lang="en-US" sz="1600" dirty="0">
                <a:latin typeface="Courier"/>
                <a:cs typeface="Courier"/>
              </a:rPr>
              <a:t>12780 a</a:t>
            </a:r>
          </a:p>
          <a:p>
            <a:pPr>
              <a:lnSpc>
                <a:spcPct val="90000"/>
              </a:lnSpc>
            </a:pPr>
            <a:r>
              <a:rPr lang="en-US" sz="1600" dirty="0">
                <a:latin typeface="Courier"/>
                <a:cs typeface="Courier"/>
              </a:rPr>
              <a:t>12163 you</a:t>
            </a:r>
          </a:p>
          <a:p>
            <a:pPr>
              <a:lnSpc>
                <a:spcPct val="90000"/>
              </a:lnSpc>
            </a:pPr>
            <a:r>
              <a:rPr lang="en-US" sz="1600" dirty="0">
                <a:latin typeface="Courier"/>
                <a:cs typeface="Courier"/>
              </a:rPr>
              <a:t>10839 my</a:t>
            </a:r>
          </a:p>
          <a:p>
            <a:pPr>
              <a:lnSpc>
                <a:spcPct val="90000"/>
              </a:lnSpc>
            </a:pPr>
            <a:r>
              <a:rPr lang="en-US" sz="1600" dirty="0">
                <a:latin typeface="Courier"/>
                <a:cs typeface="Courier"/>
              </a:rPr>
              <a:t>10005 in</a:t>
            </a:r>
          </a:p>
          <a:p>
            <a:pPr>
              <a:lnSpc>
                <a:spcPct val="90000"/>
              </a:lnSpc>
            </a:pPr>
            <a:r>
              <a:rPr lang="en-US" sz="1600" dirty="0">
                <a:latin typeface="Courier"/>
                <a:cs typeface="Courier"/>
              </a:rPr>
              <a:t>8954  d</a:t>
            </a:r>
          </a:p>
          <a:p>
            <a:pPr>
              <a:lnSpc>
                <a:spcPct val="90000"/>
              </a:lnSpc>
            </a:pPr>
            <a:endParaRPr lang="en-US" dirty="0"/>
          </a:p>
        </p:txBody>
      </p:sp>
      <p:sp>
        <p:nvSpPr>
          <p:cNvPr id="6" name="Rounded Rectangular Callout 5"/>
          <p:cNvSpPr/>
          <p:nvPr/>
        </p:nvSpPr>
        <p:spPr bwMode="auto">
          <a:xfrm>
            <a:off x="3726342" y="5486400"/>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400" dirty="0">
                <a:latin typeface="Lucida Sans" pitchFamily="-65" charset="0"/>
              </a:rPr>
              <a:t>What happened here?</a:t>
            </a:r>
          </a:p>
        </p:txBody>
      </p:sp>
    </p:spTree>
    <p:extLst>
      <p:ext uri="{BB962C8B-B14F-4D97-AF65-F5344CB8AC3E}">
        <p14:creationId xmlns:p14="http://schemas.microsoft.com/office/powerpoint/2010/main" val="59253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p:txBody>
          <a:bodyPr/>
          <a:lstStyle/>
          <a:p>
            <a:pPr eaLnBrk="1" hangingPunct="1"/>
            <a:r>
              <a:rPr lang="en-US" dirty="0"/>
              <a:t>Issues in Tokenization</a:t>
            </a:r>
          </a:p>
        </p:txBody>
      </p:sp>
      <p:sp>
        <p:nvSpPr>
          <p:cNvPr id="26627" name="Rectangle 2051"/>
          <p:cNvSpPr>
            <a:spLocks noGrp="1" noChangeArrowheads="1"/>
          </p:cNvSpPr>
          <p:nvPr>
            <p:ph sz="quarter" idx="1"/>
          </p:nvPr>
        </p:nvSpPr>
        <p:spPr>
          <a:xfrm>
            <a:off x="304800" y="2209800"/>
            <a:ext cx="8839200" cy="3333750"/>
          </a:xfrm>
        </p:spPr>
        <p:txBody>
          <a:bodyPr/>
          <a:lstStyle/>
          <a:p>
            <a:pPr marL="0" indent="0">
              <a:buNone/>
            </a:pPr>
            <a:r>
              <a:rPr lang="en-US" dirty="0">
                <a:latin typeface="Courier"/>
                <a:cs typeface="Courier"/>
              </a:rPr>
              <a:t>Finland’s capital </a:t>
            </a:r>
            <a:r>
              <a:rPr lang="en-US" dirty="0">
                <a:latin typeface="Courier"/>
                <a:cs typeface="Courier"/>
                <a:sym typeface="Symbol" charset="2"/>
              </a:rPr>
              <a:t>   </a:t>
            </a:r>
            <a:r>
              <a:rPr lang="en-US" i="1" dirty="0">
                <a:latin typeface="Courier"/>
                <a:cs typeface="Courier"/>
                <a:sym typeface="Symbol" charset="2"/>
              </a:rPr>
              <a:t>  </a:t>
            </a:r>
            <a:r>
              <a:rPr lang="en-US" dirty="0">
                <a:latin typeface="Courier"/>
                <a:cs typeface="Courier"/>
                <a:sym typeface="Symbol" charset="2"/>
              </a:rPr>
              <a:t>Finland </a:t>
            </a:r>
            <a:r>
              <a:rPr lang="en-US" dirty="0" err="1">
                <a:latin typeface="Courier"/>
                <a:cs typeface="Courier"/>
                <a:sym typeface="Symbol" charset="2"/>
              </a:rPr>
              <a:t>Finlands</a:t>
            </a:r>
            <a:r>
              <a:rPr lang="en-US" dirty="0">
                <a:latin typeface="Courier"/>
                <a:cs typeface="Courier"/>
                <a:sym typeface="Symbol" charset="2"/>
              </a:rPr>
              <a:t> Finland’s </a:t>
            </a:r>
            <a:r>
              <a:rPr lang="en-US" dirty="0">
                <a:latin typeface="Calibri"/>
                <a:cs typeface="Calibri"/>
                <a:sym typeface="Symbol" charset="2"/>
              </a:rPr>
              <a:t> </a:t>
            </a:r>
            <a:r>
              <a:rPr lang="en-US" i="1" dirty="0">
                <a:latin typeface="Calibri"/>
                <a:cs typeface="Calibri"/>
                <a:sym typeface="Symbol" charset="2"/>
              </a:rPr>
              <a:t>?</a:t>
            </a:r>
            <a:endParaRPr lang="en-US" dirty="0">
              <a:latin typeface="Calibri"/>
              <a:cs typeface="Calibri"/>
              <a:sym typeface="Symbol" charset="2"/>
            </a:endParaRPr>
          </a:p>
          <a:p>
            <a:pPr marL="0" indent="0">
              <a:buNone/>
            </a:pPr>
            <a:r>
              <a:rPr lang="en-US" dirty="0">
                <a:latin typeface="Courier"/>
                <a:cs typeface="Courier"/>
              </a:rPr>
              <a:t>what’re, I’m, isn’t  </a:t>
            </a:r>
            <a:r>
              <a:rPr lang="en-US" dirty="0">
                <a:latin typeface="Courier"/>
                <a:cs typeface="Courier"/>
                <a:sym typeface="Symbol" charset="2"/>
              </a:rPr>
              <a:t></a:t>
            </a:r>
            <a:r>
              <a:rPr lang="en-US" i="1" dirty="0">
                <a:latin typeface="Courier"/>
                <a:cs typeface="Courier"/>
              </a:rPr>
              <a:t>  </a:t>
            </a:r>
            <a:r>
              <a:rPr lang="en-US" dirty="0">
                <a:latin typeface="Courier"/>
                <a:cs typeface="Courier"/>
                <a:sym typeface="Symbol" charset="2"/>
              </a:rPr>
              <a:t>What are, I am, is not</a:t>
            </a:r>
          </a:p>
          <a:p>
            <a:pPr marL="0" indent="0">
              <a:buNone/>
            </a:pPr>
            <a:r>
              <a:rPr lang="en-US" dirty="0">
                <a:latin typeface="Courier"/>
                <a:cs typeface="Courier"/>
                <a:sym typeface="Symbol" charset="2"/>
              </a:rPr>
              <a:t>Hewlett-Packard        Hewlett Packard </a:t>
            </a:r>
            <a:r>
              <a:rPr lang="en-US" dirty="0">
                <a:cs typeface="Calibri"/>
                <a:sym typeface="Symbol" charset="2"/>
              </a:rPr>
              <a:t>?</a:t>
            </a:r>
            <a:endParaRPr lang="en-US" dirty="0">
              <a:latin typeface="Courier"/>
              <a:cs typeface="Courier"/>
              <a:sym typeface="Symbol" charset="2"/>
            </a:endParaRPr>
          </a:p>
          <a:p>
            <a:pPr marL="0" indent="0">
              <a:buNone/>
            </a:pPr>
            <a:r>
              <a:rPr lang="en-US" dirty="0">
                <a:latin typeface="Courier"/>
                <a:cs typeface="Courier"/>
                <a:sym typeface="Symbol" charset="2"/>
              </a:rPr>
              <a:t>state-of-the-art       state of the art </a:t>
            </a:r>
            <a:r>
              <a:rPr lang="en-US" dirty="0">
                <a:latin typeface="Calibri"/>
                <a:cs typeface="Calibri"/>
                <a:sym typeface="Symbol" charset="2"/>
              </a:rPr>
              <a:t>?</a:t>
            </a:r>
          </a:p>
          <a:p>
            <a:pPr marL="0" indent="0">
              <a:buNone/>
            </a:pPr>
            <a:r>
              <a:rPr lang="en-US" dirty="0">
                <a:latin typeface="Courier"/>
                <a:cs typeface="Courier"/>
                <a:sym typeface="Symbol" charset="2"/>
              </a:rPr>
              <a:t>Lowercase		  lower-case lowercase lower case </a:t>
            </a:r>
            <a:r>
              <a:rPr lang="en-US" dirty="0">
                <a:latin typeface="Calibri"/>
                <a:cs typeface="Calibri"/>
                <a:sym typeface="Symbol" charset="2"/>
              </a:rPr>
              <a:t>?</a:t>
            </a:r>
          </a:p>
          <a:p>
            <a:pPr marL="0" indent="0">
              <a:buNone/>
            </a:pPr>
            <a:r>
              <a:rPr lang="en-US" dirty="0">
                <a:latin typeface="Courier"/>
                <a:cs typeface="Courier"/>
                <a:sym typeface="Symbol" charset="2"/>
              </a:rPr>
              <a:t>San Francisco	  </a:t>
            </a:r>
            <a:r>
              <a:rPr lang="en-US" sz="2200" dirty="0">
                <a:latin typeface="Calibri"/>
                <a:cs typeface="Calibri"/>
                <a:sym typeface="Symbol" charset="2"/>
              </a:rPr>
              <a:t>one token or two?</a:t>
            </a:r>
          </a:p>
          <a:p>
            <a:pPr marL="0" indent="0">
              <a:buNone/>
            </a:pPr>
            <a:r>
              <a:rPr lang="en-US" dirty="0">
                <a:latin typeface="Calibri"/>
                <a:cs typeface="Calibri"/>
                <a:sym typeface="Symbol" charset="2"/>
              </a:rPr>
              <a:t>m.p.h., PhD.		</a:t>
            </a:r>
            <a:r>
              <a:rPr lang="en-US" dirty="0">
                <a:latin typeface="Courier"/>
                <a:cs typeface="Courier"/>
                <a:sym typeface="Symbol" charset="2"/>
              </a:rPr>
              <a:t>  </a:t>
            </a:r>
            <a:r>
              <a:rPr lang="en-US" dirty="0">
                <a:latin typeface="Calibri"/>
                <a:cs typeface="Calibri"/>
                <a:sym typeface="Symbol" charset="2"/>
              </a:rPr>
              <a:t>??</a:t>
            </a:r>
          </a:p>
        </p:txBody>
      </p:sp>
    </p:spTree>
    <p:extLst>
      <p:ext uri="{BB962C8B-B14F-4D97-AF65-F5344CB8AC3E}">
        <p14:creationId xmlns:p14="http://schemas.microsoft.com/office/powerpoint/2010/main" val="351210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50" name="Rectangle 1026"/>
          <p:cNvSpPr>
            <a:spLocks noGrp="1" noChangeArrowheads="1"/>
          </p:cNvSpPr>
          <p:nvPr>
            <p:ph type="title"/>
          </p:nvPr>
        </p:nvSpPr>
        <p:spPr>
          <a:xfrm>
            <a:off x="800100" y="5252936"/>
            <a:ext cx="7543800" cy="1028715"/>
          </a:xfrm>
        </p:spPr>
        <p:txBody>
          <a:bodyPr anchor="ctr">
            <a:normAutofit/>
          </a:bodyPr>
          <a:lstStyle/>
          <a:p>
            <a:pPr algn="ctr" eaLnBrk="1" hangingPunct="1"/>
            <a:r>
              <a:rPr lang="en-US">
                <a:solidFill>
                  <a:srgbClr val="FFFFFF"/>
                </a:solidFill>
              </a:rPr>
              <a:t>Tokenization: language issues</a:t>
            </a:r>
          </a:p>
        </p:txBody>
      </p:sp>
      <p:sp>
        <p:nvSpPr>
          <p:cNvPr id="27651" name="Rectangle 1027"/>
          <p:cNvSpPr>
            <a:spLocks noGrp="1" noChangeArrowheads="1"/>
          </p:cNvSpPr>
          <p:nvPr>
            <p:ph idx="1"/>
          </p:nvPr>
        </p:nvSpPr>
        <p:spPr>
          <a:xfrm>
            <a:off x="822960" y="1086678"/>
            <a:ext cx="7520940" cy="3471467"/>
          </a:xfrm>
        </p:spPr>
        <p:txBody>
          <a:bodyPr>
            <a:normAutofit/>
          </a:bodyPr>
          <a:lstStyle/>
          <a:p>
            <a:pPr eaLnBrk="1" hangingPunct="1"/>
            <a:r>
              <a:rPr lang="en-US" sz="2400" dirty="0"/>
              <a:t>French</a:t>
            </a:r>
          </a:p>
          <a:p>
            <a:pPr lvl="1" eaLnBrk="1" hangingPunct="1"/>
            <a:r>
              <a:rPr lang="en-US" sz="2400" b="1" i="1" dirty="0" err="1"/>
              <a:t>L'ensemble</a:t>
            </a:r>
            <a:r>
              <a:rPr lang="en-US" sz="2400" dirty="0"/>
              <a:t> </a:t>
            </a:r>
            <a:r>
              <a:rPr lang="en-US" sz="2400" dirty="0">
                <a:sym typeface="Symbol" charset="2"/>
              </a:rPr>
              <a:t> one token or two?</a:t>
            </a:r>
          </a:p>
          <a:p>
            <a:pPr lvl="2" eaLnBrk="1" hangingPunct="1"/>
            <a:r>
              <a:rPr lang="en-US" sz="2400" b="1" i="1" dirty="0">
                <a:sym typeface="Symbol" charset="2"/>
              </a:rPr>
              <a:t>L </a:t>
            </a:r>
            <a:r>
              <a:rPr lang="en-US" sz="2400" dirty="0">
                <a:sym typeface="Symbol" charset="2"/>
              </a:rPr>
              <a:t>? </a:t>
            </a:r>
            <a:r>
              <a:rPr lang="en-US" sz="2400" b="1" i="1" dirty="0">
                <a:sym typeface="Symbol" charset="2"/>
              </a:rPr>
              <a:t>L’ </a:t>
            </a:r>
            <a:r>
              <a:rPr lang="en-US" sz="2400" dirty="0">
                <a:sym typeface="Symbol" charset="2"/>
              </a:rPr>
              <a:t>? </a:t>
            </a:r>
            <a:r>
              <a:rPr lang="en-US" sz="2400" b="1" i="1" dirty="0">
                <a:sym typeface="Symbol" charset="2"/>
              </a:rPr>
              <a:t>Le </a:t>
            </a:r>
            <a:r>
              <a:rPr lang="en-US" sz="2400" dirty="0">
                <a:sym typeface="Symbol" charset="2"/>
              </a:rPr>
              <a:t>?</a:t>
            </a:r>
          </a:p>
          <a:p>
            <a:pPr lvl="2" eaLnBrk="1" hangingPunct="1"/>
            <a:r>
              <a:rPr lang="en-US" sz="2400" dirty="0">
                <a:sym typeface="Symbol" charset="2"/>
              </a:rPr>
              <a:t>Want </a:t>
            </a:r>
            <a:r>
              <a:rPr lang="en-US" sz="2400" b="1" i="1" dirty="0" err="1">
                <a:sym typeface="Symbol" charset="2"/>
              </a:rPr>
              <a:t>l’ensemble</a:t>
            </a:r>
            <a:r>
              <a:rPr lang="en-US" sz="2400" dirty="0">
                <a:sym typeface="Symbol" charset="2"/>
              </a:rPr>
              <a:t> to match with </a:t>
            </a:r>
            <a:r>
              <a:rPr lang="en-US" sz="2400" b="1" i="1" dirty="0">
                <a:sym typeface="Symbol" charset="2"/>
              </a:rPr>
              <a:t>un ensemble</a:t>
            </a:r>
          </a:p>
          <a:p>
            <a:pPr eaLnBrk="1" hangingPunct="1"/>
            <a:r>
              <a:rPr lang="en-US" sz="2400" dirty="0">
                <a:sym typeface="Symbol" charset="2"/>
              </a:rPr>
              <a:t>German noun compounds are not segmented</a:t>
            </a:r>
          </a:p>
          <a:p>
            <a:pPr lvl="1" eaLnBrk="1" hangingPunct="1"/>
            <a:r>
              <a:rPr lang="en-US" sz="2400" b="1" i="1" dirty="0" err="1">
                <a:sym typeface="Symbol" charset="2"/>
              </a:rPr>
              <a:t>Lebensversicherungsgesellschaftsangestellter</a:t>
            </a:r>
            <a:endParaRPr lang="en-US" sz="2400" b="1" i="1" dirty="0">
              <a:sym typeface="Symbol" charset="2"/>
            </a:endParaRPr>
          </a:p>
          <a:p>
            <a:pPr lvl="1" eaLnBrk="1" hangingPunct="1"/>
            <a:r>
              <a:rPr lang="en-US" sz="2400" dirty="0">
                <a:sym typeface="Symbol" charset="2"/>
              </a:rPr>
              <a:t>‘life insurance company employee’</a:t>
            </a:r>
          </a:p>
          <a:p>
            <a:pPr lvl="1" eaLnBrk="1" hangingPunct="1"/>
            <a:r>
              <a:rPr lang="en-US" sz="2400" dirty="0">
                <a:sym typeface="Symbol" charset="2"/>
              </a:rPr>
              <a:t>German information retrieval needs </a:t>
            </a:r>
            <a:r>
              <a:rPr lang="en-US" sz="2400" b="1" dirty="0">
                <a:sym typeface="Symbol" charset="2"/>
              </a:rPr>
              <a:t>compound splitter</a:t>
            </a:r>
            <a:endParaRPr lang="en-US" sz="2400" dirty="0">
              <a:sym typeface="Symbol" charset="2"/>
            </a:endParaRPr>
          </a:p>
        </p:txBody>
      </p:sp>
      <p:sp>
        <p:nvSpPr>
          <p:cNvPr id="27655"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016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50" name="Rectangle 1026"/>
          <p:cNvSpPr>
            <a:spLocks noGrp="1" noChangeArrowheads="1"/>
          </p:cNvSpPr>
          <p:nvPr>
            <p:ph type="title"/>
          </p:nvPr>
        </p:nvSpPr>
        <p:spPr>
          <a:xfrm>
            <a:off x="800100" y="5252936"/>
            <a:ext cx="7543800" cy="1028715"/>
          </a:xfrm>
        </p:spPr>
        <p:txBody>
          <a:bodyPr anchor="ctr">
            <a:normAutofit/>
          </a:bodyPr>
          <a:lstStyle/>
          <a:p>
            <a:pPr algn="ctr" eaLnBrk="1" hangingPunct="1"/>
            <a:r>
              <a:rPr lang="en-US">
                <a:solidFill>
                  <a:srgbClr val="FFFFFF"/>
                </a:solidFill>
              </a:rPr>
              <a:t>Tokenization: language issues</a:t>
            </a:r>
          </a:p>
        </p:txBody>
      </p:sp>
      <p:sp>
        <p:nvSpPr>
          <p:cNvPr id="27651" name="Rectangle 1027"/>
          <p:cNvSpPr>
            <a:spLocks noGrp="1" noChangeArrowheads="1"/>
          </p:cNvSpPr>
          <p:nvPr>
            <p:ph idx="1"/>
          </p:nvPr>
        </p:nvSpPr>
        <p:spPr>
          <a:xfrm>
            <a:off x="822960" y="1086678"/>
            <a:ext cx="7520940" cy="3471467"/>
          </a:xfrm>
        </p:spPr>
        <p:txBody>
          <a:bodyPr>
            <a:normAutofit/>
          </a:bodyPr>
          <a:lstStyle/>
          <a:p>
            <a:r>
              <a:rPr lang="en-US" dirty="0">
                <a:sym typeface="Symbol" charset="2"/>
              </a:rPr>
              <a:t>Chinese and Japanese no spaces between words:</a:t>
            </a:r>
          </a:p>
          <a:p>
            <a:pPr lvl="1"/>
            <a:r>
              <a:rPr lang="ja-JP" altLang="en-US">
                <a:latin typeface="华文黑体"/>
                <a:ea typeface="华文黑体"/>
                <a:cs typeface="华文黑体"/>
                <a:sym typeface="Symbol" charset="2"/>
              </a:rPr>
              <a:t>莎拉波娃现在居住在美国东南部的佛罗里达。</a:t>
            </a:r>
            <a:endParaRPr lang="en-US" altLang="ja-JP" dirty="0">
              <a:latin typeface="华文黑体"/>
              <a:ea typeface="华文黑体"/>
              <a:cs typeface="华文黑体"/>
              <a:sym typeface="Symbol" charset="2"/>
            </a:endParaRPr>
          </a:p>
          <a:p>
            <a:pPr lvl="1"/>
            <a:r>
              <a:rPr lang="ja-JP" altLang="en-US">
                <a:latin typeface="华文黑体"/>
                <a:ea typeface="华文黑体"/>
                <a:cs typeface="华文黑体"/>
                <a:sym typeface="Symbol" charset="2"/>
              </a:rPr>
              <a:t>莎拉波娃</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现在</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居住</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在</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美国</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东南部</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的</a:t>
            </a:r>
            <a:r>
              <a:rPr lang="en-US" altLang="ja-JP" dirty="0">
                <a:latin typeface="华文黑体"/>
                <a:ea typeface="华文黑体"/>
                <a:cs typeface="华文黑体"/>
                <a:sym typeface="Symbol" charset="2"/>
              </a:rPr>
              <a:t>    </a:t>
            </a:r>
            <a:r>
              <a:rPr lang="ja-JP" altLang="en-US">
                <a:latin typeface="华文黑体"/>
                <a:ea typeface="华文黑体"/>
                <a:cs typeface="华文黑体"/>
                <a:sym typeface="Symbol" charset="2"/>
              </a:rPr>
              <a:t>佛罗里达</a:t>
            </a:r>
          </a:p>
          <a:p>
            <a:pPr lvl="1"/>
            <a:r>
              <a:rPr lang="en-US" dirty="0">
                <a:solidFill>
                  <a:srgbClr val="595959"/>
                </a:solidFill>
                <a:sym typeface="Symbol" charset="2"/>
              </a:rPr>
              <a:t>Sharapova now     lives.  in       US       southeastern     Florida</a:t>
            </a:r>
          </a:p>
          <a:p>
            <a:r>
              <a:rPr lang="en-US" dirty="0">
                <a:sym typeface="Symbol" charset="2"/>
              </a:rPr>
              <a:t>Further complicated in Japanese, with multiple alphabets intermingled</a:t>
            </a:r>
          </a:p>
          <a:p>
            <a:pPr lvl="1"/>
            <a:r>
              <a:rPr lang="en-US" dirty="0">
                <a:sym typeface="Symbol" charset="2"/>
              </a:rPr>
              <a:t>Dates/amounts in multiple formats</a:t>
            </a:r>
          </a:p>
        </p:txBody>
      </p:sp>
      <p:sp>
        <p:nvSpPr>
          <p:cNvPr id="27655"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 Box 1037">
            <a:extLst>
              <a:ext uri="{FF2B5EF4-FFF2-40B4-BE49-F238E27FC236}">
                <a16:creationId xmlns:a16="http://schemas.microsoft.com/office/drawing/2014/main" id="{D0B16F4C-53AB-4A48-8773-5DD919A8974B}"/>
              </a:ext>
            </a:extLst>
          </p:cNvPr>
          <p:cNvSpPr txBox="1">
            <a:spLocks noChangeArrowheads="1"/>
          </p:cNvSpPr>
          <p:nvPr/>
        </p:nvSpPr>
        <p:spPr bwMode="auto">
          <a:xfrm>
            <a:off x="457200" y="3301518"/>
            <a:ext cx="8307275" cy="415498"/>
          </a:xfrm>
          <a:prstGeom prst="rect">
            <a:avLst/>
          </a:prstGeom>
          <a:noFill/>
          <a:ln w="9525">
            <a:noFill/>
            <a:miter lim="800000"/>
            <a:headEnd/>
            <a:tailEnd/>
          </a:ln>
        </p:spPr>
        <p:txBody>
          <a:bodyPr wrap="none">
            <a:prstTxWarp prst="textNoShape">
              <a:avLst/>
            </a:prstTxWarp>
            <a:spAutoFit/>
          </a:bodyPr>
          <a:lstStyle/>
          <a:p>
            <a:pPr lvl="1">
              <a:spcBef>
                <a:spcPct val="20000"/>
              </a:spcBef>
              <a:buClr>
                <a:schemeClr val="tx1"/>
              </a:buClr>
              <a:buSzPct val="55000"/>
              <a:buFont typeface="Wingdings" charset="2"/>
              <a:buNone/>
            </a:pPr>
            <a:r>
              <a:rPr lang="ja-JP" altLang="en-US" sz="2100" b="1" i="1"/>
              <a:t>フォーチュン</a:t>
            </a:r>
            <a:r>
              <a:rPr lang="en-US" altLang="ja-JP" sz="2100" b="1" i="1" dirty="0"/>
              <a:t>500</a:t>
            </a:r>
            <a:r>
              <a:rPr lang="ja-JP" altLang="en-US" sz="2100" b="1" i="1"/>
              <a:t>社は情報不足のため時間あた</a:t>
            </a:r>
            <a:r>
              <a:rPr lang="en-US" altLang="ja-JP" sz="2100" b="1" i="1" dirty="0"/>
              <a:t>$500K(</a:t>
            </a:r>
            <a:r>
              <a:rPr lang="ja-JP" altLang="en-US" sz="2100" b="1" i="1"/>
              <a:t>約</a:t>
            </a:r>
            <a:r>
              <a:rPr lang="en-US" altLang="ja-JP" sz="2100" b="1" i="1" dirty="0"/>
              <a:t>6,000</a:t>
            </a:r>
            <a:r>
              <a:rPr lang="ja-JP" altLang="en-US" sz="2100" b="1" i="1"/>
              <a:t>万円</a:t>
            </a:r>
            <a:r>
              <a:rPr lang="en-US" altLang="ja-JP" sz="2100" b="1" i="1" dirty="0"/>
              <a:t>)</a:t>
            </a:r>
            <a:endParaRPr lang="en-US" sz="2100" b="1" i="1" dirty="0"/>
          </a:p>
        </p:txBody>
      </p:sp>
      <p:grpSp>
        <p:nvGrpSpPr>
          <p:cNvPr id="8" name="Group 1032">
            <a:extLst>
              <a:ext uri="{FF2B5EF4-FFF2-40B4-BE49-F238E27FC236}">
                <a16:creationId xmlns:a16="http://schemas.microsoft.com/office/drawing/2014/main" id="{9EF51DDF-1F64-3045-B7DD-FCD496758975}"/>
              </a:ext>
            </a:extLst>
          </p:cNvPr>
          <p:cNvGrpSpPr>
            <a:grpSpLocks/>
          </p:cNvGrpSpPr>
          <p:nvPr/>
        </p:nvGrpSpPr>
        <p:grpSpPr bwMode="auto">
          <a:xfrm>
            <a:off x="1752600" y="3892068"/>
            <a:ext cx="5435600" cy="400050"/>
            <a:chOff x="422" y="3792"/>
            <a:chExt cx="3424" cy="336"/>
          </a:xfrm>
        </p:grpSpPr>
        <p:sp>
          <p:nvSpPr>
            <p:cNvPr id="9" name="Text Box 1028">
              <a:extLst>
                <a:ext uri="{FF2B5EF4-FFF2-40B4-BE49-F238E27FC236}">
                  <a16:creationId xmlns:a16="http://schemas.microsoft.com/office/drawing/2014/main" id="{62BB3A4D-C7AE-CF43-A6C5-B18686623DCD}"/>
                </a:ext>
              </a:extLst>
            </p:cNvPr>
            <p:cNvSpPr txBox="1">
              <a:spLocks noChangeArrowheads="1"/>
            </p:cNvSpPr>
            <p:nvPr/>
          </p:nvSpPr>
          <p:spPr bwMode="auto">
            <a:xfrm>
              <a:off x="422" y="3792"/>
              <a:ext cx="722"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a:latin typeface="Calibri"/>
                  <a:cs typeface="Calibri"/>
                </a:rPr>
                <a:t>Katakana</a:t>
              </a:r>
            </a:p>
          </p:txBody>
        </p:sp>
        <p:sp>
          <p:nvSpPr>
            <p:cNvPr id="10" name="Text Box 1029">
              <a:extLst>
                <a:ext uri="{FF2B5EF4-FFF2-40B4-BE49-F238E27FC236}">
                  <a16:creationId xmlns:a16="http://schemas.microsoft.com/office/drawing/2014/main" id="{25D18219-546E-2842-858B-BA4B4DB02C52}"/>
                </a:ext>
              </a:extLst>
            </p:cNvPr>
            <p:cNvSpPr txBox="1">
              <a:spLocks noChangeArrowheads="1"/>
            </p:cNvSpPr>
            <p:nvPr/>
          </p:nvSpPr>
          <p:spPr bwMode="auto">
            <a:xfrm>
              <a:off x="1499" y="3792"/>
              <a:ext cx="703"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a:latin typeface="Calibri"/>
                  <a:cs typeface="Calibri"/>
                </a:rPr>
                <a:t>Hiragana</a:t>
              </a:r>
            </a:p>
          </p:txBody>
        </p:sp>
        <p:sp>
          <p:nvSpPr>
            <p:cNvPr id="11" name="Text Box 1030">
              <a:extLst>
                <a:ext uri="{FF2B5EF4-FFF2-40B4-BE49-F238E27FC236}">
                  <a16:creationId xmlns:a16="http://schemas.microsoft.com/office/drawing/2014/main" id="{EF16FD14-4243-D941-9585-56C8DEC47CD6}"/>
                </a:ext>
              </a:extLst>
            </p:cNvPr>
            <p:cNvSpPr txBox="1">
              <a:spLocks noChangeArrowheads="1"/>
            </p:cNvSpPr>
            <p:nvPr/>
          </p:nvSpPr>
          <p:spPr bwMode="auto">
            <a:xfrm>
              <a:off x="2603" y="3792"/>
              <a:ext cx="438"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a:latin typeface="Calibri"/>
                  <a:cs typeface="Calibri"/>
                </a:rPr>
                <a:t>Kanji</a:t>
              </a:r>
            </a:p>
          </p:txBody>
        </p:sp>
        <p:sp>
          <p:nvSpPr>
            <p:cNvPr id="12" name="Text Box 1031">
              <a:extLst>
                <a:ext uri="{FF2B5EF4-FFF2-40B4-BE49-F238E27FC236}">
                  <a16:creationId xmlns:a16="http://schemas.microsoft.com/office/drawing/2014/main" id="{D4D58CF0-A21A-2B43-B023-285E3F337C14}"/>
                </a:ext>
              </a:extLst>
            </p:cNvPr>
            <p:cNvSpPr txBox="1">
              <a:spLocks noChangeArrowheads="1"/>
            </p:cNvSpPr>
            <p:nvPr/>
          </p:nvSpPr>
          <p:spPr bwMode="auto">
            <a:xfrm>
              <a:off x="3275" y="3792"/>
              <a:ext cx="571" cy="336"/>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r>
                <a:rPr lang="en-US" sz="2000" dirty="0" err="1">
                  <a:latin typeface="Calibri"/>
                  <a:cs typeface="Calibri"/>
                </a:rPr>
                <a:t>Romaji</a:t>
              </a:r>
              <a:endParaRPr lang="en-US" sz="2000" dirty="0">
                <a:latin typeface="Calibri"/>
                <a:cs typeface="Calibri"/>
              </a:endParaRPr>
            </a:p>
          </p:txBody>
        </p:sp>
      </p:grpSp>
      <p:sp>
        <p:nvSpPr>
          <p:cNvPr id="13" name="Rectangle 1040">
            <a:extLst>
              <a:ext uri="{FF2B5EF4-FFF2-40B4-BE49-F238E27FC236}">
                <a16:creationId xmlns:a16="http://schemas.microsoft.com/office/drawing/2014/main" id="{B353517B-F11D-7141-9805-038436DFFBD9}"/>
              </a:ext>
            </a:extLst>
          </p:cNvPr>
          <p:cNvSpPr>
            <a:spLocks noChangeArrowheads="1"/>
          </p:cNvSpPr>
          <p:nvPr/>
        </p:nvSpPr>
        <p:spPr bwMode="auto">
          <a:xfrm>
            <a:off x="990599" y="3309139"/>
            <a:ext cx="1447800" cy="369332"/>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14" name="AutoShape 1041">
            <a:extLst>
              <a:ext uri="{FF2B5EF4-FFF2-40B4-BE49-F238E27FC236}">
                <a16:creationId xmlns:a16="http://schemas.microsoft.com/office/drawing/2014/main" id="{98B368B3-03A7-8F46-9869-94D631B8429E}"/>
              </a:ext>
            </a:extLst>
          </p:cNvPr>
          <p:cNvCxnSpPr>
            <a:cxnSpLocks noChangeShapeType="1"/>
            <a:stCxn id="9" idx="0"/>
            <a:endCxn id="13" idx="2"/>
          </p:cNvCxnSpPr>
          <p:nvPr/>
        </p:nvCxnSpPr>
        <p:spPr bwMode="auto">
          <a:xfrm flipH="1" flipV="1">
            <a:off x="1714500" y="3678472"/>
            <a:ext cx="611189" cy="213597"/>
          </a:xfrm>
          <a:prstGeom prst="straightConnector1">
            <a:avLst/>
          </a:prstGeom>
          <a:noFill/>
          <a:ln w="9525">
            <a:solidFill>
              <a:schemeClr val="tx1"/>
            </a:solidFill>
            <a:miter lim="800000"/>
            <a:headEnd/>
            <a:tailEnd type="triangle" w="med" len="med"/>
          </a:ln>
        </p:spPr>
      </p:cxnSp>
      <p:sp>
        <p:nvSpPr>
          <p:cNvPr id="15" name="Rectangle 1044">
            <a:extLst>
              <a:ext uri="{FF2B5EF4-FFF2-40B4-BE49-F238E27FC236}">
                <a16:creationId xmlns:a16="http://schemas.microsoft.com/office/drawing/2014/main" id="{17995369-E8FA-3546-87C5-276761F72A61}"/>
              </a:ext>
            </a:extLst>
          </p:cNvPr>
          <p:cNvSpPr>
            <a:spLocks noChangeArrowheads="1"/>
          </p:cNvSpPr>
          <p:nvPr/>
        </p:nvSpPr>
        <p:spPr bwMode="auto">
          <a:xfrm>
            <a:off x="4800599" y="3309139"/>
            <a:ext cx="533400" cy="369332"/>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16" name="AutoShape 1045">
            <a:extLst>
              <a:ext uri="{FF2B5EF4-FFF2-40B4-BE49-F238E27FC236}">
                <a16:creationId xmlns:a16="http://schemas.microsoft.com/office/drawing/2014/main" id="{FBB630ED-3C05-2E4F-B647-9BA27860445E}"/>
              </a:ext>
            </a:extLst>
          </p:cNvPr>
          <p:cNvCxnSpPr>
            <a:cxnSpLocks noChangeShapeType="1"/>
            <a:stCxn id="10" idx="0"/>
            <a:endCxn id="15" idx="2"/>
          </p:cNvCxnSpPr>
          <p:nvPr/>
        </p:nvCxnSpPr>
        <p:spPr bwMode="auto">
          <a:xfrm flipV="1">
            <a:off x="4020345" y="3678472"/>
            <a:ext cx="1046954" cy="213597"/>
          </a:xfrm>
          <a:prstGeom prst="straightConnector1">
            <a:avLst/>
          </a:prstGeom>
          <a:noFill/>
          <a:ln w="9525">
            <a:solidFill>
              <a:schemeClr val="tx1"/>
            </a:solidFill>
            <a:miter lim="800000"/>
            <a:headEnd/>
            <a:tailEnd type="triangle" w="med" len="med"/>
          </a:ln>
        </p:spPr>
      </p:cxnSp>
      <p:sp>
        <p:nvSpPr>
          <p:cNvPr id="17" name="Rectangle 1046">
            <a:extLst>
              <a:ext uri="{FF2B5EF4-FFF2-40B4-BE49-F238E27FC236}">
                <a16:creationId xmlns:a16="http://schemas.microsoft.com/office/drawing/2014/main" id="{62AFD0AF-AF21-824E-858F-088F4E9E78B3}"/>
              </a:ext>
            </a:extLst>
          </p:cNvPr>
          <p:cNvSpPr>
            <a:spLocks noChangeArrowheads="1"/>
          </p:cNvSpPr>
          <p:nvPr/>
        </p:nvSpPr>
        <p:spPr bwMode="auto">
          <a:xfrm>
            <a:off x="5333999" y="3309139"/>
            <a:ext cx="533400" cy="369332"/>
          </a:xfrm>
          <a:prstGeom prst="rect">
            <a:avLst/>
          </a:prstGeom>
          <a:noFill/>
          <a:ln w="9525">
            <a:solidFill>
              <a:schemeClr val="tx1"/>
            </a:solidFill>
            <a:miter lim="800000"/>
            <a:headEnd/>
            <a:tailEnd/>
          </a:ln>
        </p:spPr>
        <p:txBody>
          <a:bodyPr wrap="square" anchor="ctr">
            <a:prstTxWarp prst="textNoShape">
              <a:avLst/>
            </a:prstTxWarp>
            <a:spAutoFit/>
          </a:bodyPr>
          <a:lstStyle/>
          <a:p>
            <a:endParaRPr lang="en-US"/>
          </a:p>
        </p:txBody>
      </p:sp>
      <p:cxnSp>
        <p:nvCxnSpPr>
          <p:cNvPr id="18" name="AutoShape 1047">
            <a:extLst>
              <a:ext uri="{FF2B5EF4-FFF2-40B4-BE49-F238E27FC236}">
                <a16:creationId xmlns:a16="http://schemas.microsoft.com/office/drawing/2014/main" id="{026AC00C-1BF4-5841-8AB1-57D0DF6792C1}"/>
              </a:ext>
            </a:extLst>
          </p:cNvPr>
          <p:cNvCxnSpPr>
            <a:cxnSpLocks noChangeShapeType="1"/>
            <a:stCxn id="11" idx="0"/>
            <a:endCxn id="17" idx="2"/>
          </p:cNvCxnSpPr>
          <p:nvPr/>
        </p:nvCxnSpPr>
        <p:spPr bwMode="auto">
          <a:xfrm flipV="1">
            <a:off x="5562601" y="3678472"/>
            <a:ext cx="38098" cy="213597"/>
          </a:xfrm>
          <a:prstGeom prst="straightConnector1">
            <a:avLst/>
          </a:prstGeom>
          <a:noFill/>
          <a:ln w="9525">
            <a:solidFill>
              <a:schemeClr val="tx1"/>
            </a:solidFill>
            <a:miter lim="800000"/>
            <a:headEnd/>
            <a:tailEnd type="triangle" w="med" len="med"/>
          </a:ln>
        </p:spPr>
      </p:cxnSp>
      <p:sp>
        <p:nvSpPr>
          <p:cNvPr id="19" name="Rectangle 1048">
            <a:extLst>
              <a:ext uri="{FF2B5EF4-FFF2-40B4-BE49-F238E27FC236}">
                <a16:creationId xmlns:a16="http://schemas.microsoft.com/office/drawing/2014/main" id="{76890633-8B32-604B-B339-D10F111C650E}"/>
              </a:ext>
            </a:extLst>
          </p:cNvPr>
          <p:cNvSpPr>
            <a:spLocks noChangeArrowheads="1"/>
          </p:cNvSpPr>
          <p:nvPr/>
        </p:nvSpPr>
        <p:spPr bwMode="auto">
          <a:xfrm>
            <a:off x="7010399" y="3278777"/>
            <a:ext cx="228600" cy="369332"/>
          </a:xfrm>
          <a:prstGeom prst="rect">
            <a:avLst/>
          </a:prstGeom>
          <a:noFill/>
          <a:ln w="9525">
            <a:solidFill>
              <a:schemeClr val="tx1"/>
            </a:solidFill>
            <a:miter lim="800000"/>
            <a:headEnd/>
            <a:tailEnd/>
          </a:ln>
        </p:spPr>
        <p:txBody>
          <a:bodyPr anchor="ctr">
            <a:prstTxWarp prst="textNoShape">
              <a:avLst/>
            </a:prstTxWarp>
            <a:spAutoFit/>
          </a:bodyPr>
          <a:lstStyle/>
          <a:p>
            <a:endParaRPr lang="en-US"/>
          </a:p>
        </p:txBody>
      </p:sp>
      <p:cxnSp>
        <p:nvCxnSpPr>
          <p:cNvPr id="20" name="AutoShape 1049">
            <a:extLst>
              <a:ext uri="{FF2B5EF4-FFF2-40B4-BE49-F238E27FC236}">
                <a16:creationId xmlns:a16="http://schemas.microsoft.com/office/drawing/2014/main" id="{C71DB1F8-18F5-2941-8443-04D115B2958A}"/>
              </a:ext>
            </a:extLst>
          </p:cNvPr>
          <p:cNvCxnSpPr>
            <a:cxnSpLocks noChangeShapeType="1"/>
            <a:stCxn id="12" idx="0"/>
            <a:endCxn id="19" idx="2"/>
          </p:cNvCxnSpPr>
          <p:nvPr/>
        </p:nvCxnSpPr>
        <p:spPr bwMode="auto">
          <a:xfrm flipV="1">
            <a:off x="6734971" y="3648110"/>
            <a:ext cx="389729" cy="243959"/>
          </a:xfrm>
          <a:prstGeom prst="straightConnector1">
            <a:avLst/>
          </a:prstGeom>
          <a:noFill/>
          <a:ln w="9525">
            <a:solidFill>
              <a:schemeClr val="tx1"/>
            </a:solidFill>
            <a:miter lim="800000"/>
            <a:headEnd/>
            <a:tailEnd type="triangle" w="med" len="med"/>
          </a:ln>
        </p:spPr>
      </p:cxnSp>
      <p:sp>
        <p:nvSpPr>
          <p:cNvPr id="21" name="Text Box 1051">
            <a:extLst>
              <a:ext uri="{FF2B5EF4-FFF2-40B4-BE49-F238E27FC236}">
                <a16:creationId xmlns:a16="http://schemas.microsoft.com/office/drawing/2014/main" id="{CC2C48EB-D080-2843-9B19-410CB00B8542}"/>
              </a:ext>
            </a:extLst>
          </p:cNvPr>
          <p:cNvSpPr txBox="1">
            <a:spLocks noChangeArrowheads="1"/>
          </p:cNvSpPr>
          <p:nvPr/>
        </p:nvSpPr>
        <p:spPr bwMode="auto">
          <a:xfrm>
            <a:off x="1138237" y="4292118"/>
            <a:ext cx="4686924" cy="369332"/>
          </a:xfrm>
          <a:prstGeom prst="rect">
            <a:avLst/>
          </a:prstGeom>
          <a:noFill/>
          <a:ln w="9525">
            <a:noFill/>
            <a:miter lim="800000"/>
            <a:headEnd/>
            <a:tailEnd/>
          </a:ln>
        </p:spPr>
        <p:txBody>
          <a:bodyPr wrap="none">
            <a:prstTxWarp prst="textNoShape">
              <a:avLst/>
            </a:prstTxWarp>
            <a:spAutoFit/>
          </a:bodyPr>
          <a:lstStyle/>
          <a:p>
            <a:r>
              <a:rPr lang="en-US" dirty="0">
                <a:latin typeface="Calibri"/>
                <a:cs typeface="Calibri"/>
              </a:rPr>
              <a:t>End-user can express query entirely in hiragana!</a:t>
            </a:r>
          </a:p>
        </p:txBody>
      </p:sp>
    </p:spTree>
    <p:extLst>
      <p:ext uri="{BB962C8B-B14F-4D97-AF65-F5344CB8AC3E}">
        <p14:creationId xmlns:p14="http://schemas.microsoft.com/office/powerpoint/2010/main" val="41101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5" grpId="0" animBg="1"/>
      <p:bldP spid="17" grpId="0" animBg="1"/>
      <p:bldP spid="19" grpId="0" animBg="1"/>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703"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98" name="Rectangle 2"/>
          <p:cNvSpPr>
            <a:spLocks noGrp="1" noChangeArrowheads="1"/>
          </p:cNvSpPr>
          <p:nvPr>
            <p:ph type="title"/>
          </p:nvPr>
        </p:nvSpPr>
        <p:spPr>
          <a:xfrm>
            <a:off x="369277" y="605896"/>
            <a:ext cx="2313633" cy="5646208"/>
          </a:xfrm>
        </p:spPr>
        <p:txBody>
          <a:bodyPr anchor="ctr">
            <a:normAutofit/>
          </a:bodyPr>
          <a:lstStyle/>
          <a:p>
            <a:r>
              <a:rPr lang="en-US" sz="3100">
                <a:solidFill>
                  <a:srgbClr val="FFFFFF"/>
                </a:solidFill>
              </a:rPr>
              <a:t>Word Tokenization in Chinese</a:t>
            </a:r>
          </a:p>
        </p:txBody>
      </p:sp>
      <p:sp>
        <p:nvSpPr>
          <p:cNvPr id="29704"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99" name="Rectangle 3"/>
          <p:cNvSpPr>
            <a:spLocks noGrp="1" noChangeArrowheads="1"/>
          </p:cNvSpPr>
          <p:nvPr>
            <p:ph sz="quarter" idx="1"/>
          </p:nvPr>
        </p:nvSpPr>
        <p:spPr>
          <a:xfrm>
            <a:off x="3556512" y="605896"/>
            <a:ext cx="4810247" cy="5646208"/>
          </a:xfrm>
        </p:spPr>
        <p:txBody>
          <a:bodyPr anchor="ctr">
            <a:normAutofit/>
          </a:bodyPr>
          <a:lstStyle/>
          <a:p>
            <a:r>
              <a:rPr lang="en-US" dirty="0"/>
              <a:t>Also called </a:t>
            </a:r>
            <a:r>
              <a:rPr lang="en-US" b="1" dirty="0"/>
              <a:t>Word Segmentation</a:t>
            </a:r>
          </a:p>
          <a:p>
            <a:r>
              <a:rPr lang="en-US" dirty="0"/>
              <a:t>Chinese words are composed of characters</a:t>
            </a:r>
          </a:p>
          <a:p>
            <a:pPr lvl="1"/>
            <a:r>
              <a:rPr lang="en-US" dirty="0"/>
              <a:t>Characters are generally 1 syllable and 1 morpheme.</a:t>
            </a:r>
          </a:p>
          <a:p>
            <a:pPr lvl="1"/>
            <a:r>
              <a:rPr lang="en-US" dirty="0"/>
              <a:t>Average word is 2.4 characters long.</a:t>
            </a:r>
          </a:p>
          <a:p>
            <a:r>
              <a:rPr lang="en-US" dirty="0"/>
              <a:t>Standard baseline segmentation algorithm: </a:t>
            </a:r>
          </a:p>
          <a:p>
            <a:pPr lvl="1"/>
            <a:r>
              <a:rPr lang="en-US" dirty="0"/>
              <a:t>Maximum Matching  (also called Greedy)</a:t>
            </a:r>
          </a:p>
        </p:txBody>
      </p:sp>
    </p:spTree>
    <p:extLst>
      <p:ext uri="{BB962C8B-B14F-4D97-AF65-F5344CB8AC3E}">
        <p14:creationId xmlns:p14="http://schemas.microsoft.com/office/powerpoint/2010/main" val="1686087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46" name="Rectangle 2"/>
          <p:cNvSpPr>
            <a:spLocks noGrp="1" noChangeArrowheads="1"/>
          </p:cNvSpPr>
          <p:nvPr>
            <p:ph type="title"/>
          </p:nvPr>
        </p:nvSpPr>
        <p:spPr>
          <a:xfrm>
            <a:off x="369277" y="605896"/>
            <a:ext cx="2313633" cy="5646208"/>
          </a:xfrm>
        </p:spPr>
        <p:txBody>
          <a:bodyPr anchor="ctr">
            <a:normAutofit/>
          </a:bodyPr>
          <a:lstStyle/>
          <a:p>
            <a:r>
              <a:rPr lang="en-US" sz="3100">
                <a:solidFill>
                  <a:srgbClr val="FFFFFF"/>
                </a:solidFill>
              </a:rPr>
              <a:t>Maximum Matching</a:t>
            </a:r>
            <a:br>
              <a:rPr lang="en-US" sz="3100">
                <a:solidFill>
                  <a:srgbClr val="FFFFFF"/>
                </a:solidFill>
              </a:rPr>
            </a:br>
            <a:r>
              <a:rPr lang="en-US" sz="3100">
                <a:solidFill>
                  <a:srgbClr val="FFFFFF"/>
                </a:solidFill>
              </a:rPr>
              <a:t>Word Segmentation Algorithm</a:t>
            </a:r>
          </a:p>
        </p:txBody>
      </p:sp>
      <p:sp>
        <p:nvSpPr>
          <p:cNvPr id="76" name="Rectangle 7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47" name="Rectangle 3"/>
          <p:cNvSpPr>
            <a:spLocks noGrp="1" noChangeArrowheads="1"/>
          </p:cNvSpPr>
          <p:nvPr>
            <p:ph sz="quarter" idx="1"/>
          </p:nvPr>
        </p:nvSpPr>
        <p:spPr>
          <a:xfrm>
            <a:off x="3556512" y="605896"/>
            <a:ext cx="4810247" cy="5646208"/>
          </a:xfrm>
        </p:spPr>
        <p:txBody>
          <a:bodyPr anchor="ctr">
            <a:normAutofit/>
          </a:bodyPr>
          <a:lstStyle/>
          <a:p>
            <a:pPr marL="0" indent="0">
              <a:buNone/>
            </a:pPr>
            <a:r>
              <a:rPr lang="en-US" dirty="0"/>
              <a:t>Given a wordlist of Chinese, and a string:</a:t>
            </a:r>
          </a:p>
          <a:p>
            <a:pPr marL="533400" indent="-533400">
              <a:buClr>
                <a:schemeClr val="tx1"/>
              </a:buClr>
              <a:buFont typeface="Arial" charset="0"/>
              <a:buAutoNum type="arabicParenR"/>
            </a:pPr>
            <a:r>
              <a:rPr lang="en-US" dirty="0"/>
              <a:t>Start a pointer at the beginning of the string</a:t>
            </a:r>
          </a:p>
          <a:p>
            <a:pPr marL="533400" indent="-533400">
              <a:buClr>
                <a:schemeClr val="tx1"/>
              </a:buClr>
              <a:buFont typeface="Arial" charset="0"/>
              <a:buAutoNum type="arabicParenR"/>
            </a:pPr>
            <a:r>
              <a:rPr lang="en-US" dirty="0"/>
              <a:t>Find the longest word in dictionary that matches the string starting at pointer</a:t>
            </a:r>
          </a:p>
          <a:p>
            <a:pPr marL="533400" indent="-533400">
              <a:buClr>
                <a:schemeClr val="tx1"/>
              </a:buClr>
              <a:buFont typeface="Arial" charset="0"/>
              <a:buAutoNum type="arabicParenR"/>
            </a:pPr>
            <a:r>
              <a:rPr lang="en-US" dirty="0"/>
              <a:t>Move the pointer over the word in string</a:t>
            </a:r>
          </a:p>
          <a:p>
            <a:pPr marL="533400" indent="-533400">
              <a:buClr>
                <a:schemeClr val="tx1"/>
              </a:buClr>
              <a:buFont typeface="Arial" charset="0"/>
              <a:buAutoNum type="arabicParenR"/>
            </a:pPr>
            <a:r>
              <a:rPr lang="en-US" dirty="0"/>
              <a:t>Go to 2</a:t>
            </a:r>
          </a:p>
        </p:txBody>
      </p:sp>
    </p:spTree>
    <p:extLst>
      <p:ext uri="{BB962C8B-B14F-4D97-AF65-F5344CB8AC3E}">
        <p14:creationId xmlns:p14="http://schemas.microsoft.com/office/powerpoint/2010/main" val="2679621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19200" y="685800"/>
            <a:ext cx="7772400" cy="857250"/>
          </a:xfrm>
        </p:spPr>
        <p:txBody>
          <a:bodyPr/>
          <a:lstStyle/>
          <a:p>
            <a:r>
              <a:rPr lang="en-US" dirty="0"/>
              <a:t>Max-match segmentation illustration</a:t>
            </a:r>
          </a:p>
        </p:txBody>
      </p:sp>
      <p:sp>
        <p:nvSpPr>
          <p:cNvPr id="33795" name="Rectangle 3"/>
          <p:cNvSpPr>
            <a:spLocks noGrp="1" noChangeArrowheads="1"/>
          </p:cNvSpPr>
          <p:nvPr>
            <p:ph sz="quarter" idx="1"/>
          </p:nvPr>
        </p:nvSpPr>
        <p:spPr>
          <a:xfrm>
            <a:off x="533400" y="1847850"/>
            <a:ext cx="8763000" cy="4152900"/>
          </a:xfrm>
        </p:spPr>
        <p:txBody>
          <a:bodyPr/>
          <a:lstStyle/>
          <a:p>
            <a:r>
              <a:rPr lang="en-US" sz="2800" dirty="0" err="1"/>
              <a:t>Thecatinthehat</a:t>
            </a:r>
            <a:endParaRPr lang="en-US" sz="2800" dirty="0"/>
          </a:p>
          <a:p>
            <a:r>
              <a:rPr lang="en-US" sz="2800" dirty="0" err="1"/>
              <a:t>Thetabledownthere</a:t>
            </a:r>
            <a:endParaRPr lang="en-US" sz="2800" dirty="0"/>
          </a:p>
          <a:p>
            <a:endParaRPr lang="en-US" dirty="0"/>
          </a:p>
          <a:p>
            <a:r>
              <a:rPr lang="en-US" dirty="0"/>
              <a:t>Doesn’t generally work in English!</a:t>
            </a:r>
          </a:p>
          <a:p>
            <a:endParaRPr lang="en-US" dirty="0"/>
          </a:p>
          <a:p>
            <a:r>
              <a:rPr lang="en-US" dirty="0"/>
              <a:t>But works </a:t>
            </a:r>
            <a:r>
              <a:rPr lang="en-US" dirty="0" err="1"/>
              <a:t>suprisingly</a:t>
            </a:r>
            <a:r>
              <a:rPr lang="en-US" dirty="0"/>
              <a:t> well in Chinese</a:t>
            </a:r>
          </a:p>
          <a:p>
            <a:pPr lvl="1" eaLnBrk="1" hangingPunct="1"/>
            <a:r>
              <a:rPr lang="ja-JP" altLang="en-US" dirty="0">
                <a:cs typeface="ＭＳ Ｐゴシック" charset="-128"/>
                <a:sym typeface="Symbol" charset="2"/>
              </a:rPr>
              <a:t>莎拉波娃现在居住在美国东南部的佛罗里达。</a:t>
            </a:r>
            <a:endParaRPr lang="en-US" altLang="ja-JP" dirty="0">
              <a:cs typeface="ＭＳ Ｐゴシック" charset="-128"/>
              <a:sym typeface="Symbol" charset="2"/>
            </a:endParaRPr>
          </a:p>
          <a:p>
            <a:pPr lvl="1" eaLnBrk="1" hangingPunct="1"/>
            <a:r>
              <a:rPr lang="ja-JP" altLang="en-US" dirty="0">
                <a:cs typeface="ＭＳ Ｐゴシック" charset="-128"/>
                <a:sym typeface="Symbol" charset="2"/>
              </a:rPr>
              <a:t>莎拉波娃</a:t>
            </a:r>
            <a:r>
              <a:rPr lang="en-US" altLang="ja-JP" dirty="0">
                <a:cs typeface="ＭＳ Ｐゴシック" charset="-128"/>
                <a:sym typeface="Symbol" charset="2"/>
              </a:rPr>
              <a:t>  </a:t>
            </a:r>
            <a:r>
              <a:rPr lang="ja-JP" altLang="en-US" dirty="0">
                <a:cs typeface="ＭＳ Ｐゴシック" charset="-128"/>
                <a:sym typeface="Symbol" charset="2"/>
              </a:rPr>
              <a:t>现在</a:t>
            </a:r>
            <a:r>
              <a:rPr lang="en-US" altLang="ja-JP" dirty="0">
                <a:cs typeface="ＭＳ Ｐゴシック" charset="-128"/>
                <a:sym typeface="Symbol" charset="2"/>
              </a:rPr>
              <a:t>   </a:t>
            </a:r>
            <a:r>
              <a:rPr lang="ja-JP" altLang="en-US" dirty="0">
                <a:cs typeface="ＭＳ Ｐゴシック" charset="-128"/>
                <a:sym typeface="Symbol" charset="2"/>
              </a:rPr>
              <a:t>居住</a:t>
            </a:r>
            <a:r>
              <a:rPr lang="en-US" altLang="ja-JP" dirty="0">
                <a:cs typeface="ＭＳ Ｐゴシック" charset="-128"/>
                <a:sym typeface="Symbol" charset="2"/>
              </a:rPr>
              <a:t>   </a:t>
            </a:r>
            <a:r>
              <a:rPr lang="ja-JP" altLang="en-US" dirty="0">
                <a:cs typeface="ＭＳ Ｐゴシック" charset="-128"/>
                <a:sym typeface="Symbol" charset="2"/>
              </a:rPr>
              <a:t>在</a:t>
            </a:r>
            <a:r>
              <a:rPr lang="en-US" altLang="ja-JP" dirty="0">
                <a:cs typeface="ＭＳ Ｐゴシック" charset="-128"/>
                <a:sym typeface="Symbol" charset="2"/>
              </a:rPr>
              <a:t>  </a:t>
            </a:r>
            <a:r>
              <a:rPr lang="ja-JP" altLang="en-US" dirty="0">
                <a:cs typeface="ＭＳ Ｐゴシック" charset="-128"/>
                <a:sym typeface="Symbol" charset="2"/>
              </a:rPr>
              <a:t>美国</a:t>
            </a:r>
            <a:r>
              <a:rPr lang="en-US" altLang="ja-JP" dirty="0">
                <a:cs typeface="ＭＳ Ｐゴシック" charset="-128"/>
                <a:sym typeface="Symbol" charset="2"/>
              </a:rPr>
              <a:t>   </a:t>
            </a:r>
            <a:r>
              <a:rPr lang="ja-JP" altLang="en-US" dirty="0">
                <a:cs typeface="ＭＳ Ｐゴシック" charset="-128"/>
                <a:sym typeface="Symbol" charset="2"/>
              </a:rPr>
              <a:t>东南部</a:t>
            </a:r>
            <a:r>
              <a:rPr lang="en-US" altLang="ja-JP" dirty="0">
                <a:cs typeface="ＭＳ Ｐゴシック" charset="-128"/>
                <a:sym typeface="Symbol" charset="2"/>
              </a:rPr>
              <a:t>     </a:t>
            </a:r>
            <a:r>
              <a:rPr lang="ja-JP" altLang="en-US" dirty="0">
                <a:cs typeface="ＭＳ Ｐゴシック" charset="-128"/>
                <a:sym typeface="Symbol" charset="2"/>
              </a:rPr>
              <a:t>的</a:t>
            </a:r>
            <a:r>
              <a:rPr lang="en-US" altLang="ja-JP" dirty="0">
                <a:cs typeface="ＭＳ Ｐゴシック" charset="-128"/>
                <a:sym typeface="Symbol" charset="2"/>
              </a:rPr>
              <a:t>  </a:t>
            </a:r>
            <a:r>
              <a:rPr lang="ja-JP" altLang="en-US" dirty="0">
                <a:cs typeface="ＭＳ Ｐゴシック" charset="-128"/>
                <a:sym typeface="Symbol" charset="2"/>
              </a:rPr>
              <a:t>佛罗里达</a:t>
            </a:r>
            <a:endParaRPr lang="en-US" altLang="ja-JP" sz="2400" dirty="0"/>
          </a:p>
          <a:p>
            <a:r>
              <a:rPr lang="en-US" dirty="0"/>
              <a:t>Modern probabilistic segmentation algorithms even better</a:t>
            </a:r>
          </a:p>
        </p:txBody>
      </p:sp>
      <p:sp>
        <p:nvSpPr>
          <p:cNvPr id="2" name="TextBox 1"/>
          <p:cNvSpPr txBox="1"/>
          <p:nvPr/>
        </p:nvSpPr>
        <p:spPr>
          <a:xfrm>
            <a:off x="4953000" y="2362200"/>
            <a:ext cx="3352800" cy="400110"/>
          </a:xfrm>
          <a:prstGeom prst="rect">
            <a:avLst/>
          </a:prstGeom>
          <a:noFill/>
        </p:spPr>
        <p:txBody>
          <a:bodyPr wrap="square" rtlCol="0">
            <a:spAutoFit/>
          </a:bodyPr>
          <a:lstStyle/>
          <a:p>
            <a:pPr marL="0" lvl="1"/>
            <a:r>
              <a:rPr lang="en-US" sz="2000" dirty="0"/>
              <a:t>the table down there</a:t>
            </a:r>
          </a:p>
        </p:txBody>
      </p:sp>
      <p:sp>
        <p:nvSpPr>
          <p:cNvPr id="5" name="TextBox 4"/>
          <p:cNvSpPr txBox="1"/>
          <p:nvPr/>
        </p:nvSpPr>
        <p:spPr>
          <a:xfrm>
            <a:off x="4953000" y="1905000"/>
            <a:ext cx="2971800" cy="400110"/>
          </a:xfrm>
          <a:prstGeom prst="rect">
            <a:avLst/>
          </a:prstGeom>
          <a:noFill/>
        </p:spPr>
        <p:txBody>
          <a:bodyPr wrap="square" rtlCol="0">
            <a:spAutoFit/>
          </a:bodyPr>
          <a:lstStyle/>
          <a:p>
            <a:pPr marL="0" lvl="1"/>
            <a:r>
              <a:rPr lang="en-US" sz="2000" dirty="0"/>
              <a:t>the cat in the hat</a:t>
            </a:r>
          </a:p>
        </p:txBody>
      </p:sp>
      <p:sp>
        <p:nvSpPr>
          <p:cNvPr id="6" name="TextBox 5"/>
          <p:cNvSpPr txBox="1"/>
          <p:nvPr/>
        </p:nvSpPr>
        <p:spPr>
          <a:xfrm>
            <a:off x="4953000" y="2819400"/>
            <a:ext cx="3352800" cy="400110"/>
          </a:xfrm>
          <a:prstGeom prst="rect">
            <a:avLst/>
          </a:prstGeom>
          <a:noFill/>
        </p:spPr>
        <p:txBody>
          <a:bodyPr wrap="square" rtlCol="0">
            <a:spAutoFit/>
          </a:bodyPr>
          <a:lstStyle/>
          <a:p>
            <a:pPr marL="0" lvl="1"/>
            <a:r>
              <a:rPr lang="en-US" sz="2000" dirty="0"/>
              <a:t>theta bled own there</a:t>
            </a:r>
          </a:p>
        </p:txBody>
      </p:sp>
    </p:spTree>
    <p:extLst>
      <p:ext uri="{BB962C8B-B14F-4D97-AF65-F5344CB8AC3E}">
        <p14:creationId xmlns:p14="http://schemas.microsoft.com/office/powerpoint/2010/main" val="325271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2"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2960" y="758952"/>
            <a:ext cx="7543800" cy="3892168"/>
          </a:xfrm>
        </p:spPr>
        <p:txBody>
          <a:bodyPr>
            <a:normAutofit/>
          </a:bodyPr>
          <a:lstStyle/>
          <a:p>
            <a:r>
              <a:rPr lang="en-US"/>
              <a:t>Basic Text Processing</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3"/>
          <p:cNvSpPr>
            <a:spLocks noGrp="1" noChangeArrowheads="1"/>
          </p:cNvSpPr>
          <p:nvPr>
            <p:ph type="subTitle" idx="1"/>
          </p:nvPr>
        </p:nvSpPr>
        <p:spPr>
          <a:xfrm>
            <a:off x="825038" y="5225240"/>
            <a:ext cx="7543800" cy="1143000"/>
          </a:xfrm>
        </p:spPr>
        <p:txBody>
          <a:bodyPr>
            <a:normAutofit/>
          </a:bodyPr>
          <a:lstStyle/>
          <a:p>
            <a:pPr eaLnBrk="1" hangingPunct="1"/>
            <a:endParaRPr lang="en-US">
              <a:solidFill>
                <a:srgbClr val="FFFFFF"/>
              </a:solidFill>
              <a:latin typeface="Calibri" charset="0"/>
            </a:endParaRPr>
          </a:p>
          <a:p>
            <a:pPr>
              <a:spcAft>
                <a:spcPts val="600"/>
              </a:spcAft>
            </a:pPr>
            <a:r>
              <a:rPr lang="en-US">
                <a:solidFill>
                  <a:srgbClr val="FFFFFF"/>
                </a:solidFill>
                <a:latin typeface="Calibri" charset="0"/>
              </a:rPr>
              <a:t>Word Normalization and Stemming</a:t>
            </a:r>
          </a:p>
          <a:p>
            <a:pPr eaLnBrk="1" hangingPunct="1"/>
            <a:endParaRPr lang="en-US">
              <a:solidFill>
                <a:srgbClr val="FFFFFF"/>
              </a:solidFill>
              <a:latin typeface="Calibri" charset="0"/>
            </a:endParaRPr>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312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r>
              <a:rPr lang="en-US">
                <a:solidFill>
                  <a:schemeClr val="tx1">
                    <a:lumMod val="85000"/>
                    <a:lumOff val="15000"/>
                  </a:schemeClr>
                </a:solidFill>
              </a:rPr>
              <a:t>The Bag of Words Representation</a:t>
            </a:r>
          </a:p>
        </p:txBody>
      </p:sp>
      <p:pic>
        <p:nvPicPr>
          <p:cNvPr id="5" name="Picture 4" descr="bagofwords.pdf"/>
          <p:cNvPicPr>
            <a:picLocks noChangeAspect="1"/>
          </p:cNvPicPr>
          <p:nvPr/>
        </p:nvPicPr>
        <p:blipFill rotWithShape="1">
          <a:blip r:embed="rId2" cstate="hqprint">
            <a:extLst>
              <a:ext uri="{28A0092B-C50C-407E-A947-70E740481C1C}">
                <a14:useLocalDpi xmlns:a14="http://schemas.microsoft.com/office/drawing/2010/main"/>
              </a:ext>
            </a:extLst>
          </a:blip>
          <a:srcRect l="1" r="72556"/>
          <a:stretch/>
        </p:blipFill>
        <p:spPr>
          <a:xfrm>
            <a:off x="844440" y="640080"/>
            <a:ext cx="1748893" cy="3602736"/>
          </a:xfrm>
          <a:prstGeom prst="rect">
            <a:avLst/>
          </a:prstGeom>
        </p:spPr>
      </p:pic>
      <p:sp>
        <p:nvSpPr>
          <p:cNvPr id="20" name="Rectangle 19">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gofwords.pdf"/>
          <p:cNvPicPr>
            <a:picLocks noChangeAspect="1"/>
          </p:cNvPicPr>
          <p:nvPr/>
        </p:nvPicPr>
        <p:blipFill rotWithShape="1">
          <a:blip r:embed="rId2" cstate="hqprint">
            <a:extLst>
              <a:ext uri="{28A0092B-C50C-407E-A947-70E740481C1C}">
                <a14:useLocalDpi xmlns:a14="http://schemas.microsoft.com/office/drawing/2010/main"/>
              </a:ext>
            </a:extLst>
          </a:blip>
          <a:srcRect l="72368" r="-2024"/>
          <a:stretch/>
        </p:blipFill>
        <p:spPr>
          <a:xfrm>
            <a:off x="3621987" y="640080"/>
            <a:ext cx="1889923" cy="3602736"/>
          </a:xfrm>
          <a:prstGeom prst="rect">
            <a:avLst/>
          </a:prstGeom>
        </p:spPr>
      </p:pic>
      <p:sp>
        <p:nvSpPr>
          <p:cNvPr id="22" name="Rectangle 21">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gofwords.pdf"/>
          <p:cNvPicPr>
            <a:picLocks noChangeAspect="1"/>
          </p:cNvPicPr>
          <p:nvPr/>
        </p:nvPicPr>
        <p:blipFill rotWithShape="1">
          <a:blip r:embed="rId2" cstate="hqprint">
            <a:extLst>
              <a:ext uri="{28A0092B-C50C-407E-A947-70E740481C1C}">
                <a14:useLocalDpi xmlns:a14="http://schemas.microsoft.com/office/drawing/2010/main"/>
              </a:ext>
            </a:extLst>
          </a:blip>
          <a:srcRect l="27128" r="27127"/>
          <a:stretch/>
        </p:blipFill>
        <p:spPr>
          <a:xfrm>
            <a:off x="6172716" y="906190"/>
            <a:ext cx="2484588" cy="3070516"/>
          </a:xfrm>
          <a:prstGeom prst="rect">
            <a:avLst/>
          </a:prstGeom>
        </p:spPr>
      </p:pic>
      <p:cxnSp>
        <p:nvCxnSpPr>
          <p:cNvPr id="24" name="Straight Connector 23">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7425343" y="6459785"/>
            <a:ext cx="984019" cy="365125"/>
          </a:xfrm>
        </p:spPr>
        <p:txBody>
          <a:bodyPr vert="horz" lIns="91440" tIns="45720" rIns="91440" bIns="45720" rtlCol="0" anchor="ctr">
            <a:normAutofit/>
          </a:bodyPr>
          <a:lstStyle/>
          <a:p>
            <a:pPr defTabSz="457200">
              <a:spcAft>
                <a:spcPts val="600"/>
              </a:spcAft>
            </a:pPr>
            <a:fld id="{10F35DC5-7E65-8247-99AB-4E984F8A921E}" type="slidenum">
              <a:rPr lang="en-US" smtClean="0"/>
              <a:pPr defTabSz="457200">
                <a:spcAft>
                  <a:spcPts val="600"/>
                </a:spcAft>
              </a:pPr>
              <a:t>4</a:t>
            </a:fld>
            <a:endParaRPr lang="en-US"/>
          </a:p>
        </p:txBody>
      </p:sp>
    </p:spTree>
    <p:extLst>
      <p:ext uri="{BB962C8B-B14F-4D97-AF65-F5344CB8AC3E}">
        <p14:creationId xmlns:p14="http://schemas.microsoft.com/office/powerpoint/2010/main" val="374111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p:txBody>
          <a:bodyPr/>
          <a:lstStyle/>
          <a:p>
            <a:pPr eaLnBrk="1" hangingPunct="1"/>
            <a:r>
              <a:rPr lang="en-US" dirty="0"/>
              <a:t>Normalization</a:t>
            </a:r>
          </a:p>
        </p:txBody>
      </p:sp>
      <p:sp>
        <p:nvSpPr>
          <p:cNvPr id="35843" name="Rectangle 2051"/>
          <p:cNvSpPr>
            <a:spLocks noGrp="1" noChangeArrowheads="1"/>
          </p:cNvSpPr>
          <p:nvPr>
            <p:ph idx="1"/>
          </p:nvPr>
        </p:nvSpPr>
        <p:spPr/>
        <p:txBody>
          <a:bodyPr/>
          <a:lstStyle/>
          <a:p>
            <a:pPr eaLnBrk="1" hangingPunct="1"/>
            <a:r>
              <a:rPr lang="en-US" dirty="0">
                <a:sym typeface="Symbol" charset="2"/>
              </a:rPr>
              <a:t>Need to “normalize” terms </a:t>
            </a:r>
          </a:p>
          <a:p>
            <a:pPr lvl="1" eaLnBrk="1" hangingPunct="1"/>
            <a:r>
              <a:rPr lang="en-US" dirty="0">
                <a:sym typeface="Symbol" charset="2"/>
              </a:rPr>
              <a:t>Information Retrieval: indexed text &amp; query terms must have same form.</a:t>
            </a:r>
          </a:p>
          <a:p>
            <a:pPr lvl="2" eaLnBrk="1" hangingPunct="1"/>
            <a:r>
              <a:rPr lang="en-US" sz="1800" dirty="0">
                <a:sym typeface="Symbol" charset="2"/>
              </a:rPr>
              <a:t>We want to match </a:t>
            </a:r>
            <a:r>
              <a:rPr lang="en-US" sz="1800" b="1" i="1" dirty="0">
                <a:sym typeface="Symbol" charset="2"/>
              </a:rPr>
              <a:t>U.S.A.</a:t>
            </a:r>
            <a:r>
              <a:rPr lang="en-US" sz="1800" dirty="0">
                <a:sym typeface="Symbol" charset="2"/>
              </a:rPr>
              <a:t> and </a:t>
            </a:r>
            <a:r>
              <a:rPr lang="en-US" sz="1800" b="1" i="1" dirty="0">
                <a:sym typeface="Symbol" charset="2"/>
              </a:rPr>
              <a:t>USA</a:t>
            </a:r>
            <a:endParaRPr lang="en-US" sz="1800" dirty="0">
              <a:sym typeface="Symbol" charset="2"/>
            </a:endParaRPr>
          </a:p>
          <a:p>
            <a:pPr eaLnBrk="1" hangingPunct="1"/>
            <a:r>
              <a:rPr lang="en-US" dirty="0">
                <a:sym typeface="Symbol" charset="2"/>
              </a:rPr>
              <a:t>We implicitly define equivalence classes of terms</a:t>
            </a:r>
          </a:p>
          <a:p>
            <a:pPr lvl="1" eaLnBrk="1" hangingPunct="1"/>
            <a:r>
              <a:rPr lang="en-US" dirty="0">
                <a:sym typeface="Symbol" charset="2"/>
              </a:rPr>
              <a:t>e.g., deleting periods in a term</a:t>
            </a:r>
          </a:p>
          <a:p>
            <a:pPr eaLnBrk="1" hangingPunct="1"/>
            <a:r>
              <a:rPr lang="en-US" dirty="0">
                <a:sym typeface="Symbol" charset="2"/>
              </a:rPr>
              <a:t>Alternative: asymmetric expansion:</a:t>
            </a:r>
          </a:p>
          <a:p>
            <a:pPr lvl="1" eaLnBrk="1" hangingPunct="1"/>
            <a:r>
              <a:rPr lang="en-US" sz="1600" dirty="0">
                <a:sym typeface="Symbol" charset="2"/>
              </a:rPr>
              <a:t>Enter: </a:t>
            </a:r>
            <a:r>
              <a:rPr lang="en-US" sz="1600" b="1" i="1" dirty="0">
                <a:sym typeface="Symbol" charset="2"/>
              </a:rPr>
              <a:t>window</a:t>
            </a:r>
            <a:r>
              <a:rPr lang="en-US" sz="1600" dirty="0">
                <a:sym typeface="Symbol" charset="2"/>
              </a:rPr>
              <a:t>	Search: </a:t>
            </a:r>
            <a:r>
              <a:rPr lang="en-US" sz="1600" b="1" i="1" dirty="0">
                <a:sym typeface="Symbol" charset="2"/>
              </a:rPr>
              <a:t>window, windows</a:t>
            </a:r>
          </a:p>
          <a:p>
            <a:pPr lvl="1" eaLnBrk="1" hangingPunct="1"/>
            <a:r>
              <a:rPr lang="en-US" sz="1600" dirty="0">
                <a:sym typeface="Symbol" charset="2"/>
              </a:rPr>
              <a:t>Enter: </a:t>
            </a:r>
            <a:r>
              <a:rPr lang="en-US" sz="1600" b="1" i="1" dirty="0">
                <a:sym typeface="Symbol" charset="2"/>
              </a:rPr>
              <a:t>windows</a:t>
            </a:r>
            <a:r>
              <a:rPr lang="en-US" sz="1600" dirty="0">
                <a:sym typeface="Symbol" charset="2"/>
              </a:rPr>
              <a:t>	Search: </a:t>
            </a:r>
            <a:r>
              <a:rPr lang="en-US" sz="1600" b="1" i="1" dirty="0">
                <a:sym typeface="Symbol" charset="2"/>
              </a:rPr>
              <a:t>Windows, windows, window</a:t>
            </a:r>
          </a:p>
          <a:p>
            <a:pPr lvl="1" eaLnBrk="1" hangingPunct="1"/>
            <a:r>
              <a:rPr lang="en-US" sz="1600" dirty="0">
                <a:sym typeface="Symbol" charset="2"/>
              </a:rPr>
              <a:t>Enter: </a:t>
            </a:r>
            <a:r>
              <a:rPr lang="en-US" sz="1600" b="1" i="1" dirty="0">
                <a:sym typeface="Symbol" charset="2"/>
              </a:rPr>
              <a:t>Windows</a:t>
            </a:r>
            <a:r>
              <a:rPr lang="en-US" sz="1600" dirty="0">
                <a:sym typeface="Symbol" charset="2"/>
              </a:rPr>
              <a:t>	Search: </a:t>
            </a:r>
            <a:r>
              <a:rPr lang="en-US" sz="1600" b="1" i="1" dirty="0">
                <a:sym typeface="Symbol" charset="2"/>
              </a:rPr>
              <a:t>Windows</a:t>
            </a:r>
          </a:p>
          <a:p>
            <a:pPr eaLnBrk="1" hangingPunct="1"/>
            <a:r>
              <a:rPr lang="en-US" dirty="0">
                <a:sym typeface="Symbol" charset="2"/>
              </a:rPr>
              <a:t>Potentially more powerful, but less efficient</a:t>
            </a:r>
          </a:p>
          <a:p>
            <a:pPr lvl="1" eaLnBrk="1" hangingPunct="1"/>
            <a:endParaRPr lang="en-US" dirty="0">
              <a:sym typeface="Symbol" charset="2"/>
            </a:endParaRPr>
          </a:p>
        </p:txBody>
      </p:sp>
    </p:spTree>
    <p:extLst>
      <p:ext uri="{BB962C8B-B14F-4D97-AF65-F5344CB8AC3E}">
        <p14:creationId xmlns:p14="http://schemas.microsoft.com/office/powerpoint/2010/main" val="215142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7951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p:txBody>
          <a:bodyPr/>
          <a:lstStyle/>
          <a:p>
            <a:pPr eaLnBrk="1" hangingPunct="1"/>
            <a:r>
              <a:rPr lang="en-US" dirty="0"/>
              <a:t>Reduce inflections or variant forms to base form</a:t>
            </a:r>
          </a:p>
          <a:p>
            <a:pPr lvl="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a:spcBef>
                <a:spcPts val="500"/>
              </a:spcBef>
              <a:spcAft>
                <a:spcPts val="500"/>
              </a:spcAft>
            </a:pPr>
            <a:r>
              <a:rPr lang="en-US" i="1" dirty="0"/>
              <a:t>the boy's cars are different colors</a:t>
            </a:r>
            <a:r>
              <a:rPr lang="en-US" dirty="0"/>
              <a:t> </a:t>
            </a:r>
            <a:r>
              <a:rPr lang="en-US" dirty="0">
                <a:sym typeface="Symbol" charset="2"/>
              </a:rPr>
              <a:t></a:t>
            </a:r>
            <a:r>
              <a:rPr lang="en-US" dirty="0"/>
              <a:t> </a:t>
            </a:r>
            <a:r>
              <a:rPr lang="en-US" i="1" dirty="0"/>
              <a:t>the boy car be different color</a:t>
            </a:r>
          </a:p>
          <a:p>
            <a:pPr>
              <a:spcBef>
                <a:spcPts val="500"/>
              </a:spcBef>
              <a:spcAft>
                <a:spcPts val="500"/>
              </a:spcAft>
            </a:pPr>
            <a:r>
              <a:rPr lang="en-US" dirty="0"/>
              <a:t>Lemmatization: have to find correct dictionary headword form</a:t>
            </a:r>
          </a:p>
          <a:p>
            <a:pPr>
              <a:lnSpc>
                <a:spcPct val="90000"/>
              </a:lnSpc>
            </a:pPr>
            <a:r>
              <a:rPr lang="en-US" dirty="0"/>
              <a:t>Machine translation</a:t>
            </a:r>
          </a:p>
          <a:p>
            <a:pPr lvl="1">
              <a:lnSpc>
                <a:spcPct val="90000"/>
              </a:lnSpc>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same lemma as </a:t>
            </a:r>
            <a:r>
              <a:rPr lang="en-US" dirty="0" err="1">
                <a:solidFill>
                  <a:srgbClr val="A50021"/>
                </a:solidFill>
              </a:rPr>
              <a:t>querer</a:t>
            </a:r>
            <a:r>
              <a:rPr lang="en-US" dirty="0"/>
              <a:t> ‘want’</a:t>
            </a:r>
          </a:p>
          <a:p>
            <a:pPr lvl="1">
              <a:spcBef>
                <a:spcPts val="500"/>
              </a:spcBef>
              <a:spcAft>
                <a:spcPts val="500"/>
              </a:spcAft>
            </a:pPr>
            <a:endParaRPr lang="en-US" dirty="0"/>
          </a:p>
        </p:txBody>
      </p:sp>
    </p:spTree>
    <p:extLst>
      <p:ext uri="{BB962C8B-B14F-4D97-AF65-F5344CB8AC3E}">
        <p14:creationId xmlns:p14="http://schemas.microsoft.com/office/powerpoint/2010/main" val="40522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Morphology</a:t>
            </a:r>
          </a:p>
        </p:txBody>
      </p:sp>
      <p:sp>
        <p:nvSpPr>
          <p:cNvPr id="43011" name="Rectangle 3"/>
          <p:cNvSpPr>
            <a:spLocks noGrp="1" noChangeArrowheads="1"/>
          </p:cNvSpPr>
          <p:nvPr>
            <p:ph idx="1"/>
          </p:nvPr>
        </p:nvSpPr>
        <p:spPr/>
        <p:txBody>
          <a:bodyPr/>
          <a:lstStyle/>
          <a:p>
            <a:r>
              <a:rPr lang="en-US" sz="2800" b="1" dirty="0"/>
              <a:t>Morphemes</a:t>
            </a:r>
            <a:r>
              <a:rPr lang="en-US" sz="2800" dirty="0"/>
              <a:t>:</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Bits and pieces that adhere to stems</a:t>
            </a:r>
          </a:p>
          <a:p>
            <a:pPr lvl="1"/>
            <a:r>
              <a:rPr lang="en-US" sz="2800" dirty="0"/>
              <a:t>Often with grammatical functions</a:t>
            </a:r>
          </a:p>
        </p:txBody>
      </p:sp>
    </p:spTree>
    <p:extLst>
      <p:ext uri="{BB962C8B-B14F-4D97-AF65-F5344CB8AC3E}">
        <p14:creationId xmlns:p14="http://schemas.microsoft.com/office/powerpoint/2010/main" val="113074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Stemming</a:t>
            </a:r>
          </a:p>
        </p:txBody>
      </p:sp>
      <p:sp>
        <p:nvSpPr>
          <p:cNvPr id="38915" name="Rectangle 3"/>
          <p:cNvSpPr>
            <a:spLocks noGrp="1" noChangeArrowheads="1"/>
          </p:cNvSpPr>
          <p:nvPr>
            <p:ph idx="1"/>
          </p:nvPr>
        </p:nvSpPr>
        <p:spPr/>
        <p:txBody>
          <a:bodyPr/>
          <a:lstStyle/>
          <a:p>
            <a:pPr eaLnBrk="1" hangingPunct="1"/>
            <a:r>
              <a:rPr lang="en-US" dirty="0"/>
              <a:t>Reduce terms to their stems in information retrieval</a:t>
            </a:r>
          </a:p>
          <a:p>
            <a:pPr eaLnBrk="1" hangingPunct="1"/>
            <a:r>
              <a:rPr lang="en-US" i="1" dirty="0"/>
              <a:t>Stemming</a:t>
            </a:r>
            <a:r>
              <a:rPr lang="en-US" dirty="0"/>
              <a:t> is crude chopping of affixes</a:t>
            </a:r>
          </a:p>
          <a:p>
            <a:pPr lvl="1" eaLnBrk="1" hangingPunct="1"/>
            <a:r>
              <a:rPr lang="en-US" dirty="0"/>
              <a:t>language dependent</a:t>
            </a:r>
          </a:p>
          <a:p>
            <a:pPr lvl="1" eaLnBrk="1" hangingPunct="1"/>
            <a:r>
              <a:rPr lang="en-US" dirty="0"/>
              <a:t>e.g., </a:t>
            </a:r>
            <a:r>
              <a:rPr lang="en-US" b="1" i="1" dirty="0"/>
              <a:t>automate(s), automatic, automation</a:t>
            </a:r>
            <a:r>
              <a:rPr lang="en-US" dirty="0"/>
              <a:t> all reduced to </a:t>
            </a:r>
            <a:r>
              <a:rPr lang="en-US" b="1" i="1" dirty="0"/>
              <a:t>automat</a:t>
            </a:r>
            <a:r>
              <a:rPr lang="en-US" dirty="0"/>
              <a:t>.</a:t>
            </a:r>
          </a:p>
        </p:txBody>
      </p:sp>
      <p:sp>
        <p:nvSpPr>
          <p:cNvPr id="38916" name="Rectangle 4"/>
          <p:cNvSpPr>
            <a:spLocks noChangeArrowheads="1"/>
          </p:cNvSpPr>
          <p:nvPr/>
        </p:nvSpPr>
        <p:spPr bwMode="auto">
          <a:xfrm>
            <a:off x="777876" y="2110979"/>
            <a:ext cx="184731" cy="369332"/>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81000" y="4170016"/>
            <a:ext cx="3581400" cy="1384995"/>
          </a:xfrm>
          <a:prstGeom prst="rect">
            <a:avLst/>
          </a:prstGeom>
          <a:solidFill>
            <a:schemeClr val="accent1">
              <a:alpha val="50195"/>
            </a:schemeClr>
          </a:solidFill>
          <a:ln w="9525">
            <a:solidFill>
              <a:schemeClr val="tx1"/>
            </a:solidFill>
            <a:miter lim="800000"/>
            <a:headEnd/>
            <a:tailEnd/>
          </a:ln>
        </p:spPr>
        <p:txBody>
          <a:bodyPr anchor="ctr">
            <a:prstTxWarp prst="textNoShape">
              <a:avLst/>
            </a:prstTxWarp>
            <a:spAutoFit/>
          </a:bodyPr>
          <a:lstStyle/>
          <a:p>
            <a:r>
              <a:rPr lang="en-US" sz="2100" i="1" dirty="0">
                <a:solidFill>
                  <a:srgbClr val="404040"/>
                </a:solidFill>
                <a:latin typeface="Calibri"/>
                <a:cs typeface="Calibri"/>
              </a:rPr>
              <a:t>for example compressed </a:t>
            </a:r>
          </a:p>
          <a:p>
            <a:r>
              <a:rPr lang="en-US" sz="2100" i="1" dirty="0">
                <a:solidFill>
                  <a:srgbClr val="404040"/>
                </a:solidFill>
                <a:latin typeface="Calibri"/>
                <a:cs typeface="Calibri"/>
              </a:rPr>
              <a:t>and compression are both </a:t>
            </a:r>
          </a:p>
          <a:p>
            <a:r>
              <a:rPr lang="en-US" sz="2100" i="1" dirty="0">
                <a:solidFill>
                  <a:srgbClr val="404040"/>
                </a:solidFill>
                <a:latin typeface="Calibri"/>
                <a:cs typeface="Calibri"/>
              </a:rPr>
              <a:t>accepted as equivalent to </a:t>
            </a:r>
          </a:p>
          <a:p>
            <a:r>
              <a:rPr lang="en-US" sz="2100" i="1" dirty="0">
                <a:solidFill>
                  <a:srgbClr val="404040"/>
                </a:solidFill>
                <a:latin typeface="Calibri"/>
                <a:cs typeface="Calibri"/>
              </a:rPr>
              <a:t>compress</a:t>
            </a:r>
            <a:r>
              <a:rPr lang="en-US" sz="2100" dirty="0">
                <a:solidFill>
                  <a:srgbClr val="404040"/>
                </a:solidFill>
                <a:latin typeface="Calibri"/>
                <a:cs typeface="Calibri"/>
              </a:rPr>
              <a:t>.</a:t>
            </a:r>
          </a:p>
        </p:txBody>
      </p:sp>
      <p:sp>
        <p:nvSpPr>
          <p:cNvPr id="38918" name="Rectangle 6"/>
          <p:cNvSpPr>
            <a:spLocks noChangeArrowheads="1"/>
          </p:cNvSpPr>
          <p:nvPr/>
        </p:nvSpPr>
        <p:spPr bwMode="auto">
          <a:xfrm>
            <a:off x="5000627" y="4286250"/>
            <a:ext cx="3609975" cy="1143000"/>
          </a:xfrm>
          <a:prstGeom prst="rect">
            <a:avLst/>
          </a:prstGeom>
          <a:solidFill>
            <a:schemeClr val="accent1">
              <a:alpha val="50195"/>
            </a:schemeClr>
          </a:solidFill>
          <a:ln w="9525">
            <a:solidFill>
              <a:schemeClr val="tx1"/>
            </a:solidFill>
            <a:miter lim="800000"/>
            <a:headEnd/>
            <a:tailEnd/>
          </a:ln>
        </p:spPr>
        <p:txBody>
          <a:bodyPr wrap="none">
            <a:prstTxWarp prst="textNoShape">
              <a:avLst/>
            </a:prstTxWarp>
          </a:bodyPr>
          <a:lstStyle/>
          <a:p>
            <a:r>
              <a:rPr lang="en-US" sz="2100" dirty="0">
                <a:solidFill>
                  <a:srgbClr val="404040"/>
                </a:solidFill>
                <a:latin typeface="Calibri"/>
                <a:cs typeface="Calibri"/>
              </a:rPr>
              <a:t>for </a:t>
            </a:r>
            <a:r>
              <a:rPr lang="en-US" sz="2100" dirty="0" err="1">
                <a:solidFill>
                  <a:srgbClr val="404040"/>
                </a:solidFill>
                <a:latin typeface="Calibri"/>
                <a:cs typeface="Calibri"/>
              </a:rPr>
              <a:t>exampl</a:t>
            </a:r>
            <a:r>
              <a:rPr lang="en-US" sz="2100" dirty="0">
                <a:solidFill>
                  <a:srgbClr val="404040"/>
                </a:solidFill>
                <a:latin typeface="Calibri"/>
                <a:cs typeface="Calibri"/>
              </a:rPr>
              <a:t> compress and</a:t>
            </a:r>
          </a:p>
          <a:p>
            <a:r>
              <a:rPr lang="en-US" sz="2100" dirty="0">
                <a:solidFill>
                  <a:srgbClr val="404040"/>
                </a:solidFill>
                <a:latin typeface="Calibri"/>
                <a:cs typeface="Calibri"/>
              </a:rPr>
              <a:t>compress </a:t>
            </a:r>
            <a:r>
              <a:rPr lang="en-US" sz="2100" dirty="0" err="1">
                <a:solidFill>
                  <a:srgbClr val="404040"/>
                </a:solidFill>
                <a:latin typeface="Calibri"/>
                <a:cs typeface="Calibri"/>
              </a:rPr>
              <a:t>ar</a:t>
            </a:r>
            <a:r>
              <a:rPr lang="en-US" sz="2100" dirty="0">
                <a:solidFill>
                  <a:srgbClr val="404040"/>
                </a:solidFill>
                <a:latin typeface="Calibri"/>
                <a:cs typeface="Calibri"/>
              </a:rPr>
              <a:t> both accept</a:t>
            </a:r>
          </a:p>
          <a:p>
            <a:r>
              <a:rPr lang="en-US" sz="2100" dirty="0">
                <a:solidFill>
                  <a:srgbClr val="404040"/>
                </a:solidFill>
                <a:latin typeface="Calibri"/>
                <a:cs typeface="Calibri"/>
              </a:rPr>
              <a:t>as </a:t>
            </a:r>
            <a:r>
              <a:rPr lang="en-US" sz="2100" dirty="0" err="1">
                <a:solidFill>
                  <a:srgbClr val="404040"/>
                </a:solidFill>
                <a:latin typeface="Calibri"/>
                <a:cs typeface="Calibri"/>
              </a:rPr>
              <a:t>equival</a:t>
            </a:r>
            <a:r>
              <a:rPr lang="en-US" sz="2100" dirty="0">
                <a:solidFill>
                  <a:srgbClr val="404040"/>
                </a:solidFill>
                <a:latin typeface="Calibri"/>
                <a:cs typeface="Calibri"/>
              </a:rPr>
              <a:t> to compress</a:t>
            </a:r>
          </a:p>
        </p:txBody>
      </p:sp>
      <p:sp>
        <p:nvSpPr>
          <p:cNvPr id="38919" name="AutoShape 7"/>
          <p:cNvSpPr>
            <a:spLocks noChangeArrowheads="1"/>
          </p:cNvSpPr>
          <p:nvPr/>
        </p:nvSpPr>
        <p:spPr bwMode="auto">
          <a:xfrm>
            <a:off x="4419600" y="4686302"/>
            <a:ext cx="304800" cy="364331"/>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565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389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66800" y="1066800"/>
            <a:ext cx="7543800" cy="1450757"/>
          </a:xfrm>
        </p:spPr>
        <p:txBody>
          <a:bodyPr/>
          <a:lstStyle/>
          <a:p>
            <a:pPr eaLnBrk="1" hangingPunct="1"/>
            <a:r>
              <a:rPr lang="en-US" dirty="0"/>
              <a:t>Porter’s algorithm</a:t>
            </a:r>
            <a:br>
              <a:rPr lang="en-US" dirty="0"/>
            </a:br>
            <a:r>
              <a:rPr lang="en-US" dirty="0"/>
              <a:t>The most common English stemmer</a:t>
            </a:r>
          </a:p>
        </p:txBody>
      </p:sp>
      <p:sp>
        <p:nvSpPr>
          <p:cNvPr id="39939" name="Rectangle 3"/>
          <p:cNvSpPr>
            <a:spLocks noGrp="1" noChangeArrowheads="1"/>
          </p:cNvSpPr>
          <p:nvPr>
            <p:ph sz="quarter" idx="1"/>
          </p:nvPr>
        </p:nvSpPr>
        <p:spPr>
          <a:xfrm>
            <a:off x="167640" y="2989996"/>
            <a:ext cx="4876800" cy="3333750"/>
          </a:xfrm>
        </p:spPr>
        <p:txBody>
          <a:bodyPr/>
          <a:lstStyle/>
          <a:p>
            <a:pPr marL="0" indent="0">
              <a:buNone/>
            </a:pPr>
            <a:r>
              <a:rPr lang="en-US" dirty="0"/>
              <a:t>   Step 1a</a:t>
            </a:r>
          </a:p>
          <a:p>
            <a:pPr marL="457200" lvl="1" indent="0">
              <a:buNone/>
            </a:pPr>
            <a:r>
              <a:rPr lang="en-US" sz="1600" dirty="0" err="1">
                <a:latin typeface="Courier"/>
                <a:cs typeface="Courier"/>
              </a:rPr>
              <a:t>sses</a:t>
            </a:r>
            <a:r>
              <a:rPr lang="en-US" sz="1600" dirty="0">
                <a:latin typeface="Courier"/>
                <a:cs typeface="Courier"/>
              </a:rPr>
              <a:t> </a:t>
            </a:r>
            <a:r>
              <a:rPr lang="en-US" sz="1600" dirty="0">
                <a:latin typeface="Courier"/>
                <a:cs typeface="Courier"/>
                <a:sym typeface="Symbol" charset="2"/>
              </a:rPr>
              <a:t> </a:t>
            </a:r>
            <a:r>
              <a:rPr lang="en-US" sz="1600" dirty="0" err="1">
                <a:latin typeface="Courier"/>
                <a:cs typeface="Courier"/>
                <a:sym typeface="Symbol" charset="2"/>
              </a:rPr>
              <a:t>ss</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caresses  caress</a:t>
            </a:r>
          </a:p>
          <a:p>
            <a:pPr marL="457200" lvl="1" indent="0">
              <a:buNone/>
            </a:pPr>
            <a:r>
              <a:rPr lang="en-US" sz="1600" dirty="0" err="1">
                <a:latin typeface="Courier"/>
                <a:cs typeface="Courier"/>
              </a:rPr>
              <a:t>ies</a:t>
            </a:r>
            <a:r>
              <a:rPr lang="en-US" sz="1600" dirty="0">
                <a:latin typeface="Courier"/>
                <a:cs typeface="Courier"/>
              </a:rPr>
              <a:t>  </a:t>
            </a:r>
            <a:r>
              <a:rPr lang="en-US" sz="1600" dirty="0">
                <a:latin typeface="Courier"/>
                <a:cs typeface="Courier"/>
                <a:sym typeface="Symbol" charset="2"/>
              </a:rPr>
              <a:t> </a:t>
            </a:r>
            <a:r>
              <a:rPr lang="en-US" sz="1600" dirty="0" err="1">
                <a:latin typeface="Courier"/>
                <a:cs typeface="Courier"/>
                <a:sym typeface="Symbol" charset="2"/>
              </a:rPr>
              <a:t>i</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ponies    </a:t>
            </a:r>
            <a:r>
              <a:rPr lang="en-US" sz="1600" dirty="0" err="1">
                <a:solidFill>
                  <a:schemeClr val="accent5">
                    <a:lumMod val="75000"/>
                  </a:schemeClr>
                </a:solidFill>
                <a:latin typeface="Courier"/>
                <a:cs typeface="Courier"/>
                <a:sym typeface="Symbol" charset="2"/>
              </a:rPr>
              <a:t>poni</a:t>
            </a:r>
            <a:endParaRPr lang="en-US" sz="1600" dirty="0">
              <a:solidFill>
                <a:schemeClr val="accent5">
                  <a:lumMod val="75000"/>
                </a:schemeClr>
              </a:solidFill>
              <a:latin typeface="Courier"/>
              <a:cs typeface="Courier"/>
              <a:sym typeface="Symbol" charset="2"/>
            </a:endParaRPr>
          </a:p>
          <a:p>
            <a:pPr marL="457200" lvl="1" indent="0">
              <a:buNone/>
            </a:pPr>
            <a:r>
              <a:rPr lang="en-US" sz="1600" dirty="0" err="1">
                <a:latin typeface="Courier"/>
                <a:cs typeface="Courier"/>
                <a:sym typeface="Symbol" charset="2"/>
              </a:rPr>
              <a:t>ss</a:t>
            </a:r>
            <a:r>
              <a:rPr lang="en-US" sz="1600" dirty="0">
                <a:latin typeface="Courier"/>
                <a:cs typeface="Courier"/>
                <a:sym typeface="Symbol" charset="2"/>
              </a:rPr>
              <a:t>    </a:t>
            </a:r>
            <a:r>
              <a:rPr lang="en-US" sz="1600" dirty="0" err="1">
                <a:latin typeface="Courier"/>
                <a:cs typeface="Courier"/>
                <a:sym typeface="Symbol" charset="2"/>
              </a:rPr>
              <a:t>ss</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caress    caress</a:t>
            </a:r>
          </a:p>
          <a:p>
            <a:pPr marL="457200" lvl="1" indent="0">
              <a:buNone/>
            </a:pPr>
            <a:r>
              <a:rPr lang="en-US" sz="1600" dirty="0">
                <a:latin typeface="Courier"/>
                <a:cs typeface="Courier"/>
                <a:sym typeface="Symbol" charset="2"/>
              </a:rPr>
              <a:t>s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cats       cat</a:t>
            </a:r>
          </a:p>
          <a:p>
            <a:pPr marL="0" indent="0">
              <a:buNone/>
            </a:pPr>
            <a:r>
              <a:rPr lang="en-US" dirty="0">
                <a:latin typeface="Calibri"/>
                <a:cs typeface="Calibri"/>
                <a:sym typeface="Symbol" charset="2"/>
              </a:rPr>
              <a:t>  Step 1b</a:t>
            </a:r>
          </a:p>
          <a:p>
            <a:pPr marL="457200" lvl="1" indent="0">
              <a:buNone/>
            </a:pPr>
            <a:r>
              <a:rPr lang="en-US" sz="1600" dirty="0">
                <a:latin typeface="Courier"/>
                <a:cs typeface="Courier"/>
                <a:sym typeface="Symbol" charset="2"/>
              </a:rPr>
              <a:t>(*v*)</a:t>
            </a:r>
            <a:r>
              <a:rPr lang="en-US" sz="1600" dirty="0" err="1">
                <a:latin typeface="Courier"/>
                <a:cs typeface="Courier"/>
                <a:sym typeface="Symbol" charset="2"/>
              </a:rPr>
              <a:t>ing</a:t>
            </a:r>
            <a:r>
              <a:rPr lang="en-US" sz="1600" dirty="0">
                <a:latin typeface="Courier"/>
                <a:cs typeface="Courier"/>
                <a:sym typeface="Symbol" charset="2"/>
              </a:rPr>
              <a:t>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walking    walk</a:t>
            </a:r>
          </a:p>
          <a:p>
            <a:pPr marL="457200" lvl="1" indent="0">
              <a:buNone/>
            </a:pPr>
            <a:r>
              <a:rPr lang="en-US" sz="1600" dirty="0">
                <a:solidFill>
                  <a:schemeClr val="accent5">
                    <a:lumMod val="75000"/>
                  </a:schemeClr>
                </a:solidFill>
                <a:latin typeface="Courier"/>
                <a:cs typeface="Courier"/>
                <a:sym typeface="Symbol" charset="2"/>
              </a:rPr>
              <a:t>              sing       sing</a:t>
            </a:r>
          </a:p>
          <a:p>
            <a:pPr marL="457200" lvl="1" indent="0">
              <a:buNone/>
            </a:pPr>
            <a:r>
              <a:rPr lang="en-US" sz="1600" dirty="0">
                <a:latin typeface="Courier"/>
                <a:cs typeface="Courier"/>
                <a:sym typeface="Symbol" charset="2"/>
              </a:rPr>
              <a:t>(*v*)</a:t>
            </a:r>
            <a:r>
              <a:rPr lang="en-US" sz="1600" dirty="0" err="1">
                <a:latin typeface="Courier"/>
                <a:cs typeface="Courier"/>
                <a:sym typeface="Symbol" charset="2"/>
              </a:rPr>
              <a:t>ed</a:t>
            </a:r>
            <a:r>
              <a:rPr lang="en-US" sz="1600" dirty="0">
                <a:latin typeface="Courier"/>
                <a:cs typeface="Courier"/>
                <a:sym typeface="Symbol" charset="2"/>
              </a:rPr>
              <a:t>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plastered  plaster</a:t>
            </a:r>
          </a:p>
          <a:p>
            <a:pPr marL="457200" lvl="1" indent="0">
              <a:buNone/>
            </a:pPr>
            <a:r>
              <a:rPr lang="en-US" dirty="0">
                <a:solidFill>
                  <a:schemeClr val="accent5">
                    <a:lumMod val="75000"/>
                  </a:schemeClr>
                </a:solidFill>
                <a:latin typeface="Courier"/>
                <a:cs typeface="Courier"/>
                <a:sym typeface="Symbol" charset="2"/>
              </a:rPr>
              <a:t>…</a:t>
            </a:r>
          </a:p>
          <a:p>
            <a:endParaRPr lang="en-US" sz="2200" dirty="0">
              <a:latin typeface="Courier"/>
              <a:cs typeface="Courier"/>
              <a:sym typeface="Symbol" charset="2"/>
            </a:endParaRPr>
          </a:p>
        </p:txBody>
      </p:sp>
      <p:sp>
        <p:nvSpPr>
          <p:cNvPr id="5" name="Rectangle 3"/>
          <p:cNvSpPr txBox="1">
            <a:spLocks noChangeArrowheads="1"/>
          </p:cNvSpPr>
          <p:nvPr/>
        </p:nvSpPr>
        <p:spPr bwMode="auto">
          <a:xfrm>
            <a:off x="4511040" y="3066196"/>
            <a:ext cx="4876800" cy="3333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t>   Step 2 (for long stems)</a:t>
            </a:r>
          </a:p>
          <a:p>
            <a:pPr marL="457200" lvl="1" indent="0">
              <a:buNone/>
            </a:pPr>
            <a:r>
              <a:rPr lang="en-US" sz="1600" dirty="0" err="1">
                <a:latin typeface="Courier"/>
                <a:cs typeface="Courier"/>
              </a:rPr>
              <a:t>ational</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relational relate</a:t>
            </a:r>
          </a:p>
          <a:p>
            <a:pPr marL="457200" lvl="1" indent="0">
              <a:buNone/>
            </a:pPr>
            <a:r>
              <a:rPr lang="en-US" sz="1600" dirty="0" err="1">
                <a:latin typeface="Courier"/>
                <a:cs typeface="Courier"/>
              </a:rPr>
              <a:t>izer</a:t>
            </a:r>
            <a:r>
              <a:rPr lang="en-US" sz="1600" dirty="0">
                <a:latin typeface="Courier"/>
                <a:cs typeface="Courier"/>
                <a:sym typeface="Symbol" charset="2"/>
              </a:rPr>
              <a:t> </a:t>
            </a:r>
            <a:r>
              <a:rPr lang="en-US" sz="1600" dirty="0" err="1">
                <a:latin typeface="Courier"/>
                <a:cs typeface="Courier"/>
                <a:sym typeface="Symbol" charset="2"/>
              </a:rPr>
              <a:t>ize</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digitizer  digitize</a:t>
            </a:r>
          </a:p>
          <a:p>
            <a:pPr marL="457200" lvl="1" indent="0">
              <a:buNone/>
            </a:pPr>
            <a:r>
              <a:rPr lang="en-US" sz="1600" dirty="0" err="1">
                <a:latin typeface="Courier"/>
                <a:cs typeface="Courier"/>
                <a:sym typeface="Symbol" charset="2"/>
              </a:rPr>
              <a:t>ator</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operator   operate</a:t>
            </a:r>
          </a:p>
          <a:p>
            <a:pPr marL="457200" lvl="1" inden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a:p>
            <a:pPr marL="0" indent="0">
              <a:buNone/>
            </a:pPr>
            <a:r>
              <a:rPr lang="en-US" sz="2000" dirty="0">
                <a:latin typeface="Calibri"/>
                <a:cs typeface="Calibri"/>
                <a:sym typeface="Symbol" charset="2"/>
              </a:rPr>
              <a:t>    Step 3 (for longer stems)</a:t>
            </a:r>
          </a:p>
          <a:p>
            <a:pPr marL="457200" lvl="1" indent="0">
              <a:buNone/>
            </a:pPr>
            <a:r>
              <a:rPr lang="en-US" sz="1600" dirty="0">
                <a:latin typeface="Courier"/>
                <a:cs typeface="Courier"/>
                <a:sym typeface="Symbol" charset="2"/>
              </a:rPr>
              <a:t>al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revival     </a:t>
            </a:r>
            <a:r>
              <a:rPr lang="en-US" sz="1600" dirty="0" err="1">
                <a:solidFill>
                  <a:schemeClr val="accent5">
                    <a:lumMod val="75000"/>
                  </a:schemeClr>
                </a:solidFill>
                <a:latin typeface="Courier"/>
                <a:cs typeface="Courier"/>
                <a:sym typeface="Symbol" charset="2"/>
              </a:rPr>
              <a:t>reviv</a:t>
            </a:r>
            <a:endParaRPr lang="en-US" sz="1600" dirty="0">
              <a:solidFill>
                <a:schemeClr val="accent5">
                  <a:lumMod val="75000"/>
                </a:schemeClr>
              </a:solidFill>
              <a:latin typeface="Courier"/>
              <a:cs typeface="Courier"/>
              <a:sym typeface="Symbol" charset="2"/>
            </a:endParaRPr>
          </a:p>
          <a:p>
            <a:pPr marL="457200" lvl="1" indent="0">
              <a:buNone/>
            </a:pPr>
            <a:r>
              <a:rPr lang="en-US" sz="1600" dirty="0">
                <a:latin typeface="Courier"/>
                <a:cs typeface="Courier"/>
                <a:sym typeface="Symbol" charset="2"/>
              </a:rPr>
              <a:t>able   </a:t>
            </a:r>
            <a:r>
              <a:rPr lang="en-US" sz="1600" dirty="0" err="1">
                <a:sym typeface="Symbol" charset="2"/>
              </a:rPr>
              <a:t>ø</a:t>
            </a:r>
            <a:r>
              <a:rPr lang="en-US" sz="1600" dirty="0">
                <a:sym typeface="Symbol" charset="2"/>
              </a:rPr>
              <a:t>      </a:t>
            </a:r>
            <a:r>
              <a:rPr lang="en-US" sz="1600" dirty="0">
                <a:solidFill>
                  <a:schemeClr val="accent5">
                    <a:lumMod val="75000"/>
                  </a:schemeClr>
                </a:solidFill>
                <a:latin typeface="Courier"/>
                <a:cs typeface="Courier"/>
                <a:sym typeface="Symbol" charset="2"/>
              </a:rPr>
              <a:t>adjustable  adjust</a:t>
            </a:r>
          </a:p>
          <a:p>
            <a:pPr marL="457200" lvl="1" indent="0">
              <a:buNone/>
            </a:pPr>
            <a:r>
              <a:rPr lang="en-US" sz="1600" dirty="0">
                <a:latin typeface="Courier"/>
                <a:cs typeface="Courier"/>
                <a:sym typeface="Symbol" charset="2"/>
              </a:rPr>
              <a:t>ate    </a:t>
            </a:r>
            <a:r>
              <a:rPr lang="en-US" sz="1600" dirty="0" err="1">
                <a:latin typeface="Courier"/>
                <a:cs typeface="Courier"/>
                <a:sym typeface="Symbol" charset="2"/>
              </a:rPr>
              <a:t>ø</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activate    </a:t>
            </a:r>
            <a:r>
              <a:rPr lang="en-US" sz="1600" dirty="0" err="1">
                <a:solidFill>
                  <a:schemeClr val="accent5">
                    <a:lumMod val="75000"/>
                  </a:schemeClr>
                </a:solidFill>
                <a:latin typeface="Courier"/>
                <a:cs typeface="Courier"/>
                <a:sym typeface="Symbol" charset="2"/>
              </a:rPr>
              <a:t>activ</a:t>
            </a:r>
            <a:endParaRPr lang="en-US" sz="1600" dirty="0">
              <a:solidFill>
                <a:schemeClr val="accent5">
                  <a:lumMod val="75000"/>
                </a:schemeClr>
              </a:solidFill>
              <a:latin typeface="Courier"/>
              <a:cs typeface="Courier"/>
              <a:sym typeface="Symbol" charset="2"/>
            </a:endParaRPr>
          </a:p>
          <a:p>
            <a:pPr marL="457200" lvl="1" inden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a:p>
            <a:endParaRPr lang="en-US" sz="2200" dirty="0">
              <a:latin typeface="Courier"/>
              <a:cs typeface="Courier"/>
              <a:sym typeface="Symbol" charset="2"/>
            </a:endParaRPr>
          </a:p>
        </p:txBody>
      </p:sp>
    </p:spTree>
    <p:extLst>
      <p:ext uri="{BB962C8B-B14F-4D97-AF65-F5344CB8AC3E}">
        <p14:creationId xmlns:p14="http://schemas.microsoft.com/office/powerpoint/2010/main" val="24689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0100" y="5252936"/>
            <a:ext cx="7543800" cy="1028715"/>
          </a:xfrm>
        </p:spPr>
        <p:txBody>
          <a:bodyPr anchor="ctr">
            <a:normAutofit/>
          </a:bodyPr>
          <a:lstStyle/>
          <a:p>
            <a:pPr algn="ctr"/>
            <a:r>
              <a:rPr lang="en-US" sz="3400">
                <a:solidFill>
                  <a:srgbClr val="FFFFFF"/>
                </a:solidFill>
              </a:rPr>
              <a:t>Viewing morphology in a corpus</a:t>
            </a:r>
            <a:br>
              <a:rPr lang="en-US" sz="3400">
                <a:solidFill>
                  <a:srgbClr val="FFFFFF"/>
                </a:solidFill>
              </a:rPr>
            </a:br>
            <a:r>
              <a:rPr lang="en-US" sz="3400">
                <a:solidFill>
                  <a:srgbClr val="FFFFFF"/>
                </a:solidFill>
              </a:rPr>
              <a:t>Why only strip –ing if there is a vowel?</a:t>
            </a:r>
          </a:p>
        </p:txBody>
      </p:sp>
      <p:sp>
        <p:nvSpPr>
          <p:cNvPr id="3" name="Content Placeholder 2"/>
          <p:cNvSpPr>
            <a:spLocks noGrp="1"/>
          </p:cNvSpPr>
          <p:nvPr>
            <p:ph idx="1"/>
          </p:nvPr>
        </p:nvSpPr>
        <p:spPr>
          <a:xfrm>
            <a:off x="822960" y="1086678"/>
            <a:ext cx="7520940" cy="3471467"/>
          </a:xfrm>
        </p:spPr>
        <p:txBody>
          <a:bodyPr>
            <a:normAutofit/>
          </a:bodyPr>
          <a:lstStyle/>
          <a:p>
            <a:pPr marL="457200" lvl="1" indent="0">
              <a:buNone/>
            </a:pPr>
            <a:r>
              <a:rPr lang="en-US">
                <a:latin typeface="Courier"/>
                <a:cs typeface="Courier"/>
                <a:sym typeface="Symbol" charset="2"/>
              </a:rPr>
              <a:t>(*v*)</a:t>
            </a:r>
            <a:r>
              <a:rPr lang="en-US" err="1">
                <a:latin typeface="Courier"/>
                <a:cs typeface="Courier"/>
                <a:sym typeface="Symbol" charset="2"/>
              </a:rPr>
              <a:t>ing</a:t>
            </a:r>
            <a:r>
              <a:rPr lang="en-US">
                <a:latin typeface="Courier"/>
                <a:cs typeface="Courier"/>
                <a:sym typeface="Symbol" charset="2"/>
              </a:rPr>
              <a:t>  </a:t>
            </a:r>
            <a:r>
              <a:rPr lang="en-US" err="1">
                <a:sym typeface="Symbol" charset="2"/>
              </a:rPr>
              <a:t>ø</a:t>
            </a:r>
            <a:r>
              <a:rPr lang="en-US">
                <a:sym typeface="Symbol" charset="2"/>
              </a:rPr>
              <a:t>    </a:t>
            </a:r>
            <a:r>
              <a:rPr lang="en-US">
                <a:latin typeface="Courier"/>
                <a:cs typeface="Courier"/>
                <a:sym typeface="Symbol" charset="2"/>
              </a:rPr>
              <a:t>walking    walk</a:t>
            </a:r>
          </a:p>
          <a:p>
            <a:pPr marL="457200" lvl="1" indent="0">
              <a:buNone/>
            </a:pPr>
            <a:r>
              <a:rPr lang="en-US">
                <a:latin typeface="Courier"/>
                <a:cs typeface="Courier"/>
                <a:sym typeface="Symbol" charset="2"/>
              </a:rPr>
              <a:t>              sing       sing</a:t>
            </a:r>
          </a:p>
          <a:p>
            <a:pPr marL="457200" lvl="1" indent="0">
              <a:buNone/>
            </a:pPr>
            <a:endParaRPr lang="en-US">
              <a:latin typeface="Courier"/>
              <a:cs typeface="Courier"/>
              <a:sym typeface="Symbol" charset="2"/>
            </a:endParaRPr>
          </a:p>
        </p:txBody>
      </p:sp>
      <p:sp>
        <p:nvSpPr>
          <p:cNvPr id="13" name="Rectangle 1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7425343" y="6459785"/>
            <a:ext cx="984019" cy="365125"/>
          </a:xfrm>
        </p:spPr>
        <p:txBody>
          <a:bodyPr>
            <a:normAutofit/>
          </a:bodyPr>
          <a:lstStyle/>
          <a:p>
            <a:pPr>
              <a:spcAft>
                <a:spcPts val="600"/>
              </a:spcAft>
            </a:pPr>
            <a:fld id="{10F35DC5-7E65-8247-99AB-4E984F8A921E}" type="slidenum">
              <a:rPr lang="en-US" smtClean="0"/>
              <a:pPr>
                <a:spcAft>
                  <a:spcPts val="600"/>
                </a:spcAft>
              </a:pPr>
              <a:t>46</a:t>
            </a:fld>
            <a:endParaRPr lang="en-US"/>
          </a:p>
        </p:txBody>
      </p:sp>
    </p:spTree>
    <p:extLst>
      <p:ext uri="{BB962C8B-B14F-4D97-AF65-F5344CB8AC3E}">
        <p14:creationId xmlns:p14="http://schemas.microsoft.com/office/powerpoint/2010/main" val="329220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0100" y="5252936"/>
            <a:ext cx="7543800" cy="1028715"/>
          </a:xfrm>
        </p:spPr>
        <p:txBody>
          <a:bodyPr anchor="ctr">
            <a:normAutofit/>
          </a:bodyPr>
          <a:lstStyle/>
          <a:p>
            <a:pPr algn="ctr"/>
            <a:r>
              <a:rPr lang="en-US" sz="3400">
                <a:solidFill>
                  <a:srgbClr val="FFFFFF"/>
                </a:solidFill>
              </a:rPr>
              <a:t>Viewing morphology in a corpus</a:t>
            </a:r>
            <a:br>
              <a:rPr lang="en-US" sz="3400">
                <a:solidFill>
                  <a:srgbClr val="FFFFFF"/>
                </a:solidFill>
              </a:rPr>
            </a:br>
            <a:r>
              <a:rPr lang="en-US" sz="3400">
                <a:solidFill>
                  <a:srgbClr val="FFFFFF"/>
                </a:solidFill>
              </a:rPr>
              <a:t>Why only strip –ing if there is a vowel?</a:t>
            </a:r>
          </a:p>
        </p:txBody>
      </p:sp>
      <p:sp>
        <p:nvSpPr>
          <p:cNvPr id="3" name="Content Placeholder 2"/>
          <p:cNvSpPr>
            <a:spLocks noGrp="1"/>
          </p:cNvSpPr>
          <p:nvPr>
            <p:ph idx="1"/>
          </p:nvPr>
        </p:nvSpPr>
        <p:spPr>
          <a:xfrm>
            <a:off x="822960" y="1086678"/>
            <a:ext cx="7520940" cy="3471467"/>
          </a:xfrm>
        </p:spPr>
        <p:txBody>
          <a:bodyPr>
            <a:normAutofit/>
          </a:bodyPr>
          <a:lstStyle/>
          <a:p>
            <a:pPr marL="457200" lvl="1" indent="0">
              <a:buNone/>
            </a:pPr>
            <a:r>
              <a:rPr lang="en-US" dirty="0">
                <a:latin typeface="Courier"/>
                <a:cs typeface="Courier"/>
                <a:sym typeface="Symbol" charset="2"/>
              </a:rPr>
              <a:t>(*v*)</a:t>
            </a:r>
            <a:r>
              <a:rPr lang="en-US" dirty="0" err="1">
                <a:latin typeface="Courier"/>
                <a:cs typeface="Courier"/>
                <a:sym typeface="Symbol" charset="2"/>
              </a:rPr>
              <a:t>ing</a:t>
            </a:r>
            <a:r>
              <a:rPr lang="en-US" dirty="0">
                <a:latin typeface="Courier"/>
                <a:cs typeface="Courier"/>
                <a:sym typeface="Symbol" charset="2"/>
              </a:rPr>
              <a:t>  </a:t>
            </a:r>
            <a:r>
              <a:rPr lang="en-US" dirty="0" err="1">
                <a:sym typeface="Symbol" charset="2"/>
              </a:rPr>
              <a:t>ø</a:t>
            </a:r>
            <a:r>
              <a:rPr lang="en-US" dirty="0">
                <a:sym typeface="Symbol" charset="2"/>
              </a:rPr>
              <a:t>    </a:t>
            </a:r>
            <a:r>
              <a:rPr lang="en-US" dirty="0">
                <a:latin typeface="Courier"/>
                <a:cs typeface="Courier"/>
                <a:sym typeface="Symbol" charset="2"/>
              </a:rPr>
              <a:t>walking    walk</a:t>
            </a:r>
          </a:p>
          <a:p>
            <a:pPr marL="457200" lvl="1" indent="0">
              <a:buNone/>
            </a:pPr>
            <a:r>
              <a:rPr lang="en-US" dirty="0">
                <a:latin typeface="Courier"/>
                <a:cs typeface="Courier"/>
                <a:sym typeface="Symbol" charset="2"/>
              </a:rPr>
              <a:t>              sing       sing</a:t>
            </a:r>
          </a:p>
          <a:p>
            <a:pPr marL="457200" lvl="1" indent="0">
              <a:buNone/>
            </a:pPr>
            <a:endParaRPr lang="en-US" dirty="0">
              <a:latin typeface="Courier"/>
              <a:cs typeface="Courier"/>
              <a:sym typeface="Symbol" charset="2"/>
            </a:endParaRPr>
          </a:p>
        </p:txBody>
      </p:sp>
      <p:sp>
        <p:nvSpPr>
          <p:cNvPr id="13" name="Rectangle 1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7425343" y="6459785"/>
            <a:ext cx="984019" cy="365125"/>
          </a:xfrm>
        </p:spPr>
        <p:txBody>
          <a:bodyPr>
            <a:normAutofit/>
          </a:bodyPr>
          <a:lstStyle/>
          <a:p>
            <a:pPr>
              <a:spcAft>
                <a:spcPts val="600"/>
              </a:spcAft>
            </a:pPr>
            <a:fld id="{10F35DC5-7E65-8247-99AB-4E984F8A921E}" type="slidenum">
              <a:rPr lang="en-US" smtClean="0"/>
              <a:pPr>
                <a:spcAft>
                  <a:spcPts val="600"/>
                </a:spcAft>
              </a:pPr>
              <a:t>47</a:t>
            </a:fld>
            <a:endParaRPr lang="en-US"/>
          </a:p>
        </p:txBody>
      </p:sp>
      <p:sp>
        <p:nvSpPr>
          <p:cNvPr id="23" name="Slide Number Placeholder 3">
            <a:extLst>
              <a:ext uri="{FF2B5EF4-FFF2-40B4-BE49-F238E27FC236}">
                <a16:creationId xmlns:a16="http://schemas.microsoft.com/office/drawing/2014/main" id="{A0031A53-19C4-F547-A355-B43E4234C37F}"/>
              </a:ext>
            </a:extLst>
          </p:cNvPr>
          <p:cNvSpPr txBox="1">
            <a:spLocks/>
          </p:cNvSpPr>
          <p:nvPr/>
        </p:nvSpPr>
        <p:spPr>
          <a:xfrm>
            <a:off x="7617944" y="5343155"/>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F35DC5-7E65-8247-99AB-4E984F8A921E}" type="slidenum">
              <a:rPr lang="en-US" smtClean="0"/>
              <a:pPr/>
              <a:t>47</a:t>
            </a:fld>
            <a:endParaRPr lang="en-US"/>
          </a:p>
        </p:txBody>
      </p:sp>
      <p:sp>
        <p:nvSpPr>
          <p:cNvPr id="24" name="Rectangle 3">
            <a:extLst>
              <a:ext uri="{FF2B5EF4-FFF2-40B4-BE49-F238E27FC236}">
                <a16:creationId xmlns:a16="http://schemas.microsoft.com/office/drawing/2014/main" id="{41A9D5B1-FA9F-644C-8413-165B9366AC45}"/>
              </a:ext>
            </a:extLst>
          </p:cNvPr>
          <p:cNvSpPr txBox="1">
            <a:spLocks noChangeArrowheads="1"/>
          </p:cNvSpPr>
          <p:nvPr/>
        </p:nvSpPr>
        <p:spPr bwMode="auto">
          <a:xfrm>
            <a:off x="228600" y="2007569"/>
            <a:ext cx="9108001" cy="2743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400" dirty="0" err="1">
                <a:latin typeface="Courier"/>
                <a:cs typeface="Courier"/>
              </a:rPr>
              <a:t>tr</a:t>
            </a:r>
            <a:r>
              <a:rPr lang="en-US" sz="1400" dirty="0">
                <a:latin typeface="Courier"/>
                <a:cs typeface="Courier"/>
              </a:rPr>
              <a:t> -</a:t>
            </a:r>
            <a:r>
              <a:rPr lang="en-US" sz="1400" dirty="0" err="1">
                <a:latin typeface="Courier"/>
                <a:cs typeface="Courier"/>
              </a:rPr>
              <a:t>sc</a:t>
            </a:r>
            <a:r>
              <a:rPr lang="en-US" sz="1400" dirty="0">
                <a:latin typeface="Courier"/>
                <a:cs typeface="Courier"/>
              </a:rPr>
              <a:t> 'A-</a:t>
            </a:r>
            <a:r>
              <a:rPr lang="en-US" sz="1400" dirty="0" err="1">
                <a:latin typeface="Courier"/>
                <a:cs typeface="Courier"/>
              </a:rPr>
              <a:t>Za</a:t>
            </a:r>
            <a:r>
              <a:rPr lang="en-US" sz="1400" dirty="0">
                <a:latin typeface="Courier"/>
                <a:cs typeface="Courier"/>
              </a:rPr>
              <a:t>-z' '\n' &lt; </a:t>
            </a:r>
            <a:r>
              <a:rPr lang="en-US" sz="1400" dirty="0" err="1">
                <a:latin typeface="Courier"/>
                <a:cs typeface="Courier"/>
              </a:rPr>
              <a:t>shakes.txt</a:t>
            </a:r>
            <a:r>
              <a:rPr lang="en-US" sz="1400" dirty="0">
                <a:latin typeface="Courier"/>
                <a:cs typeface="Courier"/>
              </a:rPr>
              <a:t> | </a:t>
            </a:r>
            <a:r>
              <a:rPr lang="en-US" sz="1400" dirty="0" err="1">
                <a:latin typeface="Courier"/>
                <a:cs typeface="Courier"/>
              </a:rPr>
              <a:t>grep</a:t>
            </a:r>
            <a:r>
              <a:rPr lang="en-US" sz="1400" dirty="0">
                <a:latin typeface="Courier"/>
                <a:cs typeface="Courier"/>
              </a:rPr>
              <a:t> ’</a:t>
            </a:r>
            <a:r>
              <a:rPr lang="en-US" sz="1400" dirty="0" err="1">
                <a:latin typeface="Courier"/>
                <a:cs typeface="Courier"/>
              </a:rPr>
              <a:t>ing</a:t>
            </a:r>
            <a:r>
              <a:rPr lang="en-US" sz="1400" dirty="0">
                <a:latin typeface="Courier"/>
                <a:cs typeface="Courier"/>
              </a:rPr>
              <a:t>$' | sort | </a:t>
            </a:r>
            <a:r>
              <a:rPr lang="en-US" sz="1400" dirty="0" err="1">
                <a:latin typeface="Courier"/>
                <a:cs typeface="Courier"/>
              </a:rPr>
              <a:t>uniq</a:t>
            </a:r>
            <a:r>
              <a:rPr lang="en-US" sz="1400" dirty="0">
                <a:latin typeface="Courier"/>
                <a:cs typeface="Courier"/>
              </a:rPr>
              <a:t> -c | sort –nr </a:t>
            </a: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solidFill>
                <a:schemeClr val="accent5">
                  <a:lumMod val="60000"/>
                  <a:lumOff val="40000"/>
                </a:schemeClr>
              </a:solidFill>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endParaRPr lang="en-US" sz="1400" dirty="0">
              <a:latin typeface="Courier"/>
              <a:cs typeface="Courier"/>
            </a:endParaRPr>
          </a:p>
          <a:p>
            <a:pPr marL="0" indent="0">
              <a:lnSpc>
                <a:spcPct val="90000"/>
              </a:lnSpc>
              <a:buNone/>
            </a:pPr>
            <a:r>
              <a:rPr lang="en-US" sz="1350" dirty="0" err="1">
                <a:latin typeface="Courier"/>
                <a:cs typeface="Courier"/>
              </a:rPr>
              <a:t>tr</a:t>
            </a:r>
            <a:r>
              <a:rPr lang="en-US" sz="1350" dirty="0">
                <a:latin typeface="Courier"/>
                <a:cs typeface="Courier"/>
              </a:rPr>
              <a:t> -</a:t>
            </a:r>
            <a:r>
              <a:rPr lang="en-US" sz="1350" dirty="0" err="1">
                <a:latin typeface="Courier"/>
                <a:cs typeface="Courier"/>
              </a:rPr>
              <a:t>sc</a:t>
            </a:r>
            <a:r>
              <a:rPr lang="en-US" sz="1350" dirty="0">
                <a:latin typeface="Courier"/>
                <a:cs typeface="Courier"/>
              </a:rPr>
              <a:t> 'A-</a:t>
            </a:r>
            <a:r>
              <a:rPr lang="en-US" sz="1350" dirty="0" err="1">
                <a:latin typeface="Courier"/>
                <a:cs typeface="Courier"/>
              </a:rPr>
              <a:t>Za</a:t>
            </a:r>
            <a:r>
              <a:rPr lang="en-US" sz="1350" dirty="0">
                <a:latin typeface="Courier"/>
                <a:cs typeface="Courier"/>
              </a:rPr>
              <a:t>-z' '\n' &lt; </a:t>
            </a:r>
            <a:r>
              <a:rPr lang="en-US" sz="1350" dirty="0" err="1">
                <a:latin typeface="Courier"/>
                <a:cs typeface="Courier"/>
              </a:rPr>
              <a:t>shakes.txt</a:t>
            </a:r>
            <a:r>
              <a:rPr lang="en-US" sz="1350" dirty="0">
                <a:latin typeface="Courier"/>
                <a:cs typeface="Courier"/>
              </a:rPr>
              <a:t> | </a:t>
            </a:r>
            <a:r>
              <a:rPr lang="en-US" sz="1350" dirty="0" err="1">
                <a:latin typeface="Courier"/>
                <a:cs typeface="Courier"/>
              </a:rPr>
              <a:t>grep</a:t>
            </a:r>
            <a:r>
              <a:rPr lang="en-US" sz="1350" dirty="0">
                <a:latin typeface="Courier"/>
                <a:cs typeface="Courier"/>
              </a:rPr>
              <a:t> '[</a:t>
            </a:r>
            <a:r>
              <a:rPr lang="en-US" sz="1350" dirty="0" err="1">
                <a:latin typeface="Courier"/>
                <a:cs typeface="Courier"/>
              </a:rPr>
              <a:t>aeiou</a:t>
            </a:r>
            <a:r>
              <a:rPr lang="en-US" sz="1350" dirty="0">
                <a:latin typeface="Courier"/>
                <a:cs typeface="Courier"/>
              </a:rPr>
              <a:t>].*</a:t>
            </a:r>
            <a:r>
              <a:rPr lang="en-US" sz="1350" dirty="0" err="1">
                <a:latin typeface="Courier"/>
                <a:cs typeface="Courier"/>
              </a:rPr>
              <a:t>ing</a:t>
            </a:r>
            <a:r>
              <a:rPr lang="en-US" sz="1350" dirty="0">
                <a:latin typeface="Courier"/>
                <a:cs typeface="Courier"/>
              </a:rPr>
              <a:t>$' | sort | </a:t>
            </a:r>
            <a:r>
              <a:rPr lang="en-US" sz="1350" dirty="0" err="1">
                <a:latin typeface="Courier"/>
                <a:cs typeface="Courier"/>
              </a:rPr>
              <a:t>uniq</a:t>
            </a:r>
            <a:r>
              <a:rPr lang="en-US" sz="1350" dirty="0">
                <a:latin typeface="Courier"/>
                <a:cs typeface="Courier"/>
              </a:rPr>
              <a:t> -c | sort –nr</a:t>
            </a:r>
          </a:p>
        </p:txBody>
      </p:sp>
      <p:sp>
        <p:nvSpPr>
          <p:cNvPr id="25" name="TextBox 24">
            <a:extLst>
              <a:ext uri="{FF2B5EF4-FFF2-40B4-BE49-F238E27FC236}">
                <a16:creationId xmlns:a16="http://schemas.microsoft.com/office/drawing/2014/main" id="{221EA3D5-2809-154E-9687-8F88ABDE6549}"/>
              </a:ext>
            </a:extLst>
          </p:cNvPr>
          <p:cNvSpPr txBox="1"/>
          <p:nvPr/>
        </p:nvSpPr>
        <p:spPr>
          <a:xfrm>
            <a:off x="4231200" y="2312369"/>
            <a:ext cx="1385190" cy="1757404"/>
          </a:xfrm>
          <a:prstGeom prst="rect">
            <a:avLst/>
          </a:prstGeom>
          <a:noFill/>
        </p:spPr>
        <p:txBody>
          <a:bodyPr wrap="none" rtlCol="0">
            <a:spAutoFit/>
          </a:bodyPr>
          <a:lstStyle/>
          <a:p>
            <a:pPr>
              <a:lnSpc>
                <a:spcPct val="90000"/>
              </a:lnSpc>
            </a:pPr>
            <a:r>
              <a:rPr lang="en-US" sz="1200" dirty="0">
                <a:latin typeface="Courier"/>
                <a:cs typeface="Courier"/>
              </a:rPr>
              <a:t>548 being</a:t>
            </a:r>
          </a:p>
          <a:p>
            <a:pPr>
              <a:lnSpc>
                <a:spcPct val="90000"/>
              </a:lnSpc>
            </a:pPr>
            <a:r>
              <a:rPr lang="en-US" sz="1200" dirty="0">
                <a:solidFill>
                  <a:srgbClr val="A6A6A6"/>
                </a:solidFill>
                <a:latin typeface="Courier"/>
                <a:cs typeface="Courier"/>
              </a:rPr>
              <a:t>541 nothing</a:t>
            </a:r>
          </a:p>
          <a:p>
            <a:pPr>
              <a:lnSpc>
                <a:spcPct val="90000"/>
              </a:lnSpc>
            </a:pPr>
            <a:r>
              <a:rPr lang="en-US" sz="1200" dirty="0">
                <a:solidFill>
                  <a:srgbClr val="A6A6A6"/>
                </a:solidFill>
                <a:latin typeface="Courier"/>
                <a:cs typeface="Courier"/>
              </a:rPr>
              <a:t>152 something</a:t>
            </a:r>
          </a:p>
          <a:p>
            <a:pPr>
              <a:lnSpc>
                <a:spcPct val="90000"/>
              </a:lnSpc>
            </a:pPr>
            <a:r>
              <a:rPr lang="en-US" sz="1200" dirty="0">
                <a:latin typeface="Courier"/>
                <a:cs typeface="Courier"/>
              </a:rPr>
              <a:t>145 coming</a:t>
            </a:r>
          </a:p>
          <a:p>
            <a:pPr>
              <a:lnSpc>
                <a:spcPct val="90000"/>
              </a:lnSpc>
            </a:pPr>
            <a:r>
              <a:rPr lang="en-US" sz="1200" dirty="0">
                <a:solidFill>
                  <a:srgbClr val="A6A6A6"/>
                </a:solidFill>
                <a:latin typeface="Courier"/>
                <a:cs typeface="Courier"/>
              </a:rPr>
              <a:t>130 morning</a:t>
            </a:r>
          </a:p>
          <a:p>
            <a:pPr>
              <a:lnSpc>
                <a:spcPct val="90000"/>
              </a:lnSpc>
            </a:pPr>
            <a:r>
              <a:rPr lang="en-US" sz="1200" dirty="0">
                <a:latin typeface="Courier"/>
                <a:cs typeface="Courier"/>
              </a:rPr>
              <a:t>122 having</a:t>
            </a:r>
          </a:p>
          <a:p>
            <a:pPr>
              <a:lnSpc>
                <a:spcPct val="90000"/>
              </a:lnSpc>
            </a:pPr>
            <a:r>
              <a:rPr lang="en-US" sz="1200" dirty="0">
                <a:latin typeface="Courier"/>
                <a:cs typeface="Courier"/>
              </a:rPr>
              <a:t>120 living</a:t>
            </a:r>
          </a:p>
          <a:p>
            <a:pPr>
              <a:lnSpc>
                <a:spcPct val="90000"/>
              </a:lnSpc>
            </a:pPr>
            <a:r>
              <a:rPr lang="en-US" sz="1200" dirty="0">
                <a:latin typeface="Courier"/>
                <a:cs typeface="Courier"/>
              </a:rPr>
              <a:t>117 loving</a:t>
            </a:r>
          </a:p>
          <a:p>
            <a:pPr>
              <a:lnSpc>
                <a:spcPct val="90000"/>
              </a:lnSpc>
            </a:pPr>
            <a:r>
              <a:rPr lang="en-US" sz="1200" dirty="0">
                <a:latin typeface="Courier"/>
                <a:cs typeface="Courier"/>
              </a:rPr>
              <a:t>116 Being</a:t>
            </a:r>
          </a:p>
          <a:p>
            <a:pPr>
              <a:lnSpc>
                <a:spcPct val="90000"/>
              </a:lnSpc>
            </a:pPr>
            <a:r>
              <a:rPr lang="en-US" sz="1200" dirty="0">
                <a:latin typeface="Courier"/>
                <a:cs typeface="Courier"/>
              </a:rPr>
              <a:t>102 going</a:t>
            </a:r>
          </a:p>
        </p:txBody>
      </p:sp>
      <p:sp>
        <p:nvSpPr>
          <p:cNvPr id="26" name="TextBox 25">
            <a:extLst>
              <a:ext uri="{FF2B5EF4-FFF2-40B4-BE49-F238E27FC236}">
                <a16:creationId xmlns:a16="http://schemas.microsoft.com/office/drawing/2014/main" id="{142E9AFA-4D6C-CE4E-8560-8D82F97C4EC7}"/>
              </a:ext>
            </a:extLst>
          </p:cNvPr>
          <p:cNvSpPr txBox="1"/>
          <p:nvPr/>
        </p:nvSpPr>
        <p:spPr>
          <a:xfrm>
            <a:off x="2021400" y="2312369"/>
            <a:ext cx="1479892" cy="1757404"/>
          </a:xfrm>
          <a:prstGeom prst="rect">
            <a:avLst/>
          </a:prstGeom>
          <a:noFill/>
        </p:spPr>
        <p:txBody>
          <a:bodyPr wrap="none" rtlCol="0">
            <a:spAutoFit/>
          </a:bodyPr>
          <a:lstStyle/>
          <a:p>
            <a:pPr>
              <a:lnSpc>
                <a:spcPct val="90000"/>
              </a:lnSpc>
            </a:pPr>
            <a:r>
              <a:rPr lang="en-US" sz="1200" dirty="0">
                <a:solidFill>
                  <a:schemeClr val="bg1">
                    <a:lumMod val="65000"/>
                  </a:schemeClr>
                </a:solidFill>
                <a:latin typeface="Courier"/>
                <a:cs typeface="Courier"/>
              </a:rPr>
              <a:t>1312 King</a:t>
            </a:r>
          </a:p>
          <a:p>
            <a:pPr>
              <a:lnSpc>
                <a:spcPct val="90000"/>
              </a:lnSpc>
            </a:pPr>
            <a:r>
              <a:rPr lang="en-US" sz="1200" dirty="0">
                <a:latin typeface="Courier"/>
                <a:cs typeface="Courier"/>
              </a:rPr>
              <a:t> 548 being</a:t>
            </a:r>
          </a:p>
          <a:p>
            <a:pPr>
              <a:lnSpc>
                <a:spcPct val="90000"/>
              </a:lnSpc>
            </a:pPr>
            <a:r>
              <a:rPr lang="en-US" sz="1200" dirty="0">
                <a:solidFill>
                  <a:srgbClr val="7CD7CF"/>
                </a:solidFill>
                <a:latin typeface="Courier"/>
                <a:cs typeface="Courier"/>
              </a:rPr>
              <a:t> </a:t>
            </a:r>
            <a:r>
              <a:rPr lang="en-US" sz="1200" dirty="0">
                <a:solidFill>
                  <a:schemeClr val="bg1">
                    <a:lumMod val="65000"/>
                  </a:schemeClr>
                </a:solidFill>
                <a:latin typeface="Courier"/>
                <a:cs typeface="Courier"/>
              </a:rPr>
              <a:t>541 nothing</a:t>
            </a:r>
          </a:p>
          <a:p>
            <a:pPr>
              <a:lnSpc>
                <a:spcPct val="90000"/>
              </a:lnSpc>
            </a:pPr>
            <a:r>
              <a:rPr lang="en-US" sz="1200" dirty="0">
                <a:solidFill>
                  <a:schemeClr val="bg1">
                    <a:lumMod val="65000"/>
                  </a:schemeClr>
                </a:solidFill>
                <a:latin typeface="Courier"/>
                <a:cs typeface="Courier"/>
              </a:rPr>
              <a:t> 388 king</a:t>
            </a:r>
          </a:p>
          <a:p>
            <a:pPr>
              <a:lnSpc>
                <a:spcPct val="90000"/>
              </a:lnSpc>
            </a:pPr>
            <a:r>
              <a:rPr lang="en-US" sz="1200" dirty="0">
                <a:solidFill>
                  <a:schemeClr val="bg1">
                    <a:lumMod val="65000"/>
                  </a:schemeClr>
                </a:solidFill>
                <a:latin typeface="Courier"/>
                <a:cs typeface="Courier"/>
              </a:rPr>
              <a:t> 375 bring</a:t>
            </a:r>
          </a:p>
          <a:p>
            <a:pPr>
              <a:lnSpc>
                <a:spcPct val="90000"/>
              </a:lnSpc>
            </a:pPr>
            <a:r>
              <a:rPr lang="en-US" sz="1200" dirty="0">
                <a:solidFill>
                  <a:schemeClr val="bg1">
                    <a:lumMod val="65000"/>
                  </a:schemeClr>
                </a:solidFill>
                <a:latin typeface="Courier"/>
                <a:cs typeface="Courier"/>
              </a:rPr>
              <a:t> 358 thing</a:t>
            </a:r>
          </a:p>
          <a:p>
            <a:pPr>
              <a:lnSpc>
                <a:spcPct val="90000"/>
              </a:lnSpc>
            </a:pPr>
            <a:r>
              <a:rPr lang="en-US" sz="1200" dirty="0">
                <a:solidFill>
                  <a:schemeClr val="bg1">
                    <a:lumMod val="65000"/>
                  </a:schemeClr>
                </a:solidFill>
                <a:latin typeface="Courier"/>
                <a:cs typeface="Courier"/>
              </a:rPr>
              <a:t> 307 ring</a:t>
            </a:r>
          </a:p>
          <a:p>
            <a:pPr>
              <a:lnSpc>
                <a:spcPct val="90000"/>
              </a:lnSpc>
            </a:pPr>
            <a:r>
              <a:rPr lang="en-US" sz="1200" dirty="0">
                <a:solidFill>
                  <a:schemeClr val="bg1">
                    <a:lumMod val="65000"/>
                  </a:schemeClr>
                </a:solidFill>
                <a:latin typeface="Courier"/>
                <a:cs typeface="Courier"/>
              </a:rPr>
              <a:t> 152 something</a:t>
            </a:r>
          </a:p>
          <a:p>
            <a:pPr>
              <a:lnSpc>
                <a:spcPct val="90000"/>
              </a:lnSpc>
            </a:pPr>
            <a:r>
              <a:rPr lang="en-US" sz="1200" dirty="0">
                <a:latin typeface="Courier"/>
                <a:cs typeface="Courier"/>
              </a:rPr>
              <a:t> 145 coming</a:t>
            </a:r>
          </a:p>
          <a:p>
            <a:pPr>
              <a:lnSpc>
                <a:spcPct val="90000"/>
              </a:lnSpc>
            </a:pPr>
            <a:r>
              <a:rPr lang="en-US" sz="1200" dirty="0">
                <a:solidFill>
                  <a:schemeClr val="bg1">
                    <a:lumMod val="65000"/>
                  </a:schemeClr>
                </a:solidFill>
                <a:latin typeface="Courier"/>
                <a:cs typeface="Courier"/>
              </a:rPr>
              <a:t> 130 morning </a:t>
            </a:r>
          </a:p>
        </p:txBody>
      </p:sp>
    </p:spTree>
    <p:extLst>
      <p:ext uri="{BB962C8B-B14F-4D97-AF65-F5344CB8AC3E}">
        <p14:creationId xmlns:p14="http://schemas.microsoft.com/office/powerpoint/2010/main" val="168773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50" name="Rectangle 2"/>
          <p:cNvSpPr>
            <a:spLocks noGrp="1" noChangeArrowheads="1"/>
          </p:cNvSpPr>
          <p:nvPr>
            <p:ph type="title"/>
          </p:nvPr>
        </p:nvSpPr>
        <p:spPr>
          <a:xfrm>
            <a:off x="800100" y="5252936"/>
            <a:ext cx="7543800" cy="1028715"/>
          </a:xfrm>
        </p:spPr>
        <p:txBody>
          <a:bodyPr anchor="ctr">
            <a:normAutofit/>
          </a:bodyPr>
          <a:lstStyle/>
          <a:p>
            <a:pPr algn="ctr"/>
            <a:r>
              <a:rPr lang="en-US" sz="3400">
                <a:solidFill>
                  <a:srgbClr val="FFFFFF"/>
                </a:solidFill>
              </a:rPr>
              <a:t>Dealing with complex morphology is sometimes necessary</a:t>
            </a:r>
          </a:p>
        </p:txBody>
      </p:sp>
      <p:sp>
        <p:nvSpPr>
          <p:cNvPr id="53251" name="Rectangle 3"/>
          <p:cNvSpPr>
            <a:spLocks noGrp="1" noChangeArrowheads="1"/>
          </p:cNvSpPr>
          <p:nvPr>
            <p:ph type="body" idx="1"/>
          </p:nvPr>
        </p:nvSpPr>
        <p:spPr>
          <a:xfrm>
            <a:off x="822960" y="1086678"/>
            <a:ext cx="7520940" cy="3471467"/>
          </a:xfrm>
        </p:spPr>
        <p:txBody>
          <a:bodyPr>
            <a:normAutofit/>
          </a:bodyPr>
          <a:lstStyle/>
          <a:p>
            <a:r>
              <a:rPr lang="en-US"/>
              <a:t>Some languages requires complex morpheme segmentation</a:t>
            </a:r>
          </a:p>
          <a:p>
            <a:pPr lvl="1"/>
            <a:r>
              <a:rPr lang="en-US"/>
              <a:t>Turkish</a:t>
            </a:r>
          </a:p>
          <a:p>
            <a:pPr lvl="1"/>
            <a:r>
              <a:rPr lang="en-US" err="1"/>
              <a:t>Uygarlastiramadiklarimizdanmissinizcasina</a:t>
            </a:r>
            <a:endParaRPr lang="en-US"/>
          </a:p>
          <a:p>
            <a:pPr lvl="1"/>
            <a:r>
              <a:rPr lang="en-US"/>
              <a:t>`(behaving) as if you are among those whom we could not civilize’</a:t>
            </a:r>
          </a:p>
          <a:p>
            <a:pPr lvl="1"/>
            <a:r>
              <a:rPr lang="en-US" err="1"/>
              <a:t>Uygar</a:t>
            </a:r>
            <a:r>
              <a:rPr lang="en-US"/>
              <a:t> `civilized’ + </a:t>
            </a:r>
            <a:r>
              <a:rPr lang="en-US" err="1"/>
              <a:t>las</a:t>
            </a:r>
            <a:r>
              <a:rPr lang="en-US"/>
              <a:t> `become’ </a:t>
            </a:r>
          </a:p>
          <a:p>
            <a:pPr lvl="2">
              <a:buFont typeface="Wingdings" charset="2"/>
              <a:buNone/>
            </a:pPr>
            <a:r>
              <a:rPr lang="en-US"/>
              <a:t>+ </a:t>
            </a:r>
            <a:r>
              <a:rPr lang="en-US" err="1"/>
              <a:t>tir</a:t>
            </a:r>
            <a:r>
              <a:rPr lang="en-US"/>
              <a:t> `cause’ + </a:t>
            </a:r>
            <a:r>
              <a:rPr lang="en-US" err="1"/>
              <a:t>ama</a:t>
            </a:r>
            <a:r>
              <a:rPr lang="en-US"/>
              <a:t> `not able’ </a:t>
            </a:r>
          </a:p>
          <a:p>
            <a:pPr lvl="2">
              <a:buFont typeface="Wingdings" charset="2"/>
              <a:buNone/>
            </a:pPr>
            <a:r>
              <a:rPr lang="en-US"/>
              <a:t>+ </a:t>
            </a:r>
            <a:r>
              <a:rPr lang="en-US" err="1"/>
              <a:t>dik</a:t>
            </a:r>
            <a:r>
              <a:rPr lang="en-US"/>
              <a:t> `past’ + </a:t>
            </a:r>
            <a:r>
              <a:rPr lang="en-US" err="1"/>
              <a:t>lar</a:t>
            </a:r>
            <a:r>
              <a:rPr lang="en-US"/>
              <a:t> ‘plural’</a:t>
            </a:r>
          </a:p>
          <a:p>
            <a:pPr lvl="2">
              <a:buFont typeface="Wingdings" charset="2"/>
              <a:buNone/>
            </a:pPr>
            <a:r>
              <a:rPr lang="en-US"/>
              <a:t>+ </a:t>
            </a:r>
            <a:r>
              <a:rPr lang="en-US" err="1"/>
              <a:t>imiz</a:t>
            </a:r>
            <a:r>
              <a:rPr lang="en-US"/>
              <a:t> ‘p1pl’ + </a:t>
            </a:r>
            <a:r>
              <a:rPr lang="en-US" err="1"/>
              <a:t>dan</a:t>
            </a:r>
            <a:r>
              <a:rPr lang="en-US"/>
              <a:t> ‘</a:t>
            </a:r>
            <a:r>
              <a:rPr lang="en-US" err="1"/>
              <a:t>abl</a:t>
            </a:r>
            <a:r>
              <a:rPr lang="en-US"/>
              <a:t>’ </a:t>
            </a:r>
          </a:p>
          <a:p>
            <a:pPr lvl="2">
              <a:buFont typeface="Wingdings" charset="2"/>
              <a:buNone/>
            </a:pPr>
            <a:r>
              <a:rPr lang="en-US"/>
              <a:t>+ </a:t>
            </a:r>
            <a:r>
              <a:rPr lang="en-US" err="1"/>
              <a:t>mis</a:t>
            </a:r>
            <a:r>
              <a:rPr lang="en-US"/>
              <a:t> ‘past’ + </a:t>
            </a:r>
            <a:r>
              <a:rPr lang="en-US" err="1"/>
              <a:t>siniz</a:t>
            </a:r>
            <a:r>
              <a:rPr lang="en-US"/>
              <a:t> ‘2pl’ + </a:t>
            </a:r>
            <a:r>
              <a:rPr lang="en-US" err="1"/>
              <a:t>casina</a:t>
            </a:r>
            <a:r>
              <a:rPr lang="en-US"/>
              <a:t> ‘as if’ </a:t>
            </a:r>
          </a:p>
          <a:p>
            <a:pPr marL="0" indent="0">
              <a:buNone/>
            </a:pPr>
            <a:endParaRPr lang="en-US" dirty="0"/>
          </a:p>
        </p:txBody>
      </p:sp>
      <p:sp>
        <p:nvSpPr>
          <p:cNvPr id="76" name="Rectangle 75">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4288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2960" y="758952"/>
            <a:ext cx="7543800" cy="3892168"/>
          </a:xfrm>
        </p:spPr>
        <p:txBody>
          <a:bodyPr>
            <a:normAutofit/>
          </a:bodyPr>
          <a:lstStyle/>
          <a:p>
            <a:r>
              <a:rPr lang="en-US"/>
              <a:t>Basic Text Processing</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3"/>
          <p:cNvSpPr>
            <a:spLocks noGrp="1" noChangeArrowheads="1"/>
          </p:cNvSpPr>
          <p:nvPr>
            <p:ph type="subTitle" idx="1"/>
          </p:nvPr>
        </p:nvSpPr>
        <p:spPr>
          <a:xfrm>
            <a:off x="825038" y="5225240"/>
            <a:ext cx="7543800" cy="1143000"/>
          </a:xfrm>
        </p:spPr>
        <p:txBody>
          <a:bodyPr>
            <a:normAutofit/>
          </a:bodyPr>
          <a:lstStyle/>
          <a:p>
            <a:pPr eaLnBrk="1" hangingPunct="1"/>
            <a:endParaRPr lang="en-US">
              <a:solidFill>
                <a:srgbClr val="FFFFFF"/>
              </a:solidFill>
              <a:latin typeface="Calibri" charset="0"/>
            </a:endParaRPr>
          </a:p>
          <a:p>
            <a:pPr>
              <a:spcAft>
                <a:spcPts val="600"/>
              </a:spcAft>
            </a:pPr>
            <a:r>
              <a:rPr lang="en-US">
                <a:solidFill>
                  <a:srgbClr val="FFFFFF"/>
                </a:solidFill>
                <a:latin typeface="Calibri" charset="0"/>
              </a:rPr>
              <a:t>Sentence Segmentation and Decision Trees</a:t>
            </a:r>
          </a:p>
          <a:p>
            <a:pPr eaLnBrk="1" hangingPunct="1"/>
            <a:endParaRPr lang="en-US">
              <a:solidFill>
                <a:srgbClr val="FFFFFF"/>
              </a:solidFill>
              <a:latin typeface="Calibri" charset="0"/>
            </a:endParaRPr>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761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r>
              <a:rPr lang="en-US" dirty="0"/>
              <a:t>Multinomial Na</a:t>
            </a:r>
            <a:r>
              <a:rPr lang="fr-FR" dirty="0" err="1"/>
              <a:t>ï</a:t>
            </a:r>
            <a:r>
              <a:rPr lang="en-US" dirty="0" err="1"/>
              <a:t>ve</a:t>
            </a:r>
            <a:r>
              <a:rPr lang="en-US" dirty="0"/>
              <a:t> Bayes Independence Assumptions</a:t>
            </a:r>
          </a:p>
        </p:txBody>
      </p:sp>
      <p:sp>
        <p:nvSpPr>
          <p:cNvPr id="12" name="Rectangle 3"/>
          <p:cNvSpPr>
            <a:spLocks noGrp="1" noChangeArrowheads="1"/>
          </p:cNvSpPr>
          <p:nvPr>
            <p:ph idx="1"/>
          </p:nvPr>
        </p:nvSpPr>
        <p:spPr>
          <a:xfrm>
            <a:off x="800099" y="2934164"/>
            <a:ext cx="7543801" cy="402336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0" name="Object 3"/>
          <p:cNvGraphicFramePr>
            <a:graphicFrameLocks noChangeAspect="1"/>
          </p:cNvGraphicFramePr>
          <p:nvPr/>
        </p:nvGraphicFramePr>
        <p:xfrm>
          <a:off x="2586038" y="2057401"/>
          <a:ext cx="3205162" cy="636587"/>
        </p:xfrm>
        <a:graphic>
          <a:graphicData uri="http://schemas.openxmlformats.org/presentationml/2006/ole">
            <mc:AlternateContent xmlns:mc="http://schemas.openxmlformats.org/markup-compatibility/2006">
              <mc:Choice xmlns:v="urn:schemas-microsoft-com:vml" Requires="v">
                <p:oleObj spid="_x0000_s20601" name="Equation" r:id="rId3" imgW="1079500" imgH="215900" progId="Equation.3">
                  <p:embed/>
                </p:oleObj>
              </mc:Choice>
              <mc:Fallback>
                <p:oleObj name="Equation" r:id="rId3" imgW="1079500" imgH="215900" progId="Equation.3">
                  <p:embed/>
                  <p:pic>
                    <p:nvPicPr>
                      <p:cNvPr id="10" name="Object 3"/>
                      <p:cNvPicPr>
                        <a:picLocks noChangeAspect="1" noChangeArrowheads="1"/>
                      </p:cNvPicPr>
                      <p:nvPr/>
                    </p:nvPicPr>
                    <p:blipFill>
                      <a:blip r:embed="rId4"/>
                      <a:srcRect/>
                      <a:stretch>
                        <a:fillRect/>
                      </a:stretch>
                    </p:blipFill>
                    <p:spPr bwMode="auto">
                      <a:xfrm>
                        <a:off x="2586038" y="2057401"/>
                        <a:ext cx="3205162" cy="636587"/>
                      </a:xfrm>
                      <a:prstGeom prst="rect">
                        <a:avLst/>
                      </a:prstGeom>
                      <a:noFill/>
                      <a:ln>
                        <a:noFill/>
                      </a:ln>
                      <a:effectLst/>
                    </p:spPr>
                  </p:pic>
                </p:oleObj>
              </mc:Fallback>
            </mc:AlternateContent>
          </a:graphicData>
        </a:graphic>
      </p:graphicFrame>
      <p:graphicFrame>
        <p:nvGraphicFramePr>
          <p:cNvPr id="13" name="Object 2"/>
          <p:cNvGraphicFramePr>
            <a:graphicFrameLocks noChangeAspect="1"/>
          </p:cNvGraphicFramePr>
          <p:nvPr/>
        </p:nvGraphicFramePr>
        <p:xfrm>
          <a:off x="681672" y="5638800"/>
          <a:ext cx="7826375" cy="482600"/>
        </p:xfrm>
        <a:graphic>
          <a:graphicData uri="http://schemas.openxmlformats.org/presentationml/2006/ole">
            <mc:AlternateContent xmlns:mc="http://schemas.openxmlformats.org/markup-compatibility/2006">
              <mc:Choice xmlns:v="urn:schemas-microsoft-com:vml" Requires="v">
                <p:oleObj spid="_x0000_s20602" name="Equation" r:id="rId5" imgW="3492500" imgH="215900" progId="Equation.3">
                  <p:embed/>
                </p:oleObj>
              </mc:Choice>
              <mc:Fallback>
                <p:oleObj name="Equation" r:id="rId5" imgW="3492500" imgH="215900" progId="Equation.3">
                  <p:embed/>
                  <p:pic>
                    <p:nvPicPr>
                      <p:cNvPr id="13" name="Object 2"/>
                      <p:cNvPicPr>
                        <a:picLocks noChangeAspect="1" noChangeArrowheads="1"/>
                      </p:cNvPicPr>
                      <p:nvPr/>
                    </p:nvPicPr>
                    <p:blipFill>
                      <a:blip r:embed="rId6"/>
                      <a:srcRect/>
                      <a:stretch>
                        <a:fillRect/>
                      </a:stretch>
                    </p:blipFill>
                    <p:spPr bwMode="auto">
                      <a:xfrm>
                        <a:off x="681672" y="5638800"/>
                        <a:ext cx="7826375" cy="48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4855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p:txBody>
          <a:bodyPr/>
          <a:lstStyle/>
          <a:p>
            <a:r>
              <a:rPr lang="en-US" dirty="0"/>
              <a:t>!, ? are relatively unambiguous</a:t>
            </a:r>
          </a:p>
          <a:p>
            <a:r>
              <a:rPr lang="en-US" dirty="0"/>
              <a:t>Period “.” is quite ambiguous</a:t>
            </a:r>
          </a:p>
          <a:p>
            <a:pPr lvl="1"/>
            <a:r>
              <a:rPr lang="en-US" dirty="0"/>
              <a:t>Sentence boundary</a:t>
            </a:r>
          </a:p>
          <a:p>
            <a:pPr lvl="1"/>
            <a:r>
              <a:rPr lang="en-US" dirty="0"/>
              <a:t>Abbreviations like Inc. or Dr.</a:t>
            </a:r>
          </a:p>
          <a:p>
            <a:pPr lvl="1"/>
            <a:r>
              <a:rPr lang="en-US" dirty="0"/>
              <a:t>Numbers like .02% or 4.3</a:t>
            </a:r>
          </a:p>
          <a:p>
            <a:r>
              <a:rPr lang="en-US" dirty="0"/>
              <a:t>Build a binary classifier</a:t>
            </a:r>
          </a:p>
          <a:p>
            <a:pPr lvl="1"/>
            <a:r>
              <a:rPr lang="en-US" dirty="0"/>
              <a:t>Looks at a “.”</a:t>
            </a:r>
          </a:p>
          <a:p>
            <a:pPr lvl="1"/>
            <a:r>
              <a:rPr lang="en-US" dirty="0"/>
              <a:t>Decides </a:t>
            </a:r>
            <a:r>
              <a:rPr lang="en-US" dirty="0" err="1"/>
              <a:t>EndOfSentence</a:t>
            </a:r>
            <a:r>
              <a:rPr lang="en-US" dirty="0"/>
              <a:t>/</a:t>
            </a:r>
            <a:r>
              <a:rPr lang="en-US" dirty="0" err="1"/>
              <a:t>NotEndOfSentence</a:t>
            </a:r>
            <a:endParaRPr lang="en-US" dirty="0"/>
          </a:p>
          <a:p>
            <a:pPr lvl="1"/>
            <a:r>
              <a:rPr lang="en-US" dirty="0"/>
              <a:t>Classifiers: hand-written rules, regular expressions, or machine-learning</a:t>
            </a:r>
          </a:p>
        </p:txBody>
      </p:sp>
    </p:spTree>
    <p:extLst>
      <p:ext uri="{BB962C8B-B14F-4D97-AF65-F5344CB8AC3E}">
        <p14:creationId xmlns:p14="http://schemas.microsoft.com/office/powerpoint/2010/main" val="374146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42" name="Rectangle 2"/>
          <p:cNvSpPr>
            <a:spLocks noGrp="1" noChangeArrowheads="1"/>
          </p:cNvSpPr>
          <p:nvPr>
            <p:ph type="title"/>
          </p:nvPr>
        </p:nvSpPr>
        <p:spPr>
          <a:xfrm>
            <a:off x="798897" y="5120640"/>
            <a:ext cx="7543800" cy="822960"/>
          </a:xfrm>
        </p:spPr>
        <p:txBody>
          <a:bodyPr vert="horz" lIns="91440" tIns="45720" rIns="91440" bIns="45720" rtlCol="0" anchor="b">
            <a:normAutofit/>
          </a:bodyPr>
          <a:lstStyle/>
          <a:p>
            <a:r>
              <a:rPr lang="en-US" sz="2600">
                <a:solidFill>
                  <a:srgbClr val="FFFFFF"/>
                </a:solidFill>
              </a:rPr>
              <a:t>Determining if a word is end-of-sentence: a Decision Tree</a:t>
            </a:r>
          </a:p>
        </p:txBody>
      </p:sp>
      <p:pic>
        <p:nvPicPr>
          <p:cNvPr id="4" name="Picture 3" descr="periodDT"/>
          <p:cNvPicPr>
            <a:picLocks noChangeAspect="1" noChangeArrowheads="1"/>
          </p:cNvPicPr>
          <p:nvPr/>
        </p:nvPicPr>
        <p:blipFill>
          <a:blip r:embed="rId3"/>
          <a:stretch>
            <a:fillRect/>
          </a:stretch>
        </p:blipFill>
        <p:spPr bwMode="auto">
          <a:xfrm>
            <a:off x="2379407" y="643538"/>
            <a:ext cx="4386010" cy="3618586"/>
          </a:xfrm>
          <a:prstGeom prst="rect">
            <a:avLst/>
          </a:prstGeom>
          <a:noFill/>
        </p:spPr>
      </p:pic>
      <p:sp>
        <p:nvSpPr>
          <p:cNvPr id="81" name="Rectangle 80">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9061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91" name="Rectangle 2"/>
          <p:cNvSpPr>
            <a:spLocks noGrp="1" noChangeArrowheads="1"/>
          </p:cNvSpPr>
          <p:nvPr>
            <p:ph type="title"/>
          </p:nvPr>
        </p:nvSpPr>
        <p:spPr>
          <a:xfrm>
            <a:off x="800100" y="5252936"/>
            <a:ext cx="7543800" cy="1028715"/>
          </a:xfrm>
        </p:spPr>
        <p:txBody>
          <a:bodyPr anchor="ctr">
            <a:normAutofit/>
          </a:bodyPr>
          <a:lstStyle/>
          <a:p>
            <a:pPr algn="ctr"/>
            <a:r>
              <a:rPr lang="en-US" sz="3400">
                <a:solidFill>
                  <a:srgbClr val="FFFFFF"/>
                </a:solidFill>
              </a:rPr>
              <a:t>More sophisticated decision tree features</a:t>
            </a:r>
          </a:p>
        </p:txBody>
      </p:sp>
      <p:sp>
        <p:nvSpPr>
          <p:cNvPr id="63492" name="Rectangle 3"/>
          <p:cNvSpPr>
            <a:spLocks noGrp="1" noChangeArrowheads="1"/>
          </p:cNvSpPr>
          <p:nvPr>
            <p:ph idx="1"/>
          </p:nvPr>
        </p:nvSpPr>
        <p:spPr>
          <a:xfrm>
            <a:off x="822960" y="1086678"/>
            <a:ext cx="7520940" cy="3471467"/>
          </a:xfrm>
        </p:spPr>
        <p:txBody>
          <a:bodyPr>
            <a:normAutofit/>
          </a:bodyPr>
          <a:lstStyle/>
          <a:p>
            <a:r>
              <a:rPr lang="en-US"/>
              <a:t>Case of word with “.”: Upper, Lower, Cap, Number</a:t>
            </a:r>
          </a:p>
          <a:p>
            <a:r>
              <a:rPr lang="en-US"/>
              <a:t>Case of word after “.”: Upper, Lower, Cap, Number</a:t>
            </a:r>
          </a:p>
          <a:p>
            <a:endParaRPr lang="en-US"/>
          </a:p>
          <a:p>
            <a:r>
              <a:rPr lang="en-US"/>
              <a:t>Numeric features</a:t>
            </a:r>
          </a:p>
          <a:p>
            <a:pPr lvl="1"/>
            <a:r>
              <a:rPr lang="en-US"/>
              <a:t>Length of word with “.”</a:t>
            </a:r>
          </a:p>
          <a:p>
            <a:pPr lvl="1"/>
            <a:r>
              <a:rPr lang="en-US"/>
              <a:t>Probability(word with “.” occurs at end-of-s)</a:t>
            </a:r>
          </a:p>
          <a:p>
            <a:pPr lvl="1"/>
            <a:r>
              <a:rPr lang="en-US"/>
              <a:t>Probability(word after “.” occurs at beginning-of-s)</a:t>
            </a:r>
          </a:p>
        </p:txBody>
      </p:sp>
      <p:sp>
        <p:nvSpPr>
          <p:cNvPr id="77" name="Rectangle 76">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199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0100" y="5252936"/>
            <a:ext cx="7543800" cy="1028715"/>
          </a:xfrm>
        </p:spPr>
        <p:txBody>
          <a:bodyPr anchor="ctr">
            <a:normAutofit/>
          </a:bodyPr>
          <a:lstStyle/>
          <a:p>
            <a:pPr algn="ctr"/>
            <a:r>
              <a:rPr lang="en-US">
                <a:solidFill>
                  <a:srgbClr val="FFFFFF"/>
                </a:solidFill>
              </a:rPr>
              <a:t>Implementing Decision Trees</a:t>
            </a:r>
          </a:p>
        </p:txBody>
      </p:sp>
      <p:sp>
        <p:nvSpPr>
          <p:cNvPr id="3" name="Content Placeholder 2"/>
          <p:cNvSpPr>
            <a:spLocks noGrp="1"/>
          </p:cNvSpPr>
          <p:nvPr>
            <p:ph idx="1"/>
          </p:nvPr>
        </p:nvSpPr>
        <p:spPr>
          <a:xfrm>
            <a:off x="822960" y="1086678"/>
            <a:ext cx="7520940" cy="3471467"/>
          </a:xfrm>
        </p:spPr>
        <p:txBody>
          <a:bodyPr>
            <a:normAutofit/>
          </a:bodyPr>
          <a:lstStyle/>
          <a:p>
            <a:r>
              <a:rPr lang="en-US" dirty="0"/>
              <a:t>A decision tree is just an if-then-else statement</a:t>
            </a:r>
          </a:p>
          <a:p>
            <a:r>
              <a:rPr lang="en-US" dirty="0"/>
              <a:t>The interesting research is choosing the features</a:t>
            </a:r>
          </a:p>
          <a:p>
            <a:r>
              <a:rPr lang="en-US" dirty="0"/>
              <a:t>Setting up the structure is often too hard to do by hand</a:t>
            </a:r>
          </a:p>
          <a:p>
            <a:pPr lvl="1"/>
            <a:r>
              <a:rPr lang="en-US" dirty="0"/>
              <a:t>Hand-building only possible for very simple features, domains</a:t>
            </a:r>
          </a:p>
          <a:p>
            <a:pPr lvl="2"/>
            <a:r>
              <a:rPr lang="en-US" dirty="0"/>
              <a:t>For numeric features, it’s too hard to pick each threshold</a:t>
            </a:r>
          </a:p>
          <a:p>
            <a:pPr lvl="1"/>
            <a:r>
              <a:rPr lang="en-US" dirty="0"/>
              <a:t>Instead, structure usually learned by machine learning from a training corpus</a:t>
            </a:r>
          </a:p>
          <a:p>
            <a:endParaRPr lang="en-US" dirty="0"/>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28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0100" y="5252936"/>
            <a:ext cx="7543800" cy="1028715"/>
          </a:xfrm>
        </p:spPr>
        <p:txBody>
          <a:bodyPr anchor="ctr">
            <a:normAutofit/>
          </a:bodyPr>
          <a:lstStyle/>
          <a:p>
            <a:pPr algn="ctr"/>
            <a:r>
              <a:rPr lang="en-US" sz="4100">
                <a:solidFill>
                  <a:srgbClr val="FFFFFF"/>
                </a:solidFill>
              </a:rPr>
              <a:t>Decision Trees and other classifiers</a:t>
            </a:r>
          </a:p>
        </p:txBody>
      </p:sp>
      <p:sp>
        <p:nvSpPr>
          <p:cNvPr id="3" name="Content Placeholder 2"/>
          <p:cNvSpPr>
            <a:spLocks noGrp="1"/>
          </p:cNvSpPr>
          <p:nvPr>
            <p:ph idx="1"/>
          </p:nvPr>
        </p:nvSpPr>
        <p:spPr>
          <a:xfrm>
            <a:off x="822960" y="1086678"/>
            <a:ext cx="7520940" cy="3471467"/>
          </a:xfrm>
        </p:spPr>
        <p:txBody>
          <a:bodyPr>
            <a:normAutofit/>
          </a:bodyPr>
          <a:lstStyle/>
          <a:p>
            <a:r>
              <a:rPr lang="en-US"/>
              <a:t>We can think of the questions in a decision tree</a:t>
            </a:r>
          </a:p>
          <a:p>
            <a:r>
              <a:rPr lang="en-US"/>
              <a:t>As features that could be exploited by any kind of classifier</a:t>
            </a:r>
          </a:p>
          <a:p>
            <a:pPr lvl="1"/>
            <a:r>
              <a:rPr lang="en-US"/>
              <a:t>Logistic regression</a:t>
            </a:r>
          </a:p>
          <a:p>
            <a:pPr lvl="1"/>
            <a:r>
              <a:rPr lang="en-US"/>
              <a:t>SVM</a:t>
            </a:r>
          </a:p>
          <a:p>
            <a:pPr lvl="1"/>
            <a:r>
              <a:rPr lang="en-US"/>
              <a:t>Neural Nets</a:t>
            </a:r>
          </a:p>
          <a:p>
            <a:pPr lvl="1"/>
            <a:r>
              <a:rPr lang="en-US"/>
              <a:t>etc.</a:t>
            </a:r>
          </a:p>
          <a:p>
            <a:pPr marL="457200" lvl="1" indent="0">
              <a:buNone/>
            </a:pPr>
            <a:endParaRPr lang="en-US" dirty="0"/>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663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1238250"/>
            <a:ext cx="7620000" cy="742950"/>
          </a:xfrm>
        </p:spPr>
        <p:txBody>
          <a:bodyPr>
            <a:normAutofit fontScale="90000"/>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nvGraphicFramePr>
        <p:xfrm>
          <a:off x="762001" y="2362201"/>
          <a:ext cx="6637337" cy="862013"/>
        </p:xfrm>
        <a:graphic>
          <a:graphicData uri="http://schemas.openxmlformats.org/presentationml/2006/ole">
            <mc:AlternateContent xmlns:mc="http://schemas.openxmlformats.org/markup-compatibility/2006">
              <mc:Choice xmlns:v="urn:schemas-microsoft-com:vml" Requires="v">
                <p:oleObj spid="_x0000_s21625" name="Equation" r:id="rId3" imgW="2235200" imgH="292100" progId="Equation.3">
                  <p:embed/>
                </p:oleObj>
              </mc:Choice>
              <mc:Fallback>
                <p:oleObj name="Equation" r:id="rId3" imgW="2235200" imgH="292100" progId="Equation.3">
                  <p:embed/>
                  <p:pic>
                    <p:nvPicPr>
                      <p:cNvPr id="10" name="Object 3"/>
                      <p:cNvPicPr>
                        <a:picLocks noChangeAspect="1" noChangeArrowheads="1"/>
                      </p:cNvPicPr>
                      <p:nvPr/>
                    </p:nvPicPr>
                    <p:blipFill>
                      <a:blip r:embed="rId4"/>
                      <a:srcRect/>
                      <a:stretch>
                        <a:fillRect/>
                      </a:stretch>
                    </p:blipFill>
                    <p:spPr bwMode="auto">
                      <a:xfrm>
                        <a:off x="762001" y="2362201"/>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nvGraphicFramePr>
        <p:xfrm>
          <a:off x="914401" y="3587750"/>
          <a:ext cx="5635625" cy="1136650"/>
        </p:xfrm>
        <a:graphic>
          <a:graphicData uri="http://schemas.openxmlformats.org/presentationml/2006/ole">
            <mc:AlternateContent xmlns:mc="http://schemas.openxmlformats.org/markup-compatibility/2006">
              <mc:Choice xmlns:v="urn:schemas-microsoft-com:vml" Requires="v">
                <p:oleObj spid="_x0000_s21626" name="Equation" r:id="rId5" imgW="1828800" imgH="368300" progId="Equation.3">
                  <p:embed/>
                </p:oleObj>
              </mc:Choice>
              <mc:Fallback>
                <p:oleObj name="Equation" r:id="rId5" imgW="1828800" imgH="368300" progId="Equation.3">
                  <p:embed/>
                  <p:pic>
                    <p:nvPicPr>
                      <p:cNvPr id="12" name="Object 2"/>
                      <p:cNvPicPr>
                        <a:picLocks noChangeAspect="1" noChangeArrowheads="1"/>
                      </p:cNvPicPr>
                      <p:nvPr/>
                    </p:nvPicPr>
                    <p:blipFill>
                      <a:blip r:embed="rId6"/>
                      <a:srcRect/>
                      <a:stretch>
                        <a:fillRect/>
                      </a:stretch>
                    </p:blipFill>
                    <p:spPr bwMode="auto">
                      <a:xfrm>
                        <a:off x="914401" y="358775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06681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4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6" name="Straight Connector 14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8" name="Rectangle 14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5"/>
          <p:cNvSpPr>
            <a:spLocks noGrp="1" noChangeArrowheads="1"/>
          </p:cNvSpPr>
          <p:nvPr>
            <p:ph type="title"/>
          </p:nvPr>
        </p:nvSpPr>
        <p:spPr>
          <a:xfrm>
            <a:off x="822960" y="758952"/>
            <a:ext cx="7543800" cy="3892168"/>
          </a:xfrm>
        </p:spPr>
        <p:txBody>
          <a:bodyPr vert="horz" lIns="91440" tIns="45720" rIns="91440" bIns="45720" rtlCol="0" anchor="b">
            <a:normAutofit/>
          </a:bodyPr>
          <a:lstStyle/>
          <a:p>
            <a:br>
              <a:rPr lang="en-US"/>
            </a:br>
            <a:r>
              <a:rPr lang="en-US"/>
              <a:t>Text Classification and Naïve Bayes</a:t>
            </a:r>
          </a:p>
        </p:txBody>
      </p:sp>
      <p:sp>
        <p:nvSpPr>
          <p:cNvPr id="150" name="Rectangle 14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7" name="Rectangle 6"/>
          <p:cNvSpPr>
            <a:spLocks noGrp="1" noChangeArrowheads="1"/>
          </p:cNvSpPr>
          <p:nvPr>
            <p:ph type="body" idx="1"/>
          </p:nvPr>
        </p:nvSpPr>
        <p:spPr>
          <a:xfrm>
            <a:off x="825038" y="5225240"/>
            <a:ext cx="7543800" cy="1143000"/>
          </a:xfrm>
        </p:spPr>
        <p:txBody>
          <a:bodyPr vert="horz" lIns="91440" tIns="45720" rIns="91440" bIns="45720" rtlCol="0">
            <a:normAutofit/>
          </a:bodyPr>
          <a:lstStyle/>
          <a:p>
            <a:r>
              <a:rPr lang="en-US">
                <a:solidFill>
                  <a:srgbClr val="FFFFFF"/>
                </a:solidFill>
              </a:rPr>
              <a:t>Text Classification: Evaluation</a:t>
            </a:r>
          </a:p>
        </p:txBody>
      </p:sp>
      <p:sp>
        <p:nvSpPr>
          <p:cNvPr id="152" name="Rectangle 15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56463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8763" y="634946"/>
            <a:ext cx="3845379" cy="1450757"/>
          </a:xfrm>
        </p:spPr>
        <p:txBody>
          <a:bodyPr>
            <a:normAutofit/>
          </a:bodyPr>
          <a:lstStyle/>
          <a:p>
            <a:r>
              <a:rPr lang="en-US" dirty="0"/>
              <a:t>Cross-Validation</a:t>
            </a:r>
          </a:p>
        </p:txBody>
      </p:sp>
      <p:pic>
        <p:nvPicPr>
          <p:cNvPr id="5" name="Picture 4" descr="crossvalidation.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2394" y="1224619"/>
            <a:ext cx="4088720" cy="4088720"/>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2086188"/>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808763" y="2198914"/>
            <a:ext cx="3845379" cy="3670180"/>
          </a:xfrm>
        </p:spPr>
        <p:txBody>
          <a:bodyPr>
            <a:normAutofit/>
          </a:bodyPr>
          <a:lstStyle/>
          <a:p>
            <a:r>
              <a:rPr lang="en-US" dirty="0"/>
              <a:t>Break up data into 10 folds</a:t>
            </a:r>
          </a:p>
          <a:p>
            <a:pPr lvl="1"/>
            <a:r>
              <a:rPr lang="en-US" dirty="0"/>
              <a:t>(Equal positive and negative inside each fold?)</a:t>
            </a:r>
          </a:p>
          <a:p>
            <a:r>
              <a:rPr lang="en-US" dirty="0"/>
              <a:t>For each fold</a:t>
            </a:r>
          </a:p>
          <a:p>
            <a:pPr lvl="1"/>
            <a:r>
              <a:rPr lang="en-US" dirty="0"/>
              <a:t>Choose the fold as a temporary test set</a:t>
            </a:r>
          </a:p>
          <a:p>
            <a:pPr lvl="1"/>
            <a:r>
              <a:rPr lang="en-US" dirty="0"/>
              <a:t>Train on 9 folds, compute performance on the test fold</a:t>
            </a:r>
          </a:p>
          <a:p>
            <a:r>
              <a:rPr lang="en-US" dirty="0"/>
              <a:t>Report average performance of the 10 runs</a:t>
            </a:r>
          </a:p>
          <a:p>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89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A3A4-A15F-8640-8AD2-1D4E77FA4E09}"/>
              </a:ext>
            </a:extLst>
          </p:cNvPr>
          <p:cNvSpPr>
            <a:spLocks noGrp="1"/>
          </p:cNvSpPr>
          <p:nvPr>
            <p:ph type="title"/>
          </p:nvPr>
        </p:nvSpPr>
        <p:spPr/>
        <p:txBody>
          <a:bodyPr/>
          <a:lstStyle/>
          <a:p>
            <a:r>
              <a:rPr lang="en-US" dirty="0"/>
              <a:t>Development Test Sets and Cross-validation</a:t>
            </a:r>
          </a:p>
        </p:txBody>
      </p:sp>
      <p:sp>
        <p:nvSpPr>
          <p:cNvPr id="3" name="Content Placeholder 2">
            <a:extLst>
              <a:ext uri="{FF2B5EF4-FFF2-40B4-BE49-F238E27FC236}">
                <a16:creationId xmlns:a16="http://schemas.microsoft.com/office/drawing/2014/main" id="{2A59C07D-8195-AC4F-A7E7-6BC1E7A6BDE1}"/>
              </a:ext>
            </a:extLst>
          </p:cNvPr>
          <p:cNvSpPr>
            <a:spLocks noGrp="1"/>
          </p:cNvSpPr>
          <p:nvPr>
            <p:ph idx="1"/>
          </p:nvPr>
        </p:nvSpPr>
        <p:spPr/>
        <p:txBody>
          <a:bodyPr/>
          <a:lstStyle/>
          <a:p>
            <a:endParaRPr lang="en-US" sz="2400" i="1" dirty="0">
              <a:solidFill>
                <a:srgbClr val="FF0000"/>
              </a:solidFill>
              <a:latin typeface="Calibri" charset="0"/>
            </a:endParaRPr>
          </a:p>
          <a:p>
            <a:endParaRPr lang="en-US" i="1" dirty="0">
              <a:solidFill>
                <a:srgbClr val="FF0000"/>
              </a:solidFill>
              <a:latin typeface="Calibri" charset="0"/>
            </a:endParaRPr>
          </a:p>
          <a:p>
            <a:r>
              <a:rPr lang="en-US" sz="2400" dirty="0">
                <a:solidFill>
                  <a:srgbClr val="0000FF"/>
                </a:solidFill>
                <a:latin typeface="Calibri" charset="0"/>
              </a:rPr>
              <a:t>Metric: P/R/F1  or Accuracy</a:t>
            </a:r>
          </a:p>
          <a:p>
            <a:r>
              <a:rPr lang="en-US" altLang="zh-CN" dirty="0">
                <a:latin typeface="Calibri" charset="0"/>
              </a:rPr>
              <a:t>Development</a:t>
            </a:r>
            <a:r>
              <a:rPr lang="en-US" dirty="0">
                <a:latin typeface="Calibri" charset="0"/>
              </a:rPr>
              <a:t> test set</a:t>
            </a:r>
          </a:p>
          <a:p>
            <a:pPr lvl="1"/>
            <a:r>
              <a:rPr lang="en-US" dirty="0">
                <a:latin typeface="Calibri" charset="0"/>
              </a:rPr>
              <a:t>avoid overfitting</a:t>
            </a:r>
            <a:r>
              <a:rPr lang="zh-CN" altLang="en-US" dirty="0">
                <a:latin typeface="Calibri" charset="0"/>
              </a:rPr>
              <a:t> </a:t>
            </a:r>
            <a:r>
              <a:rPr lang="en-US" altLang="zh-CN" dirty="0">
                <a:latin typeface="Calibri" charset="0"/>
              </a:rPr>
              <a:t>to</a:t>
            </a:r>
            <a:r>
              <a:rPr lang="zh-CN" altLang="en-US" dirty="0">
                <a:latin typeface="Calibri" charset="0"/>
              </a:rPr>
              <a:t> </a:t>
            </a:r>
            <a:r>
              <a:rPr lang="en-US" altLang="zh-CN" dirty="0">
                <a:latin typeface="Calibri" charset="0"/>
              </a:rPr>
              <a:t>the</a:t>
            </a:r>
            <a:r>
              <a:rPr lang="zh-CN" altLang="en-US" dirty="0">
                <a:latin typeface="Calibri" charset="0"/>
              </a:rPr>
              <a:t> </a:t>
            </a:r>
            <a:r>
              <a:rPr lang="en-US" altLang="zh-CN" dirty="0">
                <a:latin typeface="Calibri" charset="0"/>
              </a:rPr>
              <a:t>unseen</a:t>
            </a:r>
            <a:r>
              <a:rPr lang="zh-CN" altLang="en-US" dirty="0">
                <a:latin typeface="Calibri" charset="0"/>
              </a:rPr>
              <a:t> </a:t>
            </a:r>
            <a:r>
              <a:rPr lang="en-US" altLang="zh-CN" dirty="0">
                <a:latin typeface="Calibri" charset="0"/>
              </a:rPr>
              <a:t>test</a:t>
            </a:r>
            <a:r>
              <a:rPr lang="zh-CN" altLang="en-US" dirty="0">
                <a:latin typeface="Calibri" charset="0"/>
              </a:rPr>
              <a:t> </a:t>
            </a:r>
            <a:r>
              <a:rPr lang="en-US" altLang="zh-CN" dirty="0">
                <a:latin typeface="Calibri" charset="0"/>
              </a:rPr>
              <a:t>set</a:t>
            </a:r>
            <a:endParaRPr lang="en-US" dirty="0">
              <a:latin typeface="Calibri" charset="0"/>
            </a:endParaRPr>
          </a:p>
          <a:p>
            <a:pPr lvl="1"/>
            <a:r>
              <a:rPr lang="en-US" altLang="zh-CN" dirty="0">
                <a:latin typeface="Calibri" charset="0"/>
              </a:rPr>
              <a:t>Use</a:t>
            </a:r>
            <a:r>
              <a:rPr lang="zh-CN" altLang="en-US" dirty="0">
                <a:latin typeface="Calibri" charset="0"/>
              </a:rPr>
              <a:t> </a:t>
            </a:r>
            <a:r>
              <a:rPr lang="en-US" altLang="zh-CN" dirty="0">
                <a:latin typeface="Calibri" charset="0"/>
              </a:rPr>
              <a:t>dev</a:t>
            </a:r>
            <a:r>
              <a:rPr lang="zh-CN" altLang="en-US" dirty="0">
                <a:latin typeface="Calibri" charset="0"/>
              </a:rPr>
              <a:t> </a:t>
            </a:r>
            <a:r>
              <a:rPr lang="en-US" altLang="zh-CN" dirty="0">
                <a:latin typeface="Calibri" charset="0"/>
              </a:rPr>
              <a:t>set</a:t>
            </a:r>
            <a:r>
              <a:rPr lang="zh-CN" altLang="en-US" dirty="0">
                <a:latin typeface="Calibri" charset="0"/>
              </a:rPr>
              <a:t> </a:t>
            </a:r>
            <a:r>
              <a:rPr lang="en-US" altLang="zh-CN" dirty="0">
                <a:latin typeface="Calibri" charset="0"/>
              </a:rPr>
              <a:t>to</a:t>
            </a:r>
            <a:r>
              <a:rPr lang="zh-CN" altLang="en-US" dirty="0">
                <a:latin typeface="Calibri" charset="0"/>
              </a:rPr>
              <a:t> </a:t>
            </a:r>
            <a:r>
              <a:rPr lang="en-US" altLang="zh-CN" dirty="0">
                <a:latin typeface="Calibri" charset="0"/>
              </a:rPr>
              <a:t>select</a:t>
            </a:r>
            <a:r>
              <a:rPr lang="zh-CN" altLang="en-US" dirty="0">
                <a:latin typeface="Calibri" charset="0"/>
              </a:rPr>
              <a:t> </a:t>
            </a:r>
            <a:r>
              <a:rPr lang="en-US" altLang="zh-CN" dirty="0">
                <a:latin typeface="Calibri" charset="0"/>
              </a:rPr>
              <a:t>the</a:t>
            </a:r>
            <a:r>
              <a:rPr lang="zh-CN" altLang="en-US" dirty="0">
                <a:latin typeface="Calibri" charset="0"/>
              </a:rPr>
              <a:t> </a:t>
            </a:r>
            <a:r>
              <a:rPr lang="en-US" altLang="zh-CN" dirty="0">
                <a:latin typeface="Calibri" charset="0"/>
              </a:rPr>
              <a:t>“best”</a:t>
            </a:r>
            <a:r>
              <a:rPr lang="zh-CN" altLang="en-US" dirty="0">
                <a:latin typeface="Calibri" charset="0"/>
              </a:rPr>
              <a:t> </a:t>
            </a:r>
            <a:r>
              <a:rPr lang="en-US" altLang="zh-CN" dirty="0">
                <a:latin typeface="Calibri" charset="0"/>
              </a:rPr>
              <a:t>model</a:t>
            </a:r>
            <a:endParaRPr lang="en-US" sz="2400" dirty="0">
              <a:solidFill>
                <a:srgbClr val="0000FF"/>
              </a:solidFill>
              <a:latin typeface="Calibri" charset="0"/>
            </a:endParaRPr>
          </a:p>
          <a:p>
            <a:pPr marL="342900" lvl="1" indent="-342900">
              <a:buClr>
                <a:srgbClr val="CC0000"/>
              </a:buClr>
            </a:pPr>
            <a:r>
              <a:rPr lang="en-US" sz="2400" dirty="0">
                <a:latin typeface="Calibri" charset="0"/>
              </a:rPr>
              <a:t>Cross-validation over multiple splits</a:t>
            </a:r>
          </a:p>
          <a:p>
            <a:pPr lvl="2"/>
            <a:r>
              <a:rPr lang="en-US" sz="1800" dirty="0">
                <a:latin typeface="Calibri" charset="0"/>
              </a:rPr>
              <a:t>Handle sampling errors from different datasets</a:t>
            </a:r>
            <a:endParaRPr lang="en-US" dirty="0">
              <a:latin typeface="Calibri" charset="0"/>
            </a:endParaRPr>
          </a:p>
          <a:p>
            <a:pPr lvl="1"/>
            <a:r>
              <a:rPr lang="en-US" dirty="0">
                <a:latin typeface="Calibri" charset="0"/>
              </a:rPr>
              <a:t>Compute pooled dev set performance</a:t>
            </a:r>
          </a:p>
          <a:p>
            <a:pPr lvl="1"/>
            <a:r>
              <a:rPr lang="en-US" altLang="zh-CN" dirty="0">
                <a:latin typeface="Calibri" charset="0"/>
              </a:rPr>
              <a:t>This</a:t>
            </a:r>
            <a:r>
              <a:rPr lang="zh-CN" altLang="en-US" dirty="0">
                <a:latin typeface="Calibri" charset="0"/>
              </a:rPr>
              <a:t> </a:t>
            </a:r>
            <a:r>
              <a:rPr lang="en-US" altLang="zh-CN" dirty="0">
                <a:latin typeface="Calibri" charset="0"/>
              </a:rPr>
              <a:t>way</a:t>
            </a:r>
            <a:r>
              <a:rPr lang="zh-CN" altLang="en-US" dirty="0">
                <a:latin typeface="Calibri" charset="0"/>
              </a:rPr>
              <a:t> </a:t>
            </a:r>
            <a:r>
              <a:rPr lang="en-US" altLang="zh-CN" dirty="0">
                <a:latin typeface="Calibri" charset="0"/>
              </a:rPr>
              <a:t>we</a:t>
            </a:r>
            <a:r>
              <a:rPr lang="zh-CN" altLang="en-US" dirty="0">
                <a:latin typeface="Calibri" charset="0"/>
              </a:rPr>
              <a:t> </a:t>
            </a:r>
            <a:r>
              <a:rPr lang="en-US" altLang="zh-CN" dirty="0">
                <a:latin typeface="Calibri" charset="0"/>
              </a:rPr>
              <a:t>can</a:t>
            </a:r>
            <a:r>
              <a:rPr lang="zh-CN" altLang="en-US" dirty="0">
                <a:latin typeface="Calibri" charset="0"/>
              </a:rPr>
              <a:t> </a:t>
            </a:r>
            <a:r>
              <a:rPr lang="en-US" altLang="zh-CN" dirty="0">
                <a:latin typeface="Calibri" charset="0"/>
              </a:rPr>
              <a:t>use</a:t>
            </a:r>
            <a:r>
              <a:rPr lang="zh-CN" altLang="en-US" dirty="0">
                <a:latin typeface="Calibri" charset="0"/>
              </a:rPr>
              <a:t> </a:t>
            </a:r>
            <a:r>
              <a:rPr lang="en-US" altLang="zh-CN" dirty="0">
                <a:latin typeface="Calibri" charset="0"/>
              </a:rPr>
              <a:t>all</a:t>
            </a:r>
            <a:r>
              <a:rPr lang="zh-CN" altLang="en-US" dirty="0">
                <a:latin typeface="Calibri" charset="0"/>
              </a:rPr>
              <a:t> </a:t>
            </a:r>
            <a:r>
              <a:rPr lang="en-US" altLang="zh-CN" dirty="0">
                <a:latin typeface="Calibri" charset="0"/>
              </a:rPr>
              <a:t>data</a:t>
            </a:r>
            <a:r>
              <a:rPr lang="zh-CN" altLang="en-US" dirty="0">
                <a:latin typeface="Calibri" charset="0"/>
              </a:rPr>
              <a:t> </a:t>
            </a:r>
            <a:r>
              <a:rPr lang="en-US" altLang="zh-CN" dirty="0">
                <a:latin typeface="Calibri" charset="0"/>
              </a:rPr>
              <a:t>for</a:t>
            </a:r>
            <a:r>
              <a:rPr lang="zh-CN" altLang="en-US" dirty="0">
                <a:latin typeface="Calibri" charset="0"/>
              </a:rPr>
              <a:t> </a:t>
            </a:r>
            <a:r>
              <a:rPr lang="en-US" altLang="zh-CN" dirty="0">
                <a:latin typeface="Calibri" charset="0"/>
              </a:rPr>
              <a:t>validation</a:t>
            </a:r>
            <a:endParaRPr lang="en-US" dirty="0">
              <a:latin typeface="Calibri" charset="0"/>
            </a:endParaRPr>
          </a:p>
          <a:p>
            <a:endParaRPr lang="en-US" dirty="0"/>
          </a:p>
        </p:txBody>
      </p:sp>
      <p:sp>
        <p:nvSpPr>
          <p:cNvPr id="4" name="Rectangle 3">
            <a:extLst>
              <a:ext uri="{FF2B5EF4-FFF2-40B4-BE49-F238E27FC236}">
                <a16:creationId xmlns:a16="http://schemas.microsoft.com/office/drawing/2014/main" id="{BA8F710A-D184-164E-8CC2-7C2AD86F841C}"/>
              </a:ext>
            </a:extLst>
          </p:cNvPr>
          <p:cNvSpPr txBox="1">
            <a:spLocks noChangeArrowheads="1"/>
          </p:cNvSpPr>
          <p:nvPr/>
        </p:nvSpPr>
        <p:spPr>
          <a:xfrm>
            <a:off x="228600" y="2209800"/>
            <a:ext cx="7239000" cy="37909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latin typeface="Calibri" charset="0"/>
            </a:endParaRPr>
          </a:p>
        </p:txBody>
      </p:sp>
      <p:sp>
        <p:nvSpPr>
          <p:cNvPr id="5" name="Rectangle 4">
            <a:extLst>
              <a:ext uri="{FF2B5EF4-FFF2-40B4-BE49-F238E27FC236}">
                <a16:creationId xmlns:a16="http://schemas.microsoft.com/office/drawing/2014/main" id="{8C70CEC8-88DE-B64E-9B4A-B3F5E8FCA608}"/>
              </a:ext>
            </a:extLst>
          </p:cNvPr>
          <p:cNvSpPr/>
          <p:nvPr/>
        </p:nvSpPr>
        <p:spPr bwMode="auto">
          <a:xfrm>
            <a:off x="7162800" y="548640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Test Set</a:t>
            </a:r>
          </a:p>
        </p:txBody>
      </p:sp>
      <p:grpSp>
        <p:nvGrpSpPr>
          <p:cNvPr id="6" name="Group 5">
            <a:extLst>
              <a:ext uri="{FF2B5EF4-FFF2-40B4-BE49-F238E27FC236}">
                <a16:creationId xmlns:a16="http://schemas.microsoft.com/office/drawing/2014/main" id="{47C5A6AA-3233-5A4A-B728-FF0C275DCF9B}"/>
              </a:ext>
            </a:extLst>
          </p:cNvPr>
          <p:cNvGrpSpPr/>
          <p:nvPr/>
        </p:nvGrpSpPr>
        <p:grpSpPr>
          <a:xfrm>
            <a:off x="6151418" y="3505200"/>
            <a:ext cx="2916382" cy="1752600"/>
            <a:chOff x="6012873" y="2876550"/>
            <a:chExt cx="2916382" cy="1752600"/>
          </a:xfrm>
        </p:grpSpPr>
        <p:sp>
          <p:nvSpPr>
            <p:cNvPr id="7" name="Rectangle 6">
              <a:extLst>
                <a:ext uri="{FF2B5EF4-FFF2-40B4-BE49-F238E27FC236}">
                  <a16:creationId xmlns:a16="http://schemas.microsoft.com/office/drawing/2014/main" id="{754A77E4-FD85-2A41-9193-13901BDAFE45}"/>
                </a:ext>
              </a:extLst>
            </p:cNvPr>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8" name="Rectangle 7">
              <a:extLst>
                <a:ext uri="{FF2B5EF4-FFF2-40B4-BE49-F238E27FC236}">
                  <a16:creationId xmlns:a16="http://schemas.microsoft.com/office/drawing/2014/main" id="{38C6D1C6-7A60-044A-A614-501BA29CF48D}"/>
                </a:ext>
              </a:extLst>
            </p:cNvPr>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                         Training Set</a:t>
              </a:r>
            </a:p>
          </p:txBody>
        </p:sp>
        <p:sp>
          <p:nvSpPr>
            <p:cNvPr id="9" name="Rectangle 8">
              <a:extLst>
                <a:ext uri="{FF2B5EF4-FFF2-40B4-BE49-F238E27FC236}">
                  <a16:creationId xmlns:a16="http://schemas.microsoft.com/office/drawing/2014/main" id="{56E8CFA4-4954-B143-A1D1-AC2F88F5AC45}"/>
                </a:ext>
              </a:extLst>
            </p:cNvPr>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sp>
          <p:nvSpPr>
            <p:cNvPr id="10" name="Rectangle 9">
              <a:extLst>
                <a:ext uri="{FF2B5EF4-FFF2-40B4-BE49-F238E27FC236}">
                  <a16:creationId xmlns:a16="http://schemas.microsoft.com/office/drawing/2014/main" id="{902FF66E-113E-D54F-80D8-630DB38E22DA}"/>
                </a:ext>
              </a:extLst>
            </p:cNvPr>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11" name="Rectangle 10">
              <a:extLst>
                <a:ext uri="{FF2B5EF4-FFF2-40B4-BE49-F238E27FC236}">
                  <a16:creationId xmlns:a16="http://schemas.microsoft.com/office/drawing/2014/main" id="{4CC9B9EB-F746-6D4D-839B-31F826F2122C}"/>
                </a:ext>
              </a:extLst>
            </p:cNvPr>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sp>
          <p:nvSpPr>
            <p:cNvPr id="12" name="Rectangle 11">
              <a:extLst>
                <a:ext uri="{FF2B5EF4-FFF2-40B4-BE49-F238E27FC236}">
                  <a16:creationId xmlns:a16="http://schemas.microsoft.com/office/drawing/2014/main" id="{D37E9045-3274-6E4A-A241-D3D3D9F7B94A}"/>
                </a:ext>
              </a:extLst>
            </p:cNvPr>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grpSp>
      <p:sp>
        <p:nvSpPr>
          <p:cNvPr id="13" name="Rectangle 12">
            <a:extLst>
              <a:ext uri="{FF2B5EF4-FFF2-40B4-BE49-F238E27FC236}">
                <a16:creationId xmlns:a16="http://schemas.microsoft.com/office/drawing/2014/main" id="{99E61D1A-9B63-174A-8741-46A0D763A5BE}"/>
              </a:ext>
            </a:extLst>
          </p:cNvPr>
          <p:cNvSpPr/>
          <p:nvPr/>
        </p:nvSpPr>
        <p:spPr bwMode="auto">
          <a:xfrm>
            <a:off x="439615" y="1972408"/>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14" name="Rectangle 13">
            <a:extLst>
              <a:ext uri="{FF2B5EF4-FFF2-40B4-BE49-F238E27FC236}">
                <a16:creationId xmlns:a16="http://schemas.microsoft.com/office/drawing/2014/main" id="{1517F7A5-EDD5-AB4A-858F-FB1820F8B1C1}"/>
              </a:ext>
            </a:extLst>
          </p:cNvPr>
          <p:cNvSpPr/>
          <p:nvPr/>
        </p:nvSpPr>
        <p:spPr bwMode="auto">
          <a:xfrm>
            <a:off x="3030415" y="1972408"/>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Development Test Set</a:t>
            </a:r>
          </a:p>
        </p:txBody>
      </p:sp>
      <p:sp>
        <p:nvSpPr>
          <p:cNvPr id="15" name="Rectangle 14">
            <a:extLst>
              <a:ext uri="{FF2B5EF4-FFF2-40B4-BE49-F238E27FC236}">
                <a16:creationId xmlns:a16="http://schemas.microsoft.com/office/drawing/2014/main" id="{5371D15C-AA2C-234C-BF6E-83B6C75DBAA9}"/>
              </a:ext>
            </a:extLst>
          </p:cNvPr>
          <p:cNvSpPr/>
          <p:nvPr/>
        </p:nvSpPr>
        <p:spPr bwMode="auto">
          <a:xfrm>
            <a:off x="6230815" y="1972408"/>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Test Set</a:t>
            </a:r>
          </a:p>
        </p:txBody>
      </p:sp>
    </p:spTree>
    <p:extLst>
      <p:ext uri="{BB962C8B-B14F-4D97-AF65-F5344CB8AC3E}">
        <p14:creationId xmlns:p14="http://schemas.microsoft.com/office/powerpoint/2010/main" val="212348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4867</Words>
  <Application>Microsoft Macintosh PowerPoint</Application>
  <PresentationFormat>On-screen Show (4:3)</PresentationFormat>
  <Paragraphs>611</Paragraphs>
  <Slides>54</Slides>
  <Notes>36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7" baseType="lpstr">
      <vt:lpstr>Arial</vt:lpstr>
      <vt:lpstr>Calibri</vt:lpstr>
      <vt:lpstr>Calibri (Headings)</vt:lpstr>
      <vt:lpstr>Calibri Light</vt:lpstr>
      <vt:lpstr>Courier</vt:lpstr>
      <vt:lpstr>Courier New</vt:lpstr>
      <vt:lpstr>Lucida Sans</vt:lpstr>
      <vt:lpstr>Times</vt:lpstr>
      <vt:lpstr>Times New Roman</vt:lpstr>
      <vt:lpstr>Wingdings</vt:lpstr>
      <vt:lpstr>华文黑体</vt:lpstr>
      <vt:lpstr>Retrospect</vt:lpstr>
      <vt:lpstr>Equation</vt:lpstr>
      <vt:lpstr>CIS 530: Text Processing </vt:lpstr>
      <vt:lpstr>Reminders</vt:lpstr>
      <vt:lpstr>Text Classification with Naïve Bayes</vt:lpstr>
      <vt:lpstr>The Bag of Words Representation</vt:lpstr>
      <vt:lpstr>Multinomial Naïve Bayes Independence Assumptions</vt:lpstr>
      <vt:lpstr>Multinomial Naïve Bayes Classifier</vt:lpstr>
      <vt:lpstr> Text Classification and Naïve Bayes</vt:lpstr>
      <vt:lpstr>Cross-Validation</vt:lpstr>
      <vt:lpstr>Development Test Sets and Cross-validation</vt:lpstr>
      <vt:lpstr>Precision and Recall</vt:lpstr>
      <vt:lpstr>Precision and Recall</vt:lpstr>
      <vt:lpstr>Precision and Recall</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vt:lpstr>
      <vt:lpstr>Summary</vt:lpstr>
      <vt:lpstr>Basic Text Processing</vt:lpstr>
      <vt:lpstr>Text Normalization</vt:lpstr>
      <vt:lpstr>How many words?</vt:lpstr>
      <vt:lpstr>How many words?</vt:lpstr>
      <vt:lpstr>How many words?</vt:lpstr>
      <vt:lpstr>Simple Tokenization in UNIX</vt:lpstr>
      <vt:lpstr>The first step: tokenizing</vt:lpstr>
      <vt:lpstr>The second step: sorting</vt:lpstr>
      <vt:lpstr>More counting</vt:lpstr>
      <vt:lpstr>Issues in Tokenization</vt:lpstr>
      <vt:lpstr>Tokenization: language issues</vt:lpstr>
      <vt:lpstr>Tokenization: language issues</vt:lpstr>
      <vt:lpstr>Word Tokenization in Chinese</vt:lpstr>
      <vt:lpstr>Maximum Matching Word Segmentation Algorithm</vt:lpstr>
      <vt:lpstr>Max-match segmentation illustration</vt:lpstr>
      <vt:lpstr>Basic Text Processing</vt:lpstr>
      <vt:lpstr>Normalization</vt:lpstr>
      <vt:lpstr>Case folding</vt:lpstr>
      <vt:lpstr>Lemmatization</vt:lpstr>
      <vt:lpstr>Morphology</vt:lpstr>
      <vt:lpstr>Stemming</vt:lpstr>
      <vt:lpstr>Porter’s algorithm The most common English stemmer</vt:lpstr>
      <vt:lpstr>Viewing morphology in a corpus Why only strip –ing if there is a vowel?</vt:lpstr>
      <vt:lpstr>Viewing morphology in a corpus Why only strip –ing if there is a vowel?</vt:lpstr>
      <vt:lpstr>Dealing with complex morphology is sometimes necessary</vt:lpstr>
      <vt:lpstr>Basic Text Processing</vt:lpstr>
      <vt:lpstr>Sentence Segmentation</vt:lpstr>
      <vt:lpstr>Determining if a word is end-of-sentence: a Decision Tree</vt:lpstr>
      <vt:lpstr>More sophisticated decision tree features</vt:lpstr>
      <vt:lpstr>Implementing Decision Trees</vt:lpstr>
      <vt:lpstr>Decision Trees and other classifiers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Text Processing </dc:title>
  <dc:creator>Callison-Burch, Christopher</dc:creator>
  <cp:lastModifiedBy>Callison-Burch, Christopher</cp:lastModifiedBy>
  <cp:revision>24</cp:revision>
  <dcterms:created xsi:type="dcterms:W3CDTF">2020-01-22T17:32:12Z</dcterms:created>
  <dcterms:modified xsi:type="dcterms:W3CDTF">2020-01-22T18:15:27Z</dcterms:modified>
</cp:coreProperties>
</file>