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35"/>
  </p:notesMasterIdLst>
  <p:handoutMasterIdLst>
    <p:handoutMasterId r:id="rId36"/>
  </p:handoutMasterIdLst>
  <p:sldIdLst>
    <p:sldId id="1787" r:id="rId2"/>
    <p:sldId id="1936" r:id="rId3"/>
    <p:sldId id="1920" r:id="rId4"/>
    <p:sldId id="1924" r:id="rId5"/>
    <p:sldId id="1928" r:id="rId6"/>
    <p:sldId id="1929" r:id="rId7"/>
    <p:sldId id="1930" r:id="rId8"/>
    <p:sldId id="1931" r:id="rId9"/>
    <p:sldId id="1932" r:id="rId10"/>
    <p:sldId id="1933" r:id="rId11"/>
    <p:sldId id="1934" r:id="rId12"/>
    <p:sldId id="1937" r:id="rId13"/>
    <p:sldId id="1935" r:id="rId14"/>
    <p:sldId id="1789" r:id="rId15"/>
    <p:sldId id="1788" r:id="rId16"/>
    <p:sldId id="1938" r:id="rId17"/>
    <p:sldId id="1790" r:id="rId18"/>
    <p:sldId id="1939" r:id="rId19"/>
    <p:sldId id="1791" r:id="rId20"/>
    <p:sldId id="1792" r:id="rId21"/>
    <p:sldId id="1940" r:id="rId22"/>
    <p:sldId id="1941" r:id="rId23"/>
    <p:sldId id="1942" r:id="rId24"/>
    <p:sldId id="1943" r:id="rId25"/>
    <p:sldId id="1944" r:id="rId26"/>
    <p:sldId id="1945" r:id="rId27"/>
    <p:sldId id="1793" r:id="rId28"/>
    <p:sldId id="1794" r:id="rId29"/>
    <p:sldId id="1795" r:id="rId30"/>
    <p:sldId id="1796" r:id="rId31"/>
    <p:sldId id="1797" r:id="rId32"/>
    <p:sldId id="1798" r:id="rId33"/>
    <p:sldId id="1799"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95ECB"/>
    <a:srgbClr val="333399"/>
    <a:srgbClr val="0000FF"/>
    <a:srgbClr val="FF0066"/>
    <a:srgbClr val="008000"/>
    <a:srgbClr val="D60093"/>
    <a:srgbClr val="33CC33"/>
    <a:srgbClr val="FF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7" autoAdjust="0"/>
    <p:restoredTop sz="88339" autoAdjust="0"/>
  </p:normalViewPr>
  <p:slideViewPr>
    <p:cSldViewPr>
      <p:cViewPr varScale="1">
        <p:scale>
          <a:sx n="99" d="100"/>
          <a:sy n="99" d="100"/>
        </p:scale>
        <p:origin x="168" y="2296"/>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4/6/20</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4/6/20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hidden layer includes a recurrent connection as part of its input. That is, the activation value of the hidden layer depends on the current input as well as the activation value of the hidden layer from the previous time step.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figure illustrates the structure of a simple RNN. As with ordinary feedforward networks, an input vector representing the current input element, </a:t>
            </a:r>
            <a:r>
              <a:rPr lang="en-US" sz="1200" i="1" kern="1200" dirty="0" err="1">
                <a:solidFill>
                  <a:schemeClr val="tx1"/>
                </a:solidFill>
                <a:effectLst/>
                <a:latin typeface="+mn-lt"/>
                <a:ea typeface="+mn-ea"/>
                <a:cs typeface="+mn-cs"/>
              </a:rPr>
              <a:t>xt</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is multiplied by a weight matrix and then passed through an activation function to compute an activation value for a layer of hidden units. This hidden layer is, in turn, used to calculate a corresponding output, </a:t>
            </a:r>
            <a:r>
              <a:rPr lang="en-US" sz="1200" i="1" kern="1200" dirty="0" err="1">
                <a:solidFill>
                  <a:schemeClr val="tx1"/>
                </a:solidFill>
                <a:effectLst/>
                <a:latin typeface="+mn-lt"/>
                <a:ea typeface="+mn-ea"/>
                <a:cs typeface="+mn-cs"/>
              </a:rPr>
              <a:t>yt</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In a departure from our earlier window-based approach, sequences are processed by presenting one element at a time to the network. The key difference from a feedforward network lies in the recurrent link shown in the figure with the dashed line. This link augments the input to the computation at the hidden layer with the activation value of the hidden layer </a:t>
            </a:r>
            <a:r>
              <a:rPr lang="en-US" sz="1200" i="1" kern="1200" dirty="0">
                <a:solidFill>
                  <a:schemeClr val="tx1"/>
                </a:solidFill>
                <a:effectLst/>
                <a:latin typeface="+mn-lt"/>
                <a:ea typeface="+mn-ea"/>
                <a:cs typeface="+mn-cs"/>
              </a:rPr>
              <a:t>from the preceding point in time</a:t>
            </a:r>
            <a:r>
              <a:rPr lang="en-US" sz="1200" kern="1200" dirty="0">
                <a:solidFill>
                  <a:schemeClr val="tx1"/>
                </a:solidFill>
                <a:effectLst/>
                <a:latin typeface="+mn-lt"/>
                <a:ea typeface="+mn-ea"/>
                <a:cs typeface="+mn-cs"/>
              </a:rPr>
              <a: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a:t>
            </a:fld>
            <a:endParaRPr lang="en-US"/>
          </a:p>
        </p:txBody>
      </p:sp>
    </p:spTree>
    <p:extLst>
      <p:ext uri="{BB962C8B-B14F-4D97-AF65-F5344CB8AC3E}">
        <p14:creationId xmlns:p14="http://schemas.microsoft.com/office/powerpoint/2010/main" val="3314309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dirty="0"/>
              <a:t>An </a:t>
            </a:r>
            <a:r>
              <a:rPr lang="en-US" b="1" dirty="0"/>
              <a:t>encoder </a:t>
            </a:r>
            <a:r>
              <a:rPr lang="en-US" dirty="0"/>
              <a:t>takes an input sequence x</a:t>
            </a:r>
            <a:r>
              <a:rPr lang="en-US" baseline="30000" dirty="0"/>
              <a:t>n</a:t>
            </a:r>
            <a:r>
              <a:rPr lang="en-US" baseline="-25000" dirty="0"/>
              <a:t>1, </a:t>
            </a:r>
            <a:r>
              <a:rPr lang="en-US" dirty="0"/>
              <a:t>and generates a corresponding sequence of contextualized representations, </a:t>
            </a:r>
            <a:r>
              <a:rPr lang="en-US" i="1" dirty="0"/>
              <a:t>h</a:t>
            </a:r>
            <a:r>
              <a:rPr lang="en-US" baseline="30000" dirty="0"/>
              <a:t>n</a:t>
            </a:r>
            <a:r>
              <a:rPr lang="en-US" baseline="-25000" dirty="0"/>
              <a:t>1</a:t>
            </a:r>
            <a:r>
              <a:rPr lang="en-US" dirty="0"/>
              <a:t>.</a:t>
            </a:r>
          </a:p>
          <a:p>
            <a:pPr marL="457200" indent="-457200">
              <a:buFont typeface="+mj-lt"/>
              <a:buAutoNum type="arabicPeriod"/>
            </a:pPr>
            <a:r>
              <a:rPr lang="en-US" dirty="0"/>
              <a:t> A </a:t>
            </a:r>
            <a:r>
              <a:rPr lang="en-US" b="1" dirty="0"/>
              <a:t>context vector</a:t>
            </a:r>
            <a:r>
              <a:rPr lang="en-US" dirty="0"/>
              <a:t>, </a:t>
            </a:r>
            <a:r>
              <a:rPr lang="en-US" i="1" dirty="0"/>
              <a:t>c</a:t>
            </a:r>
            <a:r>
              <a:rPr lang="en-US" dirty="0"/>
              <a:t>, is a function of </a:t>
            </a:r>
            <a:r>
              <a:rPr lang="en-US" i="1" dirty="0"/>
              <a:t>h</a:t>
            </a:r>
            <a:r>
              <a:rPr lang="en-US" baseline="30000" dirty="0"/>
              <a:t>n</a:t>
            </a:r>
            <a:r>
              <a:rPr lang="en-US" baseline="-25000" dirty="0"/>
              <a:t>1</a:t>
            </a:r>
            <a:r>
              <a:rPr lang="en-US" dirty="0"/>
              <a:t>, and conveys the essence of the input to the decoder. </a:t>
            </a:r>
          </a:p>
          <a:p>
            <a:pPr marL="457200" indent="-457200">
              <a:buFont typeface="+mj-lt"/>
              <a:buAutoNum type="arabicPeriod"/>
            </a:pPr>
            <a:r>
              <a:rPr lang="en-US" dirty="0"/>
              <a:t>A </a:t>
            </a:r>
            <a:r>
              <a:rPr lang="en-US" b="1" dirty="0"/>
              <a:t>decoder</a:t>
            </a:r>
            <a:r>
              <a:rPr lang="en-US" dirty="0"/>
              <a:t> accepts </a:t>
            </a:r>
            <a:r>
              <a:rPr lang="en-US" i="1" dirty="0"/>
              <a:t>c </a:t>
            </a:r>
            <a:r>
              <a:rPr lang="en-US" dirty="0"/>
              <a:t>as input and generates an arbitrary length sequence of hidden states </a:t>
            </a:r>
            <a:r>
              <a:rPr lang="en-US" i="1" dirty="0"/>
              <a:t>h</a:t>
            </a:r>
            <a:r>
              <a:rPr lang="en-US" baseline="30000" dirty="0"/>
              <a:t>m</a:t>
            </a:r>
            <a:r>
              <a:rPr lang="en-US" baseline="-25000" dirty="0"/>
              <a:t>1</a:t>
            </a:r>
            <a:r>
              <a:rPr lang="en-US" dirty="0"/>
              <a:t> , from which can be used to create a corresponding sequence of output states </a:t>
            </a:r>
            <a:r>
              <a:rPr lang="en-US" i="1" dirty="0"/>
              <a:t>y</a:t>
            </a:r>
            <a:r>
              <a:rPr lang="en-US" baseline="30000" dirty="0"/>
              <a:t>m</a:t>
            </a:r>
            <a:r>
              <a:rPr lang="en-US" baseline="-25000" dirty="0"/>
              <a:t>1</a:t>
            </a:r>
            <a:r>
              <a:rPr lang="en-US" dirty="0"/>
              <a:t> .</a:t>
            </a:r>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18</a:t>
            </a:fld>
            <a:endParaRPr lang="en-US"/>
          </a:p>
        </p:txBody>
      </p:sp>
    </p:spTree>
    <p:extLst>
      <p:ext uri="{BB962C8B-B14F-4D97-AF65-F5344CB8AC3E}">
        <p14:creationId xmlns:p14="http://schemas.microsoft.com/office/powerpoint/2010/main" val="3719252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basic architecture is consistent with the original applications of neural mod- </a:t>
            </a:r>
            <a:r>
              <a:rPr lang="en-US" sz="1200" kern="1200" dirty="0" err="1">
                <a:solidFill>
                  <a:schemeClr val="tx1"/>
                </a:solidFill>
                <a:effectLst/>
                <a:latin typeface="+mn-lt"/>
                <a:ea typeface="+mn-ea"/>
                <a:cs typeface="+mn-cs"/>
              </a:rPr>
              <a:t>els</a:t>
            </a:r>
            <a:r>
              <a:rPr lang="en-US" sz="1200" kern="1200" dirty="0">
                <a:solidFill>
                  <a:schemeClr val="tx1"/>
                </a:solidFill>
                <a:effectLst/>
                <a:latin typeface="+mn-lt"/>
                <a:ea typeface="+mn-ea"/>
                <a:cs typeface="+mn-cs"/>
              </a:rPr>
              <a:t> to machine translation. However, it embodies a number of design choices that are less than optimal. Among the major ones are that the encoder and the decoder are assumed to have the same internal structure (RNNs in this case), that the final state of the encoder is the only context available to the decoder, and finally that this context is only available to the decoder as its initial hidden state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19</a:t>
            </a:fld>
            <a:endParaRPr lang="en-US"/>
          </a:p>
        </p:txBody>
      </p:sp>
    </p:spTree>
    <p:extLst>
      <p:ext uri="{BB962C8B-B14F-4D97-AF65-F5344CB8AC3E}">
        <p14:creationId xmlns:p14="http://schemas.microsoft.com/office/powerpoint/2010/main" val="51933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Stacked RNNs </a:t>
            </a:r>
            <a:r>
              <a:rPr lang="en-US" sz="1200" kern="1200" dirty="0">
                <a:solidFill>
                  <a:schemeClr val="tx1"/>
                </a:solidFill>
                <a:effectLst/>
                <a:latin typeface="+mn-lt"/>
                <a:ea typeface="+mn-ea"/>
                <a:cs typeface="+mn-cs"/>
              </a:rPr>
              <a:t>consist of multiple networks where the output of one layer serves as the input to a subsequent layer,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has been demonstrated across numerous tasks that stacked RNNs can </a:t>
            </a:r>
            <a:r>
              <a:rPr lang="en-US" sz="1200" kern="1200" dirty="0" err="1">
                <a:solidFill>
                  <a:schemeClr val="tx1"/>
                </a:solidFill>
                <a:effectLst/>
                <a:latin typeface="+mn-lt"/>
                <a:ea typeface="+mn-ea"/>
                <a:cs typeface="+mn-cs"/>
              </a:rPr>
              <a:t>outper</a:t>
            </a:r>
            <a:r>
              <a:rPr lang="en-US" sz="1200" kern="1200" dirty="0">
                <a:solidFill>
                  <a:schemeClr val="tx1"/>
                </a:solidFill>
                <a:effectLst/>
                <a:latin typeface="+mn-lt"/>
                <a:ea typeface="+mn-ea"/>
                <a:cs typeface="+mn-cs"/>
              </a:rPr>
              <a:t>- form single-layer networks. One reason for this success has to do with the network’s ability to induce representations at differing levels of abstraction across layers. Just as the early stages of the human visual system detect edges that are then used for finding larger regions and shapes, the initial layers of stacked networks can induce representations that serve as useful abstractions for further layers — representations that might prove difficult to induce in a single RNN. </a:t>
            </a:r>
            <a:endParaRPr lang="en-US" dirty="0"/>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22</a:t>
            </a:fld>
            <a:endParaRPr lang="en-US"/>
          </a:p>
        </p:txBody>
      </p:sp>
    </p:spTree>
    <p:extLst>
      <p:ext uri="{BB962C8B-B14F-4D97-AF65-F5344CB8AC3E}">
        <p14:creationId xmlns:p14="http://schemas.microsoft.com/office/powerpoint/2010/main" val="194710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Recall, that </a:t>
            </a:r>
            <a:r>
              <a:rPr lang="en-US" sz="1200" i="1" kern="1200" dirty="0">
                <a:solidFill>
                  <a:schemeClr val="tx1"/>
                </a:solidFill>
                <a:effectLst/>
                <a:latin typeface="+mn-lt"/>
                <a:ea typeface="+mn-ea"/>
                <a:cs typeface="+mn-cs"/>
              </a:rPr>
              <a:t>g </a:t>
            </a:r>
            <a:r>
              <a:rPr lang="en-US" sz="1200" kern="1200" dirty="0">
                <a:solidFill>
                  <a:schemeClr val="tx1"/>
                </a:solidFill>
                <a:effectLst/>
                <a:latin typeface="+mn-lt"/>
                <a:ea typeface="+mn-ea"/>
                <a:cs typeface="+mn-cs"/>
              </a:rPr>
              <a:t>is a stand-in for some flavor of RNN and </a:t>
            </a:r>
            <a:r>
              <a:rPr lang="en-US" sz="1200" i="1" kern="1200" dirty="0">
                <a:solidFill>
                  <a:schemeClr val="tx1"/>
                </a:solidFill>
                <a:effectLst/>
                <a:latin typeface="+mn-lt"/>
                <a:ea typeface="+mn-ea"/>
                <a:cs typeface="+mn-cs"/>
              </a:rPr>
              <a:t>y_t</a:t>
            </a:r>
            <a:r>
              <a:rPr lang="en-US" sz="1200" kern="1200" dirty="0">
                <a:solidFill>
                  <a:schemeClr val="tx1"/>
                </a:solidFill>
                <a:effectLst/>
                <a:latin typeface="+mn-lt"/>
                <a:ea typeface="+mn-ea"/>
                <a:cs typeface="+mn-cs"/>
              </a:rPr>
              <a:t>−1 is the embedding for the  output sampled from the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at the previous step</a:t>
            </a:r>
            <a:br>
              <a:rPr lang="en-US" sz="120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24</a:t>
            </a:fld>
            <a:endParaRPr lang="en-US"/>
          </a:p>
        </p:txBody>
      </p:sp>
    </p:spTree>
    <p:extLst>
      <p:ext uri="{BB962C8B-B14F-4D97-AF65-F5344CB8AC3E}">
        <p14:creationId xmlns:p14="http://schemas.microsoft.com/office/powerpoint/2010/main" val="2913092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effectLst/>
                <a:latin typeface="+mn-lt"/>
                <a:ea typeface="+mn-ea"/>
                <a:cs typeface="+mn-cs"/>
              </a:rPr>
              <a:t>adding it as a parameter to the computation of the current </a:t>
            </a:r>
            <a:endParaRPr lang="en-US" dirty="0"/>
          </a:p>
          <a:p>
            <a:r>
              <a:rPr lang="en-US" sz="1200" b="0" kern="1200" dirty="0">
                <a:solidFill>
                  <a:schemeClr val="tx1"/>
                </a:solidFill>
                <a:effectLst/>
                <a:latin typeface="+mn-lt"/>
                <a:ea typeface="+mn-ea"/>
                <a:cs typeface="+mn-cs"/>
              </a:rPr>
              <a:t>Beam Search </a:t>
            </a:r>
            <a:endParaRPr lang="en-US" dirty="0"/>
          </a:p>
          <a:p>
            <a:r>
              <a:rPr lang="en-US" sz="1200" kern="1200" dirty="0">
                <a:solidFill>
                  <a:schemeClr val="tx1"/>
                </a:solidFill>
                <a:effectLst/>
                <a:latin typeface="+mn-lt"/>
                <a:ea typeface="+mn-ea"/>
                <a:cs typeface="+mn-cs"/>
              </a:rPr>
              <a:t>A common approach to the calculation of the output layer </a:t>
            </a:r>
            <a:r>
              <a:rPr lang="en-US" sz="1200" i="1" kern="1200" dirty="0">
                <a:solidFill>
                  <a:schemeClr val="tx1"/>
                </a:solidFill>
                <a:effectLst/>
                <a:latin typeface="+mn-lt"/>
                <a:ea typeface="+mn-ea"/>
                <a:cs typeface="+mn-cs"/>
              </a:rPr>
              <a:t>y </a:t>
            </a:r>
            <a:r>
              <a:rPr lang="en-US" sz="1200" kern="1200" dirty="0">
                <a:solidFill>
                  <a:schemeClr val="tx1"/>
                </a:solidFill>
                <a:effectLst/>
                <a:latin typeface="+mn-lt"/>
                <a:ea typeface="+mn-ea"/>
                <a:cs typeface="+mn-cs"/>
              </a:rPr>
              <a:t>is to base it solely on this newly computed hidden state. While this cleanly separates the underlying recurrence from the output generation task, it makes it difficult to keep track of what has already been generated and what hasn’t. A alternative approach is to condition the output on both the newly generated hidden state, the output generated at the previous state, and the encoder context. </a:t>
            </a:r>
            <a:endParaRPr lang="en-US" dirty="0"/>
          </a:p>
          <a:p>
            <a:r>
              <a:rPr lang="en-US" sz="1200" i="1" kern="1200" dirty="0">
                <a:solidFill>
                  <a:schemeClr val="tx1"/>
                </a:solidFill>
                <a:effectLst/>
                <a:latin typeface="+mn-lt"/>
                <a:ea typeface="+mn-ea"/>
                <a:cs typeface="+mn-cs"/>
              </a:rPr>
              <a:t>y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ˆ ,</a:t>
            </a:r>
            <a:r>
              <a:rPr lang="en-US" sz="1200" i="1" kern="1200" dirty="0" err="1">
                <a:solidFill>
                  <a:schemeClr val="tx1"/>
                </a:solidFill>
                <a:effectLst/>
                <a:latin typeface="+mn-lt"/>
                <a:ea typeface="+mn-ea"/>
                <a:cs typeface="+mn-cs"/>
              </a:rPr>
              <a:t>z</a:t>
            </a:r>
            <a:r>
              <a:rPr lang="en-US" sz="1200" kern="1200" dirty="0" err="1">
                <a:solidFill>
                  <a:schemeClr val="tx1"/>
                </a:solidFill>
                <a:effectLst/>
                <a:latin typeface="+mn-lt"/>
                <a:ea typeface="+mn-ea"/>
                <a:cs typeface="+mn-cs"/>
              </a:rPr>
              <a:t>,</a:t>
            </a:r>
            <a:r>
              <a:rPr lang="en-US" sz="1200" i="1" kern="1200" dirty="0" err="1">
                <a:solidFill>
                  <a:schemeClr val="tx1"/>
                </a:solidFill>
                <a:effectLst/>
                <a:latin typeface="+mn-lt"/>
                <a:ea typeface="+mn-ea"/>
                <a:cs typeface="+mn-cs"/>
              </a:rPr>
              <a:t>c</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t t</a:t>
            </a:r>
            <a:r>
              <a:rPr lang="en-US" sz="1200" kern="1200" dirty="0">
                <a:solidFill>
                  <a:schemeClr val="tx1"/>
                </a:solidFill>
                <a:effectLst/>
                <a:latin typeface="+mn-lt"/>
                <a:ea typeface="+mn-ea"/>
                <a:cs typeface="+mn-cs"/>
              </a:rPr>
              <a:t>−1 </a:t>
            </a:r>
            <a:r>
              <a:rPr lang="en-US" sz="1200" i="1" kern="1200" dirty="0">
                <a:solidFill>
                  <a:schemeClr val="tx1"/>
                </a:solidFill>
                <a:effectLst/>
                <a:latin typeface="+mn-lt"/>
                <a:ea typeface="+mn-ea"/>
                <a:cs typeface="+mn-cs"/>
              </a:rPr>
              <a:t>t </a:t>
            </a:r>
            <a:endParaRPr lang="en-US" dirty="0"/>
          </a:p>
          <a:p>
            <a:r>
              <a:rPr lang="en-US" sz="1200" kern="1200" dirty="0">
                <a:solidFill>
                  <a:schemeClr val="tx1"/>
                </a:solidFill>
                <a:effectLst/>
                <a:latin typeface="+mn-lt"/>
                <a:ea typeface="+mn-ea"/>
                <a:cs typeface="+mn-cs"/>
              </a:rPr>
              <a:t>Finally, as shown earlier, the output </a:t>
            </a:r>
            <a:r>
              <a:rPr lang="en-US" sz="1200" i="1" kern="1200" dirty="0">
                <a:solidFill>
                  <a:schemeClr val="tx1"/>
                </a:solidFill>
                <a:effectLst/>
                <a:latin typeface="+mn-lt"/>
                <a:ea typeface="+mn-ea"/>
                <a:cs typeface="+mn-cs"/>
              </a:rPr>
              <a:t>y </a:t>
            </a:r>
            <a:r>
              <a:rPr lang="en-US" sz="1200" kern="1200" dirty="0">
                <a:solidFill>
                  <a:schemeClr val="tx1"/>
                </a:solidFill>
                <a:effectLst/>
                <a:latin typeface="+mn-lt"/>
                <a:ea typeface="+mn-ea"/>
                <a:cs typeface="+mn-cs"/>
              </a:rPr>
              <a:t>at each time consists of a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computa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tion</a:t>
            </a:r>
            <a:r>
              <a:rPr lang="en-US" sz="1200" kern="1200" dirty="0">
                <a:solidFill>
                  <a:schemeClr val="tx1"/>
                </a:solidFill>
                <a:effectLst/>
                <a:latin typeface="+mn-lt"/>
                <a:ea typeface="+mn-ea"/>
                <a:cs typeface="+mn-cs"/>
              </a:rPr>
              <a:t> over the set of possible outputs (the vocabulary in the case of language models). What one does with this distribution is task-dependent, but it is critical since the re- </a:t>
            </a:r>
            <a:r>
              <a:rPr lang="en-US" sz="1200" kern="1200" dirty="0" err="1">
                <a:solidFill>
                  <a:schemeClr val="tx1"/>
                </a:solidFill>
                <a:effectLst/>
                <a:latin typeface="+mn-lt"/>
                <a:ea typeface="+mn-ea"/>
                <a:cs typeface="+mn-cs"/>
              </a:rPr>
              <a:t>currence</a:t>
            </a:r>
            <a:r>
              <a:rPr lang="en-US" sz="1200" kern="1200" dirty="0">
                <a:solidFill>
                  <a:schemeClr val="tx1"/>
                </a:solidFill>
                <a:effectLst/>
                <a:latin typeface="+mn-lt"/>
                <a:ea typeface="+mn-ea"/>
                <a:cs typeface="+mn-cs"/>
              </a:rPr>
              <a:t> depends on choosing a particular output, </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ˆ, from the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to condition the next step in decoding. We’ve already seen several of the possible options for this. For neural generation, where we are trying to generate novel outputs, we can sim- ply sample from the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distribution. However, for applications like MT where we’re looking for a specific output sequence, random sampling isn’t appropriate and would likely lead to some strange output. An alternative is to choose the most likely output at each time step by taking the argmax over the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output: </a:t>
            </a:r>
            <a:endParaRPr lang="en-US" dirty="0"/>
          </a:p>
          <a:p>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ˆ = </a:t>
            </a:r>
            <a:r>
              <a:rPr lang="en-US" sz="1200" kern="1200" dirty="0" err="1">
                <a:solidFill>
                  <a:schemeClr val="tx1"/>
                </a:solidFill>
                <a:effectLst/>
                <a:latin typeface="+mn-lt"/>
                <a:ea typeface="+mn-ea"/>
                <a:cs typeface="+mn-cs"/>
              </a:rPr>
              <a:t>argmax</a:t>
            </a:r>
            <a:r>
              <a:rPr lang="en-US" sz="1200" i="1" kern="1200" dirty="0" err="1">
                <a:solidFill>
                  <a:schemeClr val="tx1"/>
                </a:solidFill>
                <a:effectLst/>
                <a:latin typeface="+mn-lt"/>
                <a:ea typeface="+mn-ea"/>
                <a:cs typeface="+mn-cs"/>
              </a:rPr>
              <a:t>P</a:t>
            </a:r>
            <a:r>
              <a:rPr lang="en-US" sz="1200"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yi</a:t>
            </a:r>
            <a:r>
              <a:rPr lang="en-US" sz="1200" kern="1200" dirty="0" err="1">
                <a:solidFill>
                  <a:schemeClr val="tx1"/>
                </a:solidFill>
                <a:effectLst/>
                <a:latin typeface="+mn-lt"/>
                <a:ea typeface="+mn-ea"/>
                <a:cs typeface="+mn-cs"/>
              </a:rPr>
              <a:t>|</a:t>
            </a:r>
            <a:r>
              <a:rPr lang="en-US" sz="1200" i="1" kern="1200" dirty="0" err="1">
                <a:solidFill>
                  <a:schemeClr val="tx1"/>
                </a:solidFill>
                <a:effectLst/>
                <a:latin typeface="+mn-lt"/>
                <a:ea typeface="+mn-ea"/>
                <a:cs typeface="+mn-cs"/>
              </a:rPr>
              <a:t>y</a:t>
            </a:r>
            <a:r>
              <a:rPr lang="en-US" sz="1200" kern="1200" dirty="0">
                <a:solidFill>
                  <a:schemeClr val="tx1"/>
                </a:solidFill>
                <a:effectLst/>
                <a:latin typeface="+mn-lt"/>
                <a:ea typeface="+mn-ea"/>
                <a:cs typeface="+mn-cs"/>
              </a:rPr>
              <a:t>&lt;</a:t>
            </a:r>
            <a:r>
              <a:rPr lang="en-US" sz="1200" i="1"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endParaRPr lang="en-US" dirty="0"/>
          </a:p>
          <a:p>
            <a:r>
              <a:rPr lang="en-US" sz="1200" kern="1200" dirty="0">
                <a:solidFill>
                  <a:schemeClr val="tx1"/>
                </a:solidFill>
                <a:effectLst/>
                <a:latin typeface="+mn-lt"/>
                <a:ea typeface="+mn-ea"/>
                <a:cs typeface="+mn-cs"/>
              </a:rPr>
              <a:t>This is easy to implement but as we’ve seen several times with sequence labeling, independently choosing the argmax over a sequence is not a reliable way of arriving at a good output since it doesn’t guarantee that the individual choices being made make sense together and combine into a coherent whole. With sequence labeling we addressed this with a CRF-layer over the output token types combined with a Viterbi- style dynamic programming search. Unfortunately, this approach is not viable here since the dynamic programming invariant doesn’t hold. </a:t>
            </a:r>
            <a:endParaRPr lang="en-US" dirty="0"/>
          </a:p>
          <a:p>
            <a:r>
              <a:rPr lang="en-US" sz="1200" b="0" kern="1200" dirty="0">
                <a:solidFill>
                  <a:schemeClr val="tx1"/>
                </a:solidFill>
                <a:effectLst/>
                <a:latin typeface="+mn-lt"/>
                <a:ea typeface="+mn-ea"/>
                <a:cs typeface="+mn-cs"/>
              </a:rPr>
              <a:t>Beam Search </a:t>
            </a:r>
            <a:endParaRPr lang="en-US" dirty="0"/>
          </a:p>
          <a:p>
            <a:r>
              <a:rPr lang="en-US" sz="1200" kern="1200" dirty="0">
                <a:solidFill>
                  <a:schemeClr val="tx1"/>
                </a:solidFill>
                <a:effectLst/>
                <a:latin typeface="+mn-lt"/>
                <a:ea typeface="+mn-ea"/>
                <a:cs typeface="+mn-cs"/>
              </a:rPr>
              <a:t>A viable alternative is to view the decoding problem as a heuristic state-space search and systematically explore the space of possible outputs. The key to such an ap- </a:t>
            </a:r>
            <a:r>
              <a:rPr lang="en-US" sz="1200" kern="1200" dirty="0" err="1">
                <a:solidFill>
                  <a:schemeClr val="tx1"/>
                </a:solidFill>
                <a:effectLst/>
                <a:latin typeface="+mn-lt"/>
                <a:ea typeface="+mn-ea"/>
                <a:cs typeface="+mn-cs"/>
              </a:rPr>
              <a:t>proach</a:t>
            </a:r>
            <a:r>
              <a:rPr lang="en-US" sz="1200" kern="1200" dirty="0">
                <a:solidFill>
                  <a:schemeClr val="tx1"/>
                </a:solidFill>
                <a:effectLst/>
                <a:latin typeface="+mn-lt"/>
                <a:ea typeface="+mn-ea"/>
                <a:cs typeface="+mn-cs"/>
              </a:rPr>
              <a:t> is controlling the exponential growth of the search space. To accomplish this, we’ll use a technique called </a:t>
            </a:r>
            <a:r>
              <a:rPr lang="en-US" sz="1200" b="0" kern="1200" dirty="0">
                <a:solidFill>
                  <a:schemeClr val="tx1"/>
                </a:solidFill>
                <a:effectLst/>
                <a:latin typeface="+mn-lt"/>
                <a:ea typeface="+mn-ea"/>
                <a:cs typeface="+mn-cs"/>
              </a:rPr>
              <a:t>beam search</a:t>
            </a:r>
            <a:r>
              <a:rPr lang="en-US" sz="1200" kern="1200" dirty="0">
                <a:solidFill>
                  <a:schemeClr val="tx1"/>
                </a:solidFill>
                <a:effectLst/>
                <a:latin typeface="+mn-lt"/>
                <a:ea typeface="+mn-ea"/>
                <a:cs typeface="+mn-cs"/>
              </a:rPr>
              <a:t>. Beam search operates by </a:t>
            </a:r>
            <a:r>
              <a:rPr lang="en-US" sz="1200" kern="1200" dirty="0" err="1">
                <a:solidFill>
                  <a:schemeClr val="tx1"/>
                </a:solidFill>
                <a:effectLst/>
                <a:latin typeface="+mn-lt"/>
                <a:ea typeface="+mn-ea"/>
                <a:cs typeface="+mn-cs"/>
              </a:rPr>
              <a:t>combin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ing</a:t>
            </a:r>
            <a:r>
              <a:rPr lang="en-US" sz="1200" kern="1200" dirty="0">
                <a:solidFill>
                  <a:schemeClr val="tx1"/>
                </a:solidFill>
                <a:effectLst/>
                <a:latin typeface="+mn-lt"/>
                <a:ea typeface="+mn-ea"/>
                <a:cs typeface="+mn-cs"/>
              </a:rPr>
              <a:t> a breadth-first-search strategy with a heuristic filter that scores each option and prunes the search space to stay within a fixed-size memory footprint, called the beam width. </a:t>
            </a:r>
            <a:endParaRPr lang="en-US" dirty="0"/>
          </a:p>
          <a:p>
            <a:r>
              <a:rPr lang="en-US" sz="1200" kern="1200" dirty="0">
                <a:solidFill>
                  <a:schemeClr val="tx1"/>
                </a:solidFill>
                <a:effectLst/>
                <a:latin typeface="+mn-lt"/>
                <a:ea typeface="+mn-ea"/>
                <a:cs typeface="+mn-cs"/>
              </a:rPr>
              <a:t>At the first step of decoding, we select the </a:t>
            </a:r>
            <a:r>
              <a:rPr lang="en-US" sz="1200" i="1" kern="1200" dirty="0">
                <a:solidFill>
                  <a:schemeClr val="tx1"/>
                </a:solidFill>
                <a:effectLst/>
                <a:latin typeface="+mn-lt"/>
                <a:ea typeface="+mn-ea"/>
                <a:cs typeface="+mn-cs"/>
              </a:rPr>
              <a:t>B</a:t>
            </a:r>
            <a:r>
              <a:rPr lang="en-US" sz="1200" kern="1200" dirty="0">
                <a:solidFill>
                  <a:schemeClr val="tx1"/>
                </a:solidFill>
                <a:effectLst/>
                <a:latin typeface="+mn-lt"/>
                <a:ea typeface="+mn-ea"/>
                <a:cs typeface="+mn-cs"/>
              </a:rPr>
              <a:t>-best options from the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output </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 where </a:t>
            </a:r>
            <a:r>
              <a:rPr lang="en-US" sz="1200" i="1" kern="1200" dirty="0">
                <a:solidFill>
                  <a:schemeClr val="tx1"/>
                </a:solidFill>
                <a:effectLst/>
                <a:latin typeface="+mn-lt"/>
                <a:ea typeface="+mn-ea"/>
                <a:cs typeface="+mn-cs"/>
              </a:rPr>
              <a:t>B </a:t>
            </a:r>
            <a:r>
              <a:rPr lang="en-US" sz="1200" kern="1200" dirty="0">
                <a:solidFill>
                  <a:schemeClr val="tx1"/>
                </a:solidFill>
                <a:effectLst/>
                <a:latin typeface="+mn-lt"/>
                <a:ea typeface="+mn-ea"/>
                <a:cs typeface="+mn-cs"/>
              </a:rPr>
              <a:t>is the size of the beam. Each option is scored with its corresponding probability from the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output of the decoder. These initial outputs constitute the search frontier. We’ll refer to the sequence of partial outputs generated along these search paths as </a:t>
            </a:r>
            <a:r>
              <a:rPr lang="en-US" sz="1200" b="0" kern="1200" dirty="0">
                <a:solidFill>
                  <a:schemeClr val="tx1"/>
                </a:solidFill>
                <a:effectLst/>
                <a:latin typeface="+mn-lt"/>
                <a:ea typeface="+mn-ea"/>
                <a:cs typeface="+mn-cs"/>
              </a:rPr>
              <a:t>hypotheses</a:t>
            </a:r>
            <a:r>
              <a:rPr lang="en-US" sz="1200" kern="1200" dirty="0">
                <a:solidFill>
                  <a:schemeClr val="tx1"/>
                </a:solidFill>
                <a:effectLst/>
                <a:latin typeface="+mn-lt"/>
                <a:ea typeface="+mn-ea"/>
                <a:cs typeface="+mn-cs"/>
              </a:rPr>
              <a:t>. </a:t>
            </a:r>
            <a:endParaRPr lang="en-US" dirty="0"/>
          </a:p>
          <a:p>
            <a:r>
              <a:rPr lang="en-US" sz="1200" kern="1200" dirty="0">
                <a:solidFill>
                  <a:schemeClr val="tx1"/>
                </a:solidFill>
                <a:effectLst/>
                <a:latin typeface="+mn-lt"/>
                <a:ea typeface="+mn-ea"/>
                <a:cs typeface="+mn-cs"/>
              </a:rPr>
              <a:t>At subsequent steps, each hypothesis on the frontier is extended incrementally by being passed to distinct decoders, which again generate a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over the entire vocabulary. To provide the necessary inputs for the decoders, each hypothesis must include not only the words generated thus far but also the context vector, and the </a:t>
            </a:r>
            <a:endParaRPr lang="en-US" dirty="0"/>
          </a:p>
          <a:p>
            <a:r>
              <a:rPr lang="en-US" sz="1200" kern="1200" dirty="0">
                <a:solidFill>
                  <a:schemeClr val="tx1"/>
                </a:solidFill>
                <a:effectLst/>
                <a:latin typeface="+mn-lt"/>
                <a:ea typeface="+mn-ea"/>
                <a:cs typeface="+mn-cs"/>
              </a:rPr>
              <a:t>hidden state.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25</a:t>
            </a:fld>
            <a:endParaRPr lang="en-US"/>
          </a:p>
        </p:txBody>
      </p:sp>
    </p:spTree>
    <p:extLst>
      <p:ext uri="{BB962C8B-B14F-4D97-AF65-F5344CB8AC3E}">
        <p14:creationId xmlns:p14="http://schemas.microsoft.com/office/powerpoint/2010/main" val="712971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simple recurrent neural network shown unrolled in time. Network layers are copied for each time step, while the weights </a:t>
            </a:r>
            <a:r>
              <a:rPr lang="en-US" sz="1200" i="1" kern="1200" dirty="0">
                <a:solidFill>
                  <a:schemeClr val="tx1"/>
                </a:solidFill>
                <a:effectLst/>
                <a:latin typeface="+mn-lt"/>
                <a:ea typeface="+mn-ea"/>
                <a:cs typeface="+mn-cs"/>
              </a:rPr>
              <a:t>U </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V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W </a:t>
            </a:r>
            <a:r>
              <a:rPr lang="en-US" sz="1200" kern="1200" dirty="0">
                <a:solidFill>
                  <a:schemeClr val="tx1"/>
                </a:solidFill>
                <a:effectLst/>
                <a:latin typeface="+mn-lt"/>
                <a:ea typeface="+mn-ea"/>
                <a:cs typeface="+mn-cs"/>
              </a:rPr>
              <a:t>are shared in common across all time steps.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fact that the computation at time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requires the value of the hidden layer from time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− 1 mandates an incremental inference algorithm that proceeds from the start of the sequence to the end. The sequential nature of simple recurrent networks can also be seen by </a:t>
            </a:r>
            <a:r>
              <a:rPr lang="en-US" sz="1200" i="1" kern="1200" dirty="0">
                <a:solidFill>
                  <a:schemeClr val="tx1"/>
                </a:solidFill>
                <a:effectLst/>
                <a:latin typeface="+mn-lt"/>
                <a:ea typeface="+mn-ea"/>
                <a:cs typeface="+mn-cs"/>
              </a:rPr>
              <a:t>unrolling </a:t>
            </a:r>
            <a:r>
              <a:rPr lang="en-US" sz="1200" kern="1200" dirty="0">
                <a:solidFill>
                  <a:schemeClr val="tx1"/>
                </a:solidFill>
                <a:effectLst/>
                <a:latin typeface="+mn-lt"/>
                <a:ea typeface="+mn-ea"/>
                <a:cs typeface="+mn-cs"/>
              </a:rPr>
              <a:t>the network in time as is shown here.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a:t>
            </a:fld>
            <a:endParaRPr lang="en-US"/>
          </a:p>
        </p:txBody>
      </p:sp>
    </p:spTree>
    <p:extLst>
      <p:ext uri="{BB962C8B-B14F-4D97-AF65-F5344CB8AC3E}">
        <p14:creationId xmlns:p14="http://schemas.microsoft.com/office/powerpoint/2010/main" val="2036509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speech tagging with a simple RNN</a:t>
            </a:r>
          </a:p>
        </p:txBody>
      </p:sp>
      <p:sp>
        <p:nvSpPr>
          <p:cNvPr id="4" name="Slide Number Placeholder 3"/>
          <p:cNvSpPr>
            <a:spLocks noGrp="1"/>
          </p:cNvSpPr>
          <p:nvPr>
            <p:ph type="sldNum" sz="quarter" idx="10"/>
          </p:nvPr>
        </p:nvSpPr>
        <p:spPr/>
        <p:txBody>
          <a:bodyPr/>
          <a:lstStyle/>
          <a:p>
            <a:fld id="{EE707532-839C-41A2-9E71-D5288AEAE66A}" type="slidenum">
              <a:rPr lang="en-US" smtClean="0"/>
              <a:pPr/>
              <a:t>7</a:t>
            </a:fld>
            <a:endParaRPr lang="en-US"/>
          </a:p>
        </p:txBody>
      </p:sp>
    </p:spTree>
    <p:extLst>
      <p:ext uri="{BB962C8B-B14F-4D97-AF65-F5344CB8AC3E}">
        <p14:creationId xmlns:p14="http://schemas.microsoft.com/office/powerpoint/2010/main" val="3087539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Sequence classification using a simple RNN combined with a feedforward net- work. The final hidden state from the RNN is used as the input to a feedforward network that performs the classification.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Note that in this approach there are no intermediate outputs for the words in the sequence preceding the last element. Therefore, there are no loss terms </a:t>
            </a:r>
            <a:r>
              <a:rPr lang="en-US" sz="1200" kern="1200" dirty="0" err="1">
                <a:solidFill>
                  <a:schemeClr val="tx1"/>
                </a:solidFill>
                <a:effectLst/>
                <a:latin typeface="+mn-lt"/>
                <a:ea typeface="+mn-ea"/>
                <a:cs typeface="+mn-cs"/>
              </a:rPr>
              <a:t>associ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ated</a:t>
            </a:r>
            <a:r>
              <a:rPr lang="en-US" sz="1200" kern="1200" dirty="0">
                <a:solidFill>
                  <a:schemeClr val="tx1"/>
                </a:solidFill>
                <a:effectLst/>
                <a:latin typeface="+mn-lt"/>
                <a:ea typeface="+mn-ea"/>
                <a:cs typeface="+mn-cs"/>
              </a:rPr>
              <a:t> with those elements. Instead, the loss function used to train the weights in the network is based entirely on the final text classification task. Specifically, the out- put from the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output from the feedforward classifier together with a cross- entropy loss drives the training. The error signal from the classification is </a:t>
            </a:r>
            <a:r>
              <a:rPr lang="en-US" sz="1200" kern="1200" dirty="0" err="1">
                <a:solidFill>
                  <a:schemeClr val="tx1"/>
                </a:solidFill>
                <a:effectLst/>
                <a:latin typeface="+mn-lt"/>
                <a:ea typeface="+mn-ea"/>
                <a:cs typeface="+mn-cs"/>
              </a:rPr>
              <a:t>backprop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agated</a:t>
            </a:r>
            <a:r>
              <a:rPr lang="en-US" sz="1200" kern="1200" dirty="0">
                <a:solidFill>
                  <a:schemeClr val="tx1"/>
                </a:solidFill>
                <a:effectLst/>
                <a:latin typeface="+mn-lt"/>
                <a:ea typeface="+mn-ea"/>
                <a:cs typeface="+mn-cs"/>
              </a:rPr>
              <a:t> all the way through the weights in the feedforward classifier through, to its input, and then through to the three sets of weights in the RNN. This combination of a simple recurrent network with a feedforward classifier is our first example of a </a:t>
            </a:r>
            <a:r>
              <a:rPr lang="en-US" sz="1200" i="1" kern="1200" dirty="0">
                <a:solidFill>
                  <a:schemeClr val="tx1"/>
                </a:solidFill>
                <a:effectLst/>
                <a:latin typeface="+mn-lt"/>
                <a:ea typeface="+mn-ea"/>
                <a:cs typeface="+mn-cs"/>
              </a:rPr>
              <a:t>deep neural network</a:t>
            </a:r>
            <a:r>
              <a:rPr lang="en-US" sz="1200" kern="1200" dirty="0">
                <a:solidFill>
                  <a:schemeClr val="tx1"/>
                </a:solidFill>
                <a:effectLst/>
                <a:latin typeface="+mn-lt"/>
                <a:ea typeface="+mn-ea"/>
                <a:cs typeface="+mn-cs"/>
              </a:rPr>
              <a:t>. And the training regimen that uses the loss from a downstream application to adjust the weights all the way through the network is referred to as </a:t>
            </a:r>
            <a:r>
              <a:rPr lang="en-US" sz="1200" b="0" kern="1200" dirty="0">
                <a:solidFill>
                  <a:schemeClr val="tx1"/>
                </a:solidFill>
                <a:effectLst/>
                <a:latin typeface="+mn-lt"/>
                <a:ea typeface="+mn-ea"/>
                <a:cs typeface="+mn-cs"/>
              </a:rPr>
              <a:t>end-to-end training</a:t>
            </a:r>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8</a:t>
            </a:fld>
            <a:endParaRPr lang="en-US"/>
          </a:p>
        </p:txBody>
      </p:sp>
    </p:spTree>
    <p:extLst>
      <p:ext uri="{BB962C8B-B14F-4D97-AF65-F5344CB8AC3E}">
        <p14:creationId xmlns:p14="http://schemas.microsoft.com/office/powerpoint/2010/main" val="3403585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Stacked RNNs </a:t>
            </a:r>
            <a:r>
              <a:rPr lang="en-US" sz="1200" kern="1200" dirty="0">
                <a:solidFill>
                  <a:schemeClr val="tx1"/>
                </a:solidFill>
                <a:effectLst/>
                <a:latin typeface="+mn-lt"/>
                <a:ea typeface="+mn-ea"/>
                <a:cs typeface="+mn-cs"/>
              </a:rPr>
              <a:t>consist of multiple networks where the output of one layer serves as the input to a subsequent layer,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has been demonstrated across numerous tasks that stacked RNNs can </a:t>
            </a:r>
            <a:r>
              <a:rPr lang="en-US" sz="1200" kern="1200" dirty="0" err="1">
                <a:solidFill>
                  <a:schemeClr val="tx1"/>
                </a:solidFill>
                <a:effectLst/>
                <a:latin typeface="+mn-lt"/>
                <a:ea typeface="+mn-ea"/>
                <a:cs typeface="+mn-cs"/>
              </a:rPr>
              <a:t>outper</a:t>
            </a:r>
            <a:r>
              <a:rPr lang="en-US" sz="1200" kern="1200" dirty="0">
                <a:solidFill>
                  <a:schemeClr val="tx1"/>
                </a:solidFill>
                <a:effectLst/>
                <a:latin typeface="+mn-lt"/>
                <a:ea typeface="+mn-ea"/>
                <a:cs typeface="+mn-cs"/>
              </a:rPr>
              <a:t>- form single-layer networks. One reason for this success has to do with the network’s ability to induce representations at differing levels of abstraction across layers. Just as the early stages of the human visual system detect edges that are then used for finding larger regions and shapes, the initial layers of stacked networks can induce representations that serve as useful abstractions for further layers — representations that might prove difficult to induce in a single RNN. </a:t>
            </a:r>
            <a:endParaRPr lang="en-US" dirty="0"/>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9</a:t>
            </a:fld>
            <a:endParaRPr lang="en-US"/>
          </a:p>
        </p:txBody>
      </p:sp>
    </p:spTree>
    <p:extLst>
      <p:ext uri="{BB962C8B-B14F-4D97-AF65-F5344CB8AC3E}">
        <p14:creationId xmlns:p14="http://schemas.microsoft.com/office/powerpoint/2010/main" val="2478083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encoder-decoder networks, let’s first look back at </a:t>
            </a:r>
            <a:r>
              <a:rPr lang="en-US" dirty="0" err="1"/>
              <a:t>Autogregressive</a:t>
            </a:r>
            <a:r>
              <a:rPr lang="en-US" dirty="0"/>
              <a:t> </a:t>
            </a:r>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12</a:t>
            </a:fld>
            <a:endParaRPr lang="en-US"/>
          </a:p>
        </p:txBody>
      </p:sp>
    </p:spTree>
    <p:extLst>
      <p:ext uri="{BB962C8B-B14F-4D97-AF65-F5344CB8AC3E}">
        <p14:creationId xmlns:p14="http://schemas.microsoft.com/office/powerpoint/2010/main" val="3969799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0" dirty="0"/>
              <a:t>To generate text:</a:t>
            </a:r>
          </a:p>
          <a:p>
            <a:pPr lvl="1">
              <a:buFont typeface="Arial" panose="020B0604020202020204" pitchFamily="34" charset="0"/>
              <a:buChar char="•"/>
            </a:pPr>
            <a:r>
              <a:rPr lang="en-US" sz="2000" dirty="0"/>
              <a:t>first randomly sampling a word as the beginning of a sequence</a:t>
            </a:r>
          </a:p>
          <a:p>
            <a:pPr lvl="1">
              <a:buFont typeface="Arial" panose="020B0604020202020204" pitchFamily="34" charset="0"/>
              <a:buChar char="•"/>
            </a:pPr>
            <a:r>
              <a:rPr lang="en-US" sz="2000" dirty="0"/>
              <a:t>then condition the generation of subsequent words on the hidden state from the previous time step and the word just generated</a:t>
            </a:r>
          </a:p>
          <a:p>
            <a:pPr lvl="1">
              <a:buFont typeface="Arial" panose="020B0604020202020204" pitchFamily="34" charset="0"/>
              <a:buChar char="•"/>
            </a:pPr>
            <a:r>
              <a:rPr lang="en-US" sz="2000" dirty="0"/>
              <a:t>process continues until the end of sentence token &lt;\s&gt; is generated</a:t>
            </a:r>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13</a:t>
            </a:fld>
            <a:endParaRPr lang="en-US"/>
          </a:p>
        </p:txBody>
      </p:sp>
    </p:spTree>
    <p:extLst>
      <p:ext uri="{BB962C8B-B14F-4D97-AF65-F5344CB8AC3E}">
        <p14:creationId xmlns:p14="http://schemas.microsoft.com/office/powerpoint/2010/main" val="4157599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What about generating from a specified prefix?</a:t>
            </a:r>
          </a:p>
          <a:p>
            <a:endParaRPr lang="en-US" dirty="0"/>
          </a:p>
          <a:p>
            <a:r>
              <a:rPr lang="en-US" sz="1200" kern="1200" dirty="0">
                <a:solidFill>
                  <a:schemeClr val="tx1"/>
                </a:solidFill>
                <a:effectLst/>
                <a:latin typeface="+mn-lt"/>
                <a:ea typeface="+mn-ea"/>
                <a:cs typeface="+mn-cs"/>
              </a:rPr>
              <a:t>Now, let’s consider a simple variation on auto-regressive generation scheme. Instead of having the language model generate a sentence from scratch, we have it complete a sequence given a specified prefix. More specifically, we first pass the specified prefix through the language model using forward inference to produce a sequence of hidden states, ending with the hidden state corresponding to the last word of the prefix. We then begin generating as we did earlier, but using the final hidden state of the prefix as our starting point. The result of this process is a novel output sequence that should </a:t>
            </a:r>
            <a:endParaRPr lang="en-US" dirty="0"/>
          </a:p>
          <a:p>
            <a:r>
              <a:rPr lang="en-US" sz="1200" kern="1200" dirty="0">
                <a:solidFill>
                  <a:schemeClr val="tx1"/>
                </a:solidFill>
                <a:effectLst/>
                <a:latin typeface="+mn-lt"/>
                <a:ea typeface="+mn-ea"/>
                <a:cs typeface="+mn-cs"/>
              </a:rPr>
              <a:t>be a reasonable completion of the prefix input.</a:t>
            </a:r>
            <a:br>
              <a:rPr lang="en-US" sz="120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15</a:t>
            </a:fld>
            <a:endParaRPr lang="en-US"/>
          </a:p>
        </p:txBody>
      </p:sp>
    </p:spTree>
    <p:extLst>
      <p:ext uri="{BB962C8B-B14F-4D97-AF65-F5344CB8AC3E}">
        <p14:creationId xmlns:p14="http://schemas.microsoft.com/office/powerpoint/2010/main" val="118433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translate a source text using the trained model, we run it through the network performing forward inference to generate hidden states until we get to the end of the source. Then we begin autoregressive generation, asking for a word in the context of the hidden layer from the end of the source input as well as the end-of-sentence marker. Subsequent words are conditioned on the previous hidden state and the embedding for the last word generated.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16</a:t>
            </a:fld>
            <a:endParaRPr lang="en-US"/>
          </a:p>
        </p:txBody>
      </p:sp>
    </p:spTree>
    <p:extLst>
      <p:ext uri="{BB962C8B-B14F-4D97-AF65-F5344CB8AC3E}">
        <p14:creationId xmlns:p14="http://schemas.microsoft.com/office/powerpoint/2010/main" val="815115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3406514" y="3331563"/>
            <a:ext cx="68580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3299855" y="3421128"/>
            <a:ext cx="6858003"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841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baseline="0"/>
            </a:lvl1pPr>
            <a:lvl2pPr>
              <a:defRPr sz="2000" baseline="0"/>
            </a:lvl2pPr>
            <a:lvl3pPr>
              <a:defRPr sz="1800" baseline="0"/>
            </a:lvl3pPr>
            <a:lvl4pPr>
              <a:defRPr sz="1800" baseline="0"/>
            </a:lvl4pPr>
            <a:lvl5pPr>
              <a:defRPr sz="18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4/6/20</a:t>
            </a:fld>
            <a:endParaRPr lang="en-US"/>
          </a:p>
        </p:txBody>
      </p:sp>
      <p:sp>
        <p:nvSpPr>
          <p:cNvPr id="5" name="Footer Placeholder 4"/>
          <p:cNvSpPr>
            <a:spLocks noGrp="1"/>
          </p:cNvSpPr>
          <p:nvPr>
            <p:ph type="ftr" sz="quarter" idx="11"/>
          </p:nvPr>
        </p:nvSpPr>
        <p:spPr>
          <a:xfrm>
            <a:off x="2764639" y="6705600"/>
            <a:ext cx="3617103" cy="119311"/>
          </a:xfrm>
        </p:spPr>
        <p:txBody>
          <a:bodyPr/>
          <a:lstStyle>
            <a:lvl1pPr>
              <a:defRPr sz="800">
                <a:solidFill>
                  <a:schemeClr val="tx1"/>
                </a:solidFill>
              </a:defRPr>
            </a:lvl1pPr>
          </a:lstStyle>
          <a:p>
            <a:r>
              <a:rPr lang="en-US" dirty="0"/>
              <a:t>Slides adapted from Jure </a:t>
            </a:r>
            <a:r>
              <a:rPr lang="en-US" dirty="0" err="1"/>
              <a:t>Leskovec</a:t>
            </a:r>
            <a:endParaRPr lang="en-US" sz="700"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1846866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4/6/20</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3414009" y="3339058"/>
            <a:ext cx="68580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3329835" y="3406138"/>
            <a:ext cx="6858003"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628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4/6/20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698748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4/6/20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78267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4/6/20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0326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40CDC23-E565-C848-9AF6-12BD09C53D91}" type="datetimeFigureOut">
              <a:rPr lang="en-US" smtClean="0"/>
              <a:t>4/6/20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469714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4/6/20</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8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797987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681037"/>
            <a:ext cx="3890964" cy="1731963"/>
          </a:xfrm>
        </p:spPr>
        <p:txBody>
          <a:bodyPr/>
          <a:lstStyle>
            <a:lvl1pPr algn="ctr">
              <a:defRPr sz="32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3835400"/>
            <a:ext cx="3886200" cy="2235200"/>
          </a:xfrm>
        </p:spPr>
        <p:txBody>
          <a:bodyPr/>
          <a:lstStyle>
            <a:lvl1pPr marL="0" indent="0" algn="ctr">
              <a:spcBef>
                <a:spcPts val="9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6273800"/>
            <a:ext cx="1219200" cy="4572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6273800"/>
            <a:ext cx="1905000" cy="4572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6273800"/>
            <a:ext cx="765174" cy="4572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846856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3375856" y="3330886"/>
            <a:ext cx="68580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3299855" y="3421128"/>
            <a:ext cx="6858003"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40CDC23-E565-C848-9AF6-12BD09C53D91}" type="datetimeFigureOut">
              <a:rPr lang="en-US" smtClean="0"/>
              <a:t>4/6/20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8411943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8" r:id="rId9"/>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2960" y="304800"/>
            <a:ext cx="7543800" cy="4020312"/>
          </a:xfrm>
        </p:spPr>
        <p:txBody>
          <a:bodyPr>
            <a:normAutofit/>
          </a:bodyPr>
          <a:lstStyle/>
          <a:p>
            <a:r>
              <a:rPr lang="en-US" dirty="0">
                <a:solidFill>
                  <a:srgbClr val="C00000"/>
                </a:solidFill>
              </a:rPr>
              <a:t>Encoder-Decoder Models</a:t>
            </a:r>
            <a:endParaRPr lang="en-US" dirty="0"/>
          </a:p>
        </p:txBody>
      </p:sp>
      <p:sp>
        <p:nvSpPr>
          <p:cNvPr id="5" name="Subtitle 4"/>
          <p:cNvSpPr>
            <a:spLocks noGrp="1"/>
          </p:cNvSpPr>
          <p:nvPr>
            <p:ph type="subTitle" idx="1"/>
          </p:nvPr>
        </p:nvSpPr>
        <p:spPr/>
        <p:txBody>
          <a:bodyPr/>
          <a:lstStyle/>
          <a:p>
            <a:r>
              <a:rPr lang="en-US" dirty="0" err="1"/>
              <a:t>Jurafsky</a:t>
            </a:r>
            <a:r>
              <a:rPr lang="en-US" dirty="0"/>
              <a:t> and Martin Chapter 10</a:t>
            </a:r>
          </a:p>
        </p:txBody>
      </p:sp>
    </p:spTree>
    <p:extLst>
      <p:ext uri="{BB962C8B-B14F-4D97-AF65-F5344CB8AC3E}">
        <p14:creationId xmlns:p14="http://schemas.microsoft.com/office/powerpoint/2010/main" val="78103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Bidirectional RNNs</a:t>
            </a:r>
          </a:p>
        </p:txBody>
      </p:sp>
      <p:pic>
        <p:nvPicPr>
          <p:cNvPr id="4" name="Picture 3"/>
          <p:cNvPicPr>
            <a:picLocks noChangeAspect="1"/>
          </p:cNvPicPr>
          <p:nvPr/>
        </p:nvPicPr>
        <p:blipFill>
          <a:blip r:embed="rId2"/>
          <a:stretch>
            <a:fillRect/>
          </a:stretch>
        </p:blipFill>
        <p:spPr>
          <a:xfrm>
            <a:off x="693517" y="1767487"/>
            <a:ext cx="7802685" cy="4044950"/>
          </a:xfrm>
          <a:prstGeom prst="rect">
            <a:avLst/>
          </a:prstGeom>
        </p:spPr>
      </p:pic>
    </p:spTree>
    <p:extLst>
      <p:ext uri="{BB962C8B-B14F-4D97-AF65-F5344CB8AC3E}">
        <p14:creationId xmlns:p14="http://schemas.microsoft.com/office/powerpoint/2010/main" val="2057527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Bidirectional RNNs for sequence classification</a:t>
            </a:r>
          </a:p>
        </p:txBody>
      </p:sp>
      <p:pic>
        <p:nvPicPr>
          <p:cNvPr id="4" name="Picture 3"/>
          <p:cNvPicPr>
            <a:picLocks noChangeAspect="1"/>
          </p:cNvPicPr>
          <p:nvPr/>
        </p:nvPicPr>
        <p:blipFill>
          <a:blip r:embed="rId2"/>
          <a:stretch>
            <a:fillRect/>
          </a:stretch>
        </p:blipFill>
        <p:spPr>
          <a:xfrm>
            <a:off x="1143000" y="1828799"/>
            <a:ext cx="7086600" cy="4681057"/>
          </a:xfrm>
          <a:prstGeom prst="rect">
            <a:avLst/>
          </a:prstGeom>
        </p:spPr>
      </p:pic>
    </p:spTree>
    <p:extLst>
      <p:ext uri="{BB962C8B-B14F-4D97-AF65-F5344CB8AC3E}">
        <p14:creationId xmlns:p14="http://schemas.microsoft.com/office/powerpoint/2010/main" val="3102596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4DECF-034E-A54D-B912-D3F03B68652C}"/>
              </a:ext>
            </a:extLst>
          </p:cNvPr>
          <p:cNvSpPr>
            <a:spLocks noGrp="1"/>
          </p:cNvSpPr>
          <p:nvPr>
            <p:ph type="title"/>
          </p:nvPr>
        </p:nvSpPr>
        <p:spPr/>
        <p:txBody>
          <a:bodyPr/>
          <a:lstStyle/>
          <a:p>
            <a:r>
              <a:rPr lang="en-US" dirty="0"/>
              <a:t>Encoder-Decoder networks </a:t>
            </a:r>
          </a:p>
        </p:txBody>
      </p:sp>
      <p:sp>
        <p:nvSpPr>
          <p:cNvPr id="3" name="Content Placeholder 2">
            <a:extLst>
              <a:ext uri="{FF2B5EF4-FFF2-40B4-BE49-F238E27FC236}">
                <a16:creationId xmlns:a16="http://schemas.microsoft.com/office/drawing/2014/main" id="{F7846736-4529-7346-81FE-9AC109A9F374}"/>
              </a:ext>
            </a:extLst>
          </p:cNvPr>
          <p:cNvSpPr>
            <a:spLocks noGrp="1"/>
          </p:cNvSpPr>
          <p:nvPr>
            <p:ph idx="1"/>
          </p:nvPr>
        </p:nvSpPr>
        <p:spPr/>
        <p:txBody>
          <a:bodyPr/>
          <a:lstStyle/>
          <a:p>
            <a:r>
              <a:rPr lang="en-US" b="1" dirty="0"/>
              <a:t>Encoder-decoder networks </a:t>
            </a:r>
            <a:r>
              <a:rPr lang="en-US" dirty="0"/>
              <a:t>are a kind of </a:t>
            </a:r>
            <a:r>
              <a:rPr lang="en-US" b="1" dirty="0"/>
              <a:t>sequence-to-sequence model.  </a:t>
            </a:r>
            <a:r>
              <a:rPr lang="en-US" dirty="0"/>
              <a:t>Unlike vanilla RNNs, they can generate contextually appropriate, </a:t>
            </a:r>
            <a:r>
              <a:rPr lang="en-US" b="1" dirty="0"/>
              <a:t>arbitrary length</a:t>
            </a:r>
            <a:r>
              <a:rPr lang="en-US" dirty="0"/>
              <a:t>, output sequences.   </a:t>
            </a:r>
          </a:p>
          <a:p>
            <a:r>
              <a:rPr lang="en-US" dirty="0"/>
              <a:t>They are useful for a wide range of NLP applications including:</a:t>
            </a:r>
          </a:p>
          <a:p>
            <a:pPr marL="457200" indent="-457200">
              <a:buFont typeface="+mj-lt"/>
              <a:buAutoNum type="arabicPeriod"/>
            </a:pPr>
            <a:r>
              <a:rPr lang="en-US" dirty="0"/>
              <a:t>Machine Translation </a:t>
            </a:r>
          </a:p>
          <a:p>
            <a:pPr marL="457200" indent="-457200">
              <a:buFont typeface="+mj-lt"/>
              <a:buAutoNum type="arabicPeriod"/>
            </a:pPr>
            <a:r>
              <a:rPr lang="en-US" dirty="0"/>
              <a:t>Automatic summarization</a:t>
            </a:r>
          </a:p>
          <a:p>
            <a:pPr marL="457200" indent="-457200">
              <a:buFont typeface="+mj-lt"/>
              <a:buAutoNum type="arabicPeriod"/>
            </a:pPr>
            <a:r>
              <a:rPr lang="en-US" dirty="0"/>
              <a:t>Question answering</a:t>
            </a:r>
          </a:p>
          <a:p>
            <a:pPr marL="457200" indent="-457200">
              <a:buFont typeface="+mj-lt"/>
              <a:buAutoNum type="arabicPeriod"/>
            </a:pPr>
            <a:r>
              <a:rPr lang="en-US" dirty="0"/>
              <a:t>Dialog modelling</a:t>
            </a:r>
          </a:p>
          <a:p>
            <a:endParaRPr lang="en-US" dirty="0"/>
          </a:p>
        </p:txBody>
      </p:sp>
    </p:spTree>
    <p:extLst>
      <p:ext uri="{BB962C8B-B14F-4D97-AF65-F5344CB8AC3E}">
        <p14:creationId xmlns:p14="http://schemas.microsoft.com/office/powerpoint/2010/main" val="46566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Auto-Regressive Generation with an RNN LM</a:t>
            </a:r>
          </a:p>
        </p:txBody>
      </p:sp>
      <p:pic>
        <p:nvPicPr>
          <p:cNvPr id="4" name="Content Placeholder 3"/>
          <p:cNvPicPr>
            <a:picLocks noGrp="1" noChangeAspect="1"/>
          </p:cNvPicPr>
          <p:nvPr>
            <p:ph idx="1"/>
          </p:nvPr>
        </p:nvPicPr>
        <p:blipFill>
          <a:blip r:embed="rId3"/>
          <a:stretch>
            <a:fillRect/>
          </a:stretch>
        </p:blipFill>
        <p:spPr>
          <a:xfrm>
            <a:off x="1052997" y="1737361"/>
            <a:ext cx="7083726" cy="4128552"/>
          </a:xfrm>
          <a:prstGeom prst="rect">
            <a:avLst/>
          </a:prstGeom>
        </p:spPr>
      </p:pic>
    </p:spTree>
    <p:extLst>
      <p:ext uri="{BB962C8B-B14F-4D97-AF65-F5344CB8AC3E}">
        <p14:creationId xmlns:p14="http://schemas.microsoft.com/office/powerpoint/2010/main" val="358730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26A5E-4F91-424F-9F51-9EE7FA29690B}"/>
              </a:ext>
            </a:extLst>
          </p:cNvPr>
          <p:cNvSpPr>
            <a:spLocks noGrp="1"/>
          </p:cNvSpPr>
          <p:nvPr>
            <p:ph type="title"/>
          </p:nvPr>
        </p:nvSpPr>
        <p:spPr/>
        <p:txBody>
          <a:bodyPr/>
          <a:lstStyle/>
          <a:p>
            <a:r>
              <a:rPr lang="en-US" dirty="0"/>
              <a:t>Recall: autoregressive generation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A97F07-5183-48E2-ABAE-7EE6C9949FBE}"/>
                  </a:ext>
                </a:extLst>
              </p:cNvPr>
              <p:cNvSpPr>
                <a:spLocks noGrp="1"/>
              </p:cNvSpPr>
              <p:nvPr>
                <p:ph idx="1"/>
              </p:nvPr>
            </p:nvSpPr>
            <p:spPr/>
            <p:txBody>
              <a:bodyPr/>
              <a:lstStyle/>
              <a:p>
                <a:pPr>
                  <a:buFont typeface="Arial" panose="020B0604020202020204" pitchFamily="34" charset="0"/>
                  <a:buChar char="•"/>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𝑈</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𝑊</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𝑉</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b="0" dirty="0"/>
              </a:p>
              <a:p>
                <a:pPr>
                  <a:buFont typeface="Arial" panose="020B0604020202020204" pitchFamily="34" charset="0"/>
                  <a:buChar char="•"/>
                </a:pPr>
                <a:r>
                  <a:rPr lang="en-US" dirty="0"/>
                  <a:t> </a:t>
                </a:r>
                <a14:m>
                  <m:oMath xmlns:m="http://schemas.openxmlformats.org/officeDocument/2006/math">
                    <m:r>
                      <a:rPr lang="en-US" b="0" i="1" smtClean="0">
                        <a:latin typeface="Cambria Math" panose="02040503050406030204" pitchFamily="18" charset="0"/>
                      </a:rPr>
                      <m:t>𝑓</m:t>
                    </m:r>
                  </m:oMath>
                </a14:m>
                <a:r>
                  <a:rPr lang="en-US" b="0" dirty="0"/>
                  <a:t> is a </a:t>
                </a:r>
                <a:r>
                  <a:rPr lang="en-US" b="0" dirty="0" err="1"/>
                  <a:t>softmax</a:t>
                </a:r>
                <a:r>
                  <a:rPr lang="en-US" b="0" dirty="0"/>
                  <a:t> over </a:t>
                </a:r>
                <a:r>
                  <a:rPr lang="en-US" dirty="0"/>
                  <a:t>the set of possible outputs</a:t>
                </a:r>
              </a:p>
              <a:p>
                <a:pPr>
                  <a:buFont typeface="Arial" panose="020B0604020202020204" pitchFamily="34" charset="0"/>
                  <a:buChar char="•"/>
                </a:pPr>
                <a:endParaRPr lang="en-US" dirty="0"/>
              </a:p>
            </p:txBody>
          </p:sp>
        </mc:Choice>
        <mc:Fallback>
          <p:sp>
            <p:nvSpPr>
              <p:cNvPr id="3" name="Content Placeholder 2">
                <a:extLst>
                  <a:ext uri="{FF2B5EF4-FFF2-40B4-BE49-F238E27FC236}">
                    <a16:creationId xmlns:a16="http://schemas.microsoft.com/office/drawing/2014/main" id="{28A97F07-5183-48E2-ABAE-7EE6C9949FBE}"/>
                  </a:ext>
                </a:extLst>
              </p:cNvPr>
              <p:cNvSpPr>
                <a:spLocks noGrp="1" noRot="1" noChangeAspect="1" noMove="1" noResize="1" noEditPoints="1" noAdjustHandles="1" noChangeArrowheads="1" noChangeShapeType="1" noTextEdit="1"/>
              </p:cNvSpPr>
              <p:nvPr>
                <p:ph idx="1"/>
              </p:nvPr>
            </p:nvSpPr>
            <p:spPr>
              <a:blipFill>
                <a:blip r:embed="rId2"/>
                <a:stretch>
                  <a:fillRect l="-2185" t="-1258"/>
                </a:stretch>
              </a:blipFill>
            </p:spPr>
            <p:txBody>
              <a:bodyPr/>
              <a:lstStyle/>
              <a:p>
                <a:r>
                  <a:rPr lang="en-US">
                    <a:noFill/>
                  </a:rPr>
                  <a:t> </a:t>
                </a:r>
              </a:p>
            </p:txBody>
          </p:sp>
        </mc:Fallback>
      </mc:AlternateContent>
      <p:pic>
        <p:nvPicPr>
          <p:cNvPr id="4" name="Content Placeholder 3">
            <a:extLst>
              <a:ext uri="{FF2B5EF4-FFF2-40B4-BE49-F238E27FC236}">
                <a16:creationId xmlns:a16="http://schemas.microsoft.com/office/drawing/2014/main" id="{308CA3C2-73FD-7C43-AD0B-D5485B4981FE}"/>
              </a:ext>
            </a:extLst>
          </p:cNvPr>
          <p:cNvPicPr>
            <a:picLocks noChangeAspect="1"/>
          </p:cNvPicPr>
          <p:nvPr/>
        </p:nvPicPr>
        <p:blipFill>
          <a:blip r:embed="rId3"/>
          <a:stretch>
            <a:fillRect/>
          </a:stretch>
        </p:blipFill>
        <p:spPr>
          <a:xfrm>
            <a:off x="1562100" y="3276600"/>
            <a:ext cx="6019800" cy="3766316"/>
          </a:xfrm>
          <a:prstGeom prst="rect">
            <a:avLst/>
          </a:prstGeom>
        </p:spPr>
      </p:pic>
    </p:spTree>
    <p:extLst>
      <p:ext uri="{BB962C8B-B14F-4D97-AF65-F5344CB8AC3E}">
        <p14:creationId xmlns:p14="http://schemas.microsoft.com/office/powerpoint/2010/main" val="3977993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18119-3BFF-4EFE-8169-BAA7FD94D9C6}"/>
              </a:ext>
            </a:extLst>
          </p:cNvPr>
          <p:cNvSpPr>
            <a:spLocks noGrp="1"/>
          </p:cNvSpPr>
          <p:nvPr>
            <p:ph type="title"/>
          </p:nvPr>
        </p:nvSpPr>
        <p:spPr/>
        <p:txBody>
          <a:bodyPr/>
          <a:lstStyle/>
          <a:p>
            <a:r>
              <a:rPr lang="en-US" dirty="0"/>
              <a:t>Generation with prefix</a:t>
            </a:r>
          </a:p>
        </p:txBody>
      </p:sp>
      <p:pic>
        <p:nvPicPr>
          <p:cNvPr id="4" name="Picture 3">
            <a:extLst>
              <a:ext uri="{FF2B5EF4-FFF2-40B4-BE49-F238E27FC236}">
                <a16:creationId xmlns:a16="http://schemas.microsoft.com/office/drawing/2014/main" id="{28951595-8679-46AC-A7C0-65F2E0FB86DF}"/>
              </a:ext>
            </a:extLst>
          </p:cNvPr>
          <p:cNvPicPr>
            <a:picLocks noChangeAspect="1"/>
          </p:cNvPicPr>
          <p:nvPr/>
        </p:nvPicPr>
        <p:blipFill>
          <a:blip r:embed="rId3"/>
          <a:stretch>
            <a:fillRect/>
          </a:stretch>
        </p:blipFill>
        <p:spPr>
          <a:xfrm>
            <a:off x="533400" y="2438400"/>
            <a:ext cx="8370747" cy="3980596"/>
          </a:xfrm>
          <a:prstGeom prst="rect">
            <a:avLst/>
          </a:prstGeom>
        </p:spPr>
      </p:pic>
    </p:spTree>
    <p:extLst>
      <p:ext uri="{BB962C8B-B14F-4D97-AF65-F5344CB8AC3E}">
        <p14:creationId xmlns:p14="http://schemas.microsoft.com/office/powerpoint/2010/main" val="3594029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85C48-F750-BC4A-926D-0EFA639EDE3C}"/>
              </a:ext>
            </a:extLst>
          </p:cNvPr>
          <p:cNvSpPr>
            <a:spLocks noGrp="1"/>
          </p:cNvSpPr>
          <p:nvPr>
            <p:ph type="title"/>
          </p:nvPr>
        </p:nvSpPr>
        <p:spPr/>
        <p:txBody>
          <a:bodyPr/>
          <a:lstStyle/>
          <a:p>
            <a:r>
              <a:rPr lang="en-US" dirty="0"/>
              <a:t>Machine Translation (MT)</a:t>
            </a:r>
          </a:p>
        </p:txBody>
      </p:sp>
      <p:sp>
        <p:nvSpPr>
          <p:cNvPr id="3" name="Content Placeholder 2">
            <a:extLst>
              <a:ext uri="{FF2B5EF4-FFF2-40B4-BE49-F238E27FC236}">
                <a16:creationId xmlns:a16="http://schemas.microsoft.com/office/drawing/2014/main" id="{BE9C6E24-5AF9-0A41-BD57-EC8D09512D85}"/>
              </a:ext>
            </a:extLst>
          </p:cNvPr>
          <p:cNvSpPr>
            <a:spLocks noGrp="1"/>
          </p:cNvSpPr>
          <p:nvPr>
            <p:ph idx="1"/>
          </p:nvPr>
        </p:nvSpPr>
        <p:spPr>
          <a:xfrm>
            <a:off x="822959" y="1845734"/>
            <a:ext cx="7543801" cy="4725662"/>
          </a:xfrm>
        </p:spPr>
        <p:txBody>
          <a:bodyPr>
            <a:normAutofit lnSpcReduction="10000"/>
          </a:bodyPr>
          <a:lstStyle/>
          <a:p>
            <a:r>
              <a:rPr lang="en-US" dirty="0"/>
              <a:t>MT is the task of automatically translating sentences from one language into another. </a:t>
            </a:r>
          </a:p>
          <a:p>
            <a:r>
              <a:rPr lang="en-US" dirty="0"/>
              <a:t>We use bilingual parallel texts to train MT systems – pairs of </a:t>
            </a:r>
            <a:r>
              <a:rPr lang="en-US" b="1" dirty="0"/>
              <a:t>source-target </a:t>
            </a:r>
            <a:r>
              <a:rPr lang="en-US" dirty="0"/>
              <a:t>sentences that are translations of each other.</a:t>
            </a:r>
          </a:p>
          <a:p>
            <a:r>
              <a:rPr lang="en-US" dirty="0"/>
              <a:t>To extend LMs and autoregressive generation to MT, we will:</a:t>
            </a:r>
          </a:p>
          <a:p>
            <a:pPr marL="457200" indent="-457200">
              <a:buFont typeface="+mj-lt"/>
              <a:buAutoNum type="arabicPeriod"/>
            </a:pPr>
            <a:r>
              <a:rPr lang="en-US" dirty="0"/>
              <a:t>Add an end-of-sentence marker to each source sentence. Concatenate the target sentence to it.</a:t>
            </a:r>
          </a:p>
          <a:p>
            <a:pPr marL="457200" indent="-457200">
              <a:buFont typeface="+mj-lt"/>
              <a:buAutoNum type="arabicPeriod"/>
            </a:pPr>
            <a:r>
              <a:rPr lang="en-US" dirty="0"/>
              <a:t>Train an RNN LM based on this combined data.</a:t>
            </a:r>
          </a:p>
          <a:p>
            <a:pPr marL="457200" indent="-457200">
              <a:buFont typeface="+mj-lt"/>
              <a:buAutoNum type="arabicPeriod"/>
            </a:pPr>
            <a:r>
              <a:rPr lang="en-US" dirty="0"/>
              <a:t>To translate, simply treat the input sentence as a prefix, create a hidden state representation for it </a:t>
            </a:r>
            <a:r>
              <a:rPr lang="en-US" b="1" dirty="0"/>
              <a:t>(encoding step)</a:t>
            </a:r>
            <a:r>
              <a:rPr lang="en-US" dirty="0"/>
              <a:t>.</a:t>
            </a:r>
          </a:p>
          <a:p>
            <a:pPr marL="457200" indent="-457200">
              <a:buFont typeface="+mj-lt"/>
              <a:buAutoNum type="arabicPeriod"/>
            </a:pPr>
            <a:r>
              <a:rPr lang="en-US" dirty="0"/>
              <a:t>Use the hidden state produced by the encoder to then start generating (</a:t>
            </a:r>
            <a:r>
              <a:rPr lang="en-US" b="1" dirty="0"/>
              <a:t>decoding step)</a:t>
            </a:r>
            <a:endParaRPr lang="en-US" dirty="0"/>
          </a:p>
          <a:p>
            <a:endParaRPr lang="en-US" dirty="0"/>
          </a:p>
        </p:txBody>
      </p:sp>
    </p:spTree>
    <p:extLst>
      <p:ext uri="{BB962C8B-B14F-4D97-AF65-F5344CB8AC3E}">
        <p14:creationId xmlns:p14="http://schemas.microsoft.com/office/powerpoint/2010/main" val="1388336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18119-3BFF-4EFE-8169-BAA7FD94D9C6}"/>
              </a:ext>
            </a:extLst>
          </p:cNvPr>
          <p:cNvSpPr>
            <a:spLocks noGrp="1"/>
          </p:cNvSpPr>
          <p:nvPr>
            <p:ph type="title"/>
          </p:nvPr>
        </p:nvSpPr>
        <p:spPr/>
        <p:txBody>
          <a:bodyPr/>
          <a:lstStyle/>
          <a:p>
            <a:r>
              <a:rPr lang="en-US" dirty="0"/>
              <a:t>Machine translation</a:t>
            </a:r>
          </a:p>
        </p:txBody>
      </p:sp>
      <p:pic>
        <p:nvPicPr>
          <p:cNvPr id="3" name="Picture 2">
            <a:extLst>
              <a:ext uri="{FF2B5EF4-FFF2-40B4-BE49-F238E27FC236}">
                <a16:creationId xmlns:a16="http://schemas.microsoft.com/office/drawing/2014/main" id="{E0672859-B6D5-4A18-94DB-AFEED7C14120}"/>
              </a:ext>
            </a:extLst>
          </p:cNvPr>
          <p:cNvPicPr>
            <a:picLocks noChangeAspect="1"/>
          </p:cNvPicPr>
          <p:nvPr/>
        </p:nvPicPr>
        <p:blipFill>
          <a:blip r:embed="rId2"/>
          <a:stretch>
            <a:fillRect/>
          </a:stretch>
        </p:blipFill>
        <p:spPr>
          <a:xfrm>
            <a:off x="381000" y="1905000"/>
            <a:ext cx="8610600" cy="4782024"/>
          </a:xfrm>
          <a:prstGeom prst="rect">
            <a:avLst/>
          </a:prstGeom>
        </p:spPr>
      </p:pic>
    </p:spTree>
    <p:extLst>
      <p:ext uri="{BB962C8B-B14F-4D97-AF65-F5344CB8AC3E}">
        <p14:creationId xmlns:p14="http://schemas.microsoft.com/office/powerpoint/2010/main" val="1228970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442C-3175-B542-A457-16F6671B1962}"/>
              </a:ext>
            </a:extLst>
          </p:cNvPr>
          <p:cNvSpPr>
            <a:spLocks noGrp="1"/>
          </p:cNvSpPr>
          <p:nvPr>
            <p:ph type="title"/>
          </p:nvPr>
        </p:nvSpPr>
        <p:spPr/>
        <p:txBody>
          <a:bodyPr/>
          <a:lstStyle/>
          <a:p>
            <a:r>
              <a:rPr lang="en-US" dirty="0"/>
              <a:t>Encoder-Decoder Networks</a:t>
            </a:r>
          </a:p>
        </p:txBody>
      </p:sp>
      <p:sp>
        <p:nvSpPr>
          <p:cNvPr id="3" name="Content Placeholder 2">
            <a:extLst>
              <a:ext uri="{FF2B5EF4-FFF2-40B4-BE49-F238E27FC236}">
                <a16:creationId xmlns:a16="http://schemas.microsoft.com/office/drawing/2014/main" id="{C8556584-24B8-E949-88C9-D276BA83BEFA}"/>
              </a:ext>
            </a:extLst>
          </p:cNvPr>
          <p:cNvSpPr>
            <a:spLocks noGrp="1"/>
          </p:cNvSpPr>
          <p:nvPr>
            <p:ph idx="1"/>
          </p:nvPr>
        </p:nvSpPr>
        <p:spPr/>
        <p:txBody>
          <a:bodyPr>
            <a:normAutofit/>
          </a:bodyPr>
          <a:lstStyle/>
          <a:p>
            <a:r>
              <a:rPr lang="en-US" dirty="0"/>
              <a:t>We can abstract away from the task of MT to talk about the general </a:t>
            </a:r>
            <a:r>
              <a:rPr lang="en-US" b="1" dirty="0"/>
              <a:t>encoder-decoder architecture: </a:t>
            </a:r>
          </a:p>
          <a:p>
            <a:pPr marL="457200" indent="-457200">
              <a:buFont typeface="+mj-lt"/>
              <a:buAutoNum type="arabicPeriod"/>
            </a:pPr>
            <a:r>
              <a:rPr lang="en-US" dirty="0"/>
              <a:t>An </a:t>
            </a:r>
            <a:r>
              <a:rPr lang="en-US" b="1" dirty="0"/>
              <a:t>encoder </a:t>
            </a:r>
            <a:r>
              <a:rPr lang="en-US" dirty="0"/>
              <a:t>takes an input sequence x</a:t>
            </a:r>
            <a:r>
              <a:rPr lang="en-US" baseline="30000" dirty="0"/>
              <a:t>n</a:t>
            </a:r>
            <a:r>
              <a:rPr lang="en-US" baseline="-25000" dirty="0"/>
              <a:t>1, </a:t>
            </a:r>
            <a:r>
              <a:rPr lang="en-US" dirty="0"/>
              <a:t>and generates a corresponding sequence of contextualized representations, </a:t>
            </a:r>
            <a:r>
              <a:rPr lang="en-US" i="1" dirty="0"/>
              <a:t>h</a:t>
            </a:r>
            <a:r>
              <a:rPr lang="en-US" baseline="30000" dirty="0"/>
              <a:t>n</a:t>
            </a:r>
            <a:r>
              <a:rPr lang="en-US" baseline="-25000" dirty="0"/>
              <a:t>1</a:t>
            </a:r>
            <a:r>
              <a:rPr lang="en-US" dirty="0"/>
              <a:t>.</a:t>
            </a:r>
          </a:p>
          <a:p>
            <a:pPr marL="457200" indent="-457200">
              <a:buFont typeface="+mj-lt"/>
              <a:buAutoNum type="arabicPeriod"/>
            </a:pPr>
            <a:r>
              <a:rPr lang="en-US" dirty="0"/>
              <a:t> A </a:t>
            </a:r>
            <a:r>
              <a:rPr lang="en-US" b="1" dirty="0"/>
              <a:t>context vector</a:t>
            </a:r>
            <a:r>
              <a:rPr lang="en-US" dirty="0"/>
              <a:t>, </a:t>
            </a:r>
            <a:r>
              <a:rPr lang="en-US" i="1" dirty="0"/>
              <a:t>c</a:t>
            </a:r>
            <a:r>
              <a:rPr lang="en-US" dirty="0"/>
              <a:t>, is a function of </a:t>
            </a:r>
            <a:r>
              <a:rPr lang="en-US" i="1" dirty="0"/>
              <a:t>h</a:t>
            </a:r>
            <a:r>
              <a:rPr lang="en-US" baseline="30000" dirty="0"/>
              <a:t>n</a:t>
            </a:r>
            <a:r>
              <a:rPr lang="en-US" baseline="-25000" dirty="0"/>
              <a:t>1</a:t>
            </a:r>
            <a:r>
              <a:rPr lang="en-US" dirty="0"/>
              <a:t>, and conveys the essence of the input to the decoder. </a:t>
            </a:r>
          </a:p>
          <a:p>
            <a:pPr marL="457200" indent="-457200">
              <a:buFont typeface="+mj-lt"/>
              <a:buAutoNum type="arabicPeriod"/>
            </a:pPr>
            <a:r>
              <a:rPr lang="en-US" dirty="0"/>
              <a:t>A </a:t>
            </a:r>
            <a:r>
              <a:rPr lang="en-US" b="1" dirty="0"/>
              <a:t>decoder</a:t>
            </a:r>
            <a:r>
              <a:rPr lang="en-US" dirty="0"/>
              <a:t> accepts </a:t>
            </a:r>
            <a:r>
              <a:rPr lang="en-US" i="1" dirty="0"/>
              <a:t>c </a:t>
            </a:r>
            <a:r>
              <a:rPr lang="en-US" dirty="0"/>
              <a:t>as input and generates an arbitrary length sequence of hidden states </a:t>
            </a:r>
            <a:r>
              <a:rPr lang="en-US" i="1" dirty="0"/>
              <a:t>h</a:t>
            </a:r>
            <a:r>
              <a:rPr lang="en-US" baseline="30000" dirty="0"/>
              <a:t>m</a:t>
            </a:r>
            <a:r>
              <a:rPr lang="en-US" baseline="-25000" dirty="0"/>
              <a:t>1</a:t>
            </a:r>
            <a:r>
              <a:rPr lang="en-US" dirty="0"/>
              <a:t> , from which can be used to create a corresponding sequence of output states </a:t>
            </a:r>
            <a:r>
              <a:rPr lang="en-US" i="1" dirty="0"/>
              <a:t>y</a:t>
            </a:r>
            <a:r>
              <a:rPr lang="en-US" baseline="30000" dirty="0"/>
              <a:t>m</a:t>
            </a:r>
            <a:r>
              <a:rPr lang="en-US" baseline="-25000" dirty="0"/>
              <a:t>1</a:t>
            </a:r>
            <a:r>
              <a:rPr lang="en-US" dirty="0"/>
              <a:t> .</a:t>
            </a:r>
          </a:p>
          <a:p>
            <a:pPr marL="457200" indent="-457200">
              <a:buFont typeface="+mj-lt"/>
              <a:buAutoNum type="arabicPeriod"/>
            </a:pPr>
            <a:endParaRPr lang="en-US" dirty="0"/>
          </a:p>
        </p:txBody>
      </p:sp>
    </p:spTree>
    <p:extLst>
      <p:ext uri="{BB962C8B-B14F-4D97-AF65-F5344CB8AC3E}">
        <p14:creationId xmlns:p14="http://schemas.microsoft.com/office/powerpoint/2010/main" val="369203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9ACEA-48EE-45A8-8A52-09C7115AC51F}"/>
              </a:ext>
            </a:extLst>
          </p:cNvPr>
          <p:cNvSpPr>
            <a:spLocks noGrp="1"/>
          </p:cNvSpPr>
          <p:nvPr>
            <p:ph type="title"/>
          </p:nvPr>
        </p:nvSpPr>
        <p:spPr/>
        <p:txBody>
          <a:bodyPr/>
          <a:lstStyle/>
          <a:p>
            <a:r>
              <a:rPr lang="en-US" dirty="0"/>
              <a:t>Encoder-decoder networks</a:t>
            </a:r>
          </a:p>
        </p:txBody>
      </p:sp>
      <p:pic>
        <p:nvPicPr>
          <p:cNvPr id="4" name="Picture 3">
            <a:extLst>
              <a:ext uri="{FF2B5EF4-FFF2-40B4-BE49-F238E27FC236}">
                <a16:creationId xmlns:a16="http://schemas.microsoft.com/office/drawing/2014/main" id="{511A8BFF-4A10-4680-9B07-90112E055B83}"/>
              </a:ext>
            </a:extLst>
          </p:cNvPr>
          <p:cNvPicPr>
            <a:picLocks noChangeAspect="1"/>
          </p:cNvPicPr>
          <p:nvPr/>
        </p:nvPicPr>
        <p:blipFill>
          <a:blip r:embed="rId3"/>
          <a:stretch>
            <a:fillRect/>
          </a:stretch>
        </p:blipFill>
        <p:spPr>
          <a:xfrm>
            <a:off x="304800" y="2209800"/>
            <a:ext cx="8665009" cy="4135403"/>
          </a:xfrm>
          <a:prstGeom prst="rect">
            <a:avLst/>
          </a:prstGeom>
        </p:spPr>
      </p:pic>
    </p:spTree>
    <p:extLst>
      <p:ext uri="{BB962C8B-B14F-4D97-AF65-F5344CB8AC3E}">
        <p14:creationId xmlns:p14="http://schemas.microsoft.com/office/powerpoint/2010/main" val="3416399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DFAA-ED84-4240-BD3A-76204935EB73}"/>
              </a:ext>
            </a:extLst>
          </p:cNvPr>
          <p:cNvSpPr>
            <a:spLocks noGrp="1"/>
          </p:cNvSpPr>
          <p:nvPr>
            <p:ph type="title"/>
          </p:nvPr>
        </p:nvSpPr>
        <p:spPr/>
        <p:txBody>
          <a:bodyPr/>
          <a:lstStyle/>
          <a:p>
            <a:r>
              <a:rPr lang="en-US" dirty="0"/>
              <a:t>Review: Recurrent Neural Networks (RNNs)</a:t>
            </a:r>
          </a:p>
        </p:txBody>
      </p:sp>
      <p:sp>
        <p:nvSpPr>
          <p:cNvPr id="3" name="Content Placeholder 2">
            <a:extLst>
              <a:ext uri="{FF2B5EF4-FFF2-40B4-BE49-F238E27FC236}">
                <a16:creationId xmlns:a16="http://schemas.microsoft.com/office/drawing/2014/main" id="{5B9D0D2D-3C49-7A4B-9B61-EBD4369C3990}"/>
              </a:ext>
            </a:extLst>
          </p:cNvPr>
          <p:cNvSpPr>
            <a:spLocks noGrp="1"/>
          </p:cNvSpPr>
          <p:nvPr>
            <p:ph idx="1"/>
          </p:nvPr>
        </p:nvSpPr>
        <p:spPr/>
        <p:txBody>
          <a:bodyPr>
            <a:normAutofit/>
          </a:bodyPr>
          <a:lstStyle/>
          <a:p>
            <a:r>
              <a:rPr lang="en-US" sz="2200" dirty="0"/>
              <a:t>RNNs can be used for language modeling and sequence labeling.  </a:t>
            </a:r>
            <a:r>
              <a:rPr lang="en-US" sz="2200" b="1" dirty="0"/>
              <a:t>T</a:t>
            </a:r>
            <a:r>
              <a:rPr lang="en-US" b="1" dirty="0"/>
              <a:t>ransduction </a:t>
            </a:r>
            <a:r>
              <a:rPr lang="en-US" dirty="0"/>
              <a:t>is the general process of taking in an input sequence and transforming it into output sequences in a one-to-one fashion.   </a:t>
            </a:r>
            <a:endParaRPr lang="en-US" sz="2200" dirty="0"/>
          </a:p>
        </p:txBody>
      </p:sp>
      <p:pic>
        <p:nvPicPr>
          <p:cNvPr id="4" name="Content Placeholder 3">
            <a:extLst>
              <a:ext uri="{FF2B5EF4-FFF2-40B4-BE49-F238E27FC236}">
                <a16:creationId xmlns:a16="http://schemas.microsoft.com/office/drawing/2014/main" id="{0931B4AF-38B3-9048-9CE4-7A55061113CA}"/>
              </a:ext>
            </a:extLst>
          </p:cNvPr>
          <p:cNvPicPr>
            <a:picLocks noChangeAspect="1"/>
          </p:cNvPicPr>
          <p:nvPr/>
        </p:nvPicPr>
        <p:blipFill>
          <a:blip r:embed="rId2"/>
          <a:stretch>
            <a:fillRect/>
          </a:stretch>
        </p:blipFill>
        <p:spPr>
          <a:xfrm>
            <a:off x="777240" y="3070097"/>
            <a:ext cx="7818621" cy="3787904"/>
          </a:xfrm>
          <a:prstGeom prst="rect">
            <a:avLst/>
          </a:prstGeom>
        </p:spPr>
      </p:pic>
    </p:spTree>
    <p:extLst>
      <p:ext uri="{BB962C8B-B14F-4D97-AF65-F5344CB8AC3E}">
        <p14:creationId xmlns:p14="http://schemas.microsoft.com/office/powerpoint/2010/main" val="2826496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87ECEF-E76C-4DCC-AC6B-1624AC29F09D}"/>
              </a:ext>
            </a:extLst>
          </p:cNvPr>
          <p:cNvPicPr>
            <a:picLocks noChangeAspect="1"/>
          </p:cNvPicPr>
          <p:nvPr/>
        </p:nvPicPr>
        <p:blipFill>
          <a:blip r:embed="rId2"/>
          <a:stretch>
            <a:fillRect/>
          </a:stretch>
        </p:blipFill>
        <p:spPr>
          <a:xfrm>
            <a:off x="1066800" y="3960235"/>
            <a:ext cx="7010400" cy="2611161"/>
          </a:xfrm>
          <a:prstGeom prst="rect">
            <a:avLst/>
          </a:prstGeom>
        </p:spPr>
      </p:pic>
      <p:sp>
        <p:nvSpPr>
          <p:cNvPr id="2" name="Title 1">
            <a:extLst>
              <a:ext uri="{FF2B5EF4-FFF2-40B4-BE49-F238E27FC236}">
                <a16:creationId xmlns:a16="http://schemas.microsoft.com/office/drawing/2014/main" id="{75E683B2-A3DE-4215-92F3-FB887192E9EC}"/>
              </a:ext>
            </a:extLst>
          </p:cNvPr>
          <p:cNvSpPr>
            <a:spLocks noGrp="1"/>
          </p:cNvSpPr>
          <p:nvPr>
            <p:ph type="title"/>
          </p:nvPr>
        </p:nvSpPr>
        <p:spPr/>
        <p:txBody>
          <a:bodyPr/>
          <a:lstStyle/>
          <a:p>
            <a:r>
              <a:rPr lang="en-US" dirty="0"/>
              <a:t>Encoder-decoder networks</a:t>
            </a:r>
          </a:p>
        </p:txBody>
      </p:sp>
      <p:sp>
        <p:nvSpPr>
          <p:cNvPr id="3" name="Content Placeholder 2">
            <a:extLst>
              <a:ext uri="{FF2B5EF4-FFF2-40B4-BE49-F238E27FC236}">
                <a16:creationId xmlns:a16="http://schemas.microsoft.com/office/drawing/2014/main" id="{C4E48657-A5A5-4161-B038-AF87A0948BD8}"/>
              </a:ext>
            </a:extLst>
          </p:cNvPr>
          <p:cNvSpPr>
            <a:spLocks noGrp="1"/>
          </p:cNvSpPr>
          <p:nvPr>
            <p:ph idx="1"/>
          </p:nvPr>
        </p:nvSpPr>
        <p:spPr/>
        <p:txBody>
          <a:bodyPr/>
          <a:lstStyle/>
          <a:p>
            <a:pPr>
              <a:buFont typeface="Arial" panose="020B0604020202020204" pitchFamily="34" charset="0"/>
              <a:buChar char="•"/>
            </a:pPr>
            <a:r>
              <a:rPr lang="en-US" dirty="0"/>
              <a:t> An encoder that accepts an input sequence and generates a corresponding sequence of contextualized representations</a:t>
            </a:r>
          </a:p>
          <a:p>
            <a:pPr>
              <a:buFont typeface="Arial" panose="020B0604020202020204" pitchFamily="34" charset="0"/>
              <a:buChar char="•"/>
            </a:pPr>
            <a:r>
              <a:rPr lang="en-US" dirty="0"/>
              <a:t> A context vector that conveys the essence of the input to the decoder</a:t>
            </a:r>
          </a:p>
          <a:p>
            <a:pPr>
              <a:buFont typeface="Arial" panose="020B0604020202020204" pitchFamily="34" charset="0"/>
              <a:buChar char="•"/>
            </a:pPr>
            <a:r>
              <a:rPr lang="en-US" dirty="0"/>
              <a:t> A decoder, which accepts context vector as input and generates an arbitrary length sequence of hidden states, from which a corresponding sequence of output states can be obtained</a:t>
            </a:r>
          </a:p>
        </p:txBody>
      </p:sp>
    </p:spTree>
    <p:extLst>
      <p:ext uri="{BB962C8B-B14F-4D97-AF65-F5344CB8AC3E}">
        <p14:creationId xmlns:p14="http://schemas.microsoft.com/office/powerpoint/2010/main" val="4128021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0618A-115A-A346-9501-87B2F3C78721}"/>
              </a:ext>
            </a:extLst>
          </p:cNvPr>
          <p:cNvSpPr>
            <a:spLocks noGrp="1"/>
          </p:cNvSpPr>
          <p:nvPr>
            <p:ph type="title"/>
          </p:nvPr>
        </p:nvSpPr>
        <p:spPr/>
        <p:txBody>
          <a:bodyPr/>
          <a:lstStyle/>
          <a:p>
            <a:r>
              <a:rPr lang="en-US" dirty="0"/>
              <a:t>Encoder</a:t>
            </a:r>
          </a:p>
        </p:txBody>
      </p:sp>
      <p:sp>
        <p:nvSpPr>
          <p:cNvPr id="3" name="Content Placeholder 2">
            <a:extLst>
              <a:ext uri="{FF2B5EF4-FFF2-40B4-BE49-F238E27FC236}">
                <a16:creationId xmlns:a16="http://schemas.microsoft.com/office/drawing/2014/main" id="{26C95E7D-CABB-134F-832C-0F016D554D6F}"/>
              </a:ext>
            </a:extLst>
          </p:cNvPr>
          <p:cNvSpPr>
            <a:spLocks noGrp="1"/>
          </p:cNvSpPr>
          <p:nvPr>
            <p:ph idx="1"/>
          </p:nvPr>
        </p:nvSpPr>
        <p:spPr/>
        <p:txBody>
          <a:bodyPr/>
          <a:lstStyle/>
          <a:p>
            <a:r>
              <a:rPr lang="en-US" dirty="0"/>
              <a:t>Pretty much any kind of RNN or its variants can be used as an encoder.  Researchers have used simple RNNs, LSTMs, GRUs, or even convolutional networks.</a:t>
            </a:r>
          </a:p>
          <a:p>
            <a:r>
              <a:rPr lang="en-US" dirty="0"/>
              <a:t>A widely used encoder design makes use of stacked Bi-LSTMs where the hidden states from top layers from the forward and backward passes are concatenated </a:t>
            </a:r>
          </a:p>
          <a:p>
            <a:endParaRPr lang="en-US" dirty="0"/>
          </a:p>
        </p:txBody>
      </p:sp>
    </p:spTree>
    <p:extLst>
      <p:ext uri="{BB962C8B-B14F-4D97-AF65-F5344CB8AC3E}">
        <p14:creationId xmlns:p14="http://schemas.microsoft.com/office/powerpoint/2010/main" val="216882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RNNs</a:t>
            </a:r>
          </a:p>
        </p:txBody>
      </p:sp>
      <p:pic>
        <p:nvPicPr>
          <p:cNvPr id="5" name="Picture 4"/>
          <p:cNvPicPr>
            <a:picLocks noChangeAspect="1"/>
          </p:cNvPicPr>
          <p:nvPr/>
        </p:nvPicPr>
        <p:blipFill>
          <a:blip r:embed="rId3"/>
          <a:stretch>
            <a:fillRect/>
          </a:stretch>
        </p:blipFill>
        <p:spPr>
          <a:xfrm>
            <a:off x="1140460" y="2057400"/>
            <a:ext cx="6908800" cy="4102100"/>
          </a:xfrm>
          <a:prstGeom prst="rect">
            <a:avLst/>
          </a:prstGeom>
        </p:spPr>
      </p:pic>
    </p:spTree>
    <p:extLst>
      <p:ext uri="{BB962C8B-B14F-4D97-AF65-F5344CB8AC3E}">
        <p14:creationId xmlns:p14="http://schemas.microsoft.com/office/powerpoint/2010/main" val="1807078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Bidirectional RNNs</a:t>
            </a:r>
          </a:p>
        </p:txBody>
      </p:sp>
      <p:pic>
        <p:nvPicPr>
          <p:cNvPr id="4" name="Picture 3"/>
          <p:cNvPicPr>
            <a:picLocks noChangeAspect="1"/>
          </p:cNvPicPr>
          <p:nvPr/>
        </p:nvPicPr>
        <p:blipFill>
          <a:blip r:embed="rId2"/>
          <a:stretch>
            <a:fillRect/>
          </a:stretch>
        </p:blipFill>
        <p:spPr>
          <a:xfrm>
            <a:off x="693517" y="1767487"/>
            <a:ext cx="7802685" cy="4044950"/>
          </a:xfrm>
          <a:prstGeom prst="rect">
            <a:avLst/>
          </a:prstGeom>
        </p:spPr>
      </p:pic>
    </p:spTree>
    <p:extLst>
      <p:ext uri="{BB962C8B-B14F-4D97-AF65-F5344CB8AC3E}">
        <p14:creationId xmlns:p14="http://schemas.microsoft.com/office/powerpoint/2010/main" val="1449880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7145-CA29-CE49-A667-21C570799635}"/>
              </a:ext>
            </a:extLst>
          </p:cNvPr>
          <p:cNvSpPr>
            <a:spLocks noGrp="1"/>
          </p:cNvSpPr>
          <p:nvPr>
            <p:ph type="title"/>
          </p:nvPr>
        </p:nvSpPr>
        <p:spPr/>
        <p:txBody>
          <a:bodyPr/>
          <a:lstStyle/>
          <a:p>
            <a:r>
              <a:rPr lang="en-US" dirty="0"/>
              <a:t>Decoder</a:t>
            </a:r>
          </a:p>
        </p:txBody>
      </p:sp>
      <p:sp>
        <p:nvSpPr>
          <p:cNvPr id="3" name="Content Placeholder 2">
            <a:extLst>
              <a:ext uri="{FF2B5EF4-FFF2-40B4-BE49-F238E27FC236}">
                <a16:creationId xmlns:a16="http://schemas.microsoft.com/office/drawing/2014/main" id="{426F2EA1-24C7-B74F-A4B9-6D93A61F3D4E}"/>
              </a:ext>
            </a:extLst>
          </p:cNvPr>
          <p:cNvSpPr>
            <a:spLocks noGrp="1"/>
          </p:cNvSpPr>
          <p:nvPr>
            <p:ph idx="1"/>
          </p:nvPr>
        </p:nvSpPr>
        <p:spPr/>
        <p:txBody>
          <a:bodyPr/>
          <a:lstStyle/>
          <a:p>
            <a:r>
              <a:rPr lang="en-US" dirty="0"/>
              <a:t>For the decoder, autoregressive generation is used to produce an output sequence, an element at a time, until an end-of-sequence marker is generated. </a:t>
            </a:r>
          </a:p>
          <a:p>
            <a:r>
              <a:rPr lang="en-US" dirty="0"/>
              <a:t>This incremental process is guided by the context provided by the encoder as well as any items generated for earlier states by the decoder. </a:t>
            </a:r>
          </a:p>
          <a:p>
            <a:endParaRPr lang="en-US" dirty="0"/>
          </a:p>
        </p:txBody>
      </p:sp>
      <p:pic>
        <p:nvPicPr>
          <p:cNvPr id="4" name="Picture 3">
            <a:extLst>
              <a:ext uri="{FF2B5EF4-FFF2-40B4-BE49-F238E27FC236}">
                <a16:creationId xmlns:a16="http://schemas.microsoft.com/office/drawing/2014/main" id="{F976521B-51B9-F945-A24E-83980717624A}"/>
              </a:ext>
            </a:extLst>
          </p:cNvPr>
          <p:cNvPicPr>
            <a:picLocks noChangeAspect="1"/>
          </p:cNvPicPr>
          <p:nvPr/>
        </p:nvPicPr>
        <p:blipFill>
          <a:blip r:embed="rId3"/>
          <a:stretch>
            <a:fillRect/>
          </a:stretch>
        </p:blipFill>
        <p:spPr>
          <a:xfrm>
            <a:off x="3505200" y="3857414"/>
            <a:ext cx="2742854" cy="2713982"/>
          </a:xfrm>
          <a:prstGeom prst="rect">
            <a:avLst/>
          </a:prstGeom>
        </p:spPr>
      </p:pic>
      <p:sp>
        <p:nvSpPr>
          <p:cNvPr id="5" name="TextBox 4">
            <a:extLst>
              <a:ext uri="{FF2B5EF4-FFF2-40B4-BE49-F238E27FC236}">
                <a16:creationId xmlns:a16="http://schemas.microsoft.com/office/drawing/2014/main" id="{831C731C-5625-B841-92BA-1EEF1E62278D}"/>
              </a:ext>
            </a:extLst>
          </p:cNvPr>
          <p:cNvSpPr txBox="1"/>
          <p:nvPr/>
        </p:nvSpPr>
        <p:spPr>
          <a:xfrm>
            <a:off x="1981200" y="4191000"/>
            <a:ext cx="953787" cy="369332"/>
          </a:xfrm>
          <a:prstGeom prst="rect">
            <a:avLst/>
          </a:prstGeom>
          <a:noFill/>
        </p:spPr>
        <p:txBody>
          <a:bodyPr wrap="none" rtlCol="0">
            <a:spAutoFit/>
          </a:bodyPr>
          <a:lstStyle/>
          <a:p>
            <a:r>
              <a:rPr lang="en-US" dirty="0"/>
              <a:t>Encoder</a:t>
            </a:r>
          </a:p>
        </p:txBody>
      </p:sp>
      <p:sp>
        <p:nvSpPr>
          <p:cNvPr id="6" name="TextBox 5">
            <a:extLst>
              <a:ext uri="{FF2B5EF4-FFF2-40B4-BE49-F238E27FC236}">
                <a16:creationId xmlns:a16="http://schemas.microsoft.com/office/drawing/2014/main" id="{152FB288-F518-F94A-8545-B3817082BEF6}"/>
              </a:ext>
            </a:extLst>
          </p:cNvPr>
          <p:cNvSpPr txBox="1"/>
          <p:nvPr/>
        </p:nvSpPr>
        <p:spPr>
          <a:xfrm>
            <a:off x="1957155" y="5684428"/>
            <a:ext cx="977832" cy="369332"/>
          </a:xfrm>
          <a:prstGeom prst="rect">
            <a:avLst/>
          </a:prstGeom>
          <a:noFill/>
        </p:spPr>
        <p:txBody>
          <a:bodyPr wrap="none" rtlCol="0">
            <a:spAutoFit/>
          </a:bodyPr>
          <a:lstStyle/>
          <a:p>
            <a:r>
              <a:rPr lang="en-US" dirty="0"/>
              <a:t>Decoder</a:t>
            </a:r>
          </a:p>
        </p:txBody>
      </p:sp>
    </p:spTree>
    <p:extLst>
      <p:ext uri="{BB962C8B-B14F-4D97-AF65-F5344CB8AC3E}">
        <p14:creationId xmlns:p14="http://schemas.microsoft.com/office/powerpoint/2010/main" val="3426590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0E6C-DC7E-CB4F-AD07-B12C4B5B6D8D}"/>
              </a:ext>
            </a:extLst>
          </p:cNvPr>
          <p:cNvSpPr>
            <a:spLocks noGrp="1"/>
          </p:cNvSpPr>
          <p:nvPr>
            <p:ph type="title"/>
          </p:nvPr>
        </p:nvSpPr>
        <p:spPr/>
        <p:txBody>
          <a:bodyPr/>
          <a:lstStyle/>
          <a:p>
            <a:r>
              <a:rPr lang="en-US" dirty="0"/>
              <a:t>Decoder Weaknesses</a:t>
            </a:r>
          </a:p>
        </p:txBody>
      </p:sp>
      <p:sp>
        <p:nvSpPr>
          <p:cNvPr id="3" name="Content Placeholder 2">
            <a:extLst>
              <a:ext uri="{FF2B5EF4-FFF2-40B4-BE49-F238E27FC236}">
                <a16:creationId xmlns:a16="http://schemas.microsoft.com/office/drawing/2014/main" id="{30CC1AC0-FD33-0645-AB43-5CBDEA0FD715}"/>
              </a:ext>
            </a:extLst>
          </p:cNvPr>
          <p:cNvSpPr>
            <a:spLocks noGrp="1"/>
          </p:cNvSpPr>
          <p:nvPr>
            <p:ph idx="1"/>
          </p:nvPr>
        </p:nvSpPr>
        <p:spPr/>
        <p:txBody>
          <a:bodyPr/>
          <a:lstStyle/>
          <a:p>
            <a:r>
              <a:rPr lang="en-US" dirty="0"/>
              <a:t>In early encoder-decoder approaches, the context vector </a:t>
            </a:r>
            <a:r>
              <a:rPr lang="en-US" i="1" dirty="0"/>
              <a:t>c</a:t>
            </a:r>
            <a:r>
              <a:rPr lang="en-US" dirty="0"/>
              <a:t> was only directly available at the beginning of the generation process.</a:t>
            </a:r>
          </a:p>
          <a:p>
            <a:r>
              <a:rPr lang="en-US" dirty="0"/>
              <a:t>This meant that its influence became less-and-less </a:t>
            </a:r>
            <a:r>
              <a:rPr lang="en-US" dirty="0" err="1"/>
              <a:t>imporant</a:t>
            </a:r>
            <a:r>
              <a:rPr lang="en-US" dirty="0"/>
              <a:t> as the output sequence was generated. </a:t>
            </a:r>
          </a:p>
          <a:p>
            <a:r>
              <a:rPr lang="en-US" dirty="0"/>
              <a:t>One solution is to make </a:t>
            </a:r>
            <a:r>
              <a:rPr lang="en-US" i="1" dirty="0"/>
              <a:t>c</a:t>
            </a:r>
            <a:r>
              <a:rPr lang="en-US" dirty="0"/>
              <a:t> available at each step in the decoding process, when generating the hidden states in the </a:t>
            </a:r>
            <a:r>
              <a:rPr lang="en-US" dirty="0" err="1"/>
              <a:t>deocoder</a:t>
            </a:r>
            <a:endParaRPr lang="en-US" dirty="0"/>
          </a:p>
          <a:p>
            <a:endParaRPr lang="en-US" dirty="0"/>
          </a:p>
          <a:p>
            <a:endParaRPr lang="en-US" dirty="0"/>
          </a:p>
          <a:p>
            <a:r>
              <a:rPr lang="en-US" dirty="0"/>
              <a:t>and while producing the generated output.</a:t>
            </a:r>
          </a:p>
        </p:txBody>
      </p:sp>
      <p:pic>
        <p:nvPicPr>
          <p:cNvPr id="4" name="Picture 3">
            <a:extLst>
              <a:ext uri="{FF2B5EF4-FFF2-40B4-BE49-F238E27FC236}">
                <a16:creationId xmlns:a16="http://schemas.microsoft.com/office/drawing/2014/main" id="{1A1FD7BF-8EC3-634B-A922-1992A5D94A2D}"/>
              </a:ext>
            </a:extLst>
          </p:cNvPr>
          <p:cNvPicPr>
            <a:picLocks noChangeAspect="1"/>
          </p:cNvPicPr>
          <p:nvPr/>
        </p:nvPicPr>
        <p:blipFill>
          <a:blip r:embed="rId3"/>
          <a:stretch>
            <a:fillRect/>
          </a:stretch>
        </p:blipFill>
        <p:spPr>
          <a:xfrm>
            <a:off x="2646379" y="3840242"/>
            <a:ext cx="3922486" cy="1168400"/>
          </a:xfrm>
          <a:prstGeom prst="rect">
            <a:avLst/>
          </a:prstGeom>
        </p:spPr>
      </p:pic>
      <p:pic>
        <p:nvPicPr>
          <p:cNvPr id="5" name="Picture 4">
            <a:extLst>
              <a:ext uri="{FF2B5EF4-FFF2-40B4-BE49-F238E27FC236}">
                <a16:creationId xmlns:a16="http://schemas.microsoft.com/office/drawing/2014/main" id="{B59275B0-DD23-2A4F-B8BA-124EE13CDED5}"/>
              </a:ext>
            </a:extLst>
          </p:cNvPr>
          <p:cNvPicPr>
            <a:picLocks noChangeAspect="1"/>
          </p:cNvPicPr>
          <p:nvPr/>
        </p:nvPicPr>
        <p:blipFill>
          <a:blip r:embed="rId4"/>
          <a:stretch>
            <a:fillRect/>
          </a:stretch>
        </p:blipFill>
        <p:spPr>
          <a:xfrm>
            <a:off x="2646379" y="5469467"/>
            <a:ext cx="4298040" cy="1168399"/>
          </a:xfrm>
          <a:prstGeom prst="rect">
            <a:avLst/>
          </a:prstGeom>
        </p:spPr>
      </p:pic>
    </p:spTree>
    <p:extLst>
      <p:ext uri="{BB962C8B-B14F-4D97-AF65-F5344CB8AC3E}">
        <p14:creationId xmlns:p14="http://schemas.microsoft.com/office/powerpoint/2010/main" val="2485488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D60D-1AF5-5744-A3E6-AAF830CA1A43}"/>
              </a:ext>
            </a:extLst>
          </p:cNvPr>
          <p:cNvSpPr>
            <a:spLocks noGrp="1"/>
          </p:cNvSpPr>
          <p:nvPr>
            <p:ph type="title"/>
          </p:nvPr>
        </p:nvSpPr>
        <p:spPr/>
        <p:txBody>
          <a:bodyPr/>
          <a:lstStyle/>
          <a:p>
            <a:r>
              <a:rPr lang="en-US" dirty="0"/>
              <a:t>Choosing the best output</a:t>
            </a:r>
          </a:p>
        </p:txBody>
      </p:sp>
      <p:sp>
        <p:nvSpPr>
          <p:cNvPr id="3" name="Content Placeholder 2">
            <a:extLst>
              <a:ext uri="{FF2B5EF4-FFF2-40B4-BE49-F238E27FC236}">
                <a16:creationId xmlns:a16="http://schemas.microsoft.com/office/drawing/2014/main" id="{CC7998BA-F77D-5A44-A9AF-6E94795A3BED}"/>
              </a:ext>
            </a:extLst>
          </p:cNvPr>
          <p:cNvSpPr>
            <a:spLocks noGrp="1"/>
          </p:cNvSpPr>
          <p:nvPr>
            <p:ph idx="1"/>
          </p:nvPr>
        </p:nvSpPr>
        <p:spPr/>
        <p:txBody>
          <a:bodyPr/>
          <a:lstStyle/>
          <a:p>
            <a:r>
              <a:rPr lang="en-US" dirty="0"/>
              <a:t>For neural generation, where we are trying to generate novel outputs, we can simply sample from the </a:t>
            </a:r>
            <a:r>
              <a:rPr lang="en-US" dirty="0" err="1"/>
              <a:t>softmax</a:t>
            </a:r>
            <a:r>
              <a:rPr lang="en-US" dirty="0"/>
              <a:t> distribution. </a:t>
            </a:r>
          </a:p>
          <a:p>
            <a:r>
              <a:rPr lang="en-US" dirty="0"/>
              <a:t>In MT where we’re looking for a specific output sequence, sampling isn’t appropriate and would likely lead to some strange output. </a:t>
            </a:r>
          </a:p>
          <a:p>
            <a:r>
              <a:rPr lang="en-US" dirty="0"/>
              <a:t>Instead we choose the most likely output at each time step by taking the argmax over the </a:t>
            </a:r>
            <a:r>
              <a:rPr lang="en-US" dirty="0" err="1"/>
              <a:t>softmax</a:t>
            </a:r>
            <a:r>
              <a:rPr lang="en-US" dirty="0"/>
              <a:t> output </a:t>
            </a:r>
          </a:p>
          <a:p>
            <a:endParaRPr lang="en-US" dirty="0"/>
          </a:p>
        </p:txBody>
      </p:sp>
      <p:pic>
        <p:nvPicPr>
          <p:cNvPr id="4" name="Picture 3">
            <a:extLst>
              <a:ext uri="{FF2B5EF4-FFF2-40B4-BE49-F238E27FC236}">
                <a16:creationId xmlns:a16="http://schemas.microsoft.com/office/drawing/2014/main" id="{6685437D-18EB-7A49-87C4-C812A4118439}"/>
              </a:ext>
            </a:extLst>
          </p:cNvPr>
          <p:cNvPicPr>
            <a:picLocks noChangeAspect="1"/>
          </p:cNvPicPr>
          <p:nvPr/>
        </p:nvPicPr>
        <p:blipFill>
          <a:blip r:embed="rId2"/>
          <a:stretch>
            <a:fillRect/>
          </a:stretch>
        </p:blipFill>
        <p:spPr>
          <a:xfrm>
            <a:off x="2667000" y="4343400"/>
            <a:ext cx="4153663" cy="1018055"/>
          </a:xfrm>
          <a:prstGeom prst="rect">
            <a:avLst/>
          </a:prstGeom>
        </p:spPr>
      </p:pic>
    </p:spTree>
    <p:extLst>
      <p:ext uri="{BB962C8B-B14F-4D97-AF65-F5344CB8AC3E}">
        <p14:creationId xmlns:p14="http://schemas.microsoft.com/office/powerpoint/2010/main" val="2354998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54682-0D3E-475D-9DB6-0FB5831D2AFF}"/>
              </a:ext>
            </a:extLst>
          </p:cNvPr>
          <p:cNvSpPr>
            <a:spLocks noGrp="1"/>
          </p:cNvSpPr>
          <p:nvPr>
            <p:ph type="title"/>
          </p:nvPr>
        </p:nvSpPr>
        <p:spPr/>
        <p:txBody>
          <a:bodyPr/>
          <a:lstStyle/>
          <a:p>
            <a:r>
              <a:rPr lang="en-US" dirty="0"/>
              <a:t>Beam search</a:t>
            </a:r>
          </a:p>
        </p:txBody>
      </p:sp>
      <p:sp>
        <p:nvSpPr>
          <p:cNvPr id="3" name="Content Placeholder 2">
            <a:extLst>
              <a:ext uri="{FF2B5EF4-FFF2-40B4-BE49-F238E27FC236}">
                <a16:creationId xmlns:a16="http://schemas.microsoft.com/office/drawing/2014/main" id="{76B5B4A0-22C4-4E64-8BB8-9F68A06213AD}"/>
              </a:ext>
            </a:extLst>
          </p:cNvPr>
          <p:cNvSpPr>
            <a:spLocks noGrp="1"/>
          </p:cNvSpPr>
          <p:nvPr>
            <p:ph idx="1"/>
          </p:nvPr>
        </p:nvSpPr>
        <p:spPr/>
        <p:txBody>
          <a:bodyPr/>
          <a:lstStyle/>
          <a:p>
            <a:r>
              <a:rPr lang="en-US" dirty="0"/>
              <a:t>In order to systematically explore the space of possible outputs for applications like MT, we need to control the exponential growth of the search space. </a:t>
            </a:r>
          </a:p>
          <a:p>
            <a:r>
              <a:rPr lang="en-US" dirty="0"/>
              <a:t>Beam search: combining a breadth-first-search strategy with a heuristic filter that scores each option and prunes the search space to stay within a fixed-size memory footprint, called the beam width</a:t>
            </a:r>
          </a:p>
          <a:p>
            <a:endParaRPr lang="en-US" dirty="0"/>
          </a:p>
        </p:txBody>
      </p:sp>
    </p:spTree>
    <p:extLst>
      <p:ext uri="{BB962C8B-B14F-4D97-AF65-F5344CB8AC3E}">
        <p14:creationId xmlns:p14="http://schemas.microsoft.com/office/powerpoint/2010/main" val="248548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0397-8AC5-4FAE-A761-05C9025D171C}"/>
              </a:ext>
            </a:extLst>
          </p:cNvPr>
          <p:cNvSpPr>
            <a:spLocks noGrp="1"/>
          </p:cNvSpPr>
          <p:nvPr>
            <p:ph type="title"/>
          </p:nvPr>
        </p:nvSpPr>
        <p:spPr/>
        <p:txBody>
          <a:bodyPr/>
          <a:lstStyle/>
          <a:p>
            <a:r>
              <a:rPr lang="en-US" dirty="0"/>
              <a:t>Beam search</a:t>
            </a:r>
          </a:p>
        </p:txBody>
      </p:sp>
      <p:pic>
        <p:nvPicPr>
          <p:cNvPr id="4" name="Content Placeholder 3">
            <a:extLst>
              <a:ext uri="{FF2B5EF4-FFF2-40B4-BE49-F238E27FC236}">
                <a16:creationId xmlns:a16="http://schemas.microsoft.com/office/drawing/2014/main" id="{3E3FFA12-9233-42E2-8122-6820465EB606}"/>
              </a:ext>
            </a:extLst>
          </p:cNvPr>
          <p:cNvPicPr>
            <a:picLocks noGrp="1" noChangeAspect="1"/>
          </p:cNvPicPr>
          <p:nvPr>
            <p:ph idx="1"/>
          </p:nvPr>
        </p:nvPicPr>
        <p:blipFill>
          <a:blip r:embed="rId2"/>
          <a:stretch>
            <a:fillRect/>
          </a:stretch>
        </p:blipFill>
        <p:spPr>
          <a:xfrm>
            <a:off x="381000" y="1746886"/>
            <a:ext cx="8494345" cy="4511039"/>
          </a:xfrm>
          <a:prstGeom prst="rect">
            <a:avLst/>
          </a:prstGeom>
        </p:spPr>
      </p:pic>
    </p:spTree>
    <p:extLst>
      <p:ext uri="{BB962C8B-B14F-4D97-AF65-F5344CB8AC3E}">
        <p14:creationId xmlns:p14="http://schemas.microsoft.com/office/powerpoint/2010/main" val="1973818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5624-B301-4327-9A28-886E670F4A6E}"/>
              </a:ext>
            </a:extLst>
          </p:cNvPr>
          <p:cNvSpPr>
            <a:spLocks noGrp="1"/>
          </p:cNvSpPr>
          <p:nvPr>
            <p:ph type="title"/>
          </p:nvPr>
        </p:nvSpPr>
        <p:spPr/>
        <p:txBody>
          <a:bodyPr/>
          <a:lstStyle/>
          <a:p>
            <a:r>
              <a:rPr lang="en-US" dirty="0"/>
              <a:t>Attention</a:t>
            </a:r>
          </a:p>
        </p:txBody>
      </p:sp>
      <p:sp>
        <p:nvSpPr>
          <p:cNvPr id="3" name="Content Placeholder 2">
            <a:extLst>
              <a:ext uri="{FF2B5EF4-FFF2-40B4-BE49-F238E27FC236}">
                <a16:creationId xmlns:a16="http://schemas.microsoft.com/office/drawing/2014/main" id="{2FFEF93A-ECB8-4CAC-A2DC-A061517D5E5B}"/>
              </a:ext>
            </a:extLst>
          </p:cNvPr>
          <p:cNvSpPr>
            <a:spLocks noGrp="1"/>
          </p:cNvSpPr>
          <p:nvPr>
            <p:ph idx="1"/>
          </p:nvPr>
        </p:nvSpPr>
        <p:spPr/>
        <p:txBody>
          <a:bodyPr/>
          <a:lstStyle/>
          <a:p>
            <a:pPr marL="0" indent="0">
              <a:buNone/>
            </a:pPr>
            <a:r>
              <a:rPr lang="en-US" dirty="0"/>
              <a:t>Weaknesses of the context vector:</a:t>
            </a:r>
          </a:p>
          <a:p>
            <a:pPr>
              <a:buFont typeface="Arial" panose="020B0604020202020204" pitchFamily="34" charset="0"/>
              <a:buChar char="•"/>
            </a:pPr>
            <a:r>
              <a:rPr lang="en-US" dirty="0"/>
              <a:t> Only directly available at the beginning of the process and its influence will wane as the output sequence is generated</a:t>
            </a:r>
          </a:p>
          <a:p>
            <a:pPr>
              <a:buFont typeface="Arial" panose="020B0604020202020204" pitchFamily="34" charset="0"/>
              <a:buChar char="•"/>
            </a:pPr>
            <a:r>
              <a:rPr lang="en-US" dirty="0"/>
              <a:t> Context vector is a function (e.g. last, average, max, concatenation) of the hidden states of the encoder. This approach loses useful information about each of the individual encoder states</a:t>
            </a:r>
          </a:p>
          <a:p>
            <a:pPr>
              <a:buFont typeface="Arial" panose="020B0604020202020204" pitchFamily="34" charset="0"/>
              <a:buChar char="•"/>
            </a:pPr>
            <a:endParaRPr lang="en-US" dirty="0"/>
          </a:p>
          <a:p>
            <a:pPr marL="0" indent="0">
              <a:buNone/>
            </a:pPr>
            <a:r>
              <a:rPr lang="en-US" dirty="0"/>
              <a:t>Potential solution: </a:t>
            </a:r>
            <a:r>
              <a:rPr lang="en-US" b="1" dirty="0"/>
              <a:t>attention mechanism</a:t>
            </a:r>
          </a:p>
        </p:txBody>
      </p:sp>
    </p:spTree>
    <p:extLst>
      <p:ext uri="{BB962C8B-B14F-4D97-AF65-F5344CB8AC3E}">
        <p14:creationId xmlns:p14="http://schemas.microsoft.com/office/powerpoint/2010/main" val="382374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Recurrent Neural Networks (RNNs)</a:t>
            </a:r>
          </a:p>
        </p:txBody>
      </p:sp>
      <p:sp>
        <p:nvSpPr>
          <p:cNvPr id="3" name="Content Placeholder 2"/>
          <p:cNvSpPr>
            <a:spLocks noGrp="1"/>
          </p:cNvSpPr>
          <p:nvPr>
            <p:ph idx="1"/>
          </p:nvPr>
        </p:nvSpPr>
        <p:spPr/>
        <p:txBody>
          <a:bodyPr/>
          <a:lstStyle/>
          <a:p>
            <a:r>
              <a:rPr lang="en-US" dirty="0"/>
              <a:t>A recurrent neural network (RNN) is any network that contains a cycle within its network. </a:t>
            </a:r>
          </a:p>
          <a:p>
            <a:r>
              <a:rPr lang="en-US" dirty="0"/>
              <a:t>In such networks the value of a unit can be dependent on earlier outputs as an input. </a:t>
            </a:r>
          </a:p>
          <a:p>
            <a:r>
              <a:rPr lang="en-US" dirty="0"/>
              <a:t>RNNs have proven extremely effective when applied to NLP.</a:t>
            </a:r>
          </a:p>
          <a:p>
            <a:endParaRPr lang="en-US" dirty="0"/>
          </a:p>
        </p:txBody>
      </p:sp>
      <p:pic>
        <p:nvPicPr>
          <p:cNvPr id="5" name="Picture 4"/>
          <p:cNvPicPr>
            <a:picLocks noChangeAspect="1"/>
          </p:cNvPicPr>
          <p:nvPr/>
        </p:nvPicPr>
        <p:blipFill>
          <a:blip r:embed="rId3"/>
          <a:stretch>
            <a:fillRect/>
          </a:stretch>
        </p:blipFill>
        <p:spPr>
          <a:xfrm>
            <a:off x="3536250" y="4038600"/>
            <a:ext cx="2117218" cy="2424848"/>
          </a:xfrm>
          <a:prstGeom prst="rect">
            <a:avLst/>
          </a:prstGeom>
        </p:spPr>
      </p:pic>
    </p:spTree>
    <p:extLst>
      <p:ext uri="{BB962C8B-B14F-4D97-AF65-F5344CB8AC3E}">
        <p14:creationId xmlns:p14="http://schemas.microsoft.com/office/powerpoint/2010/main" val="2207498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017F-CF4C-4E45-85BE-9D0A81857715}"/>
              </a:ext>
            </a:extLst>
          </p:cNvPr>
          <p:cNvSpPr>
            <a:spLocks noGrp="1"/>
          </p:cNvSpPr>
          <p:nvPr>
            <p:ph type="title"/>
          </p:nvPr>
        </p:nvSpPr>
        <p:spPr/>
        <p:txBody>
          <a:bodyPr/>
          <a:lstStyle/>
          <a:p>
            <a:r>
              <a:rPr lang="en-US" dirty="0"/>
              <a:t>Attention mechanism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34438D-7B2C-49FF-9C9A-B29402E906F9}"/>
                  </a:ext>
                </a:extLst>
              </p:cNvPr>
              <p:cNvSpPr>
                <a:spLocks noGrp="1"/>
              </p:cNvSpPr>
              <p:nvPr>
                <p:ph idx="1"/>
              </p:nvPr>
            </p:nvSpPr>
            <p:spPr/>
            <p:txBody>
              <a:bodyPr/>
              <a:lstStyle/>
              <a:p>
                <a:pPr>
                  <a:buFont typeface="Arial" panose="020B0604020202020204" pitchFamily="34" charset="0"/>
                  <a:buChar char="•"/>
                </a:pPr>
                <a:r>
                  <a:rPr lang="en-US" dirty="0"/>
                  <a:t> Replace the static context vector with one that is dynamically derived from the encoder hidden states at each point during decoding</a:t>
                </a:r>
              </a:p>
              <a:p>
                <a:pPr>
                  <a:buFont typeface="Arial" panose="020B0604020202020204" pitchFamily="34" charset="0"/>
                  <a:buChar char="•"/>
                </a:pPr>
                <a:r>
                  <a:rPr lang="en-US" dirty="0"/>
                  <a:t> A new context vector is generated at each decoding step and takes all encoder hidden states into derivation</a:t>
                </a:r>
              </a:p>
              <a:p>
                <a:pPr>
                  <a:buFont typeface="Arial" panose="020B0604020202020204" pitchFamily="34" charset="0"/>
                  <a:buChar char="•"/>
                </a:pPr>
                <a:r>
                  <a:rPr lang="en-US" dirty="0"/>
                  <a:t> This context vector is available to decoder hidden state calculations</a:t>
                </a: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𝑑</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oMath>
                  </m:oMathPara>
                </a14:m>
                <a:endParaRPr lang="en-US" b="0" dirty="0"/>
              </a:p>
            </p:txBody>
          </p:sp>
        </mc:Choice>
        <mc:Fallback xmlns="">
          <p:sp>
            <p:nvSpPr>
              <p:cNvPr id="3" name="Content Placeholder 2">
                <a:extLst>
                  <a:ext uri="{FF2B5EF4-FFF2-40B4-BE49-F238E27FC236}">
                    <a16:creationId xmlns:a16="http://schemas.microsoft.com/office/drawing/2014/main" id="{3834438D-7B2C-49FF-9C9A-B29402E906F9}"/>
                  </a:ext>
                </a:extLst>
              </p:cNvPr>
              <p:cNvSpPr>
                <a:spLocks noGrp="1" noRot="1" noChangeAspect="1" noMove="1" noResize="1" noEditPoints="1" noAdjustHandles="1" noChangeArrowheads="1" noChangeShapeType="1" noTextEdit="1"/>
              </p:cNvSpPr>
              <p:nvPr>
                <p:ph idx="1"/>
              </p:nvPr>
            </p:nvSpPr>
            <p:spPr>
              <a:blipFill>
                <a:blip r:embed="rId2"/>
                <a:stretch>
                  <a:fillRect l="-1939" t="-1667"/>
                </a:stretch>
              </a:blipFill>
            </p:spPr>
            <p:txBody>
              <a:bodyPr/>
              <a:lstStyle/>
              <a:p>
                <a:r>
                  <a:rPr lang="en-US">
                    <a:noFill/>
                  </a:rPr>
                  <a:t> </a:t>
                </a:r>
              </a:p>
            </p:txBody>
          </p:sp>
        </mc:Fallback>
      </mc:AlternateContent>
    </p:spTree>
    <p:extLst>
      <p:ext uri="{BB962C8B-B14F-4D97-AF65-F5344CB8AC3E}">
        <p14:creationId xmlns:p14="http://schemas.microsoft.com/office/powerpoint/2010/main" val="2030443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61C6-6912-4E67-9F0D-D895C1DE1A60}"/>
              </a:ext>
            </a:extLst>
          </p:cNvPr>
          <p:cNvSpPr>
            <a:spLocks noGrp="1"/>
          </p:cNvSpPr>
          <p:nvPr>
            <p:ph type="title"/>
          </p:nvPr>
        </p:nvSpPr>
        <p:spPr/>
        <p:txBody>
          <a:bodyPr/>
          <a:lstStyle/>
          <a:p>
            <a:r>
              <a:rPr lang="en-US" dirty="0"/>
              <a:t>Attention mechanism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C57B26-E9D9-429E-B06C-03F30AF5750A}"/>
                  </a:ext>
                </a:extLst>
              </p:cNvPr>
              <p:cNvSpPr>
                <a:spLocks noGrp="1"/>
              </p:cNvSpPr>
              <p:nvPr>
                <p:ph idx="1"/>
              </p:nvPr>
            </p:nvSpPr>
            <p:spPr/>
            <p:txBody>
              <a:bodyPr>
                <a:normAutofit fontScale="92500"/>
              </a:bodyPr>
              <a:lstStyle/>
              <a:p>
                <a:pPr>
                  <a:buFont typeface="Arial" panose="020B0604020202020204" pitchFamily="34" charset="0"/>
                  <a:buChar char="•"/>
                </a:pPr>
                <a:r>
                  <a:rPr lang="en-US" dirty="0"/>
                  <a:t>To calculate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oMath>
                </a14:m>
                <a:r>
                  <a:rPr lang="en-US" dirty="0"/>
                  <a:t>, first find relevance of each encoder hidden state to the decoder state. Call it </a:t>
                </a:r>
                <a14:m>
                  <m:oMath xmlns:m="http://schemas.openxmlformats.org/officeDocument/2006/math">
                    <m:r>
                      <a:rPr lang="en-US" i="1">
                        <a:latin typeface="Cambria Math" panose="02040503050406030204" pitchFamily="18" charset="0"/>
                      </a:rPr>
                      <m:t>𝑠𝑐𝑜𝑟𝑒</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𝑑</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𝑗</m:t>
                        </m:r>
                      </m:sub>
                      <m:sup>
                        <m:r>
                          <a:rPr lang="en-US" i="1">
                            <a:latin typeface="Cambria Math" panose="02040503050406030204" pitchFamily="18" charset="0"/>
                          </a:rPr>
                          <m:t>𝑒</m:t>
                        </m:r>
                      </m:sup>
                    </m:sSubSup>
                    <m:r>
                      <a:rPr lang="en-US" i="1">
                        <a:latin typeface="Cambria Math" panose="02040503050406030204" pitchFamily="18" charset="0"/>
                      </a:rPr>
                      <m:t>)</m:t>
                    </m:r>
                  </m:oMath>
                </a14:m>
                <a:r>
                  <a:rPr lang="en-US" dirty="0"/>
                  <a:t> for each encoder state </a:t>
                </a:r>
                <a14:m>
                  <m:oMath xmlns:m="http://schemas.openxmlformats.org/officeDocument/2006/math">
                    <m:r>
                      <a:rPr lang="en-US" i="1" dirty="0">
                        <a:latin typeface="Cambria Math" panose="02040503050406030204" pitchFamily="18" charset="0"/>
                      </a:rPr>
                      <m:t>𝑗</m:t>
                    </m:r>
                  </m:oMath>
                </a14:m>
                <a:endParaRPr lang="en-US" dirty="0"/>
              </a:p>
              <a:p>
                <a:pPr lvl="1">
                  <a:buFont typeface="Arial" panose="020B0604020202020204" pitchFamily="34" charset="0"/>
                  <a:buChar char="•"/>
                </a:pPr>
                <a:r>
                  <a:rPr lang="en-US" dirty="0"/>
                  <a:t>The </a:t>
                </a:r>
                <a14:m>
                  <m:oMath xmlns:m="http://schemas.openxmlformats.org/officeDocument/2006/math">
                    <m:r>
                      <a:rPr lang="en-US" i="1">
                        <a:latin typeface="Cambria Math" panose="02040503050406030204" pitchFamily="18" charset="0"/>
                      </a:rPr>
                      <m:t>𝑠𝑐𝑜𝑟𝑒</m:t>
                    </m:r>
                  </m:oMath>
                </a14:m>
                <a:r>
                  <a:rPr lang="en-US" dirty="0"/>
                  <a:t> can simply be dot product, or be parameterized with weights</a:t>
                </a:r>
              </a:p>
              <a:p>
                <a:pPr>
                  <a:buFont typeface="Arial" panose="020B0604020202020204" pitchFamily="34" charset="0"/>
                  <a:buChar char="•"/>
                </a:pPr>
                <a:r>
                  <a:rPr lang="en-US" dirty="0"/>
                  <a:t> Normalize them with a </a:t>
                </a:r>
                <a:r>
                  <a:rPr lang="en-US" dirty="0" err="1"/>
                  <a:t>softmax</a:t>
                </a:r>
                <a:r>
                  <a:rPr lang="en-US" dirty="0"/>
                  <a:t> to create a vector of weights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that tells us the proportional relevance of each encoder hidden state </a:t>
                </a:r>
                <a14:m>
                  <m:oMath xmlns:m="http://schemas.openxmlformats.org/officeDocument/2006/math">
                    <m:r>
                      <a:rPr lang="en-US" i="1" dirty="0" smtClean="0">
                        <a:latin typeface="Cambria Math" panose="02040503050406030204" pitchFamily="18" charset="0"/>
                      </a:rPr>
                      <m:t>𝑗</m:t>
                    </m:r>
                  </m:oMath>
                </a14:m>
                <a:r>
                  <a:rPr lang="en-US" dirty="0"/>
                  <a:t> to the current decoder state </a:t>
                </a:r>
                <a14:m>
                  <m:oMath xmlns:m="http://schemas.openxmlformats.org/officeDocument/2006/math">
                    <m:r>
                      <a:rPr lang="en-US" i="1" dirty="0" smtClean="0">
                        <a:latin typeface="Cambria Math" panose="02040503050406030204" pitchFamily="18" charset="0"/>
                      </a:rPr>
                      <m:t>𝑖</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𝑠𝑜𝑓𝑡𝑚𝑎𝑥</m:t>
                      </m:r>
                      <m:r>
                        <a:rPr lang="en-US" b="0" i="1" smtClean="0">
                          <a:latin typeface="Cambria Math" panose="02040503050406030204" pitchFamily="18" charset="0"/>
                        </a:rPr>
                        <m:t>(</m:t>
                      </m:r>
                      <m:r>
                        <a:rPr lang="en-US" i="1">
                          <a:latin typeface="Cambria Math" panose="02040503050406030204" pitchFamily="18" charset="0"/>
                        </a:rPr>
                        <m:t>𝑠𝑐𝑜𝑟𝑒</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𝑑</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𝑗</m:t>
                              </m:r>
                            </m:sub>
                            <m:sup>
                              <m:r>
                                <a:rPr lang="en-US" i="1">
                                  <a:latin typeface="Cambria Math" panose="02040503050406030204" pitchFamily="18" charset="0"/>
                                </a:rPr>
                                <m:t>𝑒</m:t>
                              </m:r>
                            </m:sup>
                          </m:sSubSup>
                        </m:e>
                      </m:d>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oMath>
                  </m:oMathPara>
                </a14:m>
                <a:endParaRPr lang="en-US" dirty="0"/>
              </a:p>
              <a:p>
                <a:pPr>
                  <a:buFont typeface="Arial" panose="020B0604020202020204" pitchFamily="34" charset="0"/>
                  <a:buChar char="•"/>
                </a:pPr>
                <a:r>
                  <a:rPr lang="en-US" dirty="0"/>
                  <a:t> Finally, context vector is the weighted average of encoder hidden states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e>
                      </m:nary>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𝑗</m:t>
                          </m:r>
                        </m:sub>
                        <m:sup>
                          <m:r>
                            <a:rPr lang="en-US" b="0" i="1" smtClean="0">
                              <a:latin typeface="Cambria Math" panose="02040503050406030204" pitchFamily="18" charset="0"/>
                            </a:rPr>
                            <m:t>𝑒</m:t>
                          </m:r>
                        </m:sup>
                      </m:sSubSup>
                    </m:oMath>
                  </m:oMathPara>
                </a14:m>
                <a:endParaRPr lang="en-US" dirty="0"/>
              </a:p>
            </p:txBody>
          </p:sp>
        </mc:Choice>
        <mc:Fallback>
          <p:sp>
            <p:nvSpPr>
              <p:cNvPr id="3" name="Content Placeholder 2">
                <a:extLst>
                  <a:ext uri="{FF2B5EF4-FFF2-40B4-BE49-F238E27FC236}">
                    <a16:creationId xmlns:a16="http://schemas.microsoft.com/office/drawing/2014/main" id="{3AC57B26-E9D9-429E-B06C-03F30AF5750A}"/>
                  </a:ext>
                </a:extLst>
              </p:cNvPr>
              <p:cNvSpPr>
                <a:spLocks noGrp="1" noRot="1" noChangeAspect="1" noMove="1" noResize="1" noEditPoints="1" noAdjustHandles="1" noChangeArrowheads="1" noChangeShapeType="1" noTextEdit="1"/>
              </p:cNvSpPr>
              <p:nvPr>
                <p:ph idx="1"/>
              </p:nvPr>
            </p:nvSpPr>
            <p:spPr>
              <a:blipFill>
                <a:blip r:embed="rId2"/>
                <a:stretch>
                  <a:fillRect l="-1849" t="-1572" r="-2353" b="-25472"/>
                </a:stretch>
              </a:blipFill>
            </p:spPr>
            <p:txBody>
              <a:bodyPr/>
              <a:lstStyle/>
              <a:p>
                <a:r>
                  <a:rPr lang="en-US">
                    <a:noFill/>
                  </a:rPr>
                  <a:t> </a:t>
                </a:r>
              </a:p>
            </p:txBody>
          </p:sp>
        </mc:Fallback>
      </mc:AlternateContent>
    </p:spTree>
    <p:extLst>
      <p:ext uri="{BB962C8B-B14F-4D97-AF65-F5344CB8AC3E}">
        <p14:creationId xmlns:p14="http://schemas.microsoft.com/office/powerpoint/2010/main" val="586578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478683D-629B-47DD-A68E-FB8582E09656}"/>
              </a:ext>
            </a:extLst>
          </p:cNvPr>
          <p:cNvPicPr>
            <a:picLocks noGrp="1" noChangeAspect="1"/>
          </p:cNvPicPr>
          <p:nvPr>
            <p:ph idx="1"/>
          </p:nvPr>
        </p:nvPicPr>
        <p:blipFill>
          <a:blip r:embed="rId2"/>
          <a:stretch>
            <a:fillRect/>
          </a:stretch>
        </p:blipFill>
        <p:spPr>
          <a:xfrm>
            <a:off x="1000125" y="838200"/>
            <a:ext cx="7353300" cy="5872715"/>
          </a:xfrm>
          <a:prstGeom prst="rect">
            <a:avLst/>
          </a:prstGeom>
        </p:spPr>
      </p:pic>
      <p:sp>
        <p:nvSpPr>
          <p:cNvPr id="2" name="Title 1">
            <a:extLst>
              <a:ext uri="{FF2B5EF4-FFF2-40B4-BE49-F238E27FC236}">
                <a16:creationId xmlns:a16="http://schemas.microsoft.com/office/drawing/2014/main" id="{A0A479C6-E37F-44E1-9932-3841B9E289A5}"/>
              </a:ext>
            </a:extLst>
          </p:cNvPr>
          <p:cNvSpPr>
            <a:spLocks noGrp="1"/>
          </p:cNvSpPr>
          <p:nvPr>
            <p:ph type="title"/>
          </p:nvPr>
        </p:nvSpPr>
        <p:spPr>
          <a:xfrm>
            <a:off x="800100" y="304800"/>
            <a:ext cx="7543800" cy="807086"/>
          </a:xfrm>
        </p:spPr>
        <p:txBody>
          <a:bodyPr/>
          <a:lstStyle/>
          <a:p>
            <a:r>
              <a:rPr lang="en-US" dirty="0"/>
              <a:t>Attention mechanism</a:t>
            </a:r>
          </a:p>
        </p:txBody>
      </p:sp>
    </p:spTree>
    <p:extLst>
      <p:ext uri="{BB962C8B-B14F-4D97-AF65-F5344CB8AC3E}">
        <p14:creationId xmlns:p14="http://schemas.microsoft.com/office/powerpoint/2010/main" val="1645110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3424-A412-41A7-BB95-9AB67B1B5669}"/>
              </a:ext>
            </a:extLst>
          </p:cNvPr>
          <p:cNvSpPr>
            <a:spLocks noGrp="1"/>
          </p:cNvSpPr>
          <p:nvPr>
            <p:ph type="title"/>
          </p:nvPr>
        </p:nvSpPr>
        <p:spPr/>
        <p:txBody>
          <a:bodyPr/>
          <a:lstStyle/>
          <a:p>
            <a:r>
              <a:rPr lang="en-US" dirty="0"/>
              <a:t>Applications of Encoder-Decoder Networks</a:t>
            </a:r>
          </a:p>
        </p:txBody>
      </p:sp>
      <p:sp>
        <p:nvSpPr>
          <p:cNvPr id="3" name="Content Placeholder 2">
            <a:extLst>
              <a:ext uri="{FF2B5EF4-FFF2-40B4-BE49-F238E27FC236}">
                <a16:creationId xmlns:a16="http://schemas.microsoft.com/office/drawing/2014/main" id="{572E6AEF-8FB2-4AA7-96F6-555017C745C2}"/>
              </a:ext>
            </a:extLst>
          </p:cNvPr>
          <p:cNvSpPr>
            <a:spLocks noGrp="1"/>
          </p:cNvSpPr>
          <p:nvPr>
            <p:ph idx="1"/>
          </p:nvPr>
        </p:nvSpPr>
        <p:spPr/>
        <p:txBody>
          <a:bodyPr>
            <a:normAutofit/>
          </a:bodyPr>
          <a:lstStyle/>
          <a:p>
            <a:pPr>
              <a:buFont typeface="Arial" panose="020B0604020202020204" pitchFamily="34" charset="0"/>
              <a:buChar char="•"/>
            </a:pPr>
            <a:r>
              <a:rPr lang="en-US" sz="2800" dirty="0"/>
              <a:t> Text summarization</a:t>
            </a:r>
          </a:p>
          <a:p>
            <a:pPr>
              <a:buFont typeface="Arial" panose="020B0604020202020204" pitchFamily="34" charset="0"/>
              <a:buChar char="•"/>
            </a:pPr>
            <a:r>
              <a:rPr lang="en-US" sz="2800" dirty="0"/>
              <a:t> Text simplification</a:t>
            </a:r>
          </a:p>
          <a:p>
            <a:pPr>
              <a:buFont typeface="Arial" panose="020B0604020202020204" pitchFamily="34" charset="0"/>
              <a:buChar char="•"/>
            </a:pPr>
            <a:r>
              <a:rPr lang="en-US" sz="2800" dirty="0"/>
              <a:t> Question answering</a:t>
            </a:r>
          </a:p>
          <a:p>
            <a:pPr>
              <a:buFont typeface="Arial" panose="020B0604020202020204" pitchFamily="34" charset="0"/>
              <a:buChar char="•"/>
            </a:pPr>
            <a:r>
              <a:rPr lang="en-US" sz="2800" dirty="0"/>
              <a:t> Image captioning</a:t>
            </a:r>
          </a:p>
          <a:p>
            <a:pPr>
              <a:buFont typeface="Arial" panose="020B0604020202020204" pitchFamily="34" charset="0"/>
              <a:buChar char="•"/>
            </a:pPr>
            <a:r>
              <a:rPr lang="en-US" sz="2800" dirty="0"/>
              <a:t> And more. What do those tasks have in common?</a:t>
            </a:r>
          </a:p>
        </p:txBody>
      </p:sp>
    </p:spTree>
    <p:extLst>
      <p:ext uri="{BB962C8B-B14F-4D97-AF65-F5344CB8AC3E}">
        <p14:creationId xmlns:p14="http://schemas.microsoft.com/office/powerpoint/2010/main" val="3278591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Unrolled RNN</a:t>
            </a:r>
          </a:p>
        </p:txBody>
      </p:sp>
      <p:pic>
        <p:nvPicPr>
          <p:cNvPr id="4" name="Content Placeholder 3"/>
          <p:cNvPicPr>
            <a:picLocks noGrp="1" noChangeAspect="1"/>
          </p:cNvPicPr>
          <p:nvPr>
            <p:ph idx="1"/>
          </p:nvPr>
        </p:nvPicPr>
        <p:blipFill>
          <a:blip r:embed="rId3"/>
          <a:stretch>
            <a:fillRect/>
          </a:stretch>
        </p:blipFill>
        <p:spPr>
          <a:xfrm>
            <a:off x="990600" y="1676400"/>
            <a:ext cx="7467600" cy="4672138"/>
          </a:xfrm>
          <a:prstGeom prst="rect">
            <a:avLst/>
          </a:prstGeom>
        </p:spPr>
      </p:pic>
      <p:sp>
        <p:nvSpPr>
          <p:cNvPr id="5" name="TextBox 4"/>
          <p:cNvSpPr txBox="1"/>
          <p:nvPr/>
        </p:nvSpPr>
        <p:spPr>
          <a:xfrm>
            <a:off x="5105400" y="6163872"/>
            <a:ext cx="614271" cy="369332"/>
          </a:xfrm>
          <a:prstGeom prst="rect">
            <a:avLst/>
          </a:prstGeom>
          <a:noFill/>
        </p:spPr>
        <p:txBody>
          <a:bodyPr wrap="none" rtlCol="0">
            <a:spAutoFit/>
          </a:bodyPr>
          <a:lstStyle/>
          <a:p>
            <a:r>
              <a:rPr lang="en-US" dirty="0"/>
              <a:t>time</a:t>
            </a:r>
          </a:p>
        </p:txBody>
      </p:sp>
    </p:spTree>
    <p:extLst>
      <p:ext uri="{BB962C8B-B14F-4D97-AF65-F5344CB8AC3E}">
        <p14:creationId xmlns:p14="http://schemas.microsoft.com/office/powerpoint/2010/main" val="3109970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Recurrent Neural Language Models</a:t>
            </a:r>
          </a:p>
        </p:txBody>
      </p:sp>
      <p:sp>
        <p:nvSpPr>
          <p:cNvPr id="3" name="Content Placeholder 2"/>
          <p:cNvSpPr>
            <a:spLocks noGrp="1"/>
          </p:cNvSpPr>
          <p:nvPr>
            <p:ph idx="1"/>
          </p:nvPr>
        </p:nvSpPr>
        <p:spPr/>
        <p:txBody>
          <a:bodyPr/>
          <a:lstStyle/>
          <a:p>
            <a:r>
              <a:rPr lang="en-US" dirty="0"/>
              <a:t>Unlike n-gram LMs and feedforward networks with sliding windows, RNN LMs don’t use a fixed size context window.</a:t>
            </a:r>
          </a:p>
          <a:p>
            <a:r>
              <a:rPr lang="en-US" dirty="0"/>
              <a:t>They predict the next word in a sequence by using the current word and the previous hidden state as input.</a:t>
            </a:r>
          </a:p>
          <a:p>
            <a:r>
              <a:rPr lang="en-US" dirty="0"/>
              <a:t>The hidden state embodies information about all of the preceding words all the way back to the beginning of the sequence. </a:t>
            </a:r>
          </a:p>
          <a:p>
            <a:r>
              <a:rPr lang="en-US" dirty="0"/>
              <a:t>Thus they can potentially take more context into account than n-gram LMs and NN LMs that use a sliding window.</a:t>
            </a:r>
          </a:p>
          <a:p>
            <a:endParaRPr lang="en-US" dirty="0"/>
          </a:p>
          <a:p>
            <a:endParaRPr lang="en-US" dirty="0"/>
          </a:p>
        </p:txBody>
      </p:sp>
    </p:spTree>
    <p:extLst>
      <p:ext uri="{BB962C8B-B14F-4D97-AF65-F5344CB8AC3E}">
        <p14:creationId xmlns:p14="http://schemas.microsoft.com/office/powerpoint/2010/main" val="3060270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Generation with </a:t>
            </a:r>
            <a:r>
              <a:rPr lang="en-US" dirty="0"/>
              <a:t>an RNN LM</a:t>
            </a:r>
          </a:p>
        </p:txBody>
      </p:sp>
      <p:pic>
        <p:nvPicPr>
          <p:cNvPr id="4" name="Content Placeholder 3"/>
          <p:cNvPicPr>
            <a:picLocks noGrp="1" noChangeAspect="1"/>
          </p:cNvPicPr>
          <p:nvPr>
            <p:ph idx="1"/>
          </p:nvPr>
        </p:nvPicPr>
        <p:blipFill>
          <a:blip r:embed="rId2"/>
          <a:stretch>
            <a:fillRect/>
          </a:stretch>
        </p:blipFill>
        <p:spPr>
          <a:xfrm>
            <a:off x="1145874" y="1738848"/>
            <a:ext cx="7083726" cy="4128552"/>
          </a:xfrm>
          <a:prstGeom prst="rect">
            <a:avLst/>
          </a:prstGeom>
        </p:spPr>
      </p:pic>
    </p:spTree>
    <p:extLst>
      <p:ext uri="{BB962C8B-B14F-4D97-AF65-F5344CB8AC3E}">
        <p14:creationId xmlns:p14="http://schemas.microsoft.com/office/powerpoint/2010/main" val="3151839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Sequences</a:t>
            </a:r>
          </a:p>
        </p:txBody>
      </p:sp>
      <p:pic>
        <p:nvPicPr>
          <p:cNvPr id="4" name="Content Placeholder 3"/>
          <p:cNvPicPr>
            <a:picLocks noGrp="1" noChangeAspect="1"/>
          </p:cNvPicPr>
          <p:nvPr>
            <p:ph idx="1"/>
          </p:nvPr>
        </p:nvPicPr>
        <p:blipFill>
          <a:blip r:embed="rId3"/>
          <a:stretch>
            <a:fillRect/>
          </a:stretch>
        </p:blipFill>
        <p:spPr>
          <a:xfrm>
            <a:off x="700539" y="2133600"/>
            <a:ext cx="7788641" cy="3773379"/>
          </a:xfrm>
          <a:prstGeom prst="rect">
            <a:avLst/>
          </a:prstGeom>
        </p:spPr>
      </p:pic>
    </p:spTree>
    <p:extLst>
      <p:ext uri="{BB962C8B-B14F-4D97-AF65-F5344CB8AC3E}">
        <p14:creationId xmlns:p14="http://schemas.microsoft.com/office/powerpoint/2010/main" val="83442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Classifiers</a:t>
            </a:r>
          </a:p>
        </p:txBody>
      </p:sp>
      <p:pic>
        <p:nvPicPr>
          <p:cNvPr id="5" name="Picture 4"/>
          <p:cNvPicPr>
            <a:picLocks noChangeAspect="1"/>
          </p:cNvPicPr>
          <p:nvPr/>
        </p:nvPicPr>
        <p:blipFill>
          <a:blip r:embed="rId3"/>
          <a:stretch>
            <a:fillRect/>
          </a:stretch>
        </p:blipFill>
        <p:spPr>
          <a:xfrm>
            <a:off x="720725" y="1905000"/>
            <a:ext cx="7419975" cy="4343400"/>
          </a:xfrm>
          <a:prstGeom prst="rect">
            <a:avLst/>
          </a:prstGeom>
        </p:spPr>
      </p:pic>
    </p:spTree>
    <p:extLst>
      <p:ext uri="{BB962C8B-B14F-4D97-AF65-F5344CB8AC3E}">
        <p14:creationId xmlns:p14="http://schemas.microsoft.com/office/powerpoint/2010/main" val="339655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RNNs</a:t>
            </a:r>
          </a:p>
        </p:txBody>
      </p:sp>
      <p:pic>
        <p:nvPicPr>
          <p:cNvPr id="5" name="Picture 4"/>
          <p:cNvPicPr>
            <a:picLocks noChangeAspect="1"/>
          </p:cNvPicPr>
          <p:nvPr/>
        </p:nvPicPr>
        <p:blipFill>
          <a:blip r:embed="rId3"/>
          <a:stretch>
            <a:fillRect/>
          </a:stretch>
        </p:blipFill>
        <p:spPr>
          <a:xfrm>
            <a:off x="1140460" y="2057400"/>
            <a:ext cx="6908800" cy="4102100"/>
          </a:xfrm>
          <a:prstGeom prst="rect">
            <a:avLst/>
          </a:prstGeom>
        </p:spPr>
      </p:pic>
    </p:spTree>
    <p:extLst>
      <p:ext uri="{BB962C8B-B14F-4D97-AF65-F5344CB8AC3E}">
        <p14:creationId xmlns:p14="http://schemas.microsoft.com/office/powerpoint/2010/main" val="148451147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38136</TotalTime>
  <Words>2936</Words>
  <Application>Microsoft Macintosh PowerPoint</Application>
  <PresentationFormat>On-screen Show (4:3)</PresentationFormat>
  <Paragraphs>161</Paragraphs>
  <Slides>33</Slides>
  <Notes>14</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Cambria Math</vt:lpstr>
      <vt:lpstr>Times</vt:lpstr>
      <vt:lpstr>Retrospect</vt:lpstr>
      <vt:lpstr>Encoder-Decoder Models</vt:lpstr>
      <vt:lpstr>Review: Recurrent Neural Networks (RNNs)</vt:lpstr>
      <vt:lpstr>Review: Recurrent Neural Networks (RNNs)</vt:lpstr>
      <vt:lpstr>Review: Unrolled RNN</vt:lpstr>
      <vt:lpstr>Review: Recurrent Neural Language Models</vt:lpstr>
      <vt:lpstr>Generation with an RNN LM</vt:lpstr>
      <vt:lpstr>Tag Sequences</vt:lpstr>
      <vt:lpstr>Sequence Classifiers</vt:lpstr>
      <vt:lpstr>Stacked RNNs</vt:lpstr>
      <vt:lpstr>Bidirectional RNNs</vt:lpstr>
      <vt:lpstr>Bidirectional RNNs for sequence classification</vt:lpstr>
      <vt:lpstr>Encoder-Decoder networks </vt:lpstr>
      <vt:lpstr>Auto-Regressive Generation with an RNN LM</vt:lpstr>
      <vt:lpstr>Recall: autoregressive generation</vt:lpstr>
      <vt:lpstr>Generation with prefix</vt:lpstr>
      <vt:lpstr>Machine Translation (MT)</vt:lpstr>
      <vt:lpstr>Machine translation</vt:lpstr>
      <vt:lpstr>Encoder-Decoder Networks</vt:lpstr>
      <vt:lpstr>Encoder-decoder networks</vt:lpstr>
      <vt:lpstr>Encoder-decoder networks</vt:lpstr>
      <vt:lpstr>Encoder</vt:lpstr>
      <vt:lpstr>Stacked RNNs</vt:lpstr>
      <vt:lpstr>Bidirectional RNNs</vt:lpstr>
      <vt:lpstr>Decoder</vt:lpstr>
      <vt:lpstr>Decoder Weaknesses</vt:lpstr>
      <vt:lpstr>Choosing the best output</vt:lpstr>
      <vt:lpstr>Beam search</vt:lpstr>
      <vt:lpstr>Beam search</vt:lpstr>
      <vt:lpstr>Attention</vt:lpstr>
      <vt:lpstr>Attention mechanism</vt:lpstr>
      <vt:lpstr>Attention mechanism</vt:lpstr>
      <vt:lpstr>Attention mechanism</vt:lpstr>
      <vt:lpstr>Applications of Encoder-Decoder Networks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Callison-Burch, Christopher</cp:lastModifiedBy>
  <cp:revision>1960</cp:revision>
  <cp:lastPrinted>2019-02-25T21:31:18Z</cp:lastPrinted>
  <dcterms:created xsi:type="dcterms:W3CDTF">2009-06-12T17:14:38Z</dcterms:created>
  <dcterms:modified xsi:type="dcterms:W3CDTF">2020-04-06T17:24:30Z</dcterms:modified>
</cp:coreProperties>
</file>