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EFF1F3"/>
          </a:solidFill>
        </a:fill>
      </a:tcStyle>
    </a:band2H>
    <a:firstCo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5" d="100"/>
          <a:sy n="85" d="100"/>
        </p:scale>
        <p:origin x="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wrap="square" anchor="ctr" anchorCtr="1"/>
          <a:lstStyle/>
          <a:p>
            <a:pPr>
              <a:defRPr sz="1995" b="1" i="0" u="none" strike="noStrike" kern="1200" cap="all" spc="100" normalizeH="0" baseline="0">
                <a:solidFill>
                  <a:schemeClr val="lt1"/>
                </a:solidFill>
                <a:latin typeface="+mn-lt"/>
                <a:ea typeface="+mn-ea"/>
                <a:cs typeface="+mn-cs"/>
              </a:defRPr>
            </a:pPr>
            <a:r>
              <a:rPr lang="en-US"/>
              <a:t>BP</a:t>
            </a:r>
          </a:p>
        </c:rich>
      </c:tx>
      <c:layout>
        <c:manualLayout>
          <c:xMode val="edge"/>
          <c:yMode val="edge"/>
          <c:x val="0.483151"/>
          <c:y val="0"/>
          <c:w val="3.3697699999999997E-2"/>
          <c:h val="8.9540700000000001E-2"/>
        </c:manualLayout>
      </c:layout>
      <c:overlay val="1"/>
      <c:spPr>
        <a:noFill/>
        <a:ln>
          <a:noFill/>
        </a:ln>
        <a:effectLst/>
      </c:spPr>
      <c:txPr>
        <a:bodyPr rot="0" spcFirstLastPara="1" vertOverflow="ellipsis"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9.4913300000000006E-2"/>
          <c:y val="8.9540700000000001E-2"/>
          <c:w val="0.87160700000000002"/>
          <c:h val="0.82502200000000003"/>
        </c:manualLayout>
      </c:layout>
      <c:scatterChart>
        <c:scatterStyle val="lineMarker"/>
        <c:varyColors val="0"/>
        <c:ser>
          <c:idx val="0"/>
          <c:order val="0"/>
          <c:tx>
            <c:strRef>
              <c:f>Sheet1!$B$1</c:f>
              <c:strCache>
                <c:ptCount val="1"/>
                <c:pt idx="0">
                  <c:v>Untitled 1</c:v>
                </c:pt>
              </c:strCache>
            </c:strRef>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Sheet1!$B$2:$B$27</c:f>
              <c:numCache>
                <c:formatCode>General</c:formatCode>
                <c:ptCount val="26"/>
                <c:pt idx="0">
                  <c:v>-50</c:v>
                </c:pt>
                <c:pt idx="1">
                  <c:v>-40</c:v>
                </c:pt>
                <c:pt idx="2">
                  <c:v>-30</c:v>
                </c:pt>
                <c:pt idx="3">
                  <c:v>-20</c:v>
                </c:pt>
                <c:pt idx="4">
                  <c:v>-10</c:v>
                </c:pt>
                <c:pt idx="5">
                  <c:v>0</c:v>
                </c:pt>
                <c:pt idx="6">
                  <c:v>5</c:v>
                </c:pt>
                <c:pt idx="7">
                  <c:v>10</c:v>
                </c:pt>
                <c:pt idx="8">
                  <c:v>15</c:v>
                </c:pt>
                <c:pt idx="9">
                  <c:v>20</c:v>
                </c:pt>
                <c:pt idx="10">
                  <c:v>25</c:v>
                </c:pt>
                <c:pt idx="11">
                  <c:v>30</c:v>
                </c:pt>
                <c:pt idx="12">
                  <c:v>35</c:v>
                </c:pt>
                <c:pt idx="13">
                  <c:v>40</c:v>
                </c:pt>
                <c:pt idx="14">
                  <c:v>45</c:v>
                </c:pt>
                <c:pt idx="15">
                  <c:v>50</c:v>
                </c:pt>
                <c:pt idx="16">
                  <c:v>55</c:v>
                </c:pt>
                <c:pt idx="17">
                  <c:v>60</c:v>
                </c:pt>
                <c:pt idx="18">
                  <c:v>65</c:v>
                </c:pt>
                <c:pt idx="19">
                  <c:v>70</c:v>
                </c:pt>
                <c:pt idx="20">
                  <c:v>75</c:v>
                </c:pt>
                <c:pt idx="21">
                  <c:v>80</c:v>
                </c:pt>
                <c:pt idx="22">
                  <c:v>85</c:v>
                </c:pt>
                <c:pt idx="23">
                  <c:v>90</c:v>
                </c:pt>
                <c:pt idx="24">
                  <c:v>95</c:v>
                </c:pt>
                <c:pt idx="25">
                  <c:v>99</c:v>
                </c:pt>
              </c:numCache>
            </c:numRef>
          </c:xVal>
          <c:yVal>
            <c:numRef>
              <c:f>Sheet1!$C$2:$C$27</c:f>
              <c:numCache>
                <c:formatCode>General</c:formatCode>
                <c:ptCount val="26"/>
                <c:pt idx="0">
                  <c:v>1</c:v>
                </c:pt>
                <c:pt idx="1">
                  <c:v>1</c:v>
                </c:pt>
                <c:pt idx="2">
                  <c:v>1</c:v>
                </c:pt>
                <c:pt idx="3">
                  <c:v>1</c:v>
                </c:pt>
                <c:pt idx="4">
                  <c:v>1</c:v>
                </c:pt>
                <c:pt idx="5">
                  <c:v>1</c:v>
                </c:pt>
                <c:pt idx="6">
                  <c:v>0.94872900000000004</c:v>
                </c:pt>
                <c:pt idx="7">
                  <c:v>0.89483900000000005</c:v>
                </c:pt>
                <c:pt idx="8">
                  <c:v>0.83822300000000005</c:v>
                </c:pt>
                <c:pt idx="9">
                  <c:v>0.77880099999999997</c:v>
                </c:pt>
                <c:pt idx="10">
                  <c:v>0.71653100000000003</c:v>
                </c:pt>
                <c:pt idx="11">
                  <c:v>0.65143899999999999</c:v>
                </c:pt>
                <c:pt idx="12">
                  <c:v>0.58364499999999997</c:v>
                </c:pt>
                <c:pt idx="13">
                  <c:v>0.51341700000000001</c:v>
                </c:pt>
                <c:pt idx="14">
                  <c:v>0.44123299999999999</c:v>
                </c:pt>
                <c:pt idx="15">
                  <c:v>0.36787900000000001</c:v>
                </c:pt>
                <c:pt idx="16">
                  <c:v>0.29457499999999998</c:v>
                </c:pt>
                <c:pt idx="17">
                  <c:v>0.22313</c:v>
                </c:pt>
                <c:pt idx="18">
                  <c:v>0.15611800000000001</c:v>
                </c:pt>
                <c:pt idx="19">
                  <c:v>9.6972000000000003E-2</c:v>
                </c:pt>
                <c:pt idx="20">
                  <c:v>4.9786999999999998E-2</c:v>
                </c:pt>
                <c:pt idx="21">
                  <c:v>1.8315999999999999E-2</c:v>
                </c:pt>
                <c:pt idx="22">
                  <c:v>3.4589999999999998E-3</c:v>
                </c:pt>
                <c:pt idx="23">
                  <c:v>1.2300000000000001E-4</c:v>
                </c:pt>
                <c:pt idx="24">
                  <c:v>0</c:v>
                </c:pt>
                <c:pt idx="25">
                  <c:v>0</c:v>
                </c:pt>
              </c:numCache>
            </c:numRef>
          </c:yVal>
          <c:smooth val="0"/>
          <c:extLst>
            <c:ext xmlns:c16="http://schemas.microsoft.com/office/drawing/2014/chart" uri="{C3380CC4-5D6E-409C-BE32-E72D297353CC}">
              <c16:uniqueId val="{00000000-0F49-BB4C-B402-67340AE61D2E}"/>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majorGridlines>
          <c:spPr>
            <a:ln w="9525" cap="flat" cmpd="sng" algn="ctr">
              <a:solidFill>
                <a:schemeClr val="lt1">
                  <a:alpha val="25000"/>
                </a:schemeClr>
              </a:solidFill>
              <a:round/>
            </a:ln>
            <a:effectLst/>
          </c:spPr>
        </c:majorGridlines>
        <c:numFmt formatCode="0" sourceLinked="0"/>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lt1"/>
                </a:solidFill>
                <a:latin typeface="+mn-lt"/>
                <a:ea typeface="+mn-ea"/>
                <a:cs typeface="+mn-cs"/>
              </a:defRPr>
            </a:pPr>
            <a:endParaRPr lang="en-US"/>
          </a:p>
        </c:txPr>
        <c:crossAx val="2094734553"/>
        <c:crosses val="autoZero"/>
        <c:crossBetween val="between"/>
        <c:majorUnit val="37.5"/>
        <c:minorUnit val="18.75"/>
      </c:valAx>
      <c:valAx>
        <c:axId val="2094734553"/>
        <c:scaling>
          <c:orientation val="minMax"/>
        </c:scaling>
        <c:delete val="0"/>
        <c:axPos val="l"/>
        <c:majorGridlines>
          <c:spPr>
            <a:ln w="9525" cap="flat" cmpd="sng" algn="ctr">
              <a:solidFill>
                <a:schemeClr val="lt1">
                  <a:alpha val="25000"/>
                </a:schemeClr>
              </a:solidFill>
              <a:round/>
            </a:ln>
            <a:effectLst/>
          </c:spPr>
        </c:majorGridlines>
        <c:numFmt formatCode="0.00" sourceLinked="0"/>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lt1"/>
                </a:solidFill>
                <a:latin typeface="+mn-lt"/>
                <a:ea typeface="+mn-ea"/>
                <a:cs typeface="+mn-cs"/>
              </a:defRPr>
            </a:pPr>
            <a:endParaRPr lang="en-US"/>
          </a:p>
        </c:txPr>
        <c:crossAx val="2094734552"/>
        <c:crosses val="autoZero"/>
        <c:crossBetween val="between"/>
        <c:majorUnit val="0.25"/>
        <c:minorUnit val="0.125"/>
      </c:valAx>
      <c:spPr>
        <a:noFill/>
        <a:ln>
          <a:noFill/>
        </a:ln>
        <a:effectLst/>
      </c:spPr>
    </c:plotArea>
    <c:plotVisOnly val="1"/>
    <c:dispBlanksAs val="gap"/>
    <c:showDLblsOverMax val="1"/>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pPr defTabSz="457200">
              <a:defRPr sz="1400"/>
            </a:pPr>
            <a:r>
              <a:t>* By the end of this lecture I’d like you to understand the advantages of human evaluation versus automatic evaluation and vice versa.  You should be able to say what properties of translation makes automatic evaluation difficult.</a:t>
            </a:r>
          </a:p>
          <a:p>
            <a:pPr defTabSz="457200">
              <a:defRPr sz="1400"/>
            </a:pPr>
            <a:r>
              <a:t>* I’m going to go through the details of BLEU, the most commonly used translation evaluation metric.  This should give you enough of an understanding to start implementing it.  In fact, that is going to be part of one of your homework assignments.  You’ll get a B if you implement BLEU.  To get an A you’ll have to do better than Bleu.</a:t>
            </a:r>
          </a:p>
          <a:p>
            <a:pPr defTabSz="457200">
              <a:defRPr sz="1400"/>
            </a:pPr>
            <a:r>
              <a:t>* You should understand how to validate automatic metrics by testing their correlation with human judgments.  This is how your HW assignment will be assessed.  </a:t>
            </a:r>
          </a:p>
          <a:p>
            <a:pPr defTabSz="457200">
              <a:defRPr sz="1400"/>
            </a:pPr>
            <a:r>
              <a:t>* By the end of the lecture you should have a good understanding of what makes a good evaluation -- both manual and automatic</a:t>
            </a:r>
          </a:p>
          <a:p>
            <a:pPr defTabSz="457200">
              <a:defRPr sz="1400"/>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lvl1pPr defTabSz="457200">
              <a:defRPr sz="2000"/>
            </a:lvl1pPr>
          </a:lstStyle>
          <a:p>
            <a:r>
              <a:t>Unlike translation, speech recognition is easy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lvl1pPr defTabSz="457200">
              <a:defRPr sz="2000"/>
            </a:lvl1pPr>
          </a:lstStyle>
          <a:p>
            <a:r>
              <a:t>Different words can be used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defTabSz="457200">
              <a:defRPr sz="2000"/>
            </a:pPr>
            <a:r>
              <a:t>precision =  correct / output-length</a:t>
            </a:r>
          </a:p>
          <a:p>
            <a:pPr defTabSz="457200">
              <a:defRPr sz="2000"/>
            </a:pPr>
            <a:r>
              <a:t>recall = correct / reference-length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4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defTabSz="457200">
              <a:defRPr sz="2000"/>
            </a:pPr>
            <a:r>
              <a:t>exp = </a:t>
            </a:r>
            <a:r>
              <a:rPr sz="1200">
                <a:latin typeface="Helvetica"/>
                <a:ea typeface="Helvetica"/>
                <a:cs typeface="Helvetica"/>
                <a:sym typeface="Helvetica"/>
              </a:rPr>
              <a:t>Exponent function = e^x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13"/>
          </p:nvPr>
        </p:nvSpPr>
        <p:spPr>
          <a:xfrm>
            <a:off x="7124700" y="1612900"/>
            <a:ext cx="4216400" cy="6328742"/>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13"/>
          </p:nvPr>
        </p:nvSpPr>
        <p:spPr>
          <a:xfrm>
            <a:off x="7124700" y="1612900"/>
            <a:ext cx="4216400" cy="6328742"/>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13"/>
          </p:nvPr>
        </p:nvSpPr>
        <p:spPr>
          <a:xfrm>
            <a:off x="7175500" y="2540000"/>
            <a:ext cx="4102100" cy="6157180"/>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90500" y="254000"/>
            <a:ext cx="12611100" cy="1079500"/>
          </a:xfrm>
          <a:prstGeom prst="rect">
            <a:avLst/>
          </a:prstGeom>
        </p:spPr>
        <p:txBody>
          <a:bodyPr lIns="38100" tIns="38100" rIns="38100" bIns="38100"/>
          <a:lstStyle>
            <a:lvl1pPr>
              <a:defRPr sz="6400">
                <a:solidFill>
                  <a:srgbClr val="FFFFFF"/>
                </a:solidFill>
                <a:latin typeface="+mn-lt"/>
                <a:ea typeface="+mn-ea"/>
                <a:cs typeface="+mn-cs"/>
                <a:sym typeface="Palatino"/>
              </a:defRPr>
            </a:lvl1pPr>
          </a:lstStyle>
          <a:p>
            <a:r>
              <a:t>Title Text</a:t>
            </a:r>
          </a:p>
        </p:txBody>
      </p:sp>
      <p:sp>
        <p:nvSpPr>
          <p:cNvPr id="136" name="Body Level One…"/>
          <p:cNvSpPr txBox="1">
            <a:spLocks noGrp="1"/>
          </p:cNvSpPr>
          <p:nvPr>
            <p:ph type="body" idx="1"/>
          </p:nvPr>
        </p:nvSpPr>
        <p:spPr>
          <a:xfrm>
            <a:off x="190500" y="1447800"/>
            <a:ext cx="12611100" cy="8102600"/>
          </a:xfrm>
          <a:prstGeom prst="rect">
            <a:avLst/>
          </a:prstGeom>
        </p:spPr>
        <p:txBody>
          <a:bodyPr lIns="38100" tIns="38100" rIns="38100" bIns="38100"/>
          <a:lstStyle>
            <a:lvl1pPr marL="698500" indent="-444500">
              <a:spcBef>
                <a:spcPts val="2300"/>
              </a:spcBef>
              <a:defRPr sz="4000">
                <a:solidFill>
                  <a:srgbClr val="FFFFFF"/>
                </a:solidFill>
                <a:latin typeface="+mn-lt"/>
                <a:ea typeface="+mn-ea"/>
                <a:cs typeface="+mn-cs"/>
                <a:sym typeface="Palatino"/>
              </a:defRPr>
            </a:lvl1pPr>
            <a:lvl2pPr marL="1041400" indent="-444500">
              <a:spcBef>
                <a:spcPts val="2300"/>
              </a:spcBef>
              <a:defRPr sz="4000">
                <a:solidFill>
                  <a:srgbClr val="FFFFFF"/>
                </a:solidFill>
                <a:latin typeface="+mn-lt"/>
                <a:ea typeface="+mn-ea"/>
                <a:cs typeface="+mn-cs"/>
                <a:sym typeface="Palatino"/>
              </a:defRPr>
            </a:lvl2pPr>
            <a:lvl3pPr marL="1384300" indent="-444500">
              <a:spcBef>
                <a:spcPts val="2300"/>
              </a:spcBef>
              <a:defRPr sz="4000">
                <a:solidFill>
                  <a:srgbClr val="FFFFFF"/>
                </a:solidFill>
                <a:latin typeface="+mn-lt"/>
                <a:ea typeface="+mn-ea"/>
                <a:cs typeface="+mn-cs"/>
                <a:sym typeface="Palatino"/>
              </a:defRPr>
            </a:lvl3pPr>
            <a:lvl4pPr marL="1739900" indent="-444500">
              <a:spcBef>
                <a:spcPts val="2300"/>
              </a:spcBef>
              <a:defRPr sz="4000">
                <a:solidFill>
                  <a:srgbClr val="FFFFFF"/>
                </a:solidFill>
                <a:latin typeface="+mn-lt"/>
                <a:ea typeface="+mn-ea"/>
                <a:cs typeface="+mn-cs"/>
                <a:sym typeface="Palatino"/>
              </a:defRPr>
            </a:lvl4pPr>
            <a:lvl5pPr marL="2082800" indent="-444500">
              <a:spcBef>
                <a:spcPts val="2300"/>
              </a:spcBef>
              <a:defRPr sz="4000">
                <a:solidFill>
                  <a:srgbClr val="FFFFFF"/>
                </a:solidFill>
                <a:latin typeface="+mn-lt"/>
                <a:ea typeface="+mn-ea"/>
                <a:cs typeface="+mn-cs"/>
                <a:sym typeface="Palatino"/>
              </a:defRPr>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13"/>
          </p:nvPr>
        </p:nvSpPr>
        <p:spPr>
          <a:xfrm>
            <a:off x="2438400" y="1638300"/>
            <a:ext cx="8128000" cy="5042206"/>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13"/>
          </p:nvPr>
        </p:nvSpPr>
        <p:spPr>
          <a:xfrm>
            <a:off x="2438400" y="1638300"/>
            <a:ext cx="8128000" cy="5042206"/>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latin typeface="+mj-lt"/>
                <a:ea typeface="+mj-ea"/>
                <a:cs typeface="+mj-c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000000"/>
          </a:solidFill>
          <a:uFillTx/>
          <a:latin typeface="+mj-lt"/>
          <a:ea typeface="+mj-ea"/>
          <a:cs typeface="+mj-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000000"/>
          </a:solidFill>
          <a:uFillTx/>
          <a:latin typeface="+mj-lt"/>
          <a:ea typeface="+mj-ea"/>
          <a:cs typeface="+mj-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t-class.org/penn" TargetMode="External"/><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tif"/><Relationship Id="rId5" Type="http://schemas.openxmlformats.org/officeDocument/2006/relationships/image" Target="../media/image12.ti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tif"/><Relationship Id="rId5" Type="http://schemas.openxmlformats.org/officeDocument/2006/relationships/image" Target="../media/image12.tif"/><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Evaluating translation quality"/>
          <p:cNvSpPr txBox="1">
            <a:spLocks noGrp="1"/>
          </p:cNvSpPr>
          <p:nvPr>
            <p:ph type="ctrTitle"/>
          </p:nvPr>
        </p:nvSpPr>
        <p:spPr>
          <a:xfrm>
            <a:off x="1270000" y="419100"/>
            <a:ext cx="10464800" cy="3327400"/>
          </a:xfrm>
          <a:prstGeom prst="rect">
            <a:avLst/>
          </a:prstGeom>
        </p:spPr>
        <p:txBody>
          <a:bodyPr>
            <a:normAutofit/>
          </a:bodyPr>
          <a:lstStyle>
            <a:lvl1pPr>
              <a:defRPr sz="8100"/>
            </a:lvl1pPr>
          </a:lstStyle>
          <a:p>
            <a:r>
              <a:t>Evaluating translation quality</a:t>
            </a:r>
          </a:p>
        </p:txBody>
      </p:sp>
      <p:pic>
        <p:nvPicPr>
          <p:cNvPr id="147" name="droppedImage.tiff" descr="droppedImage.tiff"/>
          <p:cNvPicPr>
            <a:picLocks noChangeAspect="1"/>
          </p:cNvPicPr>
          <p:nvPr/>
        </p:nvPicPr>
        <p:blipFill>
          <a:blip r:embed="rId2"/>
          <a:stretch>
            <a:fillRect/>
          </a:stretch>
        </p:blipFill>
        <p:spPr>
          <a:xfrm>
            <a:off x="1041400" y="4875106"/>
            <a:ext cx="2806700" cy="3835824"/>
          </a:xfrm>
          <a:prstGeom prst="rect">
            <a:avLst/>
          </a:prstGeom>
          <a:ln w="12700">
            <a:miter lim="400000"/>
          </a:ln>
        </p:spPr>
      </p:pic>
      <p:sp>
        <p:nvSpPr>
          <p:cNvPr id="148" name="Machine Translation Lecture 9…"/>
          <p:cNvSpPr txBox="1">
            <a:spLocks noGrp="1"/>
          </p:cNvSpPr>
          <p:nvPr>
            <p:ph type="subTitle" sz="half" idx="1"/>
          </p:nvPr>
        </p:nvSpPr>
        <p:spPr>
          <a:xfrm>
            <a:off x="3432889" y="4526067"/>
            <a:ext cx="9347201" cy="4533901"/>
          </a:xfrm>
          <a:prstGeom prst="rect">
            <a:avLst/>
          </a:prstGeom>
        </p:spPr>
        <p:txBody>
          <a:bodyPr>
            <a:normAutofit/>
          </a:bodyPr>
          <a:lstStyle/>
          <a:p>
            <a:pPr>
              <a:defRPr b="1">
                <a:latin typeface="Helvetica Neue"/>
                <a:ea typeface="Helvetica Neue"/>
                <a:cs typeface="Helvetica Neue"/>
                <a:sym typeface="Helvetica Neue"/>
              </a:defRPr>
            </a:pPr>
            <a:r>
              <a:t>Machine Translation</a:t>
            </a:r>
          </a:p>
          <a:p>
            <a:pPr>
              <a:defRPr b="1">
                <a:latin typeface="Helvetica Neue"/>
                <a:ea typeface="Helvetica Neue"/>
                <a:cs typeface="Helvetica Neue"/>
                <a:sym typeface="Helvetica Neue"/>
              </a:defRPr>
            </a:pPr>
            <a:r>
              <a:t>Lecture 9</a:t>
            </a:r>
          </a:p>
          <a:p>
            <a:pPr>
              <a:defRPr b="1">
                <a:latin typeface="Helvetica Neue"/>
                <a:ea typeface="Helvetica Neue"/>
                <a:cs typeface="Helvetica Neue"/>
                <a:sym typeface="Helvetica Neue"/>
              </a:defRPr>
            </a:pPr>
            <a:endParaRPr/>
          </a:p>
          <a:p>
            <a:pPr>
              <a:defRPr b="1">
                <a:latin typeface="Helvetica Neue"/>
                <a:ea typeface="Helvetica Neue"/>
                <a:cs typeface="Helvetica Neue"/>
                <a:sym typeface="Helvetica Neue"/>
              </a:defRPr>
            </a:pPr>
            <a:r>
              <a:t>Instructor: Chris Callison-Burch</a:t>
            </a:r>
          </a:p>
          <a:p>
            <a:pPr>
              <a:defRPr b="1">
                <a:latin typeface="Helvetica Neue"/>
                <a:ea typeface="Helvetica Neue"/>
                <a:cs typeface="Helvetica Neue"/>
                <a:sym typeface="Helvetica Neue"/>
              </a:defRPr>
            </a:pPr>
            <a:r>
              <a:t>TAs: Mitchell Stern, Justin Chiu</a:t>
            </a:r>
          </a:p>
          <a:p>
            <a:pPr>
              <a:defRPr b="1">
                <a:latin typeface="Helvetica Neue"/>
                <a:ea typeface="Helvetica Neue"/>
                <a:cs typeface="Helvetica Neue"/>
                <a:sym typeface="Helvetica Neue"/>
              </a:defRPr>
            </a:pPr>
            <a:endParaRPr/>
          </a:p>
          <a:p>
            <a:pPr>
              <a:defRPr b="1">
                <a:latin typeface="Helvetica Neue"/>
                <a:ea typeface="Helvetica Neue"/>
                <a:cs typeface="Helvetica Neue"/>
                <a:sym typeface="Helvetica Neue"/>
              </a:defRPr>
            </a:pPr>
            <a:r>
              <a:t>Website: </a:t>
            </a:r>
            <a:r>
              <a:rPr u="sng">
                <a:hlinkClick r:id="rId3"/>
              </a:rPr>
              <a:t>mt-class.org/penn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blems with WER"/>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Problems with WER</a:t>
            </a:r>
          </a:p>
        </p:txBody>
      </p:sp>
      <p:sp>
        <p:nvSpPr>
          <p:cNvPr id="184" name="Unlike speech recognition we don't have the assumption of…"/>
          <p:cNvSpPr txBox="1">
            <a:spLocks noGrp="1"/>
          </p:cNvSpPr>
          <p:nvPr>
            <p:ph type="body" idx="1"/>
          </p:nvPr>
        </p:nvSpPr>
        <p:spPr>
          <a:xfrm>
            <a:off x="1267968" y="2763520"/>
            <a:ext cx="10468865" cy="6404864"/>
          </a:xfrm>
          <a:prstGeom prst="rect">
            <a:avLst/>
          </a:prstGeom>
        </p:spPr>
        <p:txBody>
          <a:bodyPr lIns="48767" tIns="48767" rIns="48767" bIns="48767"/>
          <a:lstStyle/>
          <a:p>
            <a:pPr marL="809625" indent="-555625" defTabSz="457200">
              <a:spcBef>
                <a:spcPts val="1100"/>
              </a:spcBef>
              <a:buClr>
                <a:srgbClr val="C0C0C0"/>
              </a:buClr>
              <a:defRPr sz="4000"/>
            </a:pPr>
            <a:r>
              <a:t>Unlike speech recognition we don't have the assumption of </a:t>
            </a:r>
          </a:p>
          <a:p>
            <a:pPr marL="1004240" lvl="1" indent="-559740" defTabSz="457200">
              <a:spcBef>
                <a:spcPts val="1100"/>
              </a:spcBef>
              <a:buClr>
                <a:srgbClr val="C0C0C0"/>
              </a:buClr>
              <a:buSzPct val="100000"/>
              <a:buFont typeface="Lucida Grande"/>
              <a:buChar char="‣"/>
              <a:defRPr sz="3400" b="1"/>
            </a:pPr>
            <a:r>
              <a:t>exact match against the reference</a:t>
            </a:r>
          </a:p>
          <a:p>
            <a:pPr marL="809625" indent="-555625" defTabSz="457200">
              <a:spcBef>
                <a:spcPts val="1100"/>
              </a:spcBef>
              <a:buClr>
                <a:srgbClr val="C0C0C0"/>
              </a:buClr>
              <a:defRPr sz="4000"/>
            </a:pPr>
            <a:r>
              <a:t>In machine translation there can be many possible (and equally valid) ways of translating a sentence</a:t>
            </a:r>
          </a:p>
          <a:p>
            <a:pPr marL="1004240" lvl="1" indent="-559740" defTabSz="457200">
              <a:spcBef>
                <a:spcPts val="1100"/>
              </a:spcBef>
              <a:buClr>
                <a:srgbClr val="C0C0C0"/>
              </a:buClr>
              <a:buSzPct val="100000"/>
              <a:buFont typeface="Lucida Grande"/>
              <a:buChar char="‣"/>
              <a:defRPr sz="3400"/>
            </a:pPr>
            <a:r>
              <a:t>This shows how easy it is to recognize speech</a:t>
            </a:r>
          </a:p>
          <a:p>
            <a:pPr marL="1004240" lvl="1" indent="-559740" defTabSz="457200">
              <a:spcBef>
                <a:spcPts val="1100"/>
              </a:spcBef>
              <a:buClr>
                <a:srgbClr val="C0C0C0"/>
              </a:buClr>
              <a:buSzPct val="100000"/>
              <a:buFont typeface="Lucida Grande"/>
              <a:buChar char="‣"/>
              <a:defRPr sz="3400"/>
            </a:pPr>
            <a:r>
              <a:t>It illustrates how simple it is to transcribe the spoken word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roblems with WER"/>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Problems with WER</a:t>
            </a:r>
          </a:p>
        </p:txBody>
      </p:sp>
      <p:sp>
        <p:nvSpPr>
          <p:cNvPr id="189" name="Unlike speech recognition we don't have the assumption of…"/>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Unlike speech recognition we don't have the assumption of </a:t>
            </a:r>
          </a:p>
          <a:p>
            <a:pPr marL="1004240" lvl="1" indent="-559740" defTabSz="457200">
              <a:spcBef>
                <a:spcPts val="1100"/>
              </a:spcBef>
              <a:buClr>
                <a:srgbClr val="C0C0C0"/>
              </a:buClr>
              <a:buSzPct val="100000"/>
              <a:buFont typeface="Lucida Grande"/>
              <a:buChar char="‣"/>
              <a:defRPr sz="3400" b="1"/>
            </a:pPr>
            <a:r>
              <a:t>linearity</a:t>
            </a:r>
          </a:p>
          <a:p>
            <a:pPr marL="809625" indent="-555625" defTabSz="457200">
              <a:spcBef>
                <a:spcPts val="1100"/>
              </a:spcBef>
              <a:buClr>
                <a:srgbClr val="C0C0C0"/>
              </a:buClr>
              <a:defRPr sz="4000"/>
            </a:pPr>
            <a:r>
              <a:t>Clauses can move around, since we're not doing transcription </a:t>
            </a:r>
          </a:p>
          <a:p>
            <a:pPr marL="1004240" lvl="1" indent="-559740" defTabSz="457200">
              <a:spcBef>
                <a:spcPts val="1100"/>
              </a:spcBef>
              <a:buClr>
                <a:srgbClr val="C0C0C0"/>
              </a:buClr>
              <a:buSzPct val="100000"/>
              <a:buFont typeface="Lucida Grande"/>
              <a:buChar char="‣"/>
              <a:defRPr sz="3400"/>
            </a:pPr>
            <a:r>
              <a:t>This shows how easy it is to recognize speech</a:t>
            </a:r>
          </a:p>
          <a:p>
            <a:pPr marL="1004240" lvl="1" indent="-559740" defTabSz="457200">
              <a:spcBef>
                <a:spcPts val="1100"/>
              </a:spcBef>
              <a:buClr>
                <a:srgbClr val="C0C0C0"/>
              </a:buClr>
              <a:buSzPct val="100000"/>
              <a:buFont typeface="Lucida Grande"/>
              <a:buChar char="‣"/>
              <a:defRPr sz="3400"/>
            </a:pPr>
            <a:r>
              <a:t>It is easy to recognize speech, as this shows</a:t>
            </a:r>
            <a:endParaRPr sz="4000"/>
          </a:p>
          <a:p>
            <a:pPr marL="1004240" lvl="1" indent="-559740" defTabSz="457200">
              <a:spcBef>
                <a:spcPts val="1100"/>
              </a:spcBef>
              <a:buClr>
                <a:srgbClr val="C0C0C0"/>
              </a:buClr>
              <a:buSzPct val="100000"/>
              <a:buFont typeface="Lucida Grande"/>
              <a:buChar char="‣"/>
              <a:defRPr sz="3400"/>
            </a:pPr>
            <a:r>
              <a:t>This shows that recognizing speech is easy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olution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Solutions?</a:t>
            </a:r>
          </a:p>
        </p:txBody>
      </p:sp>
      <p:sp>
        <p:nvSpPr>
          <p:cNvPr id="192" name="(Talk to your neighbor)"/>
          <p:cNvSpPr txBox="1">
            <a:spLocks noGrp="1"/>
          </p:cNvSpPr>
          <p:nvPr>
            <p:ph type="body" idx="1"/>
          </p:nvPr>
        </p:nvSpPr>
        <p:spPr>
          <a:xfrm>
            <a:off x="1267968" y="2763520"/>
            <a:ext cx="10468865" cy="5722113"/>
          </a:xfrm>
          <a:prstGeom prst="rect">
            <a:avLst/>
          </a:prstGeom>
        </p:spPr>
        <p:txBody>
          <a:bodyPr lIns="48767" tIns="48767" rIns="48767" bIns="48767"/>
          <a:lstStyle>
            <a:lvl1pPr marL="809625" indent="-555625" defTabSz="457200">
              <a:spcBef>
                <a:spcPts val="1100"/>
              </a:spcBef>
              <a:buClr>
                <a:srgbClr val="C0C0C0"/>
              </a:buClr>
              <a:defRPr sz="4000"/>
            </a:lvl1pPr>
          </a:lstStyle>
          <a:p>
            <a:r>
              <a:t>(Talk to your neighbor)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olution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Solutions</a:t>
            </a:r>
          </a:p>
        </p:txBody>
      </p:sp>
      <p:sp>
        <p:nvSpPr>
          <p:cNvPr id="195" name="Compare against lots of test sentence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Compare against lots of test sentences</a:t>
            </a:r>
          </a:p>
          <a:p>
            <a:pPr marL="809625" indent="-555625" defTabSz="457200">
              <a:spcBef>
                <a:spcPts val="1100"/>
              </a:spcBef>
              <a:buClr>
                <a:srgbClr val="C0C0C0"/>
              </a:buClr>
              <a:defRPr sz="4000"/>
            </a:pPr>
            <a:r>
              <a:t>Use multiple reference translations for each test sentence</a:t>
            </a:r>
          </a:p>
          <a:p>
            <a:pPr marL="809625" indent="-555625" defTabSz="457200">
              <a:spcBef>
                <a:spcPts val="1100"/>
              </a:spcBef>
              <a:buClr>
                <a:srgbClr val="C0C0C0"/>
              </a:buClr>
              <a:defRPr sz="4000"/>
            </a:pPr>
            <a:r>
              <a:t>Look for phrase / n-gram matches, allow movement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BLEU"/>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BLEU</a:t>
            </a:r>
          </a:p>
        </p:txBody>
      </p:sp>
      <p:sp>
        <p:nvSpPr>
          <p:cNvPr id="198" name="BiLingual Evaluation Understudy…"/>
          <p:cNvSpPr txBox="1">
            <a:spLocks noGrp="1"/>
          </p:cNvSpPr>
          <p:nvPr>
            <p:ph type="body" idx="1"/>
          </p:nvPr>
        </p:nvSpPr>
        <p:spPr>
          <a:xfrm>
            <a:off x="1267968" y="2763520"/>
            <a:ext cx="10468865" cy="5722113"/>
          </a:xfrm>
          <a:prstGeom prst="rect">
            <a:avLst/>
          </a:prstGeom>
        </p:spPr>
        <p:txBody>
          <a:bodyPr lIns="48767" tIns="48767" rIns="48767" bIns="48767"/>
          <a:lstStyle/>
          <a:p>
            <a:pPr marL="816287" indent="-562287" defTabSz="457200">
              <a:lnSpc>
                <a:spcPts val="4800"/>
              </a:lnSpc>
              <a:spcBef>
                <a:spcPts val="2000"/>
              </a:spcBef>
              <a:buClr>
                <a:srgbClr val="C0C0C0"/>
              </a:buClr>
              <a:buSzPct val="171429"/>
              <a:tabLst>
                <a:tab pos="1549400" algn="l"/>
              </a:tabLst>
              <a:defRPr sz="4000"/>
            </a:pPr>
            <a:r>
              <a:rPr b="1" u="sng"/>
              <a:t>B</a:t>
            </a:r>
            <a:r>
              <a:t>i</a:t>
            </a:r>
            <a:r>
              <a:rPr b="1" u="sng"/>
              <a:t>L</a:t>
            </a:r>
            <a:r>
              <a:t>ingual </a:t>
            </a:r>
            <a:r>
              <a:rPr b="1" u="sng"/>
              <a:t>E</a:t>
            </a:r>
            <a:r>
              <a:t>valuation </a:t>
            </a:r>
            <a:r>
              <a:rPr b="1" u="sng"/>
              <a:t>U</a:t>
            </a:r>
            <a:r>
              <a:t>nderstudy</a:t>
            </a:r>
          </a:p>
          <a:p>
            <a:pPr marL="816287" indent="-562287" defTabSz="457200">
              <a:lnSpc>
                <a:spcPts val="4800"/>
              </a:lnSpc>
              <a:spcBef>
                <a:spcPts val="2000"/>
              </a:spcBef>
              <a:buClr>
                <a:srgbClr val="C0C0C0"/>
              </a:buClr>
              <a:buSzPct val="171429"/>
              <a:tabLst>
                <a:tab pos="1549400" algn="l"/>
              </a:tabLst>
              <a:defRPr sz="4000"/>
            </a:pPr>
            <a:r>
              <a:t>Uses multiple reference translations</a:t>
            </a:r>
          </a:p>
          <a:p>
            <a:pPr marL="816287" indent="-562287" defTabSz="457200">
              <a:lnSpc>
                <a:spcPts val="4800"/>
              </a:lnSpc>
              <a:spcBef>
                <a:spcPts val="2000"/>
              </a:spcBef>
              <a:buClr>
                <a:srgbClr val="C0C0C0"/>
              </a:buClr>
              <a:buSzPct val="171429"/>
              <a:tabLst>
                <a:tab pos="1549400" algn="l"/>
              </a:tabLst>
              <a:defRPr sz="4000"/>
            </a:pPr>
            <a:r>
              <a:t>Look for n-grams that occur anywhere in the sentence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ultiple reference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Multiple references</a:t>
            </a:r>
          </a:p>
        </p:txBody>
      </p:sp>
      <p:graphicFrame>
        <p:nvGraphicFramePr>
          <p:cNvPr id="201" name="Table"/>
          <p:cNvGraphicFramePr/>
          <p:nvPr/>
        </p:nvGraphicFramePr>
        <p:xfrm>
          <a:off x="796544" y="2535936"/>
          <a:ext cx="11711113" cy="617728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led to the American plane which will take him to Miami, Florida.</a:t>
                      </a:r>
                    </a:p>
                  </a:txBody>
                  <a:tcPr marL="12700" marR="12700" marT="12700" marB="12700" anchor="ctr" horzOverflow="overflow"/>
                </a:tc>
                <a:extLst>
                  <a:ext uri="{0D108BD9-81ED-4DB2-BD59-A6C34878D82A}">
                    <a16:rowId xmlns:a16="http://schemas.microsoft.com/office/drawing/2014/main" val="10000"/>
                  </a:ext>
                </a:extLst>
              </a:tr>
              <a:tr h="1544320">
                <a:tc>
                  <a:txBody>
                    <a:bodyPr/>
                    <a:lstStyle/>
                    <a:p>
                      <a:pPr defTabSz="914400">
                        <a:tabLst>
                          <a:tab pos="914400" algn="l"/>
                        </a:tabLst>
                      </a:pPr>
                      <a:r>
                        <a:rPr sz="4600"/>
                        <a:t>Ref 2</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while being escorted to the plane that would take him to Miami, Florida.</a:t>
                      </a:r>
                    </a:p>
                  </a:txBody>
                  <a:tcPr marL="12700" marR="12700" marT="12700" marB="12700" anchor="ctr" horzOverflow="overflow">
                    <a:solidFill>
                      <a:srgbClr val="EBEBEB"/>
                    </a:solidFill>
                  </a:tcPr>
                </a:tc>
                <a:extLst>
                  <a:ext uri="{0D108BD9-81ED-4DB2-BD59-A6C34878D82A}">
                    <a16:rowId xmlns:a16="http://schemas.microsoft.com/office/drawing/2014/main" val="10001"/>
                  </a:ext>
                </a:extLst>
              </a:tr>
              <a:tr h="1544320">
                <a:tc>
                  <a:txBody>
                    <a:bodyPr/>
                    <a:lstStyle/>
                    <a:p>
                      <a:pPr defTabSz="914400">
                        <a:tabLst>
                          <a:tab pos="914400" algn="l"/>
                        </a:tabLst>
                      </a:pPr>
                      <a:r>
                        <a:rPr sz="4600"/>
                        <a:t>Ref 3</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being led to the American plane that was to carry him to Miami in Florida.</a:t>
                      </a:r>
                    </a:p>
                  </a:txBody>
                  <a:tcPr marL="12700" marR="12700" marT="12700" marB="12700" anchor="ctr" horzOverflow="overflow"/>
                </a:tc>
                <a:extLst>
                  <a:ext uri="{0D108BD9-81ED-4DB2-BD59-A6C34878D82A}">
                    <a16:rowId xmlns:a16="http://schemas.microsoft.com/office/drawing/2014/main" val="10002"/>
                  </a:ext>
                </a:extLst>
              </a:tr>
              <a:tr h="1544320">
                <a:tc>
                  <a:txBody>
                    <a:bodyPr/>
                    <a:lstStyle/>
                    <a:p>
                      <a:pPr defTabSz="914400">
                        <a:tabLst>
                          <a:tab pos="914400" algn="l"/>
                        </a:tabLst>
                      </a:pPr>
                      <a:r>
                        <a:rPr sz="4600"/>
                        <a:t>Ref 4</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seemed quite calm as he was being led to the American plane that would take him to Miami in Florida.</a:t>
                      </a:r>
                    </a:p>
                  </a:txBody>
                  <a:tcPr marL="12700" marR="12700" marT="12700" marB="12700" anchor="ctr" horzOverflow="overflow">
                    <a:solidFill>
                      <a:srgbClr val="EBEBEB"/>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n-gram precision"/>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n-gram precision</a:t>
            </a:r>
          </a:p>
        </p:txBody>
      </p:sp>
      <p:sp>
        <p:nvSpPr>
          <p:cNvPr id="204" name="BLEU modifies this precision to eliminate repetitions that occur across sentences."/>
          <p:cNvSpPr txBox="1">
            <a:spLocks noGrp="1"/>
          </p:cNvSpPr>
          <p:nvPr>
            <p:ph type="body" sz="half" idx="1"/>
          </p:nvPr>
        </p:nvSpPr>
        <p:spPr>
          <a:xfrm>
            <a:off x="1267968" y="5136896"/>
            <a:ext cx="10468865" cy="3348737"/>
          </a:xfrm>
          <a:prstGeom prst="rect">
            <a:avLst/>
          </a:prstGeom>
        </p:spPr>
        <p:txBody>
          <a:bodyPr lIns="48767" tIns="48767" rIns="48767" bIns="48767"/>
          <a:lstStyle>
            <a:lvl1pPr marL="809625" indent="-555625" defTabSz="457200">
              <a:spcBef>
                <a:spcPts val="1100"/>
              </a:spcBef>
              <a:buClr>
                <a:srgbClr val="C0C0C0"/>
              </a:buClr>
              <a:defRPr sz="4000"/>
            </a:lvl1pPr>
          </a:lstStyle>
          <a:p>
            <a:r>
              <a:t>BLEU modifies this precision to eliminate repetitions that occur across sentences.</a:t>
            </a:r>
          </a:p>
        </p:txBody>
      </p:sp>
      <p:pic>
        <p:nvPicPr>
          <p:cNvPr id="205" name="droppedImage.pdf" descr="droppedImage.pdf"/>
          <p:cNvPicPr>
            <a:picLocks noChangeAspect="1"/>
          </p:cNvPicPr>
          <p:nvPr/>
        </p:nvPicPr>
        <p:blipFill>
          <a:blip r:embed="rId2"/>
          <a:stretch>
            <a:fillRect/>
          </a:stretch>
        </p:blipFill>
        <p:spPr>
          <a:xfrm>
            <a:off x="756310" y="2974848"/>
            <a:ext cx="11126826" cy="2129536"/>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Modified precision"/>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Modified precision</a:t>
            </a:r>
          </a:p>
        </p:txBody>
      </p:sp>
      <p:graphicFrame>
        <p:nvGraphicFramePr>
          <p:cNvPr id="208" name="Table"/>
          <p:cNvGraphicFramePr/>
          <p:nvPr/>
        </p:nvGraphicFramePr>
        <p:xfrm>
          <a:off x="796544" y="2535936"/>
          <a:ext cx="11711113" cy="617728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defRPr sz="3000">
                          <a:latin typeface="Times Roman"/>
                          <a:ea typeface="Times Roman"/>
                          <a:cs typeface="Times Roman"/>
                          <a:sym typeface="Times Roman"/>
                        </a:defRPr>
                      </a:pPr>
                      <a:r>
                        <a:t>Orejuela appeared calm as he was led to the American plane which will take him </a:t>
                      </a:r>
                      <a:r>
                        <a:rPr b="1"/>
                        <a:t>to Miami</a:t>
                      </a:r>
                      <a:r>
                        <a:t>, Florida.</a:t>
                      </a:r>
                    </a:p>
                  </a:txBody>
                  <a:tcPr marL="12700" marR="12700" marT="12700" marB="12700" anchor="ctr" horzOverflow="overflow"/>
                </a:tc>
                <a:extLst>
                  <a:ext uri="{0D108BD9-81ED-4DB2-BD59-A6C34878D82A}">
                    <a16:rowId xmlns:a16="http://schemas.microsoft.com/office/drawing/2014/main" val="10000"/>
                  </a:ext>
                </a:extLst>
              </a:tr>
              <a:tr h="1544320">
                <a:tc>
                  <a:txBody>
                    <a:bodyPr/>
                    <a:lstStyle/>
                    <a:p>
                      <a:pPr defTabSz="914400">
                        <a:tabLst>
                          <a:tab pos="914400" algn="l"/>
                        </a:tabLst>
                      </a:pPr>
                      <a:r>
                        <a:rPr sz="4600"/>
                        <a:t>Ref 2</a:t>
                      </a:r>
                    </a:p>
                  </a:txBody>
                  <a:tcPr marL="38100" marR="38100" marT="38100" marB="38100" anchor="ctr" horzOverflow="overflow"/>
                </a:tc>
                <a:tc>
                  <a:txBody>
                    <a:bodyPr/>
                    <a:lstStyle/>
                    <a:p>
                      <a:pPr algn="l" defTabSz="914400">
                        <a:spcBef>
                          <a:spcPts val="1200"/>
                        </a:spcBef>
                        <a:tabLst>
                          <a:tab pos="914400" algn="l"/>
                        </a:tabLst>
                        <a:defRPr sz="3000">
                          <a:latin typeface="Times Roman"/>
                          <a:ea typeface="Times Roman"/>
                          <a:cs typeface="Times Roman"/>
                          <a:sym typeface="Times Roman"/>
                        </a:defRPr>
                      </a:pPr>
                      <a:r>
                        <a:t>Orejuela appeared calm while being escorted to the plane that would take him </a:t>
                      </a:r>
                      <a:r>
                        <a:rPr b="1"/>
                        <a:t>to Miami</a:t>
                      </a:r>
                      <a:r>
                        <a:t>, Florida.</a:t>
                      </a:r>
                    </a:p>
                  </a:txBody>
                  <a:tcPr marL="12700" marR="12700" marT="12700" marB="12700" anchor="ctr" horzOverflow="overflow">
                    <a:solidFill>
                      <a:srgbClr val="EBEBEB"/>
                    </a:solidFill>
                  </a:tcPr>
                </a:tc>
                <a:extLst>
                  <a:ext uri="{0D108BD9-81ED-4DB2-BD59-A6C34878D82A}">
                    <a16:rowId xmlns:a16="http://schemas.microsoft.com/office/drawing/2014/main" val="10001"/>
                  </a:ext>
                </a:extLst>
              </a:tr>
              <a:tr h="1544320">
                <a:tc>
                  <a:txBody>
                    <a:bodyPr/>
                    <a:lstStyle/>
                    <a:p>
                      <a:pPr defTabSz="914400">
                        <a:tabLst>
                          <a:tab pos="914400" algn="l"/>
                        </a:tabLst>
                      </a:pPr>
                      <a:r>
                        <a:rPr sz="4600"/>
                        <a:t>Ref 3</a:t>
                      </a:r>
                    </a:p>
                  </a:txBody>
                  <a:tcPr marL="38100" marR="38100" marT="38100" marB="38100" anchor="ctr" horzOverflow="overflow"/>
                </a:tc>
                <a:tc>
                  <a:txBody>
                    <a:bodyPr/>
                    <a:lstStyle/>
                    <a:p>
                      <a:pPr algn="l" defTabSz="914400">
                        <a:spcBef>
                          <a:spcPts val="1200"/>
                        </a:spcBef>
                        <a:tabLst>
                          <a:tab pos="914400" algn="l"/>
                        </a:tabLst>
                        <a:defRPr sz="3000">
                          <a:latin typeface="Times Roman"/>
                          <a:ea typeface="Times Roman"/>
                          <a:cs typeface="Times Roman"/>
                          <a:sym typeface="Times Roman"/>
                        </a:defRPr>
                      </a:pPr>
                      <a:r>
                        <a:t>Orejuela appeared calm as he was being led to the American plane that was to carry him </a:t>
                      </a:r>
                      <a:r>
                        <a:rPr b="1"/>
                        <a:t>to Miami</a:t>
                      </a:r>
                      <a:r>
                        <a:t> in Florida.</a:t>
                      </a:r>
                    </a:p>
                  </a:txBody>
                  <a:tcPr marL="12700" marR="12700" marT="12700" marB="12700" anchor="ctr" horzOverflow="overflow"/>
                </a:tc>
                <a:extLst>
                  <a:ext uri="{0D108BD9-81ED-4DB2-BD59-A6C34878D82A}">
                    <a16:rowId xmlns:a16="http://schemas.microsoft.com/office/drawing/2014/main" val="10002"/>
                  </a:ext>
                </a:extLst>
              </a:tr>
              <a:tr h="1544320">
                <a:tc>
                  <a:txBody>
                    <a:bodyPr/>
                    <a:lstStyle/>
                    <a:p>
                      <a:pPr defTabSz="914400">
                        <a:tabLst>
                          <a:tab pos="914400" algn="l"/>
                        </a:tabLst>
                      </a:pPr>
                      <a:r>
                        <a:rPr sz="4600"/>
                        <a:t>Ref 4</a:t>
                      </a:r>
                    </a:p>
                  </a:txBody>
                  <a:tcPr marL="38100" marR="38100" marT="38100" marB="38100" anchor="ctr" horzOverflow="overflow"/>
                </a:tc>
                <a:tc>
                  <a:txBody>
                    <a:bodyPr/>
                    <a:lstStyle/>
                    <a:p>
                      <a:pPr algn="l" defTabSz="914400">
                        <a:spcBef>
                          <a:spcPts val="1200"/>
                        </a:spcBef>
                        <a:tabLst>
                          <a:tab pos="914400" algn="l"/>
                        </a:tabLst>
                        <a:defRPr sz="3000">
                          <a:latin typeface="Times Roman"/>
                          <a:ea typeface="Times Roman"/>
                          <a:cs typeface="Times Roman"/>
                          <a:sym typeface="Times Roman"/>
                        </a:defRPr>
                      </a:pPr>
                      <a:r>
                        <a:t>Orejuela seemed quite calm as he was being led to the American plane that would take him </a:t>
                      </a:r>
                      <a:r>
                        <a:rPr b="1"/>
                        <a:t>to Miami</a:t>
                      </a:r>
                      <a:r>
                        <a:t> in Florida.</a:t>
                      </a:r>
                    </a:p>
                  </a:txBody>
                  <a:tcPr marL="12700" marR="12700" marT="12700" marB="12700" anchor="ctr" horzOverflow="overflow">
                    <a:solidFill>
                      <a:srgbClr val="EBEBEB"/>
                    </a:solidFill>
                  </a:tcPr>
                </a:tc>
                <a:extLst>
                  <a:ext uri="{0D108BD9-81ED-4DB2-BD59-A6C34878D82A}">
                    <a16:rowId xmlns:a16="http://schemas.microsoft.com/office/drawing/2014/main" val="10003"/>
                  </a:ext>
                </a:extLst>
              </a:tr>
            </a:tbl>
          </a:graphicData>
        </a:graphic>
      </p:graphicFrame>
      <p:sp>
        <p:nvSpPr>
          <p:cNvPr id="209" name="“to Miami” can only be counted as correct once"/>
          <p:cNvSpPr txBox="1"/>
          <p:nvPr/>
        </p:nvSpPr>
        <p:spPr>
          <a:xfrm>
            <a:off x="1512189" y="8874252"/>
            <a:ext cx="10265156"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“to Miami” can only be counted as correct once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 name="Table"/>
          <p:cNvGraphicFramePr/>
          <p:nvPr/>
        </p:nvGraphicFramePr>
        <p:xfrm>
          <a:off x="650240" y="1007872"/>
          <a:ext cx="11711113" cy="617728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led to the American plane which will take him to Miami, Florida.</a:t>
                      </a:r>
                    </a:p>
                  </a:txBody>
                  <a:tcPr marL="12700" marR="12700" marT="12700" marB="12700" anchor="ctr" horzOverflow="overflow"/>
                </a:tc>
                <a:extLst>
                  <a:ext uri="{0D108BD9-81ED-4DB2-BD59-A6C34878D82A}">
                    <a16:rowId xmlns:a16="http://schemas.microsoft.com/office/drawing/2014/main" val="10000"/>
                  </a:ext>
                </a:extLst>
              </a:tr>
              <a:tr h="1544320">
                <a:tc>
                  <a:txBody>
                    <a:bodyPr/>
                    <a:lstStyle/>
                    <a:p>
                      <a:pPr defTabSz="914400">
                        <a:tabLst>
                          <a:tab pos="914400" algn="l"/>
                        </a:tabLst>
                      </a:pPr>
                      <a:r>
                        <a:rPr sz="4600"/>
                        <a:t>Ref 2</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while being escorted to the plane that would take him to Miami, Florida.</a:t>
                      </a:r>
                    </a:p>
                  </a:txBody>
                  <a:tcPr marL="12700" marR="12700" marT="12700" marB="12700" anchor="ctr" horzOverflow="overflow">
                    <a:solidFill>
                      <a:srgbClr val="EBEBEB"/>
                    </a:solidFill>
                  </a:tcPr>
                </a:tc>
                <a:extLst>
                  <a:ext uri="{0D108BD9-81ED-4DB2-BD59-A6C34878D82A}">
                    <a16:rowId xmlns:a16="http://schemas.microsoft.com/office/drawing/2014/main" val="10001"/>
                  </a:ext>
                </a:extLst>
              </a:tr>
              <a:tr h="1544320">
                <a:tc>
                  <a:txBody>
                    <a:bodyPr/>
                    <a:lstStyle/>
                    <a:p>
                      <a:pPr defTabSz="914400">
                        <a:tabLst>
                          <a:tab pos="914400" algn="l"/>
                        </a:tabLst>
                      </a:pPr>
                      <a:r>
                        <a:rPr sz="4600"/>
                        <a:t>Ref 3</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being led to the American plane that was to carry him to Miami in Florida.</a:t>
                      </a:r>
                    </a:p>
                  </a:txBody>
                  <a:tcPr marL="12700" marR="12700" marT="12700" marB="12700" anchor="ctr" horzOverflow="overflow"/>
                </a:tc>
                <a:extLst>
                  <a:ext uri="{0D108BD9-81ED-4DB2-BD59-A6C34878D82A}">
                    <a16:rowId xmlns:a16="http://schemas.microsoft.com/office/drawing/2014/main" val="10002"/>
                  </a:ext>
                </a:extLst>
              </a:tr>
              <a:tr h="1544320">
                <a:tc>
                  <a:txBody>
                    <a:bodyPr/>
                    <a:lstStyle/>
                    <a:p>
                      <a:pPr defTabSz="914400">
                        <a:tabLst>
                          <a:tab pos="914400" algn="l"/>
                        </a:tabLst>
                      </a:pPr>
                      <a:r>
                        <a:rPr sz="4600"/>
                        <a:t>Ref 4</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seemed quite calm as he was being led to the American plane that would take him to Miami in Florida.</a:t>
                      </a:r>
                    </a:p>
                  </a:txBody>
                  <a:tcPr marL="12700" marR="12700" marT="12700" marB="12700" anchor="ctr" horzOverflow="overflow">
                    <a:solidFill>
                      <a:srgbClr val="EBEBEB"/>
                    </a:solidFill>
                  </a:tcPr>
                </a:tc>
                <a:extLst>
                  <a:ext uri="{0D108BD9-81ED-4DB2-BD59-A6C34878D82A}">
                    <a16:rowId xmlns:a16="http://schemas.microsoft.com/office/drawing/2014/main" val="10003"/>
                  </a:ext>
                </a:extLst>
              </a:tr>
            </a:tbl>
          </a:graphicData>
        </a:graphic>
      </p:graphicFrame>
      <p:graphicFrame>
        <p:nvGraphicFramePr>
          <p:cNvPr id="212" name="Table"/>
          <p:cNvGraphicFramePr/>
          <p:nvPr/>
        </p:nvGraphicFramePr>
        <p:xfrm>
          <a:off x="650240" y="7624064"/>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pPr>
                      <a:r>
                        <a:rPr sz="3000">
                          <a:latin typeface="Times Roman"/>
                          <a:ea typeface="Times Roman"/>
                          <a:cs typeface="Times Roman"/>
                          <a:sym typeface="Times Roman"/>
                        </a:rPr>
                        <a:t>appeared calm when he was taken to the American plane, which will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 name="Table"/>
          <p:cNvGraphicFramePr/>
          <p:nvPr/>
        </p:nvGraphicFramePr>
        <p:xfrm>
          <a:off x="2308352" y="1479296"/>
          <a:ext cx="8810752" cy="5283200"/>
        </p:xfrm>
        <a:graphic>
          <a:graphicData uri="http://schemas.openxmlformats.org/drawingml/2006/table">
            <a:tbl>
              <a:tblPr>
                <a:tableStyleId>{8F44A2F1-9E1F-4B54-A3A2-5F16C0AD49E2}</a:tableStyleId>
              </a:tblPr>
              <a:tblGrid>
                <a:gridCol w="8810752">
                  <a:extLst>
                    <a:ext uri="{9D8B030D-6E8A-4147-A177-3AD203B41FA5}">
                      <a16:colId xmlns:a16="http://schemas.microsoft.com/office/drawing/2014/main" val="20000"/>
                    </a:ext>
                  </a:extLst>
                </a:gridCol>
              </a:tblGrid>
              <a:tr h="5283200">
                <a:tc>
                  <a:txBody>
                    <a:bodyPr/>
                    <a:lstStyle/>
                    <a:p>
                      <a:pPr algn="l" defTabSz="457200">
                        <a:spcBef>
                          <a:spcPts val="1200"/>
                        </a:spcBef>
                        <a:defRPr sz="3600">
                          <a:latin typeface="Times Roman"/>
                          <a:ea typeface="Times Roman"/>
                          <a:cs typeface="Times Roman"/>
                          <a:sym typeface="Times Roman"/>
                        </a:defRPr>
                      </a:pPr>
                      <a:r>
                        <a:rPr b="1"/>
                        <a:t>American, Florida, Miami</a:t>
                      </a:r>
                      <a:r>
                        <a:t>, Orejuela, </a:t>
                      </a:r>
                      <a:r>
                        <a:rPr b="1"/>
                        <a:t>appeared</a:t>
                      </a:r>
                      <a:r>
                        <a:t>, as, being, calm, carry, escorted, he, him, in, led, </a:t>
                      </a:r>
                      <a:r>
                        <a:rPr b="1"/>
                        <a:t>plane</a:t>
                      </a:r>
                      <a:r>
                        <a:t>, quite, seemed, take, that, the, </a:t>
                      </a:r>
                      <a:r>
                        <a:rPr b="1"/>
                        <a:t>to</a:t>
                      </a:r>
                      <a:r>
                        <a:t>, </a:t>
                      </a:r>
                      <a:r>
                        <a:rPr b="1"/>
                        <a:t>to</a:t>
                      </a:r>
                      <a:r>
                        <a:t>, to, </a:t>
                      </a:r>
                      <a:r>
                        <a:rPr b="1"/>
                        <a:t>was</a:t>
                      </a:r>
                      <a:r>
                        <a:t> , was, </a:t>
                      </a:r>
                      <a:r>
                        <a:rPr b="1"/>
                        <a:t>which</a:t>
                      </a:r>
                      <a:r>
                        <a:t>, while, </a:t>
                      </a:r>
                      <a:r>
                        <a:rPr b="1"/>
                        <a:t>will</a:t>
                      </a:r>
                      <a:r>
                        <a:t>, would, ,</a:t>
                      </a:r>
                      <a:r>
                        <a:rPr b="1"/>
                        <a:t>, .</a:t>
                      </a:r>
                    </a:p>
                  </a:txBody>
                  <a:tcPr marL="38100" marR="38100" marT="38100" marB="38100" anchor="ctr" horzOverflow="overflow"/>
                </a:tc>
                <a:extLst>
                  <a:ext uri="{0D108BD9-81ED-4DB2-BD59-A6C34878D82A}">
                    <a16:rowId xmlns:a16="http://schemas.microsoft.com/office/drawing/2014/main" val="10000"/>
                  </a:ext>
                </a:extLst>
              </a:tr>
            </a:tbl>
          </a:graphicData>
        </a:graphic>
      </p:graphicFrame>
      <p:graphicFrame>
        <p:nvGraphicFramePr>
          <p:cNvPr id="215" name="Table"/>
          <p:cNvGraphicFramePr/>
          <p:nvPr/>
        </p:nvGraphicFramePr>
        <p:xfrm>
          <a:off x="650240" y="7624064"/>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defRPr sz="3600">
                          <a:latin typeface="Times Roman"/>
                          <a:ea typeface="Times Roman"/>
                          <a:cs typeface="Times Roman"/>
                          <a:sym typeface="Times Roman"/>
                        </a:defRPr>
                      </a:pPr>
                      <a:r>
                        <a:rPr b="1"/>
                        <a:t>appeared calm</a:t>
                      </a:r>
                      <a:r>
                        <a:t> when </a:t>
                      </a:r>
                      <a:r>
                        <a:rPr b="1"/>
                        <a:t>he was </a:t>
                      </a:r>
                      <a:r>
                        <a:t>taken </a:t>
                      </a:r>
                      <a:r>
                        <a:rPr b="1"/>
                        <a:t>to the American</a:t>
                      </a:r>
                      <a:r>
                        <a:t> </a:t>
                      </a:r>
                      <a:r>
                        <a:rPr b="1"/>
                        <a:t>plane </a:t>
                      </a:r>
                      <a:r>
                        <a:t>, </a:t>
                      </a:r>
                      <a:r>
                        <a:rPr b="1"/>
                        <a:t>which will to</a:t>
                      </a:r>
                      <a:r>
                        <a:t> </a:t>
                      </a:r>
                      <a:r>
                        <a:rPr b="1"/>
                        <a:t>Miami , Florida .</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16" name="1-gram precision = 15/18"/>
          <p:cNvSpPr txBox="1"/>
          <p:nvPr/>
        </p:nvSpPr>
        <p:spPr>
          <a:xfrm>
            <a:off x="3925062" y="6842252"/>
            <a:ext cx="5569459"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1-gram precision = 15/18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als for this lecture"/>
          <p:cNvSpPr txBox="1">
            <a:spLocks noGrp="1"/>
          </p:cNvSpPr>
          <p:nvPr>
            <p:ph type="title"/>
          </p:nvPr>
        </p:nvSpPr>
        <p:spPr>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Goals for this lecture</a:t>
            </a:r>
          </a:p>
        </p:txBody>
      </p:sp>
      <p:sp>
        <p:nvSpPr>
          <p:cNvPr id="151" name="Understanding advantages of human versus automatic evaluation…"/>
          <p:cNvSpPr txBox="1">
            <a:spLocks noGrp="1"/>
          </p:cNvSpPr>
          <p:nvPr>
            <p:ph type="body" idx="1"/>
          </p:nvPr>
        </p:nvSpPr>
        <p:spPr>
          <a:prstGeom prst="rect">
            <a:avLst/>
          </a:prstGeom>
        </p:spPr>
        <p:txBody>
          <a:bodyPr lIns="48767" tIns="48767" rIns="48767" bIns="48767"/>
          <a:lstStyle/>
          <a:p>
            <a:pPr marL="809625" indent="-555625" defTabSz="457200">
              <a:spcBef>
                <a:spcPts val="1100"/>
              </a:spcBef>
              <a:buClr>
                <a:srgbClr val="C0C0C0"/>
              </a:buClr>
              <a:defRPr sz="4000"/>
            </a:pPr>
            <a:r>
              <a:t>Understanding advantages of human versus automatic evaluation </a:t>
            </a:r>
          </a:p>
          <a:p>
            <a:pPr marL="809625" indent="-555625" defTabSz="457200">
              <a:spcBef>
                <a:spcPts val="1100"/>
              </a:spcBef>
              <a:buClr>
                <a:srgbClr val="C0C0C0"/>
              </a:buClr>
              <a:defRPr sz="4000"/>
            </a:pPr>
            <a:r>
              <a:t>Details of BLEU</a:t>
            </a:r>
          </a:p>
          <a:p>
            <a:pPr marL="809625" indent="-555625" defTabSz="457200">
              <a:spcBef>
                <a:spcPts val="1100"/>
              </a:spcBef>
              <a:buClr>
                <a:srgbClr val="C0C0C0"/>
              </a:buClr>
              <a:defRPr sz="4000"/>
            </a:pPr>
            <a:r>
              <a:t>How to validate automatic evaluation metrics </a:t>
            </a:r>
          </a:p>
          <a:p>
            <a:pPr marL="809625" indent="-555625" defTabSz="457200">
              <a:spcBef>
                <a:spcPts val="1100"/>
              </a:spcBef>
              <a:buClr>
                <a:srgbClr val="C0C0C0"/>
              </a:buClr>
              <a:defRPr sz="4000"/>
            </a:pPr>
            <a:r>
              <a:t>What makes a good {manual / automatic} evaluation?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 name="Table"/>
          <p:cNvGraphicFramePr/>
          <p:nvPr/>
        </p:nvGraphicFramePr>
        <p:xfrm>
          <a:off x="2308352" y="926592"/>
          <a:ext cx="8810752" cy="6263640"/>
        </p:xfrm>
        <a:graphic>
          <a:graphicData uri="http://schemas.openxmlformats.org/drawingml/2006/table">
            <a:tbl>
              <a:tblPr>
                <a:tableStyleId>{8F44A2F1-9E1F-4B54-A3A2-5F16C0AD49E2}</a:tableStyleId>
              </a:tblPr>
              <a:tblGrid>
                <a:gridCol w="8810752">
                  <a:extLst>
                    <a:ext uri="{9D8B030D-6E8A-4147-A177-3AD203B41FA5}">
                      <a16:colId xmlns:a16="http://schemas.microsoft.com/office/drawing/2014/main" val="20000"/>
                    </a:ext>
                  </a:extLst>
                </a:gridCol>
              </a:tblGrid>
              <a:tr h="5835904">
                <a:tc>
                  <a:txBody>
                    <a:bodyPr/>
                    <a:lstStyle/>
                    <a:p>
                      <a:pPr algn="l" defTabSz="457200">
                        <a:spcBef>
                          <a:spcPts val="1200"/>
                        </a:spcBef>
                        <a:defRPr sz="3600">
                          <a:latin typeface="Times Roman"/>
                          <a:ea typeface="Times Roman"/>
                          <a:cs typeface="Times Roman"/>
                          <a:sym typeface="Times Roman"/>
                        </a:defRPr>
                      </a:pPr>
                      <a:r>
                        <a:rPr b="1"/>
                        <a:t>American plane</a:t>
                      </a:r>
                      <a:r>
                        <a:t>, </a:t>
                      </a:r>
                      <a:r>
                        <a:rPr b="1"/>
                        <a:t>Florida .</a:t>
                      </a:r>
                      <a:r>
                        <a:t>, </a:t>
                      </a:r>
                      <a:r>
                        <a:rPr b="1"/>
                        <a:t>Miami ,</a:t>
                      </a:r>
                      <a:r>
                        <a:t>, Miami in, Orejuela appeared, Orejuela seemed, </a:t>
                      </a:r>
                      <a:r>
                        <a:rPr b="1"/>
                        <a:t>appeared calm</a:t>
                      </a:r>
                      <a:r>
                        <a:t>, as he, being escorted, being led, calm as, calm while, carry him, escorted to, </a:t>
                      </a:r>
                      <a:r>
                        <a:rPr b="1"/>
                        <a:t>he was</a:t>
                      </a:r>
                      <a:r>
                        <a:t>, him to, in Florida, led to, plane that, plane which, quite calm, seemed quite, take him, that was, that would, </a:t>
                      </a:r>
                      <a:r>
                        <a:rPr b="1"/>
                        <a:t>the American</a:t>
                      </a:r>
                      <a:r>
                        <a:t>, the plane, </a:t>
                      </a:r>
                      <a:r>
                        <a:rPr b="1"/>
                        <a:t>to Miami</a:t>
                      </a:r>
                      <a:r>
                        <a:t>, to carry, </a:t>
                      </a:r>
                      <a:r>
                        <a:rPr b="1"/>
                        <a:t>to the</a:t>
                      </a:r>
                      <a:r>
                        <a:t>, was being, was led, was to, </a:t>
                      </a:r>
                      <a:r>
                        <a:rPr b="1"/>
                        <a:t>which will</a:t>
                      </a:r>
                      <a:r>
                        <a:t>, while being, will take, would take, , Florida</a:t>
                      </a:r>
                    </a:p>
                    <a:p>
                      <a:pPr algn="l" defTabSz="457200">
                        <a:spcBef>
                          <a:spcPts val="1200"/>
                        </a:spcBef>
                        <a:defRPr sz="3600">
                          <a:latin typeface="Times Roman"/>
                          <a:ea typeface="Times Roman"/>
                          <a:cs typeface="Times Roman"/>
                          <a:sym typeface="Times Roman"/>
                        </a:defRPr>
                      </a:pPr>
                      <a:endParaRPr/>
                    </a:p>
                  </a:txBody>
                  <a:tcPr marL="38100" marR="38100" marT="38100" marB="38100" anchor="ctr" horzOverflow="overflow"/>
                </a:tc>
                <a:extLst>
                  <a:ext uri="{0D108BD9-81ED-4DB2-BD59-A6C34878D82A}">
                    <a16:rowId xmlns:a16="http://schemas.microsoft.com/office/drawing/2014/main" val="10000"/>
                  </a:ext>
                </a:extLst>
              </a:tr>
            </a:tbl>
          </a:graphicData>
        </a:graphic>
      </p:graphicFrame>
      <p:graphicFrame>
        <p:nvGraphicFramePr>
          <p:cNvPr id="219" name="Table"/>
          <p:cNvGraphicFramePr/>
          <p:nvPr/>
        </p:nvGraphicFramePr>
        <p:xfrm>
          <a:off x="650240" y="7624064"/>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defRPr sz="3600">
                          <a:latin typeface="Times Roman"/>
                          <a:ea typeface="Times Roman"/>
                          <a:cs typeface="Times Roman"/>
                          <a:sym typeface="Times Roman"/>
                        </a:defRPr>
                      </a:pPr>
                      <a:r>
                        <a:rPr b="1"/>
                        <a:t>appeared calm</a:t>
                      </a:r>
                      <a:r>
                        <a:t> when </a:t>
                      </a:r>
                      <a:r>
                        <a:rPr b="1"/>
                        <a:t>he was</a:t>
                      </a:r>
                      <a:r>
                        <a:t> taken </a:t>
                      </a:r>
                      <a:r>
                        <a:rPr b="1"/>
                        <a:t>to the</a:t>
                      </a:r>
                      <a:r>
                        <a:t> </a:t>
                      </a:r>
                      <a:r>
                        <a:rPr b="1"/>
                        <a:t>American plane</a:t>
                      </a:r>
                      <a:r>
                        <a:t> , </a:t>
                      </a:r>
                      <a:r>
                        <a:rPr b="1"/>
                        <a:t>which will to Miami ,</a:t>
                      </a:r>
                      <a:r>
                        <a:t> </a:t>
                      </a:r>
                      <a:r>
                        <a:rPr b="1"/>
                        <a:t>Florida .</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20" name="2-gram precision = 10/17"/>
          <p:cNvSpPr txBox="1"/>
          <p:nvPr/>
        </p:nvSpPr>
        <p:spPr>
          <a:xfrm>
            <a:off x="3925062" y="6842252"/>
            <a:ext cx="5569459"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2-gram precision = 10/17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n-gram precision"/>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n-gram precision</a:t>
            </a:r>
          </a:p>
        </p:txBody>
      </p:sp>
      <p:sp>
        <p:nvSpPr>
          <p:cNvPr id="223" name="2-gram precision = 10/17 = .59"/>
          <p:cNvSpPr txBox="1"/>
          <p:nvPr/>
        </p:nvSpPr>
        <p:spPr>
          <a:xfrm>
            <a:off x="3165221" y="4842764"/>
            <a:ext cx="679653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2-gram precision = 10/17 = .59 </a:t>
            </a:r>
          </a:p>
        </p:txBody>
      </p:sp>
      <p:sp>
        <p:nvSpPr>
          <p:cNvPr id="224" name="1-gram precision = 15/18 = .83"/>
          <p:cNvSpPr txBox="1"/>
          <p:nvPr/>
        </p:nvSpPr>
        <p:spPr>
          <a:xfrm>
            <a:off x="3132709" y="4208779"/>
            <a:ext cx="679653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1-gram precision = 15/18 = .83 </a:t>
            </a:r>
          </a:p>
        </p:txBody>
      </p:sp>
      <p:sp>
        <p:nvSpPr>
          <p:cNvPr id="225" name="4-gram precision = 3/15  = .20"/>
          <p:cNvSpPr txBox="1"/>
          <p:nvPr/>
        </p:nvSpPr>
        <p:spPr>
          <a:xfrm>
            <a:off x="3222878" y="6094476"/>
            <a:ext cx="653643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4-gram precision = 3/15  = .20</a:t>
            </a:r>
          </a:p>
        </p:txBody>
      </p:sp>
      <p:sp>
        <p:nvSpPr>
          <p:cNvPr id="226" name="3-gram precision = 5/16  = .31"/>
          <p:cNvSpPr txBox="1"/>
          <p:nvPr/>
        </p:nvSpPr>
        <p:spPr>
          <a:xfrm>
            <a:off x="3222878" y="5444235"/>
            <a:ext cx="653643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3-gram precision = 5/16  = .31</a:t>
            </a:r>
          </a:p>
        </p:txBody>
      </p:sp>
      <p:graphicFrame>
        <p:nvGraphicFramePr>
          <p:cNvPr id="227" name="Table"/>
          <p:cNvGraphicFramePr/>
          <p:nvPr/>
        </p:nvGraphicFramePr>
        <p:xfrm>
          <a:off x="438912" y="2389632"/>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pPr>
                      <a:r>
                        <a:rPr sz="3600">
                          <a:latin typeface="Times Roman"/>
                          <a:ea typeface="Times Roman"/>
                          <a:cs typeface="Times Roman"/>
                          <a:sym typeface="Times Roman"/>
                        </a:rPr>
                        <a:t>appeared calm when he was taken to the American plane, which will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28" name="(0.83 * 0.59 * 0.31 * 0.2)^(1/4) = 0.417…"/>
          <p:cNvSpPr txBox="1"/>
          <p:nvPr/>
        </p:nvSpPr>
        <p:spPr>
          <a:xfrm>
            <a:off x="1574926" y="7211182"/>
            <a:ext cx="9832342" cy="2434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p>
            <a:pPr algn="ctr">
              <a:defRPr sz="4000">
                <a:latin typeface="+mj-lt"/>
                <a:ea typeface="+mj-ea"/>
                <a:cs typeface="+mj-cs"/>
                <a:sym typeface="Gill Sans"/>
              </a:defRPr>
            </a:pPr>
            <a:endParaRPr/>
          </a:p>
          <a:p>
            <a:pPr algn="ctr">
              <a:defRPr sz="4000">
                <a:latin typeface="+mj-lt"/>
                <a:ea typeface="+mj-ea"/>
                <a:cs typeface="+mj-cs"/>
                <a:sym typeface="Gill Sans"/>
              </a:defRPr>
            </a:pPr>
            <a:r>
              <a:t>(0.83 * 0.59 * 0.31 * 0.2)^(1/4) = 0.417</a:t>
            </a:r>
          </a:p>
          <a:p>
            <a:pPr algn="ctr">
              <a:defRPr sz="4000">
                <a:latin typeface="+mj-lt"/>
                <a:ea typeface="+mj-ea"/>
                <a:cs typeface="+mj-cs"/>
                <a:sym typeface="Gill Sans"/>
              </a:defRPr>
            </a:pPr>
            <a:r>
              <a:t>or equivalently </a:t>
            </a:r>
          </a:p>
          <a:p>
            <a:pPr algn="ctr">
              <a:defRPr sz="4000">
                <a:latin typeface="+mj-lt"/>
                <a:ea typeface="+mj-ea"/>
                <a:cs typeface="+mj-cs"/>
                <a:sym typeface="Gill Sans"/>
              </a:defRPr>
            </a:pPr>
            <a:r>
              <a:t>exp(ln .83 + ln .59 + ln .31 + ln .2/4) = 0.417</a:t>
            </a:r>
          </a:p>
        </p:txBody>
      </p:sp>
      <p:sp>
        <p:nvSpPr>
          <p:cNvPr id="229" name="Geometric average"/>
          <p:cNvSpPr txBox="1"/>
          <p:nvPr/>
        </p:nvSpPr>
        <p:spPr>
          <a:xfrm>
            <a:off x="-144053" y="7048799"/>
            <a:ext cx="5014469"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p>
            <a:pPr marL="809625" lvl="1" indent="-555625">
              <a:spcBef>
                <a:spcPts val="1100"/>
              </a:spcBef>
              <a:buClr>
                <a:srgbClr val="C0C0C0"/>
              </a:buClr>
              <a:buSzPct val="171000"/>
              <a:buChar char="•"/>
              <a:defRPr sz="4000">
                <a:latin typeface="+mj-lt"/>
                <a:ea typeface="+mj-ea"/>
                <a:cs typeface="+mj-cs"/>
                <a:sym typeface="Gill Sans"/>
              </a:defRPr>
            </a:pPr>
            <a:r>
              <a:t>Geometric average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1" name="Table"/>
          <p:cNvGraphicFramePr/>
          <p:nvPr/>
        </p:nvGraphicFramePr>
        <p:xfrm>
          <a:off x="650240" y="1007872"/>
          <a:ext cx="11711113" cy="617728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led to the American plane which will take him to Miami, Florida.</a:t>
                      </a:r>
                    </a:p>
                  </a:txBody>
                  <a:tcPr marL="12700" marR="12700" marT="12700" marB="12700" anchor="ctr" horzOverflow="overflow"/>
                </a:tc>
                <a:extLst>
                  <a:ext uri="{0D108BD9-81ED-4DB2-BD59-A6C34878D82A}">
                    <a16:rowId xmlns:a16="http://schemas.microsoft.com/office/drawing/2014/main" val="10000"/>
                  </a:ext>
                </a:extLst>
              </a:tr>
              <a:tr h="1544320">
                <a:tc>
                  <a:txBody>
                    <a:bodyPr/>
                    <a:lstStyle/>
                    <a:p>
                      <a:pPr defTabSz="914400">
                        <a:tabLst>
                          <a:tab pos="914400" algn="l"/>
                        </a:tabLst>
                      </a:pPr>
                      <a:r>
                        <a:rPr sz="4600"/>
                        <a:t>Ref 2</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while being escorted to the plane that would take him to Miami, Florida.</a:t>
                      </a:r>
                    </a:p>
                  </a:txBody>
                  <a:tcPr marL="12700" marR="12700" marT="12700" marB="12700" anchor="ctr" horzOverflow="overflow">
                    <a:solidFill>
                      <a:srgbClr val="EBEBEB"/>
                    </a:solidFill>
                  </a:tcPr>
                </a:tc>
                <a:extLst>
                  <a:ext uri="{0D108BD9-81ED-4DB2-BD59-A6C34878D82A}">
                    <a16:rowId xmlns:a16="http://schemas.microsoft.com/office/drawing/2014/main" val="10001"/>
                  </a:ext>
                </a:extLst>
              </a:tr>
              <a:tr h="1544320">
                <a:tc>
                  <a:txBody>
                    <a:bodyPr/>
                    <a:lstStyle/>
                    <a:p>
                      <a:pPr defTabSz="914400">
                        <a:tabLst>
                          <a:tab pos="914400" algn="l"/>
                        </a:tabLst>
                      </a:pPr>
                      <a:r>
                        <a:rPr sz="4600"/>
                        <a:t>Ref 3</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being led to the American plane that was to carry him to Miami in Florida.</a:t>
                      </a:r>
                    </a:p>
                  </a:txBody>
                  <a:tcPr marL="12700" marR="12700" marT="12700" marB="12700" anchor="ctr" horzOverflow="overflow"/>
                </a:tc>
                <a:extLst>
                  <a:ext uri="{0D108BD9-81ED-4DB2-BD59-A6C34878D82A}">
                    <a16:rowId xmlns:a16="http://schemas.microsoft.com/office/drawing/2014/main" val="10002"/>
                  </a:ext>
                </a:extLst>
              </a:tr>
              <a:tr h="1544320">
                <a:tc>
                  <a:txBody>
                    <a:bodyPr/>
                    <a:lstStyle/>
                    <a:p>
                      <a:pPr defTabSz="914400">
                        <a:tabLst>
                          <a:tab pos="914400" algn="l"/>
                        </a:tabLst>
                      </a:pPr>
                      <a:r>
                        <a:rPr sz="4600"/>
                        <a:t>Ref 4</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seemed quite calm as he was being led to the American plane that would take him to Miami in Florida.</a:t>
                      </a:r>
                    </a:p>
                  </a:txBody>
                  <a:tcPr marL="12700" marR="12700" marT="12700" marB="12700" anchor="ctr" horzOverflow="overflow">
                    <a:solidFill>
                      <a:srgbClr val="EBEBEB"/>
                    </a:solidFill>
                  </a:tcPr>
                </a:tc>
                <a:extLst>
                  <a:ext uri="{0D108BD9-81ED-4DB2-BD59-A6C34878D82A}">
                    <a16:rowId xmlns:a16="http://schemas.microsoft.com/office/drawing/2014/main" val="10003"/>
                  </a:ext>
                </a:extLst>
              </a:tr>
            </a:tbl>
          </a:graphicData>
        </a:graphic>
      </p:graphicFrame>
      <p:graphicFrame>
        <p:nvGraphicFramePr>
          <p:cNvPr id="232" name="Table"/>
          <p:cNvGraphicFramePr/>
          <p:nvPr/>
        </p:nvGraphicFramePr>
        <p:xfrm>
          <a:off x="650240" y="7624064"/>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defTabSz="457200">
                        <a:spcBef>
                          <a:spcPts val="1200"/>
                        </a:spcBef>
                      </a:pPr>
                      <a:r>
                        <a:rPr sz="3000">
                          <a:latin typeface="Times Roman"/>
                          <a:ea typeface="Times Roman"/>
                          <a:cs typeface="Times Roman"/>
                          <a:sym typeface="Times Roman"/>
                        </a:rPr>
                        <a:t>to the American plane</a:t>
                      </a:r>
                    </a:p>
                  </a:txBody>
                  <a:tcPr marL="12700" marR="12700" marT="12700" marB="12700" anchor="ctr"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Better?"/>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Better?</a:t>
            </a:r>
          </a:p>
        </p:txBody>
      </p:sp>
      <p:sp>
        <p:nvSpPr>
          <p:cNvPr id="235" name="2-gram precision = 3/3 = 1.0"/>
          <p:cNvSpPr txBox="1"/>
          <p:nvPr/>
        </p:nvSpPr>
        <p:spPr>
          <a:xfrm>
            <a:off x="3425317" y="4842764"/>
            <a:ext cx="6276340"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2-gram precision = 3/3 = 1.0 </a:t>
            </a:r>
          </a:p>
        </p:txBody>
      </p:sp>
      <p:sp>
        <p:nvSpPr>
          <p:cNvPr id="236" name="1-gram precision = 4/4 = 1.0"/>
          <p:cNvSpPr txBox="1"/>
          <p:nvPr/>
        </p:nvSpPr>
        <p:spPr>
          <a:xfrm>
            <a:off x="3392805" y="4208779"/>
            <a:ext cx="6276340"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1-gram precision = 4/4 = 1.0 </a:t>
            </a:r>
          </a:p>
        </p:txBody>
      </p:sp>
      <p:sp>
        <p:nvSpPr>
          <p:cNvPr id="237" name="4-gram precision = 1/1  = 1.0"/>
          <p:cNvSpPr txBox="1"/>
          <p:nvPr/>
        </p:nvSpPr>
        <p:spPr>
          <a:xfrm>
            <a:off x="3352926" y="6094476"/>
            <a:ext cx="627634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4-gram precision = 1/1  = 1.0</a:t>
            </a:r>
          </a:p>
        </p:txBody>
      </p:sp>
      <p:sp>
        <p:nvSpPr>
          <p:cNvPr id="238" name="3-gram precision = 2/2  = 1.0"/>
          <p:cNvSpPr txBox="1"/>
          <p:nvPr/>
        </p:nvSpPr>
        <p:spPr>
          <a:xfrm>
            <a:off x="3352926" y="5444235"/>
            <a:ext cx="627634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3-gram precision = 2/2  = 1.0</a:t>
            </a:r>
          </a:p>
        </p:txBody>
      </p:sp>
      <p:graphicFrame>
        <p:nvGraphicFramePr>
          <p:cNvPr id="239" name="Table"/>
          <p:cNvGraphicFramePr/>
          <p:nvPr/>
        </p:nvGraphicFramePr>
        <p:xfrm>
          <a:off x="682752" y="2389632"/>
          <a:ext cx="11711113" cy="1544320"/>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defTabSz="457200">
                        <a:spcBef>
                          <a:spcPts val="1200"/>
                        </a:spcBef>
                      </a:pPr>
                      <a:r>
                        <a:rPr sz="3600">
                          <a:latin typeface="Times Roman"/>
                          <a:ea typeface="Times Roman"/>
                          <a:cs typeface="Times Roman"/>
                          <a:sym typeface="Times Roman"/>
                        </a:rPr>
                        <a:t>to the American plane</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40" name="exp(ln 1 + ln 1 + ln 1 + ln 1) = 1"/>
          <p:cNvSpPr txBox="1"/>
          <p:nvPr/>
        </p:nvSpPr>
        <p:spPr>
          <a:xfrm>
            <a:off x="2584703" y="7346188"/>
            <a:ext cx="796163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exp(ln 1 + ln 1 + ln 1 + ln 1) = 1</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Brevity Penalty"/>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Brevity Penalty</a:t>
            </a:r>
          </a:p>
        </p:txBody>
      </p:sp>
      <p:sp>
        <p:nvSpPr>
          <p:cNvPr id="245" name="c is the length of the corpus of hypothesis translations…"/>
          <p:cNvSpPr txBox="1">
            <a:spLocks noGrp="1"/>
          </p:cNvSpPr>
          <p:nvPr>
            <p:ph type="body" idx="1"/>
          </p:nvPr>
        </p:nvSpPr>
        <p:spPr>
          <a:xfrm>
            <a:off x="1267968" y="4714240"/>
            <a:ext cx="10501377" cy="4974337"/>
          </a:xfrm>
          <a:prstGeom prst="rect">
            <a:avLst/>
          </a:prstGeom>
        </p:spPr>
        <p:txBody>
          <a:bodyPr lIns="48767" tIns="48767" rIns="48767" bIns="48767"/>
          <a:lstStyle/>
          <a:p>
            <a:pPr marL="809625" indent="-555625" defTabSz="457200">
              <a:spcBef>
                <a:spcPts val="1100"/>
              </a:spcBef>
              <a:buClr>
                <a:srgbClr val="C0C0C0"/>
              </a:buClr>
              <a:defRPr sz="4000"/>
            </a:pPr>
            <a:r>
              <a:t>c is the length of the corpus of hypothesis translations</a:t>
            </a:r>
          </a:p>
          <a:p>
            <a:pPr marL="809625" indent="-555625" defTabSz="457200">
              <a:spcBef>
                <a:spcPts val="1100"/>
              </a:spcBef>
              <a:buClr>
                <a:srgbClr val="C0C0C0"/>
              </a:buClr>
              <a:defRPr sz="4000"/>
            </a:pPr>
            <a:r>
              <a:t>r is the effective reference corpus length</a:t>
            </a:r>
          </a:p>
          <a:p>
            <a:pPr marL="809625" indent="-555625" defTabSz="457200">
              <a:spcBef>
                <a:spcPts val="1100"/>
              </a:spcBef>
              <a:buClr>
                <a:srgbClr val="C0C0C0"/>
              </a:buClr>
              <a:defRPr sz="4000"/>
            </a:pPr>
            <a:r>
              <a:t>The effective reference corpus length is the sum of the single reference translation from each set that is closest to the hypothesis translation.</a:t>
            </a:r>
          </a:p>
        </p:txBody>
      </p:sp>
      <p:pic>
        <p:nvPicPr>
          <p:cNvPr id="246" name="droppedImage.pdf" descr="droppedImage.pdf"/>
          <p:cNvPicPr>
            <a:picLocks noChangeAspect="1"/>
          </p:cNvPicPr>
          <p:nvPr/>
        </p:nvPicPr>
        <p:blipFill>
          <a:blip r:embed="rId2"/>
          <a:stretch>
            <a:fillRect/>
          </a:stretch>
        </p:blipFill>
        <p:spPr>
          <a:xfrm>
            <a:off x="3094059" y="2487168"/>
            <a:ext cx="6292879" cy="217830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1" build="p"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Brevity Penalty"/>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Brevity Penalty</a:t>
            </a:r>
          </a:p>
        </p:txBody>
      </p:sp>
      <p:graphicFrame>
        <p:nvGraphicFramePr>
          <p:cNvPr id="249" name="BP"/>
          <p:cNvGraphicFramePr/>
          <p:nvPr>
            <p:extLst>
              <p:ext uri="{D42A27DB-BD31-4B8C-83A1-F6EECF244321}">
                <p14:modId xmlns:p14="http://schemas.microsoft.com/office/powerpoint/2010/main" val="547652992"/>
              </p:ext>
            </p:extLst>
          </p:nvPr>
        </p:nvGraphicFramePr>
        <p:xfrm>
          <a:off x="1557317" y="2215914"/>
          <a:ext cx="8597936" cy="6541049"/>
        </p:xfrm>
        <a:graphic>
          <a:graphicData uri="http://schemas.openxmlformats.org/drawingml/2006/chart">
            <c:chart xmlns:c="http://schemas.openxmlformats.org/drawingml/2006/chart" xmlns:r="http://schemas.openxmlformats.org/officeDocument/2006/relationships" r:id="rId3"/>
          </a:graphicData>
        </a:graphic>
      </p:graphicFrame>
      <p:sp>
        <p:nvSpPr>
          <p:cNvPr id="250" name="MT is Longer"/>
          <p:cNvSpPr/>
          <p:nvPr/>
        </p:nvSpPr>
        <p:spPr>
          <a:xfrm>
            <a:off x="1251712" y="1950720"/>
            <a:ext cx="3852672" cy="6957568"/>
          </a:xfrm>
          <a:prstGeom prst="roundRect">
            <a:avLst>
              <a:gd name="adj" fmla="val 4945"/>
            </a:avLst>
          </a:prstGeom>
          <a:solidFill>
            <a:srgbClr val="7A81FF">
              <a:alpha val="47000"/>
            </a:srgb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lgn="ctr">
              <a:defRPr sz="3800">
                <a:effectLst>
                  <a:outerShdw blurRad="38100" dist="12700" dir="5400000" rotWithShape="0">
                    <a:srgbClr val="000000">
                      <a:alpha val="50000"/>
                    </a:srgbClr>
                  </a:outerShdw>
                </a:effectLst>
                <a:latin typeface="+mj-lt"/>
                <a:ea typeface="+mj-ea"/>
                <a:cs typeface="+mj-cs"/>
                <a:sym typeface="Gill Sans"/>
              </a:defRPr>
            </a:pPr>
            <a:r>
              <a:rPr dirty="0"/>
              <a:t>MT is Longer</a:t>
            </a:r>
          </a:p>
          <a:p>
            <a:pPr algn="ctr">
              <a:defRPr sz="3800">
                <a:effectLst>
                  <a:outerShdw blurRad="38100" dist="12700" dir="5400000" rotWithShape="0">
                    <a:srgbClr val="000000">
                      <a:alpha val="50000"/>
                    </a:srgbClr>
                  </a:outerShdw>
                </a:effectLst>
                <a:latin typeface="+mj-lt"/>
                <a:ea typeface="+mj-ea"/>
                <a:cs typeface="+mj-cs"/>
                <a:sym typeface="Gill Sans"/>
              </a:defRPr>
            </a:pPr>
            <a:endParaRPr dirty="0"/>
          </a:p>
        </p:txBody>
      </p:sp>
      <p:sp>
        <p:nvSpPr>
          <p:cNvPr id="251" name="MT is Shorter"/>
          <p:cNvSpPr txBox="1"/>
          <p:nvPr/>
        </p:nvSpPr>
        <p:spPr>
          <a:xfrm>
            <a:off x="7970750" y="4527296"/>
            <a:ext cx="2882948" cy="666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3800">
                <a:effectLst>
                  <a:outerShdw blurRad="38100" dist="12700" dir="5400000" rotWithShape="0">
                    <a:srgbClr val="000000">
                      <a:alpha val="50000"/>
                    </a:srgbClr>
                  </a:outerShdw>
                </a:effectLst>
                <a:latin typeface="+mj-lt"/>
                <a:ea typeface="+mj-ea"/>
                <a:cs typeface="+mj-cs"/>
                <a:sym typeface="Gill Sans"/>
              </a:defRPr>
            </a:lvl1pPr>
          </a:lstStyle>
          <a:p>
            <a:r>
              <a:t>MT is Shorter</a:t>
            </a:r>
          </a:p>
        </p:txBody>
      </p:sp>
      <p:sp>
        <p:nvSpPr>
          <p:cNvPr id="252" name="Difference with effective reference length (%)"/>
          <p:cNvSpPr txBox="1"/>
          <p:nvPr/>
        </p:nvSpPr>
        <p:spPr>
          <a:xfrm>
            <a:off x="1967166" y="9005823"/>
            <a:ext cx="9054434" cy="666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3800">
                <a:effectLst>
                  <a:outerShdw blurRad="38100" dist="12700" dir="5400000" rotWithShape="0">
                    <a:srgbClr val="000000">
                      <a:alpha val="50000"/>
                    </a:srgbClr>
                  </a:outerShdw>
                </a:effectLst>
                <a:latin typeface="+mj-lt"/>
                <a:ea typeface="+mj-ea"/>
                <a:cs typeface="+mj-cs"/>
                <a:sym typeface="Gill Sans"/>
              </a:defRPr>
            </a:lvl1pPr>
          </a:lstStyle>
          <a:p>
            <a:r>
              <a:t>Difference with effective reference length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BP = exp(1-(20/18)) = 0.89"/>
          <p:cNvSpPr txBox="1"/>
          <p:nvPr/>
        </p:nvSpPr>
        <p:spPr>
          <a:xfrm>
            <a:off x="4106291" y="4273803"/>
            <a:ext cx="5808473"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BP = exp(1-(20/18)) = 0.89</a:t>
            </a:r>
          </a:p>
        </p:txBody>
      </p:sp>
      <p:sp>
        <p:nvSpPr>
          <p:cNvPr id="255" name="BP = exp(1-(20/4)) = 0.02"/>
          <p:cNvSpPr txBox="1"/>
          <p:nvPr/>
        </p:nvSpPr>
        <p:spPr>
          <a:xfrm>
            <a:off x="4240530" y="8760459"/>
            <a:ext cx="554837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BP = exp(1-(20/4)) = 0.02</a:t>
            </a:r>
          </a:p>
        </p:txBody>
      </p:sp>
      <p:graphicFrame>
        <p:nvGraphicFramePr>
          <p:cNvPr id="256" name="Table"/>
          <p:cNvGraphicFramePr/>
          <p:nvPr/>
        </p:nvGraphicFramePr>
        <p:xfrm>
          <a:off x="910336" y="7298943"/>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defTabSz="457200">
                        <a:spcBef>
                          <a:spcPts val="1200"/>
                        </a:spcBef>
                      </a:pPr>
                      <a:r>
                        <a:rPr sz="3000">
                          <a:latin typeface="Times Roman"/>
                          <a:ea typeface="Times Roman"/>
                          <a:cs typeface="Times Roman"/>
                          <a:sym typeface="Times Roman"/>
                        </a:rPr>
                        <a:t>to the American plane</a:t>
                      </a:r>
                    </a:p>
                  </a:txBody>
                  <a:tcPr marL="12700" marR="12700" marT="12700" marB="12700" anchor="ctr" horzOverflow="overflow"/>
                </a:tc>
                <a:extLst>
                  <a:ext uri="{0D108BD9-81ED-4DB2-BD59-A6C34878D82A}">
                    <a16:rowId xmlns:a16="http://schemas.microsoft.com/office/drawing/2014/main" val="10000"/>
                  </a:ext>
                </a:extLst>
              </a:tr>
            </a:tbl>
          </a:graphicData>
        </a:graphic>
      </p:graphicFrame>
      <p:graphicFrame>
        <p:nvGraphicFramePr>
          <p:cNvPr id="257" name="Table"/>
          <p:cNvGraphicFramePr/>
          <p:nvPr/>
        </p:nvGraphicFramePr>
        <p:xfrm>
          <a:off x="910336" y="2763520"/>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pPr>
                      <a:r>
                        <a:rPr sz="3000">
                          <a:latin typeface="Times Roman"/>
                          <a:ea typeface="Times Roman"/>
                          <a:cs typeface="Times Roman"/>
                          <a:sym typeface="Times Roman"/>
                        </a:rPr>
                        <a:t>appeared calm when he was taken to the American plane, which will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graphicFrame>
        <p:nvGraphicFramePr>
          <p:cNvPr id="258" name="Table"/>
          <p:cNvGraphicFramePr/>
          <p:nvPr/>
        </p:nvGraphicFramePr>
        <p:xfrm>
          <a:off x="910336" y="1235456"/>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led to the American plane which will take him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graphicFrame>
        <p:nvGraphicFramePr>
          <p:cNvPr id="259" name="Table"/>
          <p:cNvGraphicFramePr/>
          <p:nvPr/>
        </p:nvGraphicFramePr>
        <p:xfrm>
          <a:off x="910336" y="5770879"/>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Ref 1</a:t>
                      </a:r>
                    </a:p>
                  </a:txBody>
                  <a:tcPr marL="38100" marR="38100" marT="38100" marB="38100" anchor="ctr" horzOverflow="overflow"/>
                </a:tc>
                <a:tc>
                  <a:txBody>
                    <a:bodyPr/>
                    <a:lstStyle/>
                    <a:p>
                      <a:pPr algn="l" defTabSz="914400">
                        <a:spcBef>
                          <a:spcPts val="1200"/>
                        </a:spcBef>
                        <a:tabLst>
                          <a:tab pos="914400" algn="l"/>
                        </a:tabLst>
                      </a:pPr>
                      <a:r>
                        <a:rPr sz="3000">
                          <a:latin typeface="Times Roman"/>
                          <a:ea typeface="Times Roman"/>
                          <a:cs typeface="Times Roman"/>
                          <a:sym typeface="Times Roman"/>
                        </a:rPr>
                        <a:t>Orejuela appeared calm as he was led to the American plane which will take him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60" name="r = 20"/>
          <p:cNvSpPr txBox="1"/>
          <p:nvPr/>
        </p:nvSpPr>
        <p:spPr>
          <a:xfrm>
            <a:off x="9846056" y="1981708"/>
            <a:ext cx="1432815"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r = 20</a:t>
            </a:r>
          </a:p>
        </p:txBody>
      </p:sp>
      <p:sp>
        <p:nvSpPr>
          <p:cNvPr id="261" name="r = 20"/>
          <p:cNvSpPr txBox="1"/>
          <p:nvPr/>
        </p:nvSpPr>
        <p:spPr>
          <a:xfrm>
            <a:off x="9851135" y="6517131"/>
            <a:ext cx="1432815"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r = 20</a:t>
            </a:r>
          </a:p>
        </p:txBody>
      </p:sp>
      <p:sp>
        <p:nvSpPr>
          <p:cNvPr id="262" name="c = 18"/>
          <p:cNvSpPr txBox="1"/>
          <p:nvPr/>
        </p:nvSpPr>
        <p:spPr>
          <a:xfrm>
            <a:off x="9547605" y="3509772"/>
            <a:ext cx="1454659"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c = 18</a:t>
            </a:r>
          </a:p>
        </p:txBody>
      </p:sp>
      <p:sp>
        <p:nvSpPr>
          <p:cNvPr id="263" name="c = 4"/>
          <p:cNvSpPr txBox="1"/>
          <p:nvPr/>
        </p:nvSpPr>
        <p:spPr>
          <a:xfrm>
            <a:off x="10225023" y="7915147"/>
            <a:ext cx="1194563"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lvl1pPr algn="ctr">
              <a:defRPr sz="4000">
                <a:latin typeface="+mj-lt"/>
                <a:ea typeface="+mj-ea"/>
                <a:cs typeface="+mj-cs"/>
                <a:sym typeface="Gill Sans"/>
              </a:defRPr>
            </a:lvl1pPr>
          </a:lstStyle>
          <a:p>
            <a:r>
              <a:t>c = 4</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BLEU"/>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BLEU </a:t>
            </a:r>
          </a:p>
        </p:txBody>
      </p:sp>
      <p:sp>
        <p:nvSpPr>
          <p:cNvPr id="266" name="Geometric average of the n-gram precisions…"/>
          <p:cNvSpPr txBox="1">
            <a:spLocks noGrp="1"/>
          </p:cNvSpPr>
          <p:nvPr>
            <p:ph type="body" sz="half" idx="1"/>
          </p:nvPr>
        </p:nvSpPr>
        <p:spPr>
          <a:xfrm>
            <a:off x="1267968" y="5218176"/>
            <a:ext cx="10468865" cy="3267457"/>
          </a:xfrm>
          <a:prstGeom prst="rect">
            <a:avLst/>
          </a:prstGeom>
        </p:spPr>
        <p:txBody>
          <a:bodyPr lIns="48767" tIns="48767" rIns="48767" bIns="48767"/>
          <a:lstStyle/>
          <a:p>
            <a:pPr marL="809625" indent="-555625" defTabSz="457200">
              <a:spcBef>
                <a:spcPts val="1100"/>
              </a:spcBef>
              <a:buClr>
                <a:srgbClr val="C0C0C0"/>
              </a:buClr>
              <a:defRPr sz="4000"/>
            </a:pPr>
            <a:r>
              <a:t>Geometric average of the n-gram precisions</a:t>
            </a:r>
          </a:p>
          <a:p>
            <a:pPr marL="809625" indent="-555625" defTabSz="457200">
              <a:spcBef>
                <a:spcPts val="1100"/>
              </a:spcBef>
              <a:buClr>
                <a:srgbClr val="C0C0C0"/>
              </a:buClr>
              <a:defRPr sz="4000"/>
            </a:pPr>
            <a:r>
              <a:t>Optionally weight them with w</a:t>
            </a:r>
          </a:p>
          <a:p>
            <a:pPr marL="809625" indent="-555625" defTabSz="457200">
              <a:spcBef>
                <a:spcPts val="1100"/>
              </a:spcBef>
              <a:buClr>
                <a:srgbClr val="C0C0C0"/>
              </a:buClr>
              <a:defRPr sz="4000"/>
            </a:pPr>
            <a:r>
              <a:t>Multiplied by the brevity penalty </a:t>
            </a:r>
          </a:p>
        </p:txBody>
      </p:sp>
      <p:pic>
        <p:nvPicPr>
          <p:cNvPr id="267" name="droppedImage.pdf" descr="droppedImage.pdf"/>
          <p:cNvPicPr>
            <a:picLocks noChangeAspect="1"/>
          </p:cNvPicPr>
          <p:nvPr/>
        </p:nvPicPr>
        <p:blipFill>
          <a:blip r:embed="rId3"/>
          <a:stretch>
            <a:fillRect/>
          </a:stretch>
        </p:blipFill>
        <p:spPr>
          <a:xfrm>
            <a:off x="2537253" y="3039872"/>
            <a:ext cx="7053787" cy="154432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exp(1-(20/18)) * exp((ln .83 + ln .59 + ln .31 + ln .2)/4) = 0.374"/>
          <p:cNvSpPr txBox="1"/>
          <p:nvPr/>
        </p:nvSpPr>
        <p:spPr>
          <a:xfrm>
            <a:off x="1020191" y="4519168"/>
            <a:ext cx="11980672" cy="1300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lgn="ctr">
              <a:defRPr sz="4000">
                <a:latin typeface="+mj-lt"/>
                <a:ea typeface="+mj-ea"/>
                <a:cs typeface="+mj-cs"/>
                <a:sym typeface="Gill Sans"/>
              </a:defRPr>
            </a:pPr>
            <a:r>
              <a:t>exp(1-(20/18)) * exp((ln .83 + ln .59 + ln .31 + ln .2)/4) </a:t>
            </a:r>
            <a:r>
              <a:rPr b="1"/>
              <a:t>= 0.374</a:t>
            </a:r>
          </a:p>
        </p:txBody>
      </p:sp>
      <p:sp>
        <p:nvSpPr>
          <p:cNvPr id="272" name="exp(1-(20/4)) * exp((ln 1 + ln 1 + ln 1 + ln 1)/4)…"/>
          <p:cNvSpPr txBox="1"/>
          <p:nvPr/>
        </p:nvSpPr>
        <p:spPr>
          <a:xfrm>
            <a:off x="1736852" y="8453119"/>
            <a:ext cx="10555733" cy="1300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8767" tIns="48767" rIns="48767" bIns="48767" anchor="ctr">
            <a:spAutoFit/>
          </a:bodyPr>
          <a:lstStyle/>
          <a:p>
            <a:pPr algn="ctr">
              <a:defRPr sz="4000">
                <a:latin typeface="+mj-lt"/>
                <a:ea typeface="+mj-ea"/>
                <a:cs typeface="+mj-cs"/>
                <a:sym typeface="Gill Sans"/>
              </a:defRPr>
            </a:pPr>
            <a:r>
              <a:t>exp(1-(20/4)) * exp((ln 1 + ln 1 + ln 1 + ln 1)/4) </a:t>
            </a:r>
          </a:p>
          <a:p>
            <a:pPr algn="ctr">
              <a:defRPr sz="4000" b="1">
                <a:latin typeface="+mj-lt"/>
                <a:ea typeface="+mj-ea"/>
                <a:cs typeface="+mj-cs"/>
                <a:sym typeface="Gill Sans"/>
              </a:defRPr>
            </a:pPr>
            <a:r>
              <a:t>= 0.018</a:t>
            </a:r>
          </a:p>
        </p:txBody>
      </p:sp>
      <p:graphicFrame>
        <p:nvGraphicFramePr>
          <p:cNvPr id="273" name="Table"/>
          <p:cNvGraphicFramePr/>
          <p:nvPr/>
        </p:nvGraphicFramePr>
        <p:xfrm>
          <a:off x="910336" y="6567423"/>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defTabSz="457200">
                        <a:spcBef>
                          <a:spcPts val="1200"/>
                        </a:spcBef>
                      </a:pPr>
                      <a:r>
                        <a:rPr sz="3000">
                          <a:latin typeface="Times Roman"/>
                          <a:ea typeface="Times Roman"/>
                          <a:cs typeface="Times Roman"/>
                          <a:sym typeface="Times Roman"/>
                        </a:rPr>
                        <a:t>to the American plane</a:t>
                      </a:r>
                    </a:p>
                  </a:txBody>
                  <a:tcPr marL="12700" marR="12700" marT="12700" marB="12700" anchor="ctr" horzOverflow="overflow"/>
                </a:tc>
                <a:extLst>
                  <a:ext uri="{0D108BD9-81ED-4DB2-BD59-A6C34878D82A}">
                    <a16:rowId xmlns:a16="http://schemas.microsoft.com/office/drawing/2014/main" val="10000"/>
                  </a:ext>
                </a:extLst>
              </a:tr>
            </a:tbl>
          </a:graphicData>
        </a:graphic>
      </p:graphicFrame>
      <p:graphicFrame>
        <p:nvGraphicFramePr>
          <p:cNvPr id="274" name="Table"/>
          <p:cNvGraphicFramePr/>
          <p:nvPr/>
        </p:nvGraphicFramePr>
        <p:xfrm>
          <a:off x="910336" y="2763520"/>
          <a:ext cx="11711115" cy="1544321"/>
        </p:xfrm>
        <a:graphic>
          <a:graphicData uri="http://schemas.openxmlformats.org/drawingml/2006/table">
            <a:tbl>
              <a:tblPr>
                <a:tableStyleId>{8F44A2F1-9E1F-4B54-A3A2-5F16C0AD49E2}</a:tableStyleId>
              </a:tblPr>
              <a:tblGrid>
                <a:gridCol w="1777872">
                  <a:extLst>
                    <a:ext uri="{9D8B030D-6E8A-4147-A177-3AD203B41FA5}">
                      <a16:colId xmlns:a16="http://schemas.microsoft.com/office/drawing/2014/main" val="20000"/>
                    </a:ext>
                  </a:extLst>
                </a:gridCol>
                <a:gridCol w="9933241">
                  <a:extLst>
                    <a:ext uri="{9D8B030D-6E8A-4147-A177-3AD203B41FA5}">
                      <a16:colId xmlns:a16="http://schemas.microsoft.com/office/drawing/2014/main" val="20001"/>
                    </a:ext>
                  </a:extLst>
                </a:gridCol>
              </a:tblGrid>
              <a:tr h="1544320">
                <a:tc>
                  <a:txBody>
                    <a:bodyPr/>
                    <a:lstStyle/>
                    <a:p>
                      <a:pPr defTabSz="914400">
                        <a:tabLst>
                          <a:tab pos="914400" algn="l"/>
                        </a:tabLst>
                      </a:pPr>
                      <a:r>
                        <a:rPr sz="4600"/>
                        <a:t>Hyp</a:t>
                      </a:r>
                    </a:p>
                  </a:txBody>
                  <a:tcPr marL="38100" marR="38100" marT="38100" marB="38100" anchor="ctr" horzOverflow="overflow"/>
                </a:tc>
                <a:tc>
                  <a:txBody>
                    <a:bodyPr/>
                    <a:lstStyle/>
                    <a:p>
                      <a:pPr algn="l" defTabSz="457200">
                        <a:spcBef>
                          <a:spcPts val="1200"/>
                        </a:spcBef>
                      </a:pPr>
                      <a:r>
                        <a:rPr sz="3000">
                          <a:latin typeface="Times Roman"/>
                          <a:ea typeface="Times Roman"/>
                          <a:cs typeface="Times Roman"/>
                          <a:sym typeface="Times Roman"/>
                        </a:rPr>
                        <a:t>appeared calm when he was taken to the American plane, which will to Miami, Florida.</a:t>
                      </a:r>
                    </a:p>
                  </a:txBody>
                  <a:tcPr marL="12700" marR="12700" marT="12700" marB="12700" anchor="ctr" horzOverflow="overflow"/>
                </a:tc>
                <a:extLst>
                  <a:ext uri="{0D108BD9-81ED-4DB2-BD59-A6C34878D82A}">
                    <a16:rowId xmlns:a16="http://schemas.microsoft.com/office/drawing/2014/main" val="10000"/>
                  </a:ext>
                </a:extLst>
              </a:tr>
            </a:tbl>
          </a:graphicData>
        </a:graphic>
      </p:graphicFrame>
      <p:sp>
        <p:nvSpPr>
          <p:cNvPr id="275" name="BLEU"/>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BLEU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roblems with BLEU"/>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Problems with BLEU</a:t>
            </a:r>
          </a:p>
        </p:txBody>
      </p:sp>
      <p:sp>
        <p:nvSpPr>
          <p:cNvPr id="278" name="(Discuss with your neighbor)"/>
          <p:cNvSpPr txBox="1">
            <a:spLocks noGrp="1"/>
          </p:cNvSpPr>
          <p:nvPr>
            <p:ph type="body" idx="1"/>
          </p:nvPr>
        </p:nvSpPr>
        <p:spPr>
          <a:xfrm>
            <a:off x="1267968" y="2763520"/>
            <a:ext cx="10468865" cy="5722113"/>
          </a:xfrm>
          <a:prstGeom prst="rect">
            <a:avLst/>
          </a:prstGeom>
        </p:spPr>
        <p:txBody>
          <a:bodyPr lIns="48767" tIns="48767" rIns="48767" bIns="48767"/>
          <a:lstStyle>
            <a:lvl1pPr marL="809625" indent="-555625" defTabSz="457200">
              <a:spcBef>
                <a:spcPts val="1100"/>
              </a:spcBef>
              <a:buClr>
                <a:srgbClr val="C0C0C0"/>
              </a:buClr>
              <a:defRPr sz="4000"/>
            </a:lvl1pPr>
          </a:lstStyle>
          <a:p>
            <a:r>
              <a:t>(Discuss with your neighbor)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valuating MT Quality"/>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Evaluating MT Quality</a:t>
            </a:r>
          </a:p>
        </p:txBody>
      </p:sp>
      <p:sp>
        <p:nvSpPr>
          <p:cNvPr id="156" name="Why do we want to do it?…"/>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Why do we want to do it?</a:t>
            </a:r>
          </a:p>
          <a:p>
            <a:pPr marL="1004240" lvl="1" indent="-559740" defTabSz="457200">
              <a:spcBef>
                <a:spcPts val="1100"/>
              </a:spcBef>
              <a:buClr>
                <a:srgbClr val="C0C0C0"/>
              </a:buClr>
              <a:buSzPct val="100000"/>
              <a:buFont typeface="Lucida Grande"/>
              <a:buChar char="‣"/>
              <a:defRPr sz="3400"/>
            </a:pPr>
            <a:r>
              <a:t>Want to rank systems</a:t>
            </a:r>
          </a:p>
          <a:p>
            <a:pPr marL="1004240" lvl="1" indent="-559740" defTabSz="457200">
              <a:spcBef>
                <a:spcPts val="1100"/>
              </a:spcBef>
              <a:buClr>
                <a:srgbClr val="C0C0C0"/>
              </a:buClr>
              <a:buSzPct val="100000"/>
              <a:buFont typeface="Lucida Grande"/>
              <a:buChar char="‣"/>
              <a:defRPr sz="3400"/>
            </a:pPr>
            <a:r>
              <a:t>Want to evaluate incremental changes</a:t>
            </a:r>
          </a:p>
          <a:p>
            <a:pPr marL="1004240" lvl="1" indent="-559740" defTabSz="457200">
              <a:spcBef>
                <a:spcPts val="1100"/>
              </a:spcBef>
              <a:buClr>
                <a:srgbClr val="C0C0C0"/>
              </a:buClr>
              <a:buSzPct val="100000"/>
              <a:buFont typeface="Lucida Grande"/>
              <a:buChar char="‣"/>
              <a:defRPr sz="3400"/>
            </a:pPr>
            <a:r>
              <a:t>What to make scientific claims</a:t>
            </a:r>
          </a:p>
          <a:p>
            <a:pPr marL="809625" indent="-555625" defTabSz="457200">
              <a:spcBef>
                <a:spcPts val="1100"/>
              </a:spcBef>
              <a:buClr>
                <a:srgbClr val="C0C0C0"/>
              </a:buClr>
              <a:defRPr sz="4000"/>
            </a:pPr>
            <a:r>
              <a:t>How not to do it</a:t>
            </a:r>
          </a:p>
          <a:p>
            <a:pPr marL="1004240" lvl="1" indent="-559740" defTabSz="457200">
              <a:spcBef>
                <a:spcPts val="1100"/>
              </a:spcBef>
              <a:buClr>
                <a:srgbClr val="C0C0C0"/>
              </a:buClr>
              <a:buSzPct val="100000"/>
              <a:buFont typeface="Lucida Grande"/>
              <a:buChar char="‣"/>
              <a:defRPr sz="3400"/>
            </a:pPr>
            <a:r>
              <a:t>“Back translation”</a:t>
            </a:r>
          </a:p>
          <a:p>
            <a:pPr marL="1004240" lvl="1" indent="-559740" defTabSz="457200">
              <a:spcBef>
                <a:spcPts val="1100"/>
              </a:spcBef>
              <a:buClr>
                <a:srgbClr val="C0C0C0"/>
              </a:buClr>
              <a:buSzPct val="100000"/>
              <a:buFont typeface="Lucida Grande"/>
              <a:buChar char="‣"/>
              <a:defRPr sz="3400"/>
            </a:pPr>
            <a:r>
              <a:t>The vodka is not good</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oblems with BLEU"/>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Problems with BLEU</a:t>
            </a:r>
          </a:p>
        </p:txBody>
      </p:sp>
      <p:sp>
        <p:nvSpPr>
          <p:cNvPr id="281" name="Synonyms and paraphrases are only handled if they are in the set of multiple reference translation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rPr b="1"/>
              <a:t>Synonyms and paraphrases</a:t>
            </a:r>
            <a:r>
              <a:t> are only handled if they are in the set of multiple reference translations</a:t>
            </a:r>
          </a:p>
          <a:p>
            <a:pPr marL="809625" indent="-555625" defTabSz="457200">
              <a:spcBef>
                <a:spcPts val="1100"/>
              </a:spcBef>
              <a:buClr>
                <a:srgbClr val="C0C0C0"/>
              </a:buClr>
              <a:defRPr sz="4000"/>
            </a:pPr>
            <a:r>
              <a:t>The scores for </a:t>
            </a:r>
            <a:r>
              <a:rPr b="1"/>
              <a:t>words are equally weighted </a:t>
            </a:r>
            <a:r>
              <a:t>so missing out on content-bearing material brings no additional penalty.</a:t>
            </a:r>
          </a:p>
          <a:p>
            <a:pPr marL="809625" indent="-555625" defTabSz="457200">
              <a:spcBef>
                <a:spcPts val="1100"/>
              </a:spcBef>
              <a:buClr>
                <a:srgbClr val="C0C0C0"/>
              </a:buClr>
              <a:defRPr sz="4000"/>
            </a:pPr>
            <a:r>
              <a:t>The brevity penalty is a stop-gap measure to compensate for the fairly serious problem of not being able to calculate </a:t>
            </a:r>
            <a:r>
              <a:rPr b="1"/>
              <a:t>recall</a:t>
            </a:r>
            <a: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ore Metric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More Metrics</a:t>
            </a:r>
          </a:p>
        </p:txBody>
      </p:sp>
      <p:sp>
        <p:nvSpPr>
          <p:cNvPr id="284" name="WER - word error rate…"/>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WER - word error rate</a:t>
            </a:r>
          </a:p>
          <a:p>
            <a:pPr marL="809625" indent="-555625" defTabSz="457200">
              <a:spcBef>
                <a:spcPts val="1100"/>
              </a:spcBef>
              <a:buClr>
                <a:srgbClr val="C0C0C0"/>
              </a:buClr>
              <a:defRPr sz="4000"/>
            </a:pPr>
            <a:r>
              <a:t>PI-WER - position independent WER</a:t>
            </a:r>
          </a:p>
          <a:p>
            <a:pPr marL="809625" indent="-555625" defTabSz="457200">
              <a:spcBef>
                <a:spcPts val="1100"/>
              </a:spcBef>
              <a:buClr>
                <a:srgbClr val="C0C0C0"/>
              </a:buClr>
              <a:defRPr sz="4000"/>
            </a:pPr>
            <a:r>
              <a:t>METEOR - </a:t>
            </a:r>
            <a:r>
              <a:rPr b="1"/>
              <a:t>M</a:t>
            </a:r>
            <a:r>
              <a:t>etric for </a:t>
            </a:r>
            <a:r>
              <a:rPr b="1"/>
              <a:t>E</a:t>
            </a:r>
            <a:r>
              <a:t>valuation of </a:t>
            </a:r>
            <a:r>
              <a:rPr b="1"/>
              <a:t>T</a:t>
            </a:r>
            <a:r>
              <a:t>ranslation with </a:t>
            </a:r>
            <a:r>
              <a:rPr b="1"/>
              <a:t>E</a:t>
            </a:r>
            <a:r>
              <a:t>xplicit </a:t>
            </a:r>
            <a:r>
              <a:rPr b="1"/>
              <a:t>OR</a:t>
            </a:r>
            <a:r>
              <a:t>dering</a:t>
            </a:r>
          </a:p>
          <a:p>
            <a:pPr marL="809625" indent="-555625" defTabSz="457200">
              <a:spcBef>
                <a:spcPts val="1100"/>
              </a:spcBef>
              <a:buClr>
                <a:srgbClr val="C0C0C0"/>
              </a:buClr>
              <a:defRPr sz="4000"/>
            </a:pPr>
            <a:r>
              <a:t>TERp - </a:t>
            </a:r>
            <a:r>
              <a:rPr b="1"/>
              <a:t>T</a:t>
            </a:r>
            <a:r>
              <a:t>ranslation </a:t>
            </a:r>
            <a:r>
              <a:rPr b="1"/>
              <a:t>E</a:t>
            </a:r>
            <a:r>
              <a:t>dit </a:t>
            </a:r>
            <a:r>
              <a:rPr b="1"/>
              <a:t>R</a:t>
            </a:r>
            <a:r>
              <a:t>ate </a:t>
            </a:r>
            <a:r>
              <a:rPr b="1"/>
              <a:t>p</a:t>
            </a:r>
            <a:r>
              <a:t>lus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Even More Metric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Even More Metrics</a:t>
            </a:r>
          </a:p>
        </p:txBody>
      </p:sp>
      <p:pic>
        <p:nvPicPr>
          <p:cNvPr id="287" name="droppedImage.pdf" descr="droppedImage.pdf"/>
          <p:cNvPicPr>
            <a:picLocks noChangeAspect="1"/>
          </p:cNvPicPr>
          <p:nvPr/>
        </p:nvPicPr>
        <p:blipFill>
          <a:blip r:embed="rId2"/>
          <a:stretch>
            <a:fillRect/>
          </a:stretch>
        </p:blipFill>
        <p:spPr>
          <a:xfrm>
            <a:off x="140917" y="2572280"/>
            <a:ext cx="17320274" cy="6599937"/>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How do we know which metric is best?"/>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How do we know which metric is best?</a:t>
            </a:r>
          </a:p>
        </p:txBody>
      </p:sp>
      <p:sp>
        <p:nvSpPr>
          <p:cNvPr id="290" name="Measure correlation with human judgment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Measure correlation with human judgments </a:t>
            </a:r>
          </a:p>
          <a:p>
            <a:pPr marL="809625" indent="-555625" defTabSz="457200">
              <a:spcBef>
                <a:spcPts val="1100"/>
              </a:spcBef>
              <a:buClr>
                <a:srgbClr val="C0C0C0"/>
              </a:buClr>
              <a:defRPr sz="4000"/>
            </a:pPr>
            <a:r>
              <a:t>How do people evaluation MT quality</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droppedImage.pdf" descr="droppedImage.pdf"/>
          <p:cNvPicPr>
            <a:picLocks noChangeAspect="1"/>
          </p:cNvPicPr>
          <p:nvPr/>
        </p:nvPicPr>
        <p:blipFill>
          <a:blip r:embed="rId2"/>
          <a:stretch>
            <a:fillRect/>
          </a:stretch>
        </p:blipFill>
        <p:spPr>
          <a:xfrm>
            <a:off x="-18625" y="1771482"/>
            <a:ext cx="13037312" cy="7608230"/>
          </a:xfrm>
          <a:prstGeom prst="rect">
            <a:avLst/>
          </a:prstGeom>
          <a:ln w="12700">
            <a:miter lim="400000"/>
          </a:ln>
        </p:spPr>
      </p:pic>
      <p:sp>
        <p:nvSpPr>
          <p:cNvPr id="293" name="Circle"/>
          <p:cNvSpPr/>
          <p:nvPr/>
        </p:nvSpPr>
        <p:spPr>
          <a:xfrm>
            <a:off x="9412223" y="7315200"/>
            <a:ext cx="195073" cy="195072"/>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94" name="Circle"/>
          <p:cNvSpPr/>
          <p:nvPr/>
        </p:nvSpPr>
        <p:spPr>
          <a:xfrm>
            <a:off x="10176255" y="6258559"/>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95" name="Circle"/>
          <p:cNvSpPr/>
          <p:nvPr/>
        </p:nvSpPr>
        <p:spPr>
          <a:xfrm>
            <a:off x="10859007" y="5201920"/>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96" name="Circle"/>
          <p:cNvSpPr/>
          <p:nvPr/>
        </p:nvSpPr>
        <p:spPr>
          <a:xfrm>
            <a:off x="11590528" y="8355583"/>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97" name="Circle"/>
          <p:cNvSpPr/>
          <p:nvPr/>
        </p:nvSpPr>
        <p:spPr>
          <a:xfrm>
            <a:off x="12305791" y="4161535"/>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98" name="Manual Evaluation"/>
          <p:cNvSpPr txBox="1">
            <a:spLocks noGrp="1"/>
          </p:cNvSpPr>
          <p:nvPr>
            <p:ph type="title"/>
          </p:nvPr>
        </p:nvSpPr>
        <p:spPr>
          <a:xfrm>
            <a:off x="1267968" y="276352"/>
            <a:ext cx="10468865" cy="1414273"/>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Manual Evaluation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type="lt">
                                    <p:tmAbs val="0"/>
                                  </p:iterate>
                                  <p:childTnLst>
                                    <p:set>
                                      <p:cBhvr>
                                        <p:cTn id="6" fill="hold"/>
                                        <p:tgtEl>
                                          <p:spTgt spid="293"/>
                                        </p:tgtEl>
                                        <p:attrNameLst>
                                          <p:attrName>style.visibility</p:attrName>
                                        </p:attrNameLst>
                                      </p:cBhvr>
                                      <p:to>
                                        <p:strVal val="visible"/>
                                      </p:to>
                                    </p:set>
                                    <p:anim calcmode="lin" valueType="num">
                                      <p:cBhvr>
                                        <p:cTn id="7" dur="1500" fill="hold"/>
                                        <p:tgtEl>
                                          <p:spTgt spid="293"/>
                                        </p:tgtEl>
                                        <p:attrNameLst>
                                          <p:attrName>ppt_w</p:attrName>
                                        </p:attrNameLst>
                                      </p:cBhvr>
                                      <p:tavLst>
                                        <p:tav tm="0">
                                          <p:val>
                                            <p:strVal val="4*#ppt_w"/>
                                          </p:val>
                                        </p:tav>
                                        <p:tav tm="100000">
                                          <p:val>
                                            <p:strVal val="#ppt_w"/>
                                          </p:val>
                                        </p:tav>
                                      </p:tavLst>
                                    </p:anim>
                                    <p:anim calcmode="lin" valueType="num">
                                      <p:cBhvr>
                                        <p:cTn id="8" dur="1500" fill="hold"/>
                                        <p:tgtEl>
                                          <p:spTgt spid="293"/>
                                        </p:tgtEl>
                                        <p:attrNameLst>
                                          <p:attrName>ppt_h</p:attrName>
                                        </p:attrNameLst>
                                      </p:cBhvr>
                                      <p:tavLst>
                                        <p:tav tm="0">
                                          <p:val>
                                            <p:strVal val="4*#ppt_h"/>
                                          </p:val>
                                        </p:tav>
                                        <p:tav tm="100000">
                                          <p:val>
                                            <p:strVal val="#ppt_h"/>
                                          </p:val>
                                        </p:tav>
                                      </p:tavLst>
                                    </p:anim>
                                  </p:childTnLst>
                                </p:cTn>
                              </p:par>
                            </p:childTnLst>
                          </p:cTn>
                        </p:par>
                        <p:par>
                          <p:cTn id="9" fill="hold">
                            <p:stCondLst>
                              <p:cond delay="1500"/>
                            </p:stCondLst>
                            <p:childTnLst>
                              <p:par>
                                <p:cTn id="10" presetID="23" presetClass="entr" presetSubtype="32" fill="hold" grpId="2" nodeType="afterEffect">
                                  <p:stCondLst>
                                    <p:cond delay="0"/>
                                  </p:stCondLst>
                                  <p:iterate type="lt">
                                    <p:tmAbs val="0"/>
                                  </p:iterate>
                                  <p:childTnLst>
                                    <p:set>
                                      <p:cBhvr>
                                        <p:cTn id="11" fill="hold"/>
                                        <p:tgtEl>
                                          <p:spTgt spid="294"/>
                                        </p:tgtEl>
                                        <p:attrNameLst>
                                          <p:attrName>style.visibility</p:attrName>
                                        </p:attrNameLst>
                                      </p:cBhvr>
                                      <p:to>
                                        <p:strVal val="visible"/>
                                      </p:to>
                                    </p:set>
                                    <p:anim calcmode="lin" valueType="num">
                                      <p:cBhvr>
                                        <p:cTn id="12" dur="1500" fill="hold"/>
                                        <p:tgtEl>
                                          <p:spTgt spid="294"/>
                                        </p:tgtEl>
                                        <p:attrNameLst>
                                          <p:attrName>ppt_w</p:attrName>
                                        </p:attrNameLst>
                                      </p:cBhvr>
                                      <p:tavLst>
                                        <p:tav tm="0">
                                          <p:val>
                                            <p:strVal val="4*#ppt_w"/>
                                          </p:val>
                                        </p:tav>
                                        <p:tav tm="100000">
                                          <p:val>
                                            <p:strVal val="#ppt_w"/>
                                          </p:val>
                                        </p:tav>
                                      </p:tavLst>
                                    </p:anim>
                                    <p:anim calcmode="lin" valueType="num">
                                      <p:cBhvr>
                                        <p:cTn id="13" dur="1500" fill="hold"/>
                                        <p:tgtEl>
                                          <p:spTgt spid="294"/>
                                        </p:tgtEl>
                                        <p:attrNameLst>
                                          <p:attrName>ppt_h</p:attrName>
                                        </p:attrNameLst>
                                      </p:cBhvr>
                                      <p:tavLst>
                                        <p:tav tm="0">
                                          <p:val>
                                            <p:strVal val="4*#ppt_h"/>
                                          </p:val>
                                        </p:tav>
                                        <p:tav tm="100000">
                                          <p:val>
                                            <p:strVal val="#ppt_h"/>
                                          </p:val>
                                        </p:tav>
                                      </p:tavLst>
                                    </p:anim>
                                  </p:childTnLst>
                                </p:cTn>
                              </p:par>
                            </p:childTnLst>
                          </p:cTn>
                        </p:par>
                        <p:par>
                          <p:cTn id="14" fill="hold">
                            <p:stCondLst>
                              <p:cond delay="3000"/>
                            </p:stCondLst>
                            <p:childTnLst>
                              <p:par>
                                <p:cTn id="15" presetID="23" presetClass="entr" presetSubtype="32" fill="hold" grpId="3" nodeType="afterEffect">
                                  <p:stCondLst>
                                    <p:cond delay="0"/>
                                  </p:stCondLst>
                                  <p:iterate type="lt">
                                    <p:tmAbs val="0"/>
                                  </p:iterate>
                                  <p:childTnLst>
                                    <p:set>
                                      <p:cBhvr>
                                        <p:cTn id="16" fill="hold"/>
                                        <p:tgtEl>
                                          <p:spTgt spid="295"/>
                                        </p:tgtEl>
                                        <p:attrNameLst>
                                          <p:attrName>style.visibility</p:attrName>
                                        </p:attrNameLst>
                                      </p:cBhvr>
                                      <p:to>
                                        <p:strVal val="visible"/>
                                      </p:to>
                                    </p:set>
                                    <p:anim calcmode="lin" valueType="num">
                                      <p:cBhvr>
                                        <p:cTn id="17" dur="750" fill="hold"/>
                                        <p:tgtEl>
                                          <p:spTgt spid="295"/>
                                        </p:tgtEl>
                                        <p:attrNameLst>
                                          <p:attrName>ppt_w</p:attrName>
                                        </p:attrNameLst>
                                      </p:cBhvr>
                                      <p:tavLst>
                                        <p:tav tm="0">
                                          <p:val>
                                            <p:strVal val="4*#ppt_w"/>
                                          </p:val>
                                        </p:tav>
                                        <p:tav tm="100000">
                                          <p:val>
                                            <p:strVal val="#ppt_w"/>
                                          </p:val>
                                        </p:tav>
                                      </p:tavLst>
                                    </p:anim>
                                    <p:anim calcmode="lin" valueType="num">
                                      <p:cBhvr>
                                        <p:cTn id="18" dur="750" fill="hold"/>
                                        <p:tgtEl>
                                          <p:spTgt spid="295"/>
                                        </p:tgtEl>
                                        <p:attrNameLst>
                                          <p:attrName>ppt_h</p:attrName>
                                        </p:attrNameLst>
                                      </p:cBhvr>
                                      <p:tavLst>
                                        <p:tav tm="0">
                                          <p:val>
                                            <p:strVal val="4*#ppt_h"/>
                                          </p:val>
                                        </p:tav>
                                        <p:tav tm="100000">
                                          <p:val>
                                            <p:strVal val="#ppt_h"/>
                                          </p:val>
                                        </p:tav>
                                      </p:tavLst>
                                    </p:anim>
                                  </p:childTnLst>
                                </p:cTn>
                              </p:par>
                            </p:childTnLst>
                          </p:cTn>
                        </p:par>
                        <p:par>
                          <p:cTn id="19" fill="hold">
                            <p:stCondLst>
                              <p:cond delay="3750"/>
                            </p:stCondLst>
                            <p:childTnLst>
                              <p:par>
                                <p:cTn id="20" presetID="23" presetClass="entr" presetSubtype="32" fill="hold" grpId="4" nodeType="afterEffect">
                                  <p:stCondLst>
                                    <p:cond delay="0"/>
                                  </p:stCondLst>
                                  <p:iterate type="lt">
                                    <p:tmAbs val="0"/>
                                  </p:iterate>
                                  <p:childTnLst>
                                    <p:set>
                                      <p:cBhvr>
                                        <p:cTn id="21" fill="hold"/>
                                        <p:tgtEl>
                                          <p:spTgt spid="296"/>
                                        </p:tgtEl>
                                        <p:attrNameLst>
                                          <p:attrName>style.visibility</p:attrName>
                                        </p:attrNameLst>
                                      </p:cBhvr>
                                      <p:to>
                                        <p:strVal val="visible"/>
                                      </p:to>
                                    </p:set>
                                    <p:anim calcmode="lin" valueType="num">
                                      <p:cBhvr>
                                        <p:cTn id="22" dur="500" fill="hold"/>
                                        <p:tgtEl>
                                          <p:spTgt spid="296"/>
                                        </p:tgtEl>
                                        <p:attrNameLst>
                                          <p:attrName>ppt_w</p:attrName>
                                        </p:attrNameLst>
                                      </p:cBhvr>
                                      <p:tavLst>
                                        <p:tav tm="0">
                                          <p:val>
                                            <p:strVal val="4*#ppt_w"/>
                                          </p:val>
                                        </p:tav>
                                        <p:tav tm="100000">
                                          <p:val>
                                            <p:strVal val="#ppt_w"/>
                                          </p:val>
                                        </p:tav>
                                      </p:tavLst>
                                    </p:anim>
                                    <p:anim calcmode="lin" valueType="num">
                                      <p:cBhvr>
                                        <p:cTn id="23" dur="500" fill="hold"/>
                                        <p:tgtEl>
                                          <p:spTgt spid="296"/>
                                        </p:tgtEl>
                                        <p:attrNameLst>
                                          <p:attrName>ppt_h</p:attrName>
                                        </p:attrNameLst>
                                      </p:cBhvr>
                                      <p:tavLst>
                                        <p:tav tm="0">
                                          <p:val>
                                            <p:strVal val="4*#ppt_h"/>
                                          </p:val>
                                        </p:tav>
                                        <p:tav tm="100000">
                                          <p:val>
                                            <p:strVal val="#ppt_h"/>
                                          </p:val>
                                        </p:tav>
                                      </p:tavLst>
                                    </p:anim>
                                  </p:childTnLst>
                                </p:cTn>
                              </p:par>
                            </p:childTnLst>
                          </p:cTn>
                        </p:par>
                        <p:par>
                          <p:cTn id="24" fill="hold">
                            <p:stCondLst>
                              <p:cond delay="4250"/>
                            </p:stCondLst>
                            <p:childTnLst>
                              <p:par>
                                <p:cTn id="25" presetID="23" presetClass="entr" presetSubtype="32" fill="hold" grpId="5" nodeType="afterEffect">
                                  <p:stCondLst>
                                    <p:cond delay="0"/>
                                  </p:stCondLst>
                                  <p:iterate type="lt">
                                    <p:tmAbs val="0"/>
                                  </p:iterate>
                                  <p:childTnLst>
                                    <p:set>
                                      <p:cBhvr>
                                        <p:cTn id="26" fill="hold"/>
                                        <p:tgtEl>
                                          <p:spTgt spid="297"/>
                                        </p:tgtEl>
                                        <p:attrNameLst>
                                          <p:attrName>style.visibility</p:attrName>
                                        </p:attrNameLst>
                                      </p:cBhvr>
                                      <p:to>
                                        <p:strVal val="visible"/>
                                      </p:to>
                                    </p:set>
                                    <p:anim calcmode="lin" valueType="num">
                                      <p:cBhvr>
                                        <p:cTn id="27" dur="250" fill="hold"/>
                                        <p:tgtEl>
                                          <p:spTgt spid="297"/>
                                        </p:tgtEl>
                                        <p:attrNameLst>
                                          <p:attrName>ppt_w</p:attrName>
                                        </p:attrNameLst>
                                      </p:cBhvr>
                                      <p:tavLst>
                                        <p:tav tm="0">
                                          <p:val>
                                            <p:strVal val="4*#ppt_w"/>
                                          </p:val>
                                        </p:tav>
                                        <p:tav tm="100000">
                                          <p:val>
                                            <p:strVal val="#ppt_w"/>
                                          </p:val>
                                        </p:tav>
                                      </p:tavLst>
                                    </p:anim>
                                    <p:anim calcmode="lin" valueType="num">
                                      <p:cBhvr>
                                        <p:cTn id="28" dur="250" fill="hold"/>
                                        <p:tgtEl>
                                          <p:spTgt spid="29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1" animBg="1" advAuto="0"/>
      <p:bldP spid="294" grpId="2" animBg="1" advAuto="0"/>
      <p:bldP spid="295" grpId="3" animBg="1" advAuto="0"/>
      <p:bldP spid="296" grpId="4" animBg="1" advAuto="0"/>
      <p:bldP spid="297" grpId="5"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droppedImage.pdf" descr="droppedImage.pdf"/>
          <p:cNvPicPr>
            <a:picLocks noChangeAspect="1"/>
          </p:cNvPicPr>
          <p:nvPr/>
        </p:nvPicPr>
        <p:blipFill>
          <a:blip r:embed="rId2"/>
          <a:stretch>
            <a:fillRect/>
          </a:stretch>
        </p:blipFill>
        <p:spPr>
          <a:xfrm>
            <a:off x="2844800" y="2194424"/>
            <a:ext cx="7331456" cy="7484834"/>
          </a:xfrm>
          <a:prstGeom prst="rect">
            <a:avLst/>
          </a:prstGeom>
          <a:ln w="12700">
            <a:miter lim="400000"/>
          </a:ln>
        </p:spPr>
      </p:pic>
      <p:sp>
        <p:nvSpPr>
          <p:cNvPr id="301" name="5-point scales"/>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5-point scales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droppedImage.png" descr="droppedImage.png"/>
          <p:cNvPicPr>
            <a:picLocks noChangeAspect="1"/>
          </p:cNvPicPr>
          <p:nvPr/>
        </p:nvPicPr>
        <p:blipFill>
          <a:blip r:embed="rId2"/>
          <a:stretch>
            <a:fillRect/>
          </a:stretch>
        </p:blipFill>
        <p:spPr>
          <a:xfrm>
            <a:off x="-292608" y="1235456"/>
            <a:ext cx="8046720" cy="8615680"/>
          </a:xfrm>
          <a:prstGeom prst="rect">
            <a:avLst/>
          </a:prstGeom>
          <a:ln w="12700">
            <a:miter lim="400000"/>
          </a:ln>
        </p:spPr>
      </p:pic>
      <p:pic>
        <p:nvPicPr>
          <p:cNvPr id="304" name="droppedImage.png" descr="droppedImage.png"/>
          <p:cNvPicPr>
            <a:picLocks noChangeAspect="1"/>
          </p:cNvPicPr>
          <p:nvPr/>
        </p:nvPicPr>
        <p:blipFill>
          <a:blip r:embed="rId3"/>
          <a:stretch>
            <a:fillRect/>
          </a:stretch>
        </p:blipFill>
        <p:spPr>
          <a:xfrm>
            <a:off x="-178816" y="-195072"/>
            <a:ext cx="16467329" cy="1446785"/>
          </a:xfrm>
          <a:prstGeom prst="rect">
            <a:avLst/>
          </a:prstGeom>
          <a:ln w="12700">
            <a:miter lim="400000"/>
          </a:ln>
        </p:spPr>
      </p:pic>
      <p:pic>
        <p:nvPicPr>
          <p:cNvPr id="305" name="droppedImage.png" descr="droppedImage.png"/>
          <p:cNvPicPr>
            <a:picLocks noChangeAspect="1"/>
          </p:cNvPicPr>
          <p:nvPr/>
        </p:nvPicPr>
        <p:blipFill>
          <a:blip r:embed="rId4"/>
          <a:stretch>
            <a:fillRect/>
          </a:stretch>
        </p:blipFill>
        <p:spPr>
          <a:xfrm>
            <a:off x="3441890" y="-212939"/>
            <a:ext cx="20970241" cy="818659"/>
          </a:xfrm>
          <a:prstGeom prst="rect">
            <a:avLst/>
          </a:prstGeom>
          <a:ln w="12700">
            <a:miter lim="400000"/>
          </a:ln>
        </p:spPr>
      </p:pic>
      <p:sp>
        <p:nvSpPr>
          <p:cNvPr id="306" name="Why was Heather Locklear arrested?…"/>
          <p:cNvSpPr txBox="1"/>
          <p:nvPr/>
        </p:nvSpPr>
        <p:spPr>
          <a:xfrm>
            <a:off x="7754111" y="1641855"/>
            <a:ext cx="5234434" cy="8030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normAutofit/>
          </a:bodyPr>
          <a:lstStyle/>
          <a:p>
            <a:pPr marL="511175" indent="-511175" defTabSz="420623">
              <a:buClr>
                <a:srgbClr val="C0C0C0"/>
              </a:buClr>
              <a:buSzPct val="171000"/>
              <a:buChar char="•"/>
              <a:defRPr sz="3680">
                <a:latin typeface="+mj-lt"/>
                <a:ea typeface="+mj-ea"/>
                <a:cs typeface="+mj-cs"/>
                <a:sym typeface="Gill Sans"/>
              </a:defRPr>
            </a:pPr>
            <a:endParaRPr/>
          </a:p>
          <a:p>
            <a:pPr marL="511175" indent="-511175" defTabSz="420623">
              <a:buClr>
                <a:srgbClr val="C0C0C0"/>
              </a:buClr>
              <a:buSzPct val="171000"/>
              <a:buChar char="•"/>
              <a:defRPr sz="3680">
                <a:latin typeface="+mj-lt"/>
                <a:ea typeface="+mj-ea"/>
                <a:cs typeface="+mj-cs"/>
                <a:sym typeface="Gill Sans"/>
              </a:defRPr>
            </a:pPr>
            <a:r>
              <a:t>Why was Heather Locklear arrested? </a:t>
            </a:r>
          </a:p>
          <a:p>
            <a:pPr marL="748641" lvl="1" indent="-514961" defTabSz="420623">
              <a:buClr>
                <a:srgbClr val="C0C0C0"/>
              </a:buClr>
              <a:buSzPct val="100000"/>
              <a:buFont typeface="Lucida Grande"/>
              <a:buChar char="‣"/>
              <a:defRPr sz="3128">
                <a:solidFill>
                  <a:srgbClr val="797979"/>
                </a:solidFill>
                <a:latin typeface="+mj-lt"/>
                <a:ea typeface="+mj-ea"/>
                <a:cs typeface="+mj-cs"/>
                <a:sym typeface="Gill Sans"/>
              </a:defRPr>
            </a:pPr>
            <a:r>
              <a:t>She was arrested on suspicion of driving under the influence of drugs. </a:t>
            </a:r>
          </a:p>
          <a:p>
            <a:pPr marL="511175" indent="-511175" defTabSz="420623">
              <a:buClr>
                <a:srgbClr val="C0C0C0"/>
              </a:buClr>
              <a:buSzPct val="171000"/>
              <a:buChar char="•"/>
              <a:defRPr sz="3680">
                <a:latin typeface="+mj-lt"/>
                <a:ea typeface="+mj-ea"/>
                <a:cs typeface="+mj-cs"/>
                <a:sym typeface="Gill Sans"/>
              </a:defRPr>
            </a:pPr>
            <a:r>
              <a:t>Why did the bystander call emergency services? </a:t>
            </a:r>
          </a:p>
          <a:p>
            <a:pPr marL="748641" lvl="1" indent="-514961" defTabSz="420623">
              <a:buClr>
                <a:srgbClr val="C0C0C0"/>
              </a:buClr>
              <a:buSzPct val="100000"/>
              <a:buFont typeface="Lucida Grande"/>
              <a:buChar char="‣"/>
              <a:defRPr sz="3128">
                <a:latin typeface="+mj-lt"/>
                <a:ea typeface="+mj-ea"/>
                <a:cs typeface="+mj-cs"/>
                <a:sym typeface="Gill Sans"/>
              </a:defRPr>
            </a:pPr>
            <a:r>
              <a:rPr>
                <a:solidFill>
                  <a:srgbClr val="797979"/>
                </a:solidFill>
              </a:rPr>
              <a:t>He was concerned for Ms. Locklear’s life.</a:t>
            </a:r>
            <a:r>
              <a:t> </a:t>
            </a:r>
          </a:p>
          <a:p>
            <a:pPr marL="511175" indent="-511175" defTabSz="420623">
              <a:buClr>
                <a:srgbClr val="C0C0C0"/>
              </a:buClr>
              <a:buSzPct val="171000"/>
              <a:buChar char="•"/>
              <a:defRPr sz="3680">
                <a:latin typeface="+mj-lt"/>
                <a:ea typeface="+mj-ea"/>
                <a:cs typeface="+mj-cs"/>
                <a:sym typeface="Gill Sans"/>
              </a:defRPr>
            </a:pPr>
            <a:r>
              <a:t>Where did the witness see her acting abnormally? </a:t>
            </a:r>
          </a:p>
          <a:p>
            <a:pPr marL="748641" lvl="1" indent="-514961" defTabSz="420623">
              <a:buClr>
                <a:srgbClr val="C0C0C0"/>
              </a:buClr>
              <a:buSzPct val="100000"/>
              <a:buFont typeface="Lucida Grande"/>
              <a:buChar char="‣"/>
              <a:defRPr sz="3128">
                <a:solidFill>
                  <a:srgbClr val="797979"/>
                </a:solidFill>
                <a:latin typeface="+mj-lt"/>
                <a:ea typeface="+mj-ea"/>
                <a:cs typeface="+mj-cs"/>
                <a:sym typeface="Gill Sans"/>
              </a:defRPr>
            </a:pPr>
            <a:r>
              <a:t>Pulling out of parking in Montecito </a:t>
            </a:r>
          </a:p>
        </p:txBody>
      </p:sp>
      <p:sp>
        <p:nvSpPr>
          <p:cNvPr id="307" name="Heather Locklear Arrested for…"/>
          <p:cNvSpPr txBox="1"/>
          <p:nvPr/>
        </p:nvSpPr>
        <p:spPr>
          <a:xfrm>
            <a:off x="12192" y="1267968"/>
            <a:ext cx="7542784" cy="1755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08"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06">
                                            <p:bg/>
                                          </p:spTgt>
                                        </p:tgtEl>
                                        <p:attrNameLst>
                                          <p:attrName>style.visibility</p:attrName>
                                        </p:attrNameLst>
                                      </p:cBhvr>
                                      <p:to>
                                        <p:strVal val="visible"/>
                                      </p:to>
                                    </p:set>
                                    <p:animEffect transition="in" filter="fade">
                                      <p:cBhvr>
                                        <p:cTn id="7" dur="750"/>
                                        <p:tgtEl>
                                          <p:spTgt spid="306">
                                            <p:bg/>
                                          </p:spTgt>
                                        </p:tgtEl>
                                      </p:cBhvr>
                                    </p:animEffect>
                                  </p:childTnLst>
                                </p:cTn>
                              </p:par>
                              <p:par>
                                <p:cTn id="8" presetID="10" presetClass="entr" presetSubtype="0" fill="hold" grpId="1" nodeType="withEffect">
                                  <p:stCondLst>
                                    <p:cond delay="0"/>
                                  </p:stCondLst>
                                  <p:iterate>
                                    <p:tmAbs val="0"/>
                                  </p:iterate>
                                  <p:childTnLst>
                                    <p:set>
                                      <p:cBhvr>
                                        <p:cTn id="9" fill="hold"/>
                                        <p:tgtEl>
                                          <p:spTgt spid="306">
                                            <p:txEl>
                                              <p:pRg st="0" end="0"/>
                                            </p:txEl>
                                          </p:spTgt>
                                        </p:tgtEl>
                                        <p:attrNameLst>
                                          <p:attrName>style.visibility</p:attrName>
                                        </p:attrNameLst>
                                      </p:cBhvr>
                                      <p:to>
                                        <p:strVal val="visible"/>
                                      </p:to>
                                    </p:set>
                                    <p:animEffect transition="in" filter="fade">
                                      <p:cBhvr>
                                        <p:cTn id="10" dur="750"/>
                                        <p:tgtEl>
                                          <p:spTgt spid="306">
                                            <p:txEl>
                                              <p:pRg st="0" end="0"/>
                                            </p:txEl>
                                          </p:spTgt>
                                        </p:tgtEl>
                                      </p:cBhvr>
                                    </p:animEffect>
                                  </p:childTnLst>
                                </p:cTn>
                              </p:par>
                            </p:childTnLst>
                          </p:cTn>
                        </p:par>
                        <p:par>
                          <p:cTn id="11" fill="hold">
                            <p:stCondLst>
                              <p:cond delay="750"/>
                            </p:stCondLst>
                            <p:childTnLst>
                              <p:par>
                                <p:cTn id="12" presetID="10" presetClass="entr" fill="hold" grpId="1" nodeType="afterEffect">
                                  <p:stCondLst>
                                    <p:cond delay="0"/>
                                  </p:stCondLst>
                                  <p:iterate>
                                    <p:tmAbs val="0"/>
                                  </p:iterate>
                                  <p:childTnLst>
                                    <p:set>
                                      <p:cBhvr>
                                        <p:cTn id="13" fill="hold"/>
                                        <p:tgtEl>
                                          <p:spTgt spid="306">
                                            <p:txEl>
                                              <p:pRg st="1" end="1"/>
                                            </p:txEl>
                                          </p:spTgt>
                                        </p:tgtEl>
                                        <p:attrNameLst>
                                          <p:attrName>style.visibility</p:attrName>
                                        </p:attrNameLst>
                                      </p:cBhvr>
                                      <p:to>
                                        <p:strVal val="visible"/>
                                      </p:to>
                                    </p:set>
                                    <p:animEffect transition="in" filter="fade">
                                      <p:cBhvr>
                                        <p:cTn id="14" dur="750"/>
                                        <p:tgtEl>
                                          <p:spTgt spid="30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306">
                                            <p:txEl>
                                              <p:pRg st="2" end="2"/>
                                            </p:txEl>
                                          </p:spTgt>
                                        </p:tgtEl>
                                        <p:attrNameLst>
                                          <p:attrName>style.visibility</p:attrName>
                                        </p:attrNameLst>
                                      </p:cBhvr>
                                      <p:to>
                                        <p:strVal val="visible"/>
                                      </p:to>
                                    </p:set>
                                    <p:animEffect transition="in" filter="fade">
                                      <p:cBhvr>
                                        <p:cTn id="19" dur="750"/>
                                        <p:tgtEl>
                                          <p:spTgt spid="306">
                                            <p:txEl>
                                              <p:pRg st="2" end="2"/>
                                            </p:txEl>
                                          </p:spTgt>
                                        </p:tgtEl>
                                      </p:cBhvr>
                                    </p:animEffect>
                                  </p:childTnLst>
                                </p:cTn>
                              </p:par>
                            </p:childTnLst>
                          </p:cTn>
                        </p:par>
                        <p:par>
                          <p:cTn id="20" fill="hold">
                            <p:stCondLst>
                              <p:cond delay="750"/>
                            </p:stCondLst>
                            <p:childTnLst>
                              <p:par>
                                <p:cTn id="21" presetID="10" presetClass="entr" fill="hold" grpId="1" nodeType="afterEffect">
                                  <p:stCondLst>
                                    <p:cond delay="0"/>
                                  </p:stCondLst>
                                  <p:iterate>
                                    <p:tmAbs val="0"/>
                                  </p:iterate>
                                  <p:childTnLst>
                                    <p:set>
                                      <p:cBhvr>
                                        <p:cTn id="22" fill="hold"/>
                                        <p:tgtEl>
                                          <p:spTgt spid="306">
                                            <p:txEl>
                                              <p:pRg st="3" end="3"/>
                                            </p:txEl>
                                          </p:spTgt>
                                        </p:tgtEl>
                                        <p:attrNameLst>
                                          <p:attrName>style.visibility</p:attrName>
                                        </p:attrNameLst>
                                      </p:cBhvr>
                                      <p:to>
                                        <p:strVal val="visible"/>
                                      </p:to>
                                    </p:set>
                                    <p:animEffect transition="in" filter="fade">
                                      <p:cBhvr>
                                        <p:cTn id="23" dur="750"/>
                                        <p:tgtEl>
                                          <p:spTgt spid="30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1" nodeType="clickEffect">
                                  <p:stCondLst>
                                    <p:cond delay="0"/>
                                  </p:stCondLst>
                                  <p:iterate>
                                    <p:tmAbs val="0"/>
                                  </p:iterate>
                                  <p:childTnLst>
                                    <p:set>
                                      <p:cBhvr>
                                        <p:cTn id="27" fill="hold"/>
                                        <p:tgtEl>
                                          <p:spTgt spid="306">
                                            <p:txEl>
                                              <p:pRg st="4" end="4"/>
                                            </p:txEl>
                                          </p:spTgt>
                                        </p:tgtEl>
                                        <p:attrNameLst>
                                          <p:attrName>style.visibility</p:attrName>
                                        </p:attrNameLst>
                                      </p:cBhvr>
                                      <p:to>
                                        <p:strVal val="visible"/>
                                      </p:to>
                                    </p:set>
                                    <p:animEffect transition="in" filter="fade">
                                      <p:cBhvr>
                                        <p:cTn id="28" dur="750"/>
                                        <p:tgtEl>
                                          <p:spTgt spid="306">
                                            <p:txEl>
                                              <p:pRg st="4" end="4"/>
                                            </p:txEl>
                                          </p:spTgt>
                                        </p:tgtEl>
                                      </p:cBhvr>
                                    </p:animEffect>
                                  </p:childTnLst>
                                </p:cTn>
                              </p:par>
                            </p:childTnLst>
                          </p:cTn>
                        </p:par>
                        <p:par>
                          <p:cTn id="29" fill="hold">
                            <p:stCondLst>
                              <p:cond delay="750"/>
                            </p:stCondLst>
                            <p:childTnLst>
                              <p:par>
                                <p:cTn id="30" presetID="10" presetClass="entr" fill="hold" grpId="1" nodeType="afterEffect">
                                  <p:stCondLst>
                                    <p:cond delay="0"/>
                                  </p:stCondLst>
                                  <p:iterate>
                                    <p:tmAbs val="0"/>
                                  </p:iterate>
                                  <p:childTnLst>
                                    <p:set>
                                      <p:cBhvr>
                                        <p:cTn id="31" fill="hold"/>
                                        <p:tgtEl>
                                          <p:spTgt spid="306">
                                            <p:txEl>
                                              <p:pRg st="5" end="5"/>
                                            </p:txEl>
                                          </p:spTgt>
                                        </p:tgtEl>
                                        <p:attrNameLst>
                                          <p:attrName>style.visibility</p:attrName>
                                        </p:attrNameLst>
                                      </p:cBhvr>
                                      <p:to>
                                        <p:strVal val="visible"/>
                                      </p:to>
                                    </p:set>
                                    <p:animEffect transition="in" filter="fade">
                                      <p:cBhvr>
                                        <p:cTn id="32" dur="750"/>
                                        <p:tgtEl>
                                          <p:spTgt spid="3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 name="droppedImage.png" descr="droppedImage.png"/>
          <p:cNvPicPr>
            <a:picLocks noChangeAspect="1"/>
          </p:cNvPicPr>
          <p:nvPr/>
        </p:nvPicPr>
        <p:blipFill>
          <a:blip r:embed="rId2"/>
          <a:stretch>
            <a:fillRect/>
          </a:stretch>
        </p:blipFill>
        <p:spPr>
          <a:xfrm>
            <a:off x="-292608" y="1235456"/>
            <a:ext cx="8046720" cy="8615680"/>
          </a:xfrm>
          <a:prstGeom prst="rect">
            <a:avLst/>
          </a:prstGeom>
          <a:ln w="12700">
            <a:miter lim="400000"/>
          </a:ln>
        </p:spPr>
      </p:pic>
      <p:pic>
        <p:nvPicPr>
          <p:cNvPr id="311" name="droppedImage.png" descr="droppedImage.png"/>
          <p:cNvPicPr>
            <a:picLocks noChangeAspect="1"/>
          </p:cNvPicPr>
          <p:nvPr/>
        </p:nvPicPr>
        <p:blipFill>
          <a:blip r:embed="rId3"/>
          <a:stretch>
            <a:fillRect/>
          </a:stretch>
        </p:blipFill>
        <p:spPr>
          <a:xfrm>
            <a:off x="-178816" y="-195072"/>
            <a:ext cx="16467329" cy="1446785"/>
          </a:xfrm>
          <a:prstGeom prst="rect">
            <a:avLst/>
          </a:prstGeom>
          <a:ln w="12700">
            <a:miter lim="400000"/>
          </a:ln>
        </p:spPr>
      </p:pic>
      <p:pic>
        <p:nvPicPr>
          <p:cNvPr id="312" name="droppedImage.png" descr="droppedImage.png"/>
          <p:cNvPicPr>
            <a:picLocks noChangeAspect="1"/>
          </p:cNvPicPr>
          <p:nvPr/>
        </p:nvPicPr>
        <p:blipFill>
          <a:blip r:embed="rId4"/>
          <a:stretch>
            <a:fillRect/>
          </a:stretch>
        </p:blipFill>
        <p:spPr>
          <a:xfrm>
            <a:off x="3441890" y="-212939"/>
            <a:ext cx="20970241" cy="818659"/>
          </a:xfrm>
          <a:prstGeom prst="rect">
            <a:avLst/>
          </a:prstGeom>
          <a:ln w="12700">
            <a:miter lim="400000"/>
          </a:ln>
        </p:spPr>
      </p:pic>
      <p:sp>
        <p:nvSpPr>
          <p:cNvPr id="313" name="Why was Heather Locklear arrested?…"/>
          <p:cNvSpPr txBox="1"/>
          <p:nvPr/>
        </p:nvSpPr>
        <p:spPr>
          <a:xfrm>
            <a:off x="7754111" y="1641855"/>
            <a:ext cx="5234434" cy="8030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normAutofit lnSpcReduction="10000"/>
          </a:bodyPr>
          <a:lstStyle/>
          <a:p>
            <a:pPr marL="533400" indent="-533400" defTabSz="438911">
              <a:buClr>
                <a:srgbClr val="C0C0C0"/>
              </a:buClr>
              <a:buSzPct val="171000"/>
              <a:buChar char="•"/>
              <a:defRPr sz="3839">
                <a:latin typeface="+mj-lt"/>
                <a:ea typeface="+mj-ea"/>
                <a:cs typeface="+mj-cs"/>
                <a:sym typeface="Gill Sans"/>
              </a:defRPr>
            </a:pPr>
            <a:r>
              <a:t>Why was Heather Locklear arrested? </a:t>
            </a:r>
            <a:br/>
            <a:endParaRPr/>
          </a:p>
          <a:p>
            <a:pPr marL="533400" indent="-533400" defTabSz="438911">
              <a:buClr>
                <a:srgbClr val="C0C0C0"/>
              </a:buClr>
              <a:buSzPct val="171000"/>
              <a:buChar char="•"/>
              <a:defRPr sz="3839">
                <a:latin typeface="+mj-lt"/>
                <a:ea typeface="+mj-ea"/>
                <a:cs typeface="+mj-cs"/>
                <a:sym typeface="Gill Sans"/>
              </a:defRPr>
            </a:pPr>
            <a:endParaRPr/>
          </a:p>
          <a:p>
            <a:pPr marL="533400" indent="-533400" defTabSz="438911">
              <a:buClr>
                <a:srgbClr val="C0C0C0"/>
              </a:buClr>
              <a:buSzPct val="171000"/>
              <a:buChar char="•"/>
              <a:defRPr sz="3839">
                <a:latin typeface="+mj-lt"/>
                <a:ea typeface="+mj-ea"/>
                <a:cs typeface="+mj-cs"/>
                <a:sym typeface="Gill Sans"/>
              </a:defRPr>
            </a:pPr>
            <a:r>
              <a:t>Why did the bystander call emergency services?</a:t>
            </a:r>
          </a:p>
          <a:p>
            <a:pPr defTabSz="438911">
              <a:defRPr sz="3839">
                <a:latin typeface="+mj-lt"/>
                <a:ea typeface="+mj-ea"/>
                <a:cs typeface="+mj-cs"/>
                <a:sym typeface="Gill Sans"/>
              </a:defRPr>
            </a:pPr>
            <a:br/>
            <a:endParaRPr sz="3648"/>
          </a:p>
          <a:p>
            <a:pPr marL="533400" indent="-533400" defTabSz="438911">
              <a:buClr>
                <a:srgbClr val="C0C0C0"/>
              </a:buClr>
              <a:buSzPct val="171000"/>
              <a:buChar char="•"/>
              <a:defRPr sz="3839">
                <a:latin typeface="+mj-lt"/>
                <a:ea typeface="+mj-ea"/>
                <a:cs typeface="+mj-cs"/>
                <a:sym typeface="Gill Sans"/>
              </a:defRPr>
            </a:pPr>
            <a:r>
              <a:t>Where did the witness see her acting abnormally?</a:t>
            </a:r>
            <a:br/>
            <a:r>
              <a:t> </a:t>
            </a:r>
            <a:br/>
            <a:endParaRPr/>
          </a:p>
        </p:txBody>
      </p:sp>
      <p:sp>
        <p:nvSpPr>
          <p:cNvPr id="314" name="Heather Locklear Arrested for…"/>
          <p:cNvSpPr txBox="1"/>
          <p:nvPr/>
        </p:nvSpPr>
        <p:spPr>
          <a:xfrm>
            <a:off x="12192" y="1313942"/>
            <a:ext cx="7542784" cy="166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15"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16" name="Was arrested actress Heather Locklear because of the driving under the effect of an unknown medicine"/>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Was arrested actress Heather Locklear because of the driving under the effect of an unknown medicine</a:t>
            </a:r>
          </a:p>
        </p:txBody>
      </p:sp>
      <p:sp>
        <p:nvSpPr>
          <p:cNvPr id="317" name="Driving while medicated"/>
          <p:cNvSpPr txBox="1"/>
          <p:nvPr/>
        </p:nvSpPr>
        <p:spPr>
          <a:xfrm>
            <a:off x="8176768" y="3121151"/>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while medicated</a:t>
            </a:r>
          </a:p>
        </p:txBody>
      </p:sp>
      <p:sp>
        <p:nvSpPr>
          <p:cNvPr id="318" name="The actress Heather Locklear that is known to the Amanda through the role from the series &quot;Melrose Place&quot; was arrested at this weekend in Santa Barbara (Californium) because of the driving under the effect of an unknown medicine. A female witness observe"/>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The actress Heather Locklear that is known to the Amanda through the role from the series "Melrose Place" was arrested at this weekend in Santa Barbara (Californium) because of the driving under the effect of an unknown medicine. A female witness observed she attempted in quite strange way how to go from their parking space in Montecito, speaker of the traffic police of californium told the warehouse `People'. The female witness told in detail, that Locklear 'pressed `after 16:30 clock accelerator and a lot of noise did when she attempted to move their car towards behind or forward from the parking space, and when it went backwards, she pulled itself together unites Male at their sunglasses'. A little later the female witness that did probably not have Anfangs the actress Erkannt saw that Locklear stopped on a street seemed likely and the car got out.</a:t>
            </a:r>
          </a:p>
          <a:p>
            <a:pPr>
              <a:spcBef>
                <a:spcPts val="1600"/>
              </a:spcBef>
              <a:defRPr sz="1800"/>
            </a:pPr>
            <a:endParaRPr/>
          </a:p>
        </p:txBody>
      </p:sp>
      <p:sp>
        <p:nvSpPr>
          <p:cNvPr id="319" name="There was a lot of noise"/>
          <p:cNvSpPr txBox="1"/>
          <p:nvPr/>
        </p:nvSpPr>
        <p:spPr>
          <a:xfrm>
            <a:off x="8176768" y="609600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There was a lot of noise</a:t>
            </a:r>
          </a:p>
        </p:txBody>
      </p:sp>
      <p:sp>
        <p:nvSpPr>
          <p:cNvPr id="320" name="In a parking lot"/>
          <p:cNvSpPr txBox="1"/>
          <p:nvPr/>
        </p:nvSpPr>
        <p:spPr>
          <a:xfrm>
            <a:off x="8128000" y="902208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In a parking lot</a:t>
            </a:r>
          </a:p>
        </p:txBody>
      </p:sp>
      <p:sp>
        <p:nvSpPr>
          <p:cNvPr id="321" name="Rectangle"/>
          <p:cNvSpPr/>
          <p:nvPr/>
        </p:nvSpPr>
        <p:spPr>
          <a:xfrm>
            <a:off x="8160511" y="3072383"/>
            <a:ext cx="4600449"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22" name="Rectangle"/>
          <p:cNvSpPr/>
          <p:nvPr/>
        </p:nvSpPr>
        <p:spPr>
          <a:xfrm>
            <a:off x="8144255" y="6030976"/>
            <a:ext cx="4600449"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23" name="Rectangle"/>
          <p:cNvSpPr/>
          <p:nvPr/>
        </p:nvSpPr>
        <p:spPr>
          <a:xfrm>
            <a:off x="8128000" y="8989567"/>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316"/>
                                        </p:tgtEl>
                                        <p:attrNameLst>
                                          <p:attrName>style.visibility</p:attrName>
                                        </p:attrNameLst>
                                      </p:cBhvr>
                                      <p:to>
                                        <p:strVal val="visible"/>
                                      </p:to>
                                    </p:set>
                                    <p:anim calcmode="lin" valueType="num">
                                      <p:cBhvr>
                                        <p:cTn id="7" dur="1000" fill="hold"/>
                                        <p:tgtEl>
                                          <p:spTgt spid="316"/>
                                        </p:tgtEl>
                                        <p:attrNameLst>
                                          <p:attrName>ppt_x</p:attrName>
                                        </p:attrNameLst>
                                      </p:cBhvr>
                                      <p:tavLst>
                                        <p:tav tm="0">
                                          <p:val>
                                            <p:strVal val="#ppt_x"/>
                                          </p:val>
                                        </p:tav>
                                        <p:tav tm="100000">
                                          <p:val>
                                            <p:strVal val="#ppt_x"/>
                                          </p:val>
                                        </p:tav>
                                      </p:tavLst>
                                    </p:anim>
                                    <p:anim calcmode="lin" valueType="num">
                                      <p:cBhvr>
                                        <p:cTn id="8" dur="1000" fill="hold"/>
                                        <p:tgtEl>
                                          <p:spTgt spid="31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grpId="2" nodeType="afterEffect">
                                  <p:stCondLst>
                                    <p:cond delay="0"/>
                                  </p:stCondLst>
                                  <p:iterate>
                                    <p:tmAbs val="0"/>
                                  </p:iterate>
                                  <p:childTnLst>
                                    <p:set>
                                      <p:cBhvr>
                                        <p:cTn id="11" fill="hold"/>
                                        <p:tgtEl>
                                          <p:spTgt spid="318"/>
                                        </p:tgtEl>
                                        <p:attrNameLst>
                                          <p:attrName>style.visibility</p:attrName>
                                        </p:attrNameLst>
                                      </p:cBhvr>
                                      <p:to>
                                        <p:strVal val="visible"/>
                                      </p:to>
                                    </p:set>
                                    <p:anim calcmode="lin" valueType="num">
                                      <p:cBhvr>
                                        <p:cTn id="12" dur="1000" fill="hold"/>
                                        <p:tgtEl>
                                          <p:spTgt spid="318"/>
                                        </p:tgtEl>
                                        <p:attrNameLst>
                                          <p:attrName>ppt_x</p:attrName>
                                        </p:attrNameLst>
                                      </p:cBhvr>
                                      <p:tavLst>
                                        <p:tav tm="0">
                                          <p:val>
                                            <p:strVal val="#ppt_x"/>
                                          </p:val>
                                        </p:tav>
                                        <p:tav tm="100000">
                                          <p:val>
                                            <p:strVal val="#ppt_x"/>
                                          </p:val>
                                        </p:tav>
                                      </p:tavLst>
                                    </p:anim>
                                    <p:anim calcmode="lin" valueType="num">
                                      <p:cBhvr>
                                        <p:cTn id="13" dur="1000" fill="hold"/>
                                        <p:tgtEl>
                                          <p:spTgt spid="31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3" nodeType="clickEffect">
                                  <p:stCondLst>
                                    <p:cond delay="0"/>
                                  </p:stCondLst>
                                  <p:iterate type="lt">
                                    <p:tmAbs val="100"/>
                                  </p:iterate>
                                  <p:childTnLst>
                                    <p:set>
                                      <p:cBhvr>
                                        <p:cTn id="17" fill="hold"/>
                                        <p:tgtEl>
                                          <p:spTgt spid="31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4" nodeType="afterEffect">
                                  <p:stCondLst>
                                    <p:cond delay="0"/>
                                  </p:stCondLst>
                                  <p:iterate type="lt">
                                    <p:tmAbs val="100"/>
                                  </p:iterate>
                                  <p:childTnLst>
                                    <p:set>
                                      <p:cBhvr>
                                        <p:cTn id="20" fill="hold"/>
                                        <p:tgtEl>
                                          <p:spTgt spid="3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5" nodeType="afterEffect">
                                  <p:stCondLst>
                                    <p:cond delay="0"/>
                                  </p:stCondLst>
                                  <p:iterate type="lt">
                                    <p:tmAbs val="100"/>
                                  </p:iterate>
                                  <p:childTnLst>
                                    <p:set>
                                      <p:cBhvr>
                                        <p:cTn id="23" fill="hold"/>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1" animBg="1" advAuto="0"/>
      <p:bldP spid="317" grpId="3" animBg="1" advAuto="0"/>
      <p:bldP spid="318" grpId="2" animBg="1" advAuto="0"/>
      <p:bldP spid="319" grpId="4" animBg="1" advAuto="0"/>
      <p:bldP spid="320" grpId="5"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 name="droppedImage.png" descr="droppedImage.png"/>
          <p:cNvPicPr>
            <a:picLocks noChangeAspect="1"/>
          </p:cNvPicPr>
          <p:nvPr/>
        </p:nvPicPr>
        <p:blipFill>
          <a:blip r:embed="rId2"/>
          <a:stretch>
            <a:fillRect/>
          </a:stretch>
        </p:blipFill>
        <p:spPr>
          <a:xfrm>
            <a:off x="-292608" y="1235456"/>
            <a:ext cx="8046720" cy="8615680"/>
          </a:xfrm>
          <a:prstGeom prst="rect">
            <a:avLst/>
          </a:prstGeom>
          <a:ln w="12700">
            <a:miter lim="400000"/>
          </a:ln>
        </p:spPr>
      </p:pic>
      <p:pic>
        <p:nvPicPr>
          <p:cNvPr id="326" name="droppedImage.png" descr="droppedImage.png"/>
          <p:cNvPicPr>
            <a:picLocks noChangeAspect="1"/>
          </p:cNvPicPr>
          <p:nvPr/>
        </p:nvPicPr>
        <p:blipFill>
          <a:blip r:embed="rId3"/>
          <a:stretch>
            <a:fillRect/>
          </a:stretch>
        </p:blipFill>
        <p:spPr>
          <a:xfrm>
            <a:off x="-178816" y="-195072"/>
            <a:ext cx="16467329" cy="1446785"/>
          </a:xfrm>
          <a:prstGeom prst="rect">
            <a:avLst/>
          </a:prstGeom>
          <a:ln w="12700">
            <a:miter lim="400000"/>
          </a:ln>
        </p:spPr>
      </p:pic>
      <p:pic>
        <p:nvPicPr>
          <p:cNvPr id="327" name="droppedImage.png" descr="droppedImage.png"/>
          <p:cNvPicPr>
            <a:picLocks noChangeAspect="1"/>
          </p:cNvPicPr>
          <p:nvPr/>
        </p:nvPicPr>
        <p:blipFill>
          <a:blip r:embed="rId4"/>
          <a:stretch>
            <a:fillRect/>
          </a:stretch>
        </p:blipFill>
        <p:spPr>
          <a:xfrm>
            <a:off x="3441890" y="-212939"/>
            <a:ext cx="20970241" cy="818659"/>
          </a:xfrm>
          <a:prstGeom prst="rect">
            <a:avLst/>
          </a:prstGeom>
          <a:ln w="12700">
            <a:miter lim="400000"/>
          </a:ln>
        </p:spPr>
      </p:pic>
      <p:sp>
        <p:nvSpPr>
          <p:cNvPr id="328" name="Heather Locklear Arrested for…"/>
          <p:cNvSpPr txBox="1"/>
          <p:nvPr/>
        </p:nvSpPr>
        <p:spPr>
          <a:xfrm>
            <a:off x="12192" y="1313942"/>
            <a:ext cx="7542784" cy="166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29"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30" name="Was arrested actress Heather Locklear because of the driving under the effect of an unknown medicine"/>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Was arrested actress Heather Locklear because of the driving under the effect of an unknown medicine</a:t>
            </a:r>
          </a:p>
        </p:txBody>
      </p:sp>
      <p:sp>
        <p:nvSpPr>
          <p:cNvPr id="331" name="The actress Heather Locklear that is known to the Amanda through the role from the series &quot;Melrose Place&quot; was arrested at this weekend in Santa Barbara (Californium) because of the driving under the effect of an unknown medicine. A female witness observe"/>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The actress Heather Locklear that is known to the Amanda through the role from the series "Melrose Place" was arrested at this weekend in Santa Barbara (Californium) because of the driving under the effect of an unknown medicine. A female witness observed she attempted in quite strange way how to go from their parking space in Montecito, speaker of the traffic police of californium told the warehouse `People'. The female witness told in detail, that Locklear 'pressed `after 16:30 clock accelerator and a lot of noise did when she attempted to move their car towards behind or forward from the parking space, and when it went backwards, she pulled itself together unites Male at their sunglasses'. A little later the female witness that did probably not have Anfangs the actress Erkannt saw that Locklear stopped on a street seemed likely and the car got out.</a:t>
            </a:r>
          </a:p>
          <a:p>
            <a:pPr>
              <a:spcBef>
                <a:spcPts val="1600"/>
              </a:spcBef>
              <a:defRPr sz="1800"/>
            </a:pPr>
            <a:endParaRPr/>
          </a:p>
        </p:txBody>
      </p:sp>
      <p:sp>
        <p:nvSpPr>
          <p:cNvPr id="332" name="Actress Heather Locklear was due to driving under the influence of an unknown drug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Actress Heather Locklear was due to driving under the influence of an unknown drug arrested</a:t>
            </a:r>
          </a:p>
        </p:txBody>
      </p:sp>
      <p:sp>
        <p:nvSpPr>
          <p:cNvPr id="333" name="Actress Heather Locklear, by the role of Amanda from the series &quot;Melrose Place&quot; is known, was this weekend in Santa Barbara (California) because of driving under the influence of an unknown drug arrested. A witness had observed how it quite strange way t"/>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Actress Heather Locklear, by the role of Amanda from the series "Melrose Place" is known, was this weekend in Santa Barbara (California) because of driving under the influence of an unknown drug arrested. A witness had observed how it quite strange way tried to park their extended gap in Montecito, reported spokesman for the traffic police from California to the magazine `People '. The witness told in detail that Locklear `after 16:30 clock durchdrückte pedal and a lot of noise made by trying to her car to the rear or front of the park gap to move, and when she went backwards, took it a few times in their Sunglass'. Somewhat later the witness saw the beginning of the actress probably had not recognized that Locklear on a nearby road and stopped the car exit.</a:t>
            </a:r>
          </a:p>
          <a:p>
            <a:pPr>
              <a:spcBef>
                <a:spcPts val="1600"/>
              </a:spcBef>
              <a:defRPr sz="1800"/>
            </a:pPr>
            <a:endParaRPr/>
          </a:p>
          <a:p>
            <a:pPr>
              <a:spcBef>
                <a:spcPts val="1600"/>
              </a:spcBef>
              <a:defRPr sz="1800"/>
            </a:pPr>
            <a:r>
              <a:t>The witness was the person who notified the emergency service because they fear for `live Locklear had '. When the police patrol arrived, they found the actress in her car seat, which is across the street to stand and thus blocked the traffic. `They seemed to be disoriented, so they brought the policemen into a special drug and alcohol center, a test to make. According to a police spokesman, showed the actress cooperatively, excessive alcohol consumption was from the first moment excluded. `The first observations of officials to follow, we believe that Locklear under the influence of an unknown drug was' said the spokesman. Locklear was under suspicion, under the influence of an unspecified substance to drive, which could not be determined, and arrested to 19 clock in a local trial brought. Two months ago was after treatment Locklaer from the clinic in Arizona dismissed, where it against anxiety and depression was treated.</a:t>
            </a:r>
          </a:p>
        </p:txBody>
      </p:sp>
      <p:sp>
        <p:nvSpPr>
          <p:cNvPr id="334" name="Why was Heather Locklear arrested?…"/>
          <p:cNvSpPr txBox="1"/>
          <p:nvPr/>
        </p:nvSpPr>
        <p:spPr>
          <a:xfrm>
            <a:off x="7754111" y="1641855"/>
            <a:ext cx="5234434" cy="8030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normAutofit lnSpcReduction="10000"/>
          </a:bodyPr>
          <a:lstStyle/>
          <a:p>
            <a:pPr marL="533400" indent="-533400" defTabSz="438911">
              <a:buClr>
                <a:srgbClr val="C0C0C0"/>
              </a:buClr>
              <a:buSzPct val="171000"/>
              <a:buChar char="•"/>
              <a:defRPr sz="3839">
                <a:latin typeface="+mj-lt"/>
                <a:ea typeface="+mj-ea"/>
                <a:cs typeface="+mj-cs"/>
                <a:sym typeface="Gill Sans"/>
              </a:defRPr>
            </a:pPr>
            <a:r>
              <a:t>Why was Heather Locklear arrested? </a:t>
            </a:r>
            <a:br/>
            <a:endParaRPr/>
          </a:p>
          <a:p>
            <a:pPr marL="533400" indent="-533400" defTabSz="438911">
              <a:buClr>
                <a:srgbClr val="C0C0C0"/>
              </a:buClr>
              <a:buSzPct val="171000"/>
              <a:buChar char="•"/>
              <a:defRPr sz="3839">
                <a:latin typeface="+mj-lt"/>
                <a:ea typeface="+mj-ea"/>
                <a:cs typeface="+mj-cs"/>
                <a:sym typeface="Gill Sans"/>
              </a:defRPr>
            </a:pPr>
            <a:endParaRPr/>
          </a:p>
          <a:p>
            <a:pPr marL="533400" indent="-533400" defTabSz="438911">
              <a:buClr>
                <a:srgbClr val="C0C0C0"/>
              </a:buClr>
              <a:buSzPct val="171000"/>
              <a:buChar char="•"/>
              <a:defRPr sz="3839">
                <a:latin typeface="+mj-lt"/>
                <a:ea typeface="+mj-ea"/>
                <a:cs typeface="+mj-cs"/>
                <a:sym typeface="Gill Sans"/>
              </a:defRPr>
            </a:pPr>
            <a:r>
              <a:t>Why did the bystander call emergency services?</a:t>
            </a:r>
          </a:p>
          <a:p>
            <a:pPr defTabSz="438911">
              <a:defRPr sz="3839">
                <a:latin typeface="+mj-lt"/>
                <a:ea typeface="+mj-ea"/>
                <a:cs typeface="+mj-cs"/>
                <a:sym typeface="Gill Sans"/>
              </a:defRPr>
            </a:pPr>
            <a:br/>
            <a:endParaRPr sz="3648"/>
          </a:p>
          <a:p>
            <a:pPr marL="533400" indent="-533400" defTabSz="438911">
              <a:buClr>
                <a:srgbClr val="C0C0C0"/>
              </a:buClr>
              <a:buSzPct val="171000"/>
              <a:buChar char="•"/>
              <a:defRPr sz="3839">
                <a:latin typeface="+mj-lt"/>
                <a:ea typeface="+mj-ea"/>
                <a:cs typeface="+mj-cs"/>
                <a:sym typeface="Gill Sans"/>
              </a:defRPr>
            </a:pPr>
            <a:r>
              <a:t>Where did the witness see her acting abnormally?</a:t>
            </a:r>
            <a:br/>
            <a:r>
              <a:t> </a:t>
            </a:r>
            <a:br/>
            <a:endParaRPr/>
          </a:p>
        </p:txBody>
      </p:sp>
      <p:sp>
        <p:nvSpPr>
          <p:cNvPr id="335" name="Text"/>
          <p:cNvSpPr txBox="1"/>
          <p:nvPr/>
        </p:nvSpPr>
        <p:spPr>
          <a:xfrm>
            <a:off x="8176768" y="3121151"/>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 </a:t>
            </a:r>
          </a:p>
        </p:txBody>
      </p:sp>
      <p:sp>
        <p:nvSpPr>
          <p:cNvPr id="336" name="Text"/>
          <p:cNvSpPr txBox="1"/>
          <p:nvPr/>
        </p:nvSpPr>
        <p:spPr>
          <a:xfrm>
            <a:off x="8176768" y="609600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 </a:t>
            </a:r>
          </a:p>
        </p:txBody>
      </p:sp>
      <p:sp>
        <p:nvSpPr>
          <p:cNvPr id="337" name="Text"/>
          <p:cNvSpPr txBox="1"/>
          <p:nvPr/>
        </p:nvSpPr>
        <p:spPr>
          <a:xfrm>
            <a:off x="8128000" y="902208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 </a:t>
            </a:r>
          </a:p>
        </p:txBody>
      </p:sp>
      <p:sp>
        <p:nvSpPr>
          <p:cNvPr id="338" name="Rectangle"/>
          <p:cNvSpPr/>
          <p:nvPr/>
        </p:nvSpPr>
        <p:spPr>
          <a:xfrm>
            <a:off x="8160511" y="3072383"/>
            <a:ext cx="4600449"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39" name="Rectangle"/>
          <p:cNvSpPr/>
          <p:nvPr/>
        </p:nvSpPr>
        <p:spPr>
          <a:xfrm>
            <a:off x="8144255" y="6030976"/>
            <a:ext cx="4600449"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40" name="Rectangle"/>
          <p:cNvSpPr/>
          <p:nvPr/>
        </p:nvSpPr>
        <p:spPr>
          <a:xfrm>
            <a:off x="8128000" y="8989567"/>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41" name=". Medikamentes unknown have the effect of a fahrens under actress heather locklear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 Medikamentes unknown have the effect of a fahrens under actress heather locklear arrested</a:t>
            </a:r>
          </a:p>
        </p:txBody>
      </p:sp>
      <p:sp>
        <p:nvSpPr>
          <p:cNvPr id="342" name="In Santa. One is, melrose place the series of the role of the 'remember the locklear actress the heather this weekend, because of the fahrens Barbara (California) in effect unknown medikamentes arrested People 'magazine. The traffic police California, sp"/>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In Santa. One is, melrose place the series of the role of the 'remember the locklear actress the heather this weekend, because of the fahrens Barbara (California) in effect unknown medikamentes arrested People 'magazine. The traffic police California, spokesman for the auszufahren montecito reported in its way from tried parklücke type strange right, you have seen as a witness. . In some Zeitung, as and when they tried to a great deal of 30 p.m., witness the detail of history locklear after 16: that durchdrückte peddle noise and its progress was made parklücke for the car or moving backwards, they had they times of their sonnenbrille ' . The first was probably recognised that locklear a nearby road and anhielt, had not, with the witness to the car off</a:t>
            </a:r>
          </a:p>
          <a:p>
            <a:pPr>
              <a:spcBef>
                <a:spcPts val="1600"/>
              </a:spcBef>
              <a:defRPr sz="1800"/>
            </a:pPr>
            <a:endParaRPr/>
          </a:p>
          <a:p>
            <a:pPr>
              <a:spcBef>
                <a:spcPts val="1600"/>
              </a:spcBef>
              <a:defRPr sz="1800"/>
            </a:pPr>
            <a:r>
              <a:t>Life. 'fear, benachrichtigte the Helpline witness the person that was because they had the locklears'. . Transport and the polizeistreife in her car, with the had, that it was the right road which blocked the '. That is why a test, a special alkoholzentrum in drugs and the police officers have you be', it seemed to orientierungslos According to a polizeisprecher was cooperative, spokesman for alcohol. The first was to present medikamentes first unknown in locklear we believe, as a result of the civil servants, the observation that the 'influence of a', as has been excluded from the with the excessive. Locklear. In p.m. against arrested, not to be the general substance, under the influence of suspected was a local custody and 19 . Locklaer treated months a released from the hospital in Arizona, where it was against treatment after two angstzustände and depression was before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332"/>
                                        </p:tgtEl>
                                        <p:attrNameLst>
                                          <p:attrName>style.visibility</p:attrName>
                                        </p:attrNameLst>
                                      </p:cBhvr>
                                      <p:to>
                                        <p:strVal val="visible"/>
                                      </p:to>
                                    </p:set>
                                    <p:anim calcmode="lin" valueType="num">
                                      <p:cBhvr>
                                        <p:cTn id="7" dur="1000" fill="hold"/>
                                        <p:tgtEl>
                                          <p:spTgt spid="332"/>
                                        </p:tgtEl>
                                        <p:attrNameLst>
                                          <p:attrName>ppt_x</p:attrName>
                                        </p:attrNameLst>
                                      </p:cBhvr>
                                      <p:tavLst>
                                        <p:tav tm="0">
                                          <p:val>
                                            <p:strVal val="#ppt_x"/>
                                          </p:val>
                                        </p:tav>
                                        <p:tav tm="100000">
                                          <p:val>
                                            <p:strVal val="#ppt_x"/>
                                          </p:val>
                                        </p:tav>
                                      </p:tavLst>
                                    </p:anim>
                                    <p:anim calcmode="lin" valueType="num">
                                      <p:cBhvr>
                                        <p:cTn id="8" dur="1000" fill="hold"/>
                                        <p:tgtEl>
                                          <p:spTgt spid="33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grpId="2" nodeType="afterEffect">
                                  <p:stCondLst>
                                    <p:cond delay="0"/>
                                  </p:stCondLst>
                                  <p:iterate>
                                    <p:tmAbs val="0"/>
                                  </p:iterate>
                                  <p:childTnLst>
                                    <p:set>
                                      <p:cBhvr>
                                        <p:cTn id="11" fill="hold"/>
                                        <p:tgtEl>
                                          <p:spTgt spid="333"/>
                                        </p:tgtEl>
                                        <p:attrNameLst>
                                          <p:attrName>style.visibility</p:attrName>
                                        </p:attrNameLst>
                                      </p:cBhvr>
                                      <p:to>
                                        <p:strVal val="visible"/>
                                      </p:to>
                                    </p:set>
                                    <p:anim calcmode="lin" valueType="num">
                                      <p:cBhvr>
                                        <p:cTn id="12" dur="1000" fill="hold"/>
                                        <p:tgtEl>
                                          <p:spTgt spid="333"/>
                                        </p:tgtEl>
                                        <p:attrNameLst>
                                          <p:attrName>ppt_x</p:attrName>
                                        </p:attrNameLst>
                                      </p:cBhvr>
                                      <p:tavLst>
                                        <p:tav tm="0">
                                          <p:val>
                                            <p:strVal val="#ppt_x"/>
                                          </p:val>
                                        </p:tav>
                                        <p:tav tm="100000">
                                          <p:val>
                                            <p:strVal val="#ppt_x"/>
                                          </p:val>
                                        </p:tav>
                                      </p:tavLst>
                                    </p:anim>
                                    <p:anim calcmode="lin" valueType="num">
                                      <p:cBhvr>
                                        <p:cTn id="13" dur="1000" fill="hold"/>
                                        <p:tgtEl>
                                          <p:spTgt spid="33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3" nodeType="clickEffect">
                                  <p:stCondLst>
                                    <p:cond delay="0"/>
                                  </p:stCondLst>
                                  <p:iterate>
                                    <p:tmAbs val="0"/>
                                  </p:iterate>
                                  <p:childTnLst>
                                    <p:set>
                                      <p:cBhvr>
                                        <p:cTn id="17" fill="hold"/>
                                        <p:tgtEl>
                                          <p:spTgt spid="341"/>
                                        </p:tgtEl>
                                        <p:attrNameLst>
                                          <p:attrName>style.visibility</p:attrName>
                                        </p:attrNameLst>
                                      </p:cBhvr>
                                      <p:to>
                                        <p:strVal val="visible"/>
                                      </p:to>
                                    </p:set>
                                    <p:anim calcmode="lin" valueType="num">
                                      <p:cBhvr>
                                        <p:cTn id="18" dur="1000" fill="hold"/>
                                        <p:tgtEl>
                                          <p:spTgt spid="341"/>
                                        </p:tgtEl>
                                        <p:attrNameLst>
                                          <p:attrName>ppt_x</p:attrName>
                                        </p:attrNameLst>
                                      </p:cBhvr>
                                      <p:tavLst>
                                        <p:tav tm="0">
                                          <p:val>
                                            <p:strVal val="#ppt_x"/>
                                          </p:val>
                                        </p:tav>
                                        <p:tav tm="100000">
                                          <p:val>
                                            <p:strVal val="#ppt_x"/>
                                          </p:val>
                                        </p:tav>
                                      </p:tavLst>
                                    </p:anim>
                                    <p:anim calcmode="lin" valueType="num">
                                      <p:cBhvr>
                                        <p:cTn id="19" dur="1000" fill="hold"/>
                                        <p:tgtEl>
                                          <p:spTgt spid="341"/>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 presetClass="entr" presetSubtype="1" fill="hold" grpId="4" nodeType="afterEffect">
                                  <p:stCondLst>
                                    <p:cond delay="0"/>
                                  </p:stCondLst>
                                  <p:iterate>
                                    <p:tmAbs val="0"/>
                                  </p:iterate>
                                  <p:childTnLst>
                                    <p:set>
                                      <p:cBhvr>
                                        <p:cTn id="22" fill="hold"/>
                                        <p:tgtEl>
                                          <p:spTgt spid="342"/>
                                        </p:tgtEl>
                                        <p:attrNameLst>
                                          <p:attrName>style.visibility</p:attrName>
                                        </p:attrNameLst>
                                      </p:cBhvr>
                                      <p:to>
                                        <p:strVal val="visible"/>
                                      </p:to>
                                    </p:set>
                                    <p:anim calcmode="lin" valueType="num">
                                      <p:cBhvr>
                                        <p:cTn id="23" dur="1000" fill="hold"/>
                                        <p:tgtEl>
                                          <p:spTgt spid="342"/>
                                        </p:tgtEl>
                                        <p:attrNameLst>
                                          <p:attrName>ppt_x</p:attrName>
                                        </p:attrNameLst>
                                      </p:cBhvr>
                                      <p:tavLst>
                                        <p:tav tm="0">
                                          <p:val>
                                            <p:strVal val="#ppt_x"/>
                                          </p:val>
                                        </p:tav>
                                        <p:tav tm="100000">
                                          <p:val>
                                            <p:strVal val="#ppt_x"/>
                                          </p:val>
                                        </p:tav>
                                      </p:tavLst>
                                    </p:anim>
                                    <p:anim calcmode="lin" valueType="num">
                                      <p:cBhvr>
                                        <p:cTn id="24" dur="1000" fill="hold"/>
                                        <p:tgtEl>
                                          <p:spTgt spid="3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1" animBg="1" advAuto="0"/>
      <p:bldP spid="333" grpId="2" animBg="1" advAuto="0"/>
      <p:bldP spid="341" grpId="3" animBg="1" advAuto="0"/>
      <p:bldP spid="342" grpId="4"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 name="droppedImage.png" descr="droppedImage.png"/>
          <p:cNvPicPr>
            <a:picLocks noChangeAspect="1"/>
          </p:cNvPicPr>
          <p:nvPr/>
        </p:nvPicPr>
        <p:blipFill>
          <a:blip r:embed="rId2"/>
          <a:stretch>
            <a:fillRect/>
          </a:stretch>
        </p:blipFill>
        <p:spPr>
          <a:xfrm>
            <a:off x="-292608" y="1235456"/>
            <a:ext cx="8046720" cy="8615680"/>
          </a:xfrm>
          <a:prstGeom prst="rect">
            <a:avLst/>
          </a:prstGeom>
          <a:ln w="12700">
            <a:miter lim="400000"/>
          </a:ln>
        </p:spPr>
      </p:pic>
      <p:pic>
        <p:nvPicPr>
          <p:cNvPr id="345" name="droppedImage.png" descr="droppedImage.png"/>
          <p:cNvPicPr>
            <a:picLocks noChangeAspect="1"/>
          </p:cNvPicPr>
          <p:nvPr/>
        </p:nvPicPr>
        <p:blipFill>
          <a:blip r:embed="rId3"/>
          <a:stretch>
            <a:fillRect/>
          </a:stretch>
        </p:blipFill>
        <p:spPr>
          <a:xfrm>
            <a:off x="-178816" y="-195072"/>
            <a:ext cx="16467329" cy="1446785"/>
          </a:xfrm>
          <a:prstGeom prst="rect">
            <a:avLst/>
          </a:prstGeom>
          <a:ln w="12700">
            <a:miter lim="400000"/>
          </a:ln>
        </p:spPr>
      </p:pic>
      <p:pic>
        <p:nvPicPr>
          <p:cNvPr id="346" name="droppedImage.png" descr="droppedImage.png"/>
          <p:cNvPicPr>
            <a:picLocks noChangeAspect="1"/>
          </p:cNvPicPr>
          <p:nvPr/>
        </p:nvPicPr>
        <p:blipFill>
          <a:blip r:embed="rId4"/>
          <a:stretch>
            <a:fillRect/>
          </a:stretch>
        </p:blipFill>
        <p:spPr>
          <a:xfrm>
            <a:off x="3441890" y="-212939"/>
            <a:ext cx="20970241" cy="818659"/>
          </a:xfrm>
          <a:prstGeom prst="rect">
            <a:avLst/>
          </a:prstGeom>
          <a:ln w="12700">
            <a:miter lim="400000"/>
          </a:ln>
        </p:spPr>
      </p:pic>
      <p:sp>
        <p:nvSpPr>
          <p:cNvPr id="347" name="Heather Locklear Arrested for…"/>
          <p:cNvSpPr txBox="1"/>
          <p:nvPr/>
        </p:nvSpPr>
        <p:spPr>
          <a:xfrm>
            <a:off x="12192" y="1313942"/>
            <a:ext cx="7542784" cy="166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48"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49" name="Was arrested actress Heather Locklear because of the driving under the effect of an unknown medicine"/>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Was arrested actress Heather Locklear because of the driving under the effect of an unknown medicine</a:t>
            </a:r>
          </a:p>
        </p:txBody>
      </p:sp>
      <p:sp>
        <p:nvSpPr>
          <p:cNvPr id="350" name="The actress Heather Locklear that is known to the Amanda through the role from the series &quot;Melrose Place&quot; was arrested at this weekend in Santa Barbara (Californium) because of the driving under the effect of an unknown medicine. A female witness observe"/>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The actress Heather Locklear that is known to the Amanda through the role from the series "Melrose Place" was arrested at this weekend in Santa Barbara (Californium) because of the driving under the effect of an unknown medicine. A female witness observed she attempted in quite strange way how to go from their parking space in Montecito, speaker of the traffic police of californium told the warehouse `People'. The female witness told in detail, that Locklear 'pressed `after 16:30 clock accelerator and a lot of noise did when she attempted to move their car towards behind or forward from the parking space, and when it went backwards, she pulled itself together unites Male at their sunglasses'. A little later the female witness that did probably not have Anfangs the actress Erkannt saw that Locklear stopped on a street seemed likely and the car got out.</a:t>
            </a:r>
          </a:p>
          <a:p>
            <a:pPr>
              <a:spcBef>
                <a:spcPts val="1600"/>
              </a:spcBef>
              <a:defRPr sz="1800"/>
            </a:pPr>
            <a:endParaRPr/>
          </a:p>
        </p:txBody>
      </p:sp>
      <p:sp>
        <p:nvSpPr>
          <p:cNvPr id="351" name="Actress Heather Locklear was due to driving under the influence of an unknown drug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Actress Heather Locklear was due to driving under the influence of an unknown drug arrested</a:t>
            </a:r>
          </a:p>
        </p:txBody>
      </p:sp>
      <p:sp>
        <p:nvSpPr>
          <p:cNvPr id="352" name="Actress Heather Locklear, by the role of Amanda from the series &quot;Melrose Place&quot; is known, was this weekend in Santa Barbara (California) because of driving under the influence of an unknown drug arrested. A witness had observed how it quite strange way t"/>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Actress Heather Locklear, by the role of Amanda from the series "Melrose Place" is known, was this weekend in Santa Barbara (California) because of driving under the influence of an unknown drug arrested. A witness had observed how it quite strange way tried to park their extended gap in Montecito, reported spokesman for the traffic police from California to the magazine `People '. The witness told in detail that Locklear `after 16:30 clock durchdrückte pedal and a lot of noise made by trying to her car to the rear or front of the park gap to move, and when she went backwards, took it a few times in their Sunglass'. Somewhat later the witness saw the beginning of the actress probably had not recognized that Locklear on a nearby road and stopped the car exit.</a:t>
            </a:r>
          </a:p>
          <a:p>
            <a:pPr>
              <a:spcBef>
                <a:spcPts val="1600"/>
              </a:spcBef>
              <a:defRPr sz="1800"/>
            </a:pPr>
            <a:endParaRPr/>
          </a:p>
          <a:p>
            <a:pPr>
              <a:spcBef>
                <a:spcPts val="1600"/>
              </a:spcBef>
              <a:defRPr sz="1800"/>
            </a:pPr>
            <a:r>
              <a:t>The witness was the person who notified the emergency service because they fear for `live Locklear had '. When the police patrol arrived, they found the actress in her car seat, which is across the street to stand and thus blocked the traffic. `They seemed to be disoriented, so they brought the policemen into a special drug and alcohol center, a test to make. According to a police spokesman, showed the actress cooperatively, excessive alcohol consumption was from the first moment excluded. `The first observations of officials to follow, we believe that Locklear under the influence of an unknown drug was' said the spokesman. Locklear was under suspicion, under the influence of an unspecified substance to drive, which could not be determined, and arrested to 19 clock in a local trial brought. Two months ago was after treatment Locklaer from the clinic in Arizona dismissed, where it against anxiety and depression was treated.</a:t>
            </a:r>
          </a:p>
        </p:txBody>
      </p:sp>
      <p:sp>
        <p:nvSpPr>
          <p:cNvPr id="353" name=". Medikamentes unknown have the effect of a fahrens under actress heather locklear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 Medikamentes unknown have the effect of a fahrens under actress heather locklear arrested</a:t>
            </a:r>
          </a:p>
        </p:txBody>
      </p:sp>
      <p:sp>
        <p:nvSpPr>
          <p:cNvPr id="354" name="In Santa. One is, melrose place the series of the role of the 'remember the locklear actress the heather this weekend, because of the fahrens Barbara (California) in effect unknown medikamentes arrested People 'magazine. The traffic police California, sp"/>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In Santa. One is, melrose place the series of the role of the 'remember the locklear actress the heather this weekend, because of the fahrens Barbara (California) in effect unknown medikamentes arrested People 'magazine. The traffic police California, spokesman for the auszufahren montecito reported in its way from tried parklücke type strange right, you have seen as a witness. . In some Zeitung, as and when they tried to a great deal of 30 p.m., witness the detail of history locklear after 16: that durchdrückte peddle noise and its progress was made parklücke for the car or moving backwards, they had they times of their sonnenbrille ' . The first was probably recognised that locklear a nearby road and anhielt, had not, with the witness to the car off</a:t>
            </a:r>
          </a:p>
          <a:p>
            <a:pPr>
              <a:spcBef>
                <a:spcPts val="1600"/>
              </a:spcBef>
              <a:defRPr sz="1800"/>
            </a:pPr>
            <a:endParaRPr/>
          </a:p>
          <a:p>
            <a:pPr>
              <a:spcBef>
                <a:spcPts val="1600"/>
              </a:spcBef>
              <a:defRPr sz="1800"/>
            </a:pPr>
            <a:r>
              <a:t>Life. 'fear, benachrichtigte the Helpline witness the person that was because they had the locklears'. . Transport and the polizeistreife in her car, with the had, that it was the right road which blocked the '. That is why a test, a special alkoholzentrum in drugs and the police officers have you be', it seemed to orientierungslos According to a polizeisprecher was cooperative, spokesman for alcohol. The first was to present medikamentes first unknown in locklear we believe, as a result of the civil servants, the observation that the 'influence of a', as has been excluded from the with the excessive. Locklear. In p.m. against arrested, not to be the general substance, under the influence of suspected was a local custody and 19 . Locklaer treated months a released from the hospital in Arizona, where it was against treatment after two angstzustände and depression was before</a:t>
            </a:r>
          </a:p>
        </p:txBody>
      </p:sp>
      <p:sp>
        <p:nvSpPr>
          <p:cNvPr id="355" name="Heather Locklear Arrested for…"/>
          <p:cNvSpPr txBox="1"/>
          <p:nvPr/>
        </p:nvSpPr>
        <p:spPr>
          <a:xfrm>
            <a:off x="12192" y="1267968"/>
            <a:ext cx="7542784" cy="1755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56"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57" name="Why was Heather Locklear arrested?…"/>
          <p:cNvSpPr txBox="1"/>
          <p:nvPr/>
        </p:nvSpPr>
        <p:spPr>
          <a:xfrm>
            <a:off x="7754111" y="1284224"/>
            <a:ext cx="5234434" cy="25521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normAutofit lnSpcReduction="10000"/>
          </a:bodyPr>
          <a:lstStyle>
            <a:lvl1pPr marL="514811" indent="-514811" defTabSz="416052">
              <a:buClr>
                <a:srgbClr val="C0C0C0"/>
              </a:buClr>
              <a:buSzPct val="171000"/>
              <a:buChar char="•"/>
              <a:defRPr sz="3822">
                <a:latin typeface="+mj-lt"/>
                <a:ea typeface="+mj-ea"/>
                <a:cs typeface="+mj-cs"/>
                <a:sym typeface="Gill Sans"/>
              </a:defRPr>
            </a:lvl1pPr>
            <a:lvl2pPr marL="740504" indent="-509364" defTabSz="416052">
              <a:buClr>
                <a:srgbClr val="C0C0C0"/>
              </a:buClr>
              <a:buSzPct val="100000"/>
              <a:buFont typeface="Lucida Grande"/>
              <a:buChar char="‣"/>
              <a:defRPr sz="3094">
                <a:solidFill>
                  <a:srgbClr val="797979"/>
                </a:solidFill>
                <a:latin typeface="+mj-lt"/>
                <a:ea typeface="+mj-ea"/>
                <a:cs typeface="+mj-cs"/>
                <a:sym typeface="Gill Sans"/>
              </a:defRPr>
            </a:lvl2pPr>
          </a:lstStyle>
          <a:p>
            <a:r>
              <a:t>Why was Heather Locklear arrested? </a:t>
            </a:r>
          </a:p>
          <a:p>
            <a:pPr lvl="1"/>
            <a:r>
              <a:t>She was arrested on suspicion of driving under the influence of drugs. </a:t>
            </a:r>
          </a:p>
        </p:txBody>
      </p:sp>
      <p:sp>
        <p:nvSpPr>
          <p:cNvPr id="358" name="Driving under the influence"/>
          <p:cNvSpPr txBox="1"/>
          <p:nvPr/>
        </p:nvSpPr>
        <p:spPr>
          <a:xfrm>
            <a:off x="8144255" y="4177792"/>
            <a:ext cx="4811777" cy="58521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under the influence</a:t>
            </a:r>
          </a:p>
        </p:txBody>
      </p:sp>
      <p:sp>
        <p:nvSpPr>
          <p:cNvPr id="359" name="Driving while medicated"/>
          <p:cNvSpPr txBox="1"/>
          <p:nvPr/>
        </p:nvSpPr>
        <p:spPr>
          <a:xfrm>
            <a:off x="8160511" y="536448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while medicated</a:t>
            </a:r>
          </a:p>
        </p:txBody>
      </p:sp>
      <p:sp>
        <p:nvSpPr>
          <p:cNvPr id="360" name="Rectangle"/>
          <p:cNvSpPr/>
          <p:nvPr/>
        </p:nvSpPr>
        <p:spPr>
          <a:xfrm>
            <a:off x="8128000" y="4129023"/>
            <a:ext cx="476300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61" name="Rectangle"/>
          <p:cNvSpPr/>
          <p:nvPr/>
        </p:nvSpPr>
        <p:spPr>
          <a:xfrm>
            <a:off x="8128000" y="5299455"/>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62" name="DUI"/>
          <p:cNvSpPr txBox="1"/>
          <p:nvPr/>
        </p:nvSpPr>
        <p:spPr>
          <a:xfrm>
            <a:off x="8160511" y="6518656"/>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DUI</a:t>
            </a:r>
          </a:p>
        </p:txBody>
      </p:sp>
      <p:sp>
        <p:nvSpPr>
          <p:cNvPr id="363" name="Rectangle"/>
          <p:cNvSpPr/>
          <p:nvPr/>
        </p:nvSpPr>
        <p:spPr>
          <a:xfrm>
            <a:off x="8128000" y="6453632"/>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64" name="Driving while using drugs"/>
          <p:cNvSpPr txBox="1"/>
          <p:nvPr/>
        </p:nvSpPr>
        <p:spPr>
          <a:xfrm>
            <a:off x="8160511" y="7672832"/>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while using drugs</a:t>
            </a:r>
          </a:p>
        </p:txBody>
      </p:sp>
      <p:sp>
        <p:nvSpPr>
          <p:cNvPr id="365" name="Rectangle"/>
          <p:cNvSpPr/>
          <p:nvPr/>
        </p:nvSpPr>
        <p:spPr>
          <a:xfrm>
            <a:off x="8128000" y="7607807"/>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66" name="Medikamentes"/>
          <p:cNvSpPr txBox="1"/>
          <p:nvPr/>
        </p:nvSpPr>
        <p:spPr>
          <a:xfrm>
            <a:off x="8160511" y="8827008"/>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Medikamentes</a:t>
            </a:r>
          </a:p>
        </p:txBody>
      </p:sp>
      <p:sp>
        <p:nvSpPr>
          <p:cNvPr id="367" name="Rectangle"/>
          <p:cNvSpPr/>
          <p:nvPr/>
        </p:nvSpPr>
        <p:spPr>
          <a:xfrm>
            <a:off x="8128000" y="8761983"/>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pic>
        <p:nvPicPr>
          <p:cNvPr id="368" name="droppedImage.tiff" descr="droppedImage.tiff"/>
          <p:cNvPicPr>
            <a:picLocks noChangeAspect="1"/>
          </p:cNvPicPr>
          <p:nvPr/>
        </p:nvPicPr>
        <p:blipFill>
          <a:blip r:embed="rId5"/>
          <a:stretch>
            <a:fillRect/>
          </a:stretch>
        </p:blipFill>
        <p:spPr>
          <a:xfrm>
            <a:off x="6811264" y="3901440"/>
            <a:ext cx="1056641" cy="1039030"/>
          </a:xfrm>
          <a:prstGeom prst="rect">
            <a:avLst/>
          </a:prstGeom>
          <a:ln w="12700">
            <a:miter lim="400000"/>
          </a:ln>
        </p:spPr>
      </p:pic>
      <p:pic>
        <p:nvPicPr>
          <p:cNvPr id="369" name="droppedImage.tiff" descr="droppedImage.tiff"/>
          <p:cNvPicPr>
            <a:picLocks noChangeAspect="1"/>
          </p:cNvPicPr>
          <p:nvPr/>
        </p:nvPicPr>
        <p:blipFill>
          <a:blip r:embed="rId6"/>
          <a:stretch>
            <a:fillRect/>
          </a:stretch>
        </p:blipFill>
        <p:spPr>
          <a:xfrm rot="10800000">
            <a:off x="6811264" y="5055615"/>
            <a:ext cx="1056641" cy="1065672"/>
          </a:xfrm>
          <a:prstGeom prst="rect">
            <a:avLst/>
          </a:prstGeom>
          <a:ln w="12700">
            <a:miter lim="400000"/>
          </a:ln>
        </p:spPr>
      </p:pic>
      <p:pic>
        <p:nvPicPr>
          <p:cNvPr id="370" name="droppedImage.tiff" descr="droppedImage.tiff"/>
          <p:cNvPicPr>
            <a:picLocks noChangeAspect="1"/>
          </p:cNvPicPr>
          <p:nvPr/>
        </p:nvPicPr>
        <p:blipFill>
          <a:blip r:embed="rId5"/>
          <a:stretch>
            <a:fillRect/>
          </a:stretch>
        </p:blipFill>
        <p:spPr>
          <a:xfrm>
            <a:off x="6811264" y="6274815"/>
            <a:ext cx="1056641" cy="1039031"/>
          </a:xfrm>
          <a:prstGeom prst="rect">
            <a:avLst/>
          </a:prstGeom>
          <a:ln w="12700">
            <a:miter lim="400000"/>
          </a:ln>
        </p:spPr>
      </p:pic>
      <p:pic>
        <p:nvPicPr>
          <p:cNvPr id="371" name="droppedImage.tiff" descr="droppedImage.tiff"/>
          <p:cNvPicPr>
            <a:picLocks noChangeAspect="1"/>
          </p:cNvPicPr>
          <p:nvPr/>
        </p:nvPicPr>
        <p:blipFill>
          <a:blip r:embed="rId5"/>
          <a:stretch>
            <a:fillRect/>
          </a:stretch>
        </p:blipFill>
        <p:spPr>
          <a:xfrm>
            <a:off x="6811264" y="7445247"/>
            <a:ext cx="1056641" cy="1039031"/>
          </a:xfrm>
          <a:prstGeom prst="rect">
            <a:avLst/>
          </a:prstGeom>
          <a:ln w="12700">
            <a:miter lim="400000"/>
          </a:ln>
        </p:spPr>
      </p:pic>
      <p:pic>
        <p:nvPicPr>
          <p:cNvPr id="372" name="droppedImage.tiff" descr="droppedImage.tiff"/>
          <p:cNvPicPr>
            <a:picLocks noChangeAspect="1"/>
          </p:cNvPicPr>
          <p:nvPr/>
        </p:nvPicPr>
        <p:blipFill>
          <a:blip r:embed="rId6"/>
          <a:stretch>
            <a:fillRect/>
          </a:stretch>
        </p:blipFill>
        <p:spPr>
          <a:xfrm rot="10800000">
            <a:off x="6908800" y="8599423"/>
            <a:ext cx="1056640" cy="106567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750" fill="hold"/>
                                        <p:tgtEl>
                                          <p:spTgt spid="355"/>
                                        </p:tgtEl>
                                        <p:attrNameLst>
                                          <p:attrName>ppt_w</p:attrName>
                                        </p:attrNameLst>
                                      </p:cBhvr>
                                      <p:tavLst>
                                        <p:tav tm="0" fmla="#ppt_w*sin(2.5*pi*$)">
                                          <p:val>
                                            <p:fltVal val="0"/>
                                          </p:val>
                                        </p:tav>
                                        <p:tav tm="100000">
                                          <p:val>
                                            <p:fltVal val="1"/>
                                          </p:val>
                                        </p:tav>
                                      </p:tavLst>
                                    </p:anim>
                                    <p:anim calcmode="lin" valueType="num">
                                      <p:cBhvr>
                                        <p:cTn id="8" dur="750" fill="hold"/>
                                        <p:tgtEl>
                                          <p:spTgt spid="355"/>
                                        </p:tgtEl>
                                        <p:attrNameLst>
                                          <p:attrName>ppt_h</p:attrName>
                                        </p:attrNameLst>
                                      </p:cBhvr>
                                      <p:tavLst>
                                        <p:tav tm="0">
                                          <p:val>
                                            <p:strVal val="#ppt_h"/>
                                          </p:val>
                                        </p:tav>
                                        <p:tav tm="100000">
                                          <p:val>
                                            <p:strVal val="#ppt_h"/>
                                          </p:val>
                                        </p:tav>
                                      </p:tavLst>
                                    </p:anim>
                                  </p:childTnLst>
                                </p:cTn>
                              </p:par>
                            </p:childTnLst>
                          </p:cTn>
                        </p:par>
                        <p:par>
                          <p:cTn id="9" fill="hold">
                            <p:stCondLst>
                              <p:cond delay="750"/>
                            </p:stCondLst>
                            <p:childTnLst>
                              <p:par>
                                <p:cTn id="10" presetID="19" presetClass="entr" presetSubtype="10" fill="hold" grpId="2" nodeType="afterEffect">
                                  <p:stCondLst>
                                    <p:cond delay="0"/>
                                  </p:stCondLst>
                                  <p:iterate>
                                    <p:tmAbs val="0"/>
                                  </p:iterate>
                                  <p:childTnLst>
                                    <p:set>
                                      <p:cBhvr>
                                        <p:cTn id="11" fill="hold"/>
                                        <p:tgtEl>
                                          <p:spTgt spid="356"/>
                                        </p:tgtEl>
                                        <p:attrNameLst>
                                          <p:attrName>style.visibility</p:attrName>
                                        </p:attrNameLst>
                                      </p:cBhvr>
                                      <p:to>
                                        <p:strVal val="visible"/>
                                      </p:to>
                                    </p:set>
                                    <p:anim calcmode="lin" valueType="num">
                                      <p:cBhvr>
                                        <p:cTn id="12" dur="750" fill="hold"/>
                                        <p:tgtEl>
                                          <p:spTgt spid="356"/>
                                        </p:tgtEl>
                                        <p:attrNameLst>
                                          <p:attrName>ppt_w</p:attrName>
                                        </p:attrNameLst>
                                      </p:cBhvr>
                                      <p:tavLst>
                                        <p:tav tm="0" fmla="#ppt_w*sin(2.5*pi*$)">
                                          <p:val>
                                            <p:fltVal val="0"/>
                                          </p:val>
                                        </p:tav>
                                        <p:tav tm="100000">
                                          <p:val>
                                            <p:fltVal val="1"/>
                                          </p:val>
                                        </p:tav>
                                      </p:tavLst>
                                    </p:anim>
                                    <p:anim calcmode="lin" valueType="num">
                                      <p:cBhvr>
                                        <p:cTn id="13" dur="750" fill="hold"/>
                                        <p:tgtEl>
                                          <p:spTgt spid="356"/>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1" presetClass="entr" presetSubtype="0" fill="hold" grpId="3" nodeType="afterEffect">
                                  <p:stCondLst>
                                    <p:cond delay="0"/>
                                  </p:stCondLst>
                                  <p:iterate type="lt">
                                    <p:tmAbs val="100"/>
                                  </p:iterate>
                                  <p:childTnLst>
                                    <p:set>
                                      <p:cBhvr>
                                        <p:cTn id="16" fill="hold"/>
                                        <p:tgtEl>
                                          <p:spTgt spid="35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4" nodeType="afterEffect">
                                  <p:stCondLst>
                                    <p:cond delay="0"/>
                                  </p:stCondLst>
                                  <p:iterate type="lt">
                                    <p:tmAbs val="100"/>
                                  </p:iterate>
                                  <p:childTnLst>
                                    <p:set>
                                      <p:cBhvr>
                                        <p:cTn id="19" fill="hold"/>
                                        <p:tgtEl>
                                          <p:spTgt spid="359"/>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5" nodeType="afterEffect">
                                  <p:stCondLst>
                                    <p:cond delay="0"/>
                                  </p:stCondLst>
                                  <p:iterate type="lt">
                                    <p:tmAbs val="100"/>
                                  </p:iterate>
                                  <p:childTnLst>
                                    <p:set>
                                      <p:cBhvr>
                                        <p:cTn id="22" fill="hold"/>
                                        <p:tgtEl>
                                          <p:spTgt spid="36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6" nodeType="afterEffect">
                                  <p:stCondLst>
                                    <p:cond delay="0"/>
                                  </p:stCondLst>
                                  <p:iterate type="lt">
                                    <p:tmAbs val="100"/>
                                  </p:iterate>
                                  <p:childTnLst>
                                    <p:set>
                                      <p:cBhvr>
                                        <p:cTn id="25" fill="hold"/>
                                        <p:tgtEl>
                                          <p:spTgt spid="364"/>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7" nodeType="afterEffect">
                                  <p:stCondLst>
                                    <p:cond delay="0"/>
                                  </p:stCondLst>
                                  <p:iterate type="lt">
                                    <p:tmAbs val="100"/>
                                  </p:iterate>
                                  <p:childTnLst>
                                    <p:set>
                                      <p:cBhvr>
                                        <p:cTn id="28" fill="hold"/>
                                        <p:tgtEl>
                                          <p:spTgt spid="3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fill="hold" grpId="8" nodeType="clickEffect">
                                  <p:stCondLst>
                                    <p:cond delay="0"/>
                                  </p:stCondLst>
                                  <p:iterate>
                                    <p:tmAbs val="0"/>
                                  </p:iterate>
                                  <p:childTnLst>
                                    <p:set>
                                      <p:cBhvr>
                                        <p:cTn id="32" fill="hold"/>
                                        <p:tgtEl>
                                          <p:spTgt spid="368"/>
                                        </p:tgtEl>
                                        <p:attrNameLst>
                                          <p:attrName>style.visibility</p:attrName>
                                        </p:attrNameLst>
                                      </p:cBhvr>
                                      <p:to>
                                        <p:strVal val="visible"/>
                                      </p:to>
                                    </p:set>
                                    <p:animEffect transition="in" filter="fade">
                                      <p:cBhvr>
                                        <p:cTn id="33" dur="500"/>
                                        <p:tgtEl>
                                          <p:spTgt spid="368"/>
                                        </p:tgtEl>
                                      </p:cBhvr>
                                    </p:animEffect>
                                  </p:childTnLst>
                                </p:cTn>
                              </p:par>
                            </p:childTnLst>
                          </p:cTn>
                        </p:par>
                        <p:par>
                          <p:cTn id="34" fill="hold">
                            <p:stCondLst>
                              <p:cond delay="500"/>
                            </p:stCondLst>
                            <p:childTnLst>
                              <p:par>
                                <p:cTn id="35" presetID="1" presetClass="entr" presetSubtype="0" fill="hold" grpId="9" nodeType="afterEffect">
                                  <p:stCondLst>
                                    <p:cond delay="500"/>
                                  </p:stCondLst>
                                  <p:iterate>
                                    <p:tmAbs val="0"/>
                                  </p:iterate>
                                  <p:childTnLst>
                                    <p:set>
                                      <p:cBhvr>
                                        <p:cTn id="36" fill="hold"/>
                                        <p:tgtEl>
                                          <p:spTgt spid="369"/>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10" nodeType="afterEffect">
                                  <p:stCondLst>
                                    <p:cond delay="500"/>
                                  </p:stCondLst>
                                  <p:iterate>
                                    <p:tmAbs val="0"/>
                                  </p:iterate>
                                  <p:childTnLst>
                                    <p:set>
                                      <p:cBhvr>
                                        <p:cTn id="39" fill="hold"/>
                                        <p:tgtEl>
                                          <p:spTgt spid="370"/>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11" nodeType="afterEffect">
                                  <p:stCondLst>
                                    <p:cond delay="500"/>
                                  </p:stCondLst>
                                  <p:iterate>
                                    <p:tmAbs val="0"/>
                                  </p:iterate>
                                  <p:childTnLst>
                                    <p:set>
                                      <p:cBhvr>
                                        <p:cTn id="42" fill="hold"/>
                                        <p:tgtEl>
                                          <p:spTgt spid="371"/>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grpId="12" nodeType="afterEffect">
                                  <p:stCondLst>
                                    <p:cond delay="500"/>
                                  </p:stCondLst>
                                  <p:iterate>
                                    <p:tmAbs val="0"/>
                                  </p:iterate>
                                  <p:childTnLst>
                                    <p:set>
                                      <p:cBhvr>
                                        <p:cTn id="45" fill="hold"/>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1" animBg="1" advAuto="0"/>
      <p:bldP spid="356" grpId="2" animBg="1" advAuto="0"/>
      <p:bldP spid="358" grpId="3" animBg="1" advAuto="0"/>
      <p:bldP spid="359" grpId="4" animBg="1" advAuto="0"/>
      <p:bldP spid="362" grpId="5" animBg="1" advAuto="0"/>
      <p:bldP spid="364" grpId="6" animBg="1" advAuto="0"/>
      <p:bldP spid="366" grpId="7" animBg="1" advAuto="0"/>
      <p:bldP spid="368" grpId="8" animBg="1" advAuto="0"/>
      <p:bldP spid="369" grpId="9" animBg="1" advAuto="0"/>
      <p:bldP spid="370" grpId="10" animBg="1" advAuto="0"/>
      <p:bldP spid="371" grpId="11" animBg="1" advAuto="0"/>
      <p:bldP spid="372" grpId="1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uman Evaluation of MT v.  Automatic Evaluation"/>
          <p:cNvSpPr txBox="1">
            <a:spLocks noGrp="1"/>
          </p:cNvSpPr>
          <p:nvPr>
            <p:ph type="title"/>
          </p:nvPr>
        </p:nvSpPr>
        <p:spPr>
          <a:xfrm>
            <a:off x="1267968" y="260096"/>
            <a:ext cx="10468865" cy="2438401"/>
          </a:xfrm>
          <a:prstGeom prst="rect">
            <a:avLst/>
          </a:prstGeom>
        </p:spPr>
        <p:txBody>
          <a:bodyPr lIns="48767" tIns="48767" rIns="48767" bIns="48767">
            <a:normAutofit/>
          </a:bodyPr>
          <a:lstStyle>
            <a:lvl1pPr defTabSz="443484">
              <a:defRPr sz="7372">
                <a:solidFill>
                  <a:srgbClr val="126EB2"/>
                </a:solidFill>
                <a:latin typeface="Helvetica"/>
                <a:ea typeface="Helvetica"/>
                <a:cs typeface="Helvetica"/>
                <a:sym typeface="Helvetica"/>
              </a:defRPr>
            </a:lvl1pPr>
          </a:lstStyle>
          <a:p>
            <a:r>
              <a:t>Human Evaluation of MT v.  Automatic Evaluation</a:t>
            </a:r>
          </a:p>
        </p:txBody>
      </p:sp>
      <p:sp>
        <p:nvSpPr>
          <p:cNvPr id="159" name="Human evaluation i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Human evaluation is</a:t>
            </a:r>
          </a:p>
          <a:p>
            <a:pPr marL="1004240" lvl="1" indent="-559740" defTabSz="457200">
              <a:spcBef>
                <a:spcPts val="1100"/>
              </a:spcBef>
              <a:buClr>
                <a:srgbClr val="C0C0C0"/>
              </a:buClr>
              <a:buSzPct val="100000"/>
              <a:buFont typeface="Lucida Grande"/>
              <a:buChar char="‣"/>
              <a:defRPr sz="3400"/>
            </a:pPr>
            <a:r>
              <a:t>Ultimately what we're interested in, but</a:t>
            </a:r>
          </a:p>
          <a:p>
            <a:pPr marL="1004240" lvl="1" indent="-559740" defTabSz="457200">
              <a:spcBef>
                <a:spcPts val="1100"/>
              </a:spcBef>
              <a:buClr>
                <a:srgbClr val="C0C0C0"/>
              </a:buClr>
              <a:buSzPct val="100000"/>
              <a:buFont typeface="Lucida Grande"/>
              <a:buChar char="‣"/>
              <a:defRPr sz="3400"/>
            </a:pPr>
            <a:r>
              <a:t>Very time consuming</a:t>
            </a:r>
          </a:p>
          <a:p>
            <a:pPr marL="1004240" lvl="1" indent="-559740" defTabSz="457200">
              <a:spcBef>
                <a:spcPts val="1100"/>
              </a:spcBef>
              <a:buClr>
                <a:srgbClr val="C0C0C0"/>
              </a:buClr>
              <a:buSzPct val="100000"/>
              <a:buFont typeface="Lucida Grande"/>
              <a:buChar char="‣"/>
              <a:defRPr sz="3400"/>
            </a:pPr>
            <a:r>
              <a:t>Not re-usable </a:t>
            </a:r>
          </a:p>
          <a:p>
            <a:pPr marL="809625" indent="-555625" defTabSz="457200">
              <a:spcBef>
                <a:spcPts val="1100"/>
              </a:spcBef>
              <a:buClr>
                <a:srgbClr val="C0C0C0"/>
              </a:buClr>
              <a:defRPr sz="4000"/>
            </a:pPr>
            <a:r>
              <a:t>Automatic evaluation is</a:t>
            </a:r>
          </a:p>
          <a:p>
            <a:pPr marL="1004240" lvl="1" indent="-559740" defTabSz="457200">
              <a:spcBef>
                <a:spcPts val="1100"/>
              </a:spcBef>
              <a:buClr>
                <a:srgbClr val="C0C0C0"/>
              </a:buClr>
              <a:buSzPct val="100000"/>
              <a:buFont typeface="Lucida Grande"/>
              <a:buChar char="‣"/>
              <a:defRPr sz="3400"/>
            </a:pPr>
            <a:r>
              <a:t>Cheap and reusable, but</a:t>
            </a:r>
          </a:p>
          <a:p>
            <a:pPr marL="1004240" lvl="1" indent="-559740" defTabSz="457200">
              <a:spcBef>
                <a:spcPts val="1100"/>
              </a:spcBef>
              <a:buClr>
                <a:srgbClr val="C0C0C0"/>
              </a:buClr>
              <a:buSzPct val="100000"/>
              <a:buFont typeface="Lucida Grande"/>
              <a:buChar char="‣"/>
              <a:defRPr sz="3400"/>
            </a:pPr>
            <a:r>
              <a:t>Not necessarily reliable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 name="droppedImage.png" descr="droppedImage.png"/>
          <p:cNvPicPr>
            <a:picLocks noChangeAspect="1"/>
          </p:cNvPicPr>
          <p:nvPr/>
        </p:nvPicPr>
        <p:blipFill>
          <a:blip r:embed="rId2"/>
          <a:stretch>
            <a:fillRect/>
          </a:stretch>
        </p:blipFill>
        <p:spPr>
          <a:xfrm>
            <a:off x="-292608" y="1235456"/>
            <a:ext cx="8046720" cy="8615680"/>
          </a:xfrm>
          <a:prstGeom prst="rect">
            <a:avLst/>
          </a:prstGeom>
          <a:ln w="12700">
            <a:miter lim="400000"/>
          </a:ln>
        </p:spPr>
      </p:pic>
      <p:pic>
        <p:nvPicPr>
          <p:cNvPr id="375" name="droppedImage.png" descr="droppedImage.png"/>
          <p:cNvPicPr>
            <a:picLocks noChangeAspect="1"/>
          </p:cNvPicPr>
          <p:nvPr/>
        </p:nvPicPr>
        <p:blipFill>
          <a:blip r:embed="rId3"/>
          <a:stretch>
            <a:fillRect/>
          </a:stretch>
        </p:blipFill>
        <p:spPr>
          <a:xfrm>
            <a:off x="-178816" y="-195072"/>
            <a:ext cx="16467329" cy="1446785"/>
          </a:xfrm>
          <a:prstGeom prst="rect">
            <a:avLst/>
          </a:prstGeom>
          <a:ln w="12700">
            <a:miter lim="400000"/>
          </a:ln>
        </p:spPr>
      </p:pic>
      <p:pic>
        <p:nvPicPr>
          <p:cNvPr id="376" name="droppedImage.png" descr="droppedImage.png"/>
          <p:cNvPicPr>
            <a:picLocks noChangeAspect="1"/>
          </p:cNvPicPr>
          <p:nvPr/>
        </p:nvPicPr>
        <p:blipFill>
          <a:blip r:embed="rId4"/>
          <a:stretch>
            <a:fillRect/>
          </a:stretch>
        </p:blipFill>
        <p:spPr>
          <a:xfrm>
            <a:off x="3441890" y="-212939"/>
            <a:ext cx="20970241" cy="818659"/>
          </a:xfrm>
          <a:prstGeom prst="rect">
            <a:avLst/>
          </a:prstGeom>
          <a:ln w="12700">
            <a:miter lim="400000"/>
          </a:ln>
        </p:spPr>
      </p:pic>
      <p:sp>
        <p:nvSpPr>
          <p:cNvPr id="377" name="Heather Locklear Arrested for…"/>
          <p:cNvSpPr txBox="1"/>
          <p:nvPr/>
        </p:nvSpPr>
        <p:spPr>
          <a:xfrm>
            <a:off x="12192" y="1313942"/>
            <a:ext cx="7542784" cy="166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78"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79" name="Was arrested actress Heather Locklear because of the driving under the effect of an unknown medicine"/>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Was arrested actress Heather Locklear because of the driving under the effect of an unknown medicine</a:t>
            </a:r>
          </a:p>
        </p:txBody>
      </p:sp>
      <p:sp>
        <p:nvSpPr>
          <p:cNvPr id="380" name="The actress Heather Locklear that is known to the Amanda through the role from the series &quot;Melrose Place&quot; was arrested at this weekend in Santa Barbara (Californium) because of the driving under the effect of an unknown medicine. A female witness observe"/>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The actress Heather Locklear that is known to the Amanda through the role from the series "Melrose Place" was arrested at this weekend in Santa Barbara (Californium) because of the driving under the effect of an unknown medicine. A female witness observed she attempted in quite strange way how to go from their parking space in Montecito, speaker of the traffic police of californium told the warehouse `People'. The female witness told in detail, that Locklear 'pressed `after 16:30 clock accelerator and a lot of noise did when she attempted to move their car towards behind or forward from the parking space, and when it went backwards, she pulled itself together unites Male at their sunglasses'. A little later the female witness that did probably not have Anfangs the actress Erkannt saw that Locklear stopped on a street seemed likely and the car got out.</a:t>
            </a:r>
          </a:p>
          <a:p>
            <a:pPr>
              <a:spcBef>
                <a:spcPts val="1600"/>
              </a:spcBef>
              <a:defRPr sz="1800"/>
            </a:pPr>
            <a:endParaRPr/>
          </a:p>
        </p:txBody>
      </p:sp>
      <p:sp>
        <p:nvSpPr>
          <p:cNvPr id="381" name="Actress Heather Locklear was due to driving under the influence of an unknown drug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Actress Heather Locklear was due to driving under the influence of an unknown drug arrested</a:t>
            </a:r>
          </a:p>
        </p:txBody>
      </p:sp>
      <p:sp>
        <p:nvSpPr>
          <p:cNvPr id="382" name="Actress Heather Locklear, by the role of Amanda from the series &quot;Melrose Place&quot; is known, was this weekend in Santa Barbara (California) because of driving under the influence of an unknown drug arrested. A witness had observed how it quite strange way t"/>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Actress Heather Locklear, by the role of Amanda from the series "Melrose Place" is known, was this weekend in Santa Barbara (California) because of driving under the influence of an unknown drug arrested. A witness had observed how it quite strange way tried to park their extended gap in Montecito, reported spokesman for the traffic police from California to the magazine `People '. The witness told in detail that Locklear `after 16:30 clock durchdrückte pedal and a lot of noise made by trying to her car to the rear or front of the park gap to move, and when she went backwards, took it a few times in their Sunglass'. Somewhat later the witness saw the beginning of the actress probably had not recognized that Locklear on a nearby road and stopped the car exit.</a:t>
            </a:r>
          </a:p>
          <a:p>
            <a:pPr>
              <a:spcBef>
                <a:spcPts val="1600"/>
              </a:spcBef>
              <a:defRPr sz="1800"/>
            </a:pPr>
            <a:endParaRPr/>
          </a:p>
          <a:p>
            <a:pPr>
              <a:spcBef>
                <a:spcPts val="1600"/>
              </a:spcBef>
              <a:defRPr sz="1800"/>
            </a:pPr>
            <a:r>
              <a:t>The witness was the person who notified the emergency service because they fear for `live Locklear had '. When the police patrol arrived, they found the actress in her car seat, which is across the street to stand and thus blocked the traffic. `They seemed to be disoriented, so they brought the policemen into a special drug and alcohol center, a test to make. According to a police spokesman, showed the actress cooperatively, excessive alcohol consumption was from the first moment excluded. `The first observations of officials to follow, we believe that Locklear under the influence of an unknown drug was' said the spokesman. Locklear was under suspicion, under the influence of an unspecified substance to drive, which could not be determined, and arrested to 19 clock in a local trial brought. Two months ago was after treatment Locklaer from the clinic in Arizona dismissed, where it against anxiety and depression was treated.</a:t>
            </a:r>
          </a:p>
        </p:txBody>
      </p:sp>
      <p:sp>
        <p:nvSpPr>
          <p:cNvPr id="383" name=". Medikamentes unknown have the effect of a fahrens under actress heather locklear arrested"/>
          <p:cNvSpPr txBox="1"/>
          <p:nvPr/>
        </p:nvSpPr>
        <p:spPr>
          <a:xfrm>
            <a:off x="12192" y="1413510"/>
            <a:ext cx="7542784"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b="1"/>
            </a:lvl1pPr>
          </a:lstStyle>
          <a:p>
            <a:r>
              <a:t>. Medikamentes unknown have the effect of a fahrens under actress heather locklear arrested</a:t>
            </a:r>
          </a:p>
        </p:txBody>
      </p:sp>
      <p:sp>
        <p:nvSpPr>
          <p:cNvPr id="384" name="In Santa. One is, melrose place the series of the role of the 'remember the locklear actress the heather this weekend, because of the fahrens Barbara (California) in effect unknown medikamentes arrested People 'magazine. The traffic police California, sp"/>
          <p:cNvSpPr/>
          <p:nvPr/>
        </p:nvSpPr>
        <p:spPr>
          <a:xfrm>
            <a:off x="3966464" y="2991104"/>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spcBef>
                <a:spcPts val="1600"/>
              </a:spcBef>
              <a:defRPr sz="1800"/>
            </a:pPr>
            <a:r>
              <a:t>In Santa. One is, melrose place the series of the role of the 'remember the locklear actress the heather this weekend, because of the fahrens Barbara (California) in effect unknown medikamentes arrested People 'magazine. The traffic police California, spokesman for the auszufahren montecito reported in its way from tried parklücke type strange right, you have seen as a witness. . In some Zeitung, as and when they tried to a great deal of 30 p.m., witness the detail of history locklear after 16: that durchdrückte peddle noise and its progress was made parklücke for the car or moving backwards, they had they times of their sonnenbrille ' . The first was probably recognised that locklear a nearby road and anhielt, had not, with the witness to the car off</a:t>
            </a:r>
          </a:p>
          <a:p>
            <a:pPr>
              <a:spcBef>
                <a:spcPts val="1600"/>
              </a:spcBef>
              <a:defRPr sz="1800"/>
            </a:pPr>
            <a:endParaRPr/>
          </a:p>
          <a:p>
            <a:pPr>
              <a:spcBef>
                <a:spcPts val="1600"/>
              </a:spcBef>
              <a:defRPr sz="1800"/>
            </a:pPr>
            <a:r>
              <a:t>Life. 'fear, benachrichtigte the Helpline witness the person that was because they had the locklears'. . Transport and the polizeistreife in her car, with the had, that it was the right road which blocked the '. That is why a test, a special alkoholzentrum in drugs and the police officers have you be', it seemed to orientierungslos According to a polizeisprecher was cooperative, spokesman for alcohol. The first was to present medikamentes first unknown in locklear we believe, as a result of the civil servants, the observation that the 'influence of a', as has been excluded from the with the excessive. Locklear. In p.m. against arrested, not to be the general substance, under the influence of suspected was a local custody and 19 . Locklaer treated months a released from the hospital in Arizona, where it was against treatment after two angstzustände and depression was before</a:t>
            </a:r>
          </a:p>
        </p:txBody>
      </p:sp>
      <p:sp>
        <p:nvSpPr>
          <p:cNvPr id="385" name="Heather Locklear Arrested for…"/>
          <p:cNvSpPr txBox="1"/>
          <p:nvPr/>
        </p:nvSpPr>
        <p:spPr>
          <a:xfrm>
            <a:off x="12192" y="1267968"/>
            <a:ext cx="7542784" cy="1755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p>
            <a:pPr>
              <a:defRPr sz="3400" b="1"/>
            </a:pPr>
            <a:r>
              <a:t>Heather Locklear Arrested for</a:t>
            </a:r>
          </a:p>
          <a:p>
            <a:pPr>
              <a:defRPr sz="3400" b="1"/>
            </a:pPr>
            <a:r>
              <a:t>driving under the influence of drugs</a:t>
            </a:r>
          </a:p>
        </p:txBody>
      </p:sp>
      <p:sp>
        <p:nvSpPr>
          <p:cNvPr id="386" name="The actress Heather Locklear, Amanda of the popular series Melrose Place, was arrested this weekend in Santa Barbara (California) after driving under the influence of drugs. A witness viewed her performing inappropriate maneuvers while trying to take her"/>
          <p:cNvSpPr/>
          <p:nvPr/>
        </p:nvSpPr>
        <p:spPr>
          <a:xfrm>
            <a:off x="3966464" y="3007360"/>
            <a:ext cx="3592577" cy="6778753"/>
          </a:xfrm>
          <a:prstGeom prst="rect">
            <a:avLst/>
          </a:prstGeom>
          <a:solidFill>
            <a:srgbClr val="FFFFFF"/>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spcBef>
                <a:spcPts val="1600"/>
              </a:spcBef>
              <a:defRPr sz="1800"/>
            </a:lvl1pPr>
          </a:lstStyle>
          <a:p>
            <a:r>
              <a:t>The actress Heather Locklear, Amanda of the popular series Melrose Place, was arrested this weekend in Santa Barbara (California) after driving under the influence of drugs. A witness viewed her performing inappropriate maneuvers while trying to take her car out from a parking in Montecito, as revealed to People magazine by a spokesman for the Californian Highway Police. The witness stated that around 4.30pm Ms. Locklear "hit the accelerator very violently, making excessive noise while trying to take her car out from the parking with abrupt back and forth maneuvers. While reversing, she passed several times in front of his sunglasses." Shortly after, the witness, who, in a first time, apparently had not recognized the actress, saw Ms. Locklear stopping in a nearby street and leaving the vehicle.</a:t>
            </a:r>
          </a:p>
        </p:txBody>
      </p:sp>
      <p:sp>
        <p:nvSpPr>
          <p:cNvPr id="387" name="Why was Heather Locklear arrested?…"/>
          <p:cNvSpPr txBox="1"/>
          <p:nvPr/>
        </p:nvSpPr>
        <p:spPr>
          <a:xfrm>
            <a:off x="7754111" y="1284224"/>
            <a:ext cx="5234434" cy="25521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normAutofit lnSpcReduction="10000"/>
          </a:bodyPr>
          <a:lstStyle>
            <a:lvl1pPr marL="514811" indent="-514811" defTabSz="416052">
              <a:buClr>
                <a:srgbClr val="C0C0C0"/>
              </a:buClr>
              <a:buSzPct val="171000"/>
              <a:buChar char="•"/>
              <a:defRPr sz="3822">
                <a:latin typeface="+mj-lt"/>
                <a:ea typeface="+mj-ea"/>
                <a:cs typeface="+mj-cs"/>
                <a:sym typeface="Gill Sans"/>
              </a:defRPr>
            </a:lvl1pPr>
            <a:lvl2pPr marL="740504" indent="-509364" defTabSz="416052">
              <a:buClr>
                <a:srgbClr val="C0C0C0"/>
              </a:buClr>
              <a:buSzPct val="100000"/>
              <a:buFont typeface="Lucida Grande"/>
              <a:buChar char="‣"/>
              <a:defRPr sz="3094">
                <a:solidFill>
                  <a:srgbClr val="797979"/>
                </a:solidFill>
                <a:latin typeface="+mj-lt"/>
                <a:ea typeface="+mj-ea"/>
                <a:cs typeface="+mj-cs"/>
                <a:sym typeface="Gill Sans"/>
              </a:defRPr>
            </a:lvl2pPr>
          </a:lstStyle>
          <a:p>
            <a:r>
              <a:t>Why was Heather Locklear arrested? </a:t>
            </a:r>
          </a:p>
          <a:p>
            <a:pPr lvl="1"/>
            <a:r>
              <a:t>She was arrested on suspicion of driving under the influence of drugs. </a:t>
            </a:r>
          </a:p>
        </p:txBody>
      </p:sp>
      <p:sp>
        <p:nvSpPr>
          <p:cNvPr id="388" name="Driving under the influence"/>
          <p:cNvSpPr txBox="1"/>
          <p:nvPr/>
        </p:nvSpPr>
        <p:spPr>
          <a:xfrm>
            <a:off x="8144255" y="4177792"/>
            <a:ext cx="4811777" cy="585216"/>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under the influence</a:t>
            </a:r>
          </a:p>
        </p:txBody>
      </p:sp>
      <p:sp>
        <p:nvSpPr>
          <p:cNvPr id="389" name="Driving while medicated"/>
          <p:cNvSpPr txBox="1"/>
          <p:nvPr/>
        </p:nvSpPr>
        <p:spPr>
          <a:xfrm>
            <a:off x="8160511" y="5364480"/>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while medicated</a:t>
            </a:r>
          </a:p>
        </p:txBody>
      </p:sp>
      <p:sp>
        <p:nvSpPr>
          <p:cNvPr id="390" name="Rectangle"/>
          <p:cNvSpPr/>
          <p:nvPr/>
        </p:nvSpPr>
        <p:spPr>
          <a:xfrm>
            <a:off x="8128000" y="4129023"/>
            <a:ext cx="476300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91" name="Rectangle"/>
          <p:cNvSpPr/>
          <p:nvPr/>
        </p:nvSpPr>
        <p:spPr>
          <a:xfrm>
            <a:off x="8128000" y="5299455"/>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92" name="DUI"/>
          <p:cNvSpPr txBox="1"/>
          <p:nvPr/>
        </p:nvSpPr>
        <p:spPr>
          <a:xfrm>
            <a:off x="8160511" y="6518656"/>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DUI</a:t>
            </a:r>
          </a:p>
        </p:txBody>
      </p:sp>
      <p:sp>
        <p:nvSpPr>
          <p:cNvPr id="393" name="Rectangle"/>
          <p:cNvSpPr/>
          <p:nvPr/>
        </p:nvSpPr>
        <p:spPr>
          <a:xfrm>
            <a:off x="8128000" y="6453632"/>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94" name="Driving while using drugs"/>
          <p:cNvSpPr txBox="1"/>
          <p:nvPr/>
        </p:nvSpPr>
        <p:spPr>
          <a:xfrm>
            <a:off x="8160511" y="7672832"/>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Driving while using drugs</a:t>
            </a:r>
          </a:p>
        </p:txBody>
      </p:sp>
      <p:sp>
        <p:nvSpPr>
          <p:cNvPr id="395" name="Rectangle"/>
          <p:cNvSpPr/>
          <p:nvPr/>
        </p:nvSpPr>
        <p:spPr>
          <a:xfrm>
            <a:off x="8128000" y="7607807"/>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396" name="Medikamentes"/>
          <p:cNvSpPr txBox="1"/>
          <p:nvPr/>
        </p:nvSpPr>
        <p:spPr>
          <a:xfrm>
            <a:off x="8160511" y="8827008"/>
            <a:ext cx="4454145" cy="58521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defRPr sz="3200">
                <a:latin typeface="+mj-lt"/>
                <a:ea typeface="+mj-ea"/>
                <a:cs typeface="+mj-cs"/>
                <a:sym typeface="Gill Sans"/>
              </a:defRPr>
            </a:lvl1pPr>
          </a:lstStyle>
          <a:p>
            <a:r>
              <a:t>Medikamentes</a:t>
            </a:r>
          </a:p>
        </p:txBody>
      </p:sp>
      <p:sp>
        <p:nvSpPr>
          <p:cNvPr id="397" name="Rectangle"/>
          <p:cNvSpPr/>
          <p:nvPr/>
        </p:nvSpPr>
        <p:spPr>
          <a:xfrm>
            <a:off x="8128000" y="8761983"/>
            <a:ext cx="4600448" cy="666497"/>
          </a:xfrm>
          <a:prstGeom prst="rect">
            <a:avLst/>
          </a:prstGeom>
          <a:ln w="127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pic>
        <p:nvPicPr>
          <p:cNvPr id="398" name="droppedImage.tiff" descr="droppedImage.tiff"/>
          <p:cNvPicPr>
            <a:picLocks noChangeAspect="1"/>
          </p:cNvPicPr>
          <p:nvPr/>
        </p:nvPicPr>
        <p:blipFill>
          <a:blip r:embed="rId5"/>
          <a:stretch>
            <a:fillRect/>
          </a:stretch>
        </p:blipFill>
        <p:spPr>
          <a:xfrm>
            <a:off x="6811264" y="3901440"/>
            <a:ext cx="1056641" cy="1039030"/>
          </a:xfrm>
          <a:prstGeom prst="rect">
            <a:avLst/>
          </a:prstGeom>
          <a:ln w="12700">
            <a:miter lim="400000"/>
          </a:ln>
        </p:spPr>
      </p:pic>
      <p:pic>
        <p:nvPicPr>
          <p:cNvPr id="399" name="droppedImage.tiff" descr="droppedImage.tiff"/>
          <p:cNvPicPr>
            <a:picLocks noChangeAspect="1"/>
          </p:cNvPicPr>
          <p:nvPr/>
        </p:nvPicPr>
        <p:blipFill>
          <a:blip r:embed="rId6"/>
          <a:stretch>
            <a:fillRect/>
          </a:stretch>
        </p:blipFill>
        <p:spPr>
          <a:xfrm rot="10800000">
            <a:off x="6811264" y="5055615"/>
            <a:ext cx="1056641" cy="1065672"/>
          </a:xfrm>
          <a:prstGeom prst="rect">
            <a:avLst/>
          </a:prstGeom>
          <a:ln w="12700">
            <a:miter lim="400000"/>
          </a:ln>
        </p:spPr>
      </p:pic>
      <p:pic>
        <p:nvPicPr>
          <p:cNvPr id="400" name="droppedImage.tiff" descr="droppedImage.tiff"/>
          <p:cNvPicPr>
            <a:picLocks noChangeAspect="1"/>
          </p:cNvPicPr>
          <p:nvPr/>
        </p:nvPicPr>
        <p:blipFill>
          <a:blip r:embed="rId5"/>
          <a:stretch>
            <a:fillRect/>
          </a:stretch>
        </p:blipFill>
        <p:spPr>
          <a:xfrm>
            <a:off x="6811264" y="6274815"/>
            <a:ext cx="1056641" cy="1039031"/>
          </a:xfrm>
          <a:prstGeom prst="rect">
            <a:avLst/>
          </a:prstGeom>
          <a:ln w="12700">
            <a:miter lim="400000"/>
          </a:ln>
        </p:spPr>
      </p:pic>
      <p:pic>
        <p:nvPicPr>
          <p:cNvPr id="401" name="droppedImage.tiff" descr="droppedImage.tiff"/>
          <p:cNvPicPr>
            <a:picLocks noChangeAspect="1"/>
          </p:cNvPicPr>
          <p:nvPr/>
        </p:nvPicPr>
        <p:blipFill>
          <a:blip r:embed="rId5"/>
          <a:stretch>
            <a:fillRect/>
          </a:stretch>
        </p:blipFill>
        <p:spPr>
          <a:xfrm>
            <a:off x="6811264" y="7445247"/>
            <a:ext cx="1056641" cy="1039031"/>
          </a:xfrm>
          <a:prstGeom prst="rect">
            <a:avLst/>
          </a:prstGeom>
          <a:ln w="12700">
            <a:miter lim="400000"/>
          </a:ln>
        </p:spPr>
      </p:pic>
      <p:pic>
        <p:nvPicPr>
          <p:cNvPr id="402" name="droppedImage.tiff" descr="droppedImage.tiff"/>
          <p:cNvPicPr>
            <a:picLocks noChangeAspect="1"/>
          </p:cNvPicPr>
          <p:nvPr/>
        </p:nvPicPr>
        <p:blipFill>
          <a:blip r:embed="rId6"/>
          <a:stretch>
            <a:fillRect/>
          </a:stretch>
        </p:blipFill>
        <p:spPr>
          <a:xfrm rot="10800000">
            <a:off x="6908800" y="8599423"/>
            <a:ext cx="1056640" cy="1065672"/>
          </a:xfrm>
          <a:prstGeom prst="rect">
            <a:avLst/>
          </a:prstGeom>
          <a:ln w="12700">
            <a:miter lim="400000"/>
          </a:ln>
        </p:spPr>
      </p:pic>
      <p:sp>
        <p:nvSpPr>
          <p:cNvPr id="403" name="Rectangle"/>
          <p:cNvSpPr/>
          <p:nvPr/>
        </p:nvSpPr>
        <p:spPr>
          <a:xfrm>
            <a:off x="-487680" y="-260096"/>
            <a:ext cx="13671296" cy="10192513"/>
          </a:xfrm>
          <a:prstGeom prst="rect">
            <a:avLst/>
          </a:prstGeom>
          <a:solidFill>
            <a:srgbClr val="FFFFFF">
              <a:alpha val="80000"/>
            </a:srgbClr>
          </a:solidFill>
          <a:ln w="25400">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grpSp>
        <p:nvGrpSpPr>
          <p:cNvPr id="406" name="Group"/>
          <p:cNvGrpSpPr/>
          <p:nvPr/>
        </p:nvGrpSpPr>
        <p:grpSpPr>
          <a:xfrm>
            <a:off x="1576832" y="2097024"/>
            <a:ext cx="9851137" cy="6063489"/>
            <a:chOff x="0" y="0"/>
            <a:chExt cx="9851135" cy="6063488"/>
          </a:xfrm>
        </p:grpSpPr>
        <p:sp>
          <p:nvSpPr>
            <p:cNvPr id="404" name="Rounded Rectangle"/>
            <p:cNvSpPr/>
            <p:nvPr/>
          </p:nvSpPr>
          <p:spPr>
            <a:xfrm>
              <a:off x="0" y="0"/>
              <a:ext cx="9851136" cy="6063489"/>
            </a:xfrm>
            <a:prstGeom prst="roundRect">
              <a:avLst>
                <a:gd name="adj" fmla="val 3142"/>
              </a:avLst>
            </a:prstGeom>
            <a:solidFill>
              <a:srgbClr val="CADEEE"/>
            </a:solidFill>
            <a:ln w="12700" cap="flat">
              <a:solidFill>
                <a:srgbClr val="000000"/>
              </a:solidFill>
              <a:prstDash val="solid"/>
              <a:miter lim="400000"/>
            </a:ln>
            <a:effectLst/>
          </p:spPr>
          <p:txBody>
            <a:bodyPr wrap="square" lIns="48767" tIns="48767" rIns="48767" bIns="48767" numCol="1" anchor="ctr">
              <a:noAutofit/>
            </a:bodyPr>
            <a:lstStyle/>
            <a:p>
              <a:pPr algn="ctr">
                <a:defRPr sz="3400">
                  <a:latin typeface="+mj-lt"/>
                  <a:ea typeface="+mj-ea"/>
                  <a:cs typeface="+mj-cs"/>
                  <a:sym typeface="Gill Sans"/>
                </a:defRPr>
              </a:pPr>
              <a:endParaRPr/>
            </a:p>
          </p:txBody>
        </p:sp>
        <p:graphicFrame>
          <p:nvGraphicFramePr>
            <p:cNvPr id="405" name="Table"/>
            <p:cNvGraphicFramePr/>
            <p:nvPr/>
          </p:nvGraphicFramePr>
          <p:xfrm>
            <a:off x="130047" y="308863"/>
            <a:ext cx="9591042" cy="5234433"/>
          </p:xfrm>
          <a:graphic>
            <a:graphicData uri="http://schemas.openxmlformats.org/drawingml/2006/table">
              <a:tbl>
                <a:tblPr>
                  <a:tableStyleId>{8F44A2F1-9E1F-4B54-A3A2-5F16C0AD49E2}</a:tableStyleId>
                </a:tblPr>
                <a:tblGrid>
                  <a:gridCol w="4795520">
                    <a:extLst>
                      <a:ext uri="{9D8B030D-6E8A-4147-A177-3AD203B41FA5}">
                        <a16:colId xmlns:a16="http://schemas.microsoft.com/office/drawing/2014/main" val="20000"/>
                      </a:ext>
                    </a:extLst>
                  </a:gridCol>
                  <a:gridCol w="4795520">
                    <a:extLst>
                      <a:ext uri="{9D8B030D-6E8A-4147-A177-3AD203B41FA5}">
                        <a16:colId xmlns:a16="http://schemas.microsoft.com/office/drawing/2014/main" val="20001"/>
                      </a:ext>
                    </a:extLst>
                  </a:gridCol>
                </a:tblGrid>
                <a:tr h="872405">
                  <a:tc>
                    <a:txBody>
                      <a:bodyPr/>
                      <a:lstStyle/>
                      <a:p>
                        <a:pPr algn="ctr" defTabSz="914400">
                          <a:tabLst>
                            <a:tab pos="914400" algn="l"/>
                          </a:tabLst>
                          <a:defRPr sz="1800"/>
                        </a:pPr>
                        <a:r>
                          <a:rPr sz="4600">
                            <a:sym typeface="Gill Sans"/>
                          </a:rPr>
                          <a:t>System</a:t>
                        </a:r>
                      </a:p>
                    </a:txBody>
                    <a:tcPr marL="38100" marR="38100" marT="38100" marB="38100" anchor="ctr" horzOverflow="overflow">
                      <a:lnL w="0">
                        <a:miter lim="400000"/>
                      </a:lnL>
                      <a:lnT w="0">
                        <a:miter lim="400000"/>
                      </a:lnT>
                    </a:tcPr>
                  </a:tc>
                  <a:tc>
                    <a:txBody>
                      <a:bodyPr/>
                      <a:lstStyle/>
                      <a:p>
                        <a:pPr algn="ctr" defTabSz="914400">
                          <a:tabLst>
                            <a:tab pos="914400" algn="l"/>
                          </a:tabLst>
                          <a:defRPr sz="1800"/>
                        </a:pPr>
                        <a:r>
                          <a:rPr sz="4600">
                            <a:sym typeface="Gill Sans"/>
                          </a:rPr>
                          <a:t>Correct Answers</a:t>
                        </a:r>
                      </a:p>
                    </a:txBody>
                    <a:tcPr marL="38100" marR="38100" marT="38100" marB="38100" anchor="ctr" horzOverflow="overflow">
                      <a:lnR w="0">
                        <a:miter lim="400000"/>
                      </a:lnR>
                      <a:lnT w="0">
                        <a:miter lim="400000"/>
                      </a:lnT>
                    </a:tcPr>
                  </a:tc>
                  <a:extLst>
                    <a:ext uri="{0D108BD9-81ED-4DB2-BD59-A6C34878D82A}">
                      <a16:rowId xmlns:a16="http://schemas.microsoft.com/office/drawing/2014/main" val="10000"/>
                    </a:ext>
                  </a:extLst>
                </a:tr>
                <a:tr h="872405">
                  <a:tc>
                    <a:txBody>
                      <a:bodyPr/>
                      <a:lstStyle/>
                      <a:p>
                        <a:pPr algn="ctr" defTabSz="914400">
                          <a:tabLst>
                            <a:tab pos="914400" algn="l"/>
                          </a:tabLst>
                          <a:defRPr sz="1800"/>
                        </a:pPr>
                        <a:r>
                          <a:rPr sz="4600">
                            <a:sym typeface="Gill Sans"/>
                          </a:rPr>
                          <a:t>Reference</a:t>
                        </a:r>
                      </a:p>
                    </a:txBody>
                    <a:tcPr marL="38100" marR="38100" marT="38100" marB="38100" anchor="ctr" horzOverflow="overflow">
                      <a:lnL w="0">
                        <a:miter lim="400000"/>
                      </a:lnL>
                      <a:lnB w="0">
                        <a:miter lim="400000"/>
                      </a:lnB>
                    </a:tcPr>
                  </a:tc>
                  <a:tc>
                    <a:txBody>
                      <a:bodyPr/>
                      <a:lstStyle/>
                      <a:p>
                        <a:pPr algn="ctr" defTabSz="914400">
                          <a:tabLst>
                            <a:tab pos="914400" algn="l"/>
                          </a:tabLst>
                          <a:defRPr sz="1800"/>
                        </a:pPr>
                        <a:r>
                          <a:rPr sz="4600">
                            <a:sym typeface="Gill Sans"/>
                          </a:rPr>
                          <a:t>94%</a:t>
                        </a:r>
                      </a:p>
                    </a:txBody>
                    <a:tcPr marL="38100" marR="38100" marT="38100" marB="38100" anchor="ctr" horzOverflow="overflow">
                      <a:lnR w="0">
                        <a:miter lim="400000"/>
                      </a:lnR>
                      <a:lnB w="0">
                        <a:miter lim="400000"/>
                      </a:lnB>
                    </a:tcPr>
                  </a:tc>
                  <a:extLst>
                    <a:ext uri="{0D108BD9-81ED-4DB2-BD59-A6C34878D82A}">
                      <a16:rowId xmlns:a16="http://schemas.microsoft.com/office/drawing/2014/main" val="10001"/>
                    </a:ext>
                  </a:extLst>
                </a:tr>
                <a:tr h="872405">
                  <a:tc>
                    <a:txBody>
                      <a:bodyPr/>
                      <a:lstStyle/>
                      <a:p>
                        <a:pPr algn="ctr" defTabSz="914400">
                          <a:tabLst>
                            <a:tab pos="914400" algn="l"/>
                          </a:tabLst>
                          <a:defRPr sz="1800"/>
                        </a:pPr>
                        <a:r>
                          <a:rPr sz="4600">
                            <a:sym typeface="Gill Sans"/>
                          </a:rPr>
                          <a:t>Google</a:t>
                        </a:r>
                      </a:p>
                    </a:txBody>
                    <a:tcPr marL="38100" marR="38100" marT="38100" marB="38100" anchor="ctr" horzOverflow="overflow">
                      <a:lnL w="0">
                        <a:miter lim="400000"/>
                      </a:lnL>
                      <a:lnT w="0">
                        <a:miter lim="400000"/>
                      </a:lnT>
                      <a:lnB w="0">
                        <a:miter lim="400000"/>
                      </a:lnB>
                    </a:tcPr>
                  </a:tc>
                  <a:tc>
                    <a:txBody>
                      <a:bodyPr/>
                      <a:lstStyle/>
                      <a:p>
                        <a:pPr algn="ctr" defTabSz="914400">
                          <a:tabLst>
                            <a:tab pos="914400" algn="l"/>
                          </a:tabLst>
                          <a:defRPr sz="1800"/>
                        </a:pPr>
                        <a:r>
                          <a:rPr sz="4600">
                            <a:sym typeface="Gill Sans"/>
                          </a:rPr>
                          <a:t>80%</a:t>
                        </a:r>
                      </a:p>
                    </a:txBody>
                    <a:tcPr marL="38100" marR="38100" marT="38100" marB="38100" anchor="ctr" horzOverflow="overflow">
                      <a:lnR w="0">
                        <a:miter lim="400000"/>
                      </a:lnR>
                      <a:lnT w="0">
                        <a:miter lim="400000"/>
                      </a:lnT>
                      <a:lnB w="0">
                        <a:miter lim="400000"/>
                      </a:lnB>
                    </a:tcPr>
                  </a:tc>
                  <a:extLst>
                    <a:ext uri="{0D108BD9-81ED-4DB2-BD59-A6C34878D82A}">
                      <a16:rowId xmlns:a16="http://schemas.microsoft.com/office/drawing/2014/main" val="10002"/>
                    </a:ext>
                  </a:extLst>
                </a:tr>
                <a:tr h="872405">
                  <a:tc>
                    <a:txBody>
                      <a:bodyPr/>
                      <a:lstStyle/>
                      <a:p>
                        <a:pPr algn="ctr" defTabSz="914400">
                          <a:tabLst>
                            <a:tab pos="914400" algn="l"/>
                          </a:tabLst>
                          <a:defRPr sz="1800"/>
                        </a:pPr>
                        <a:r>
                          <a:rPr sz="4600">
                            <a:sym typeface="Gill Sans"/>
                          </a:rPr>
                          <a:t>RBMT5</a:t>
                        </a:r>
                      </a:p>
                    </a:txBody>
                    <a:tcPr marL="38100" marR="38100" marT="38100" marB="38100" anchor="ctr" horzOverflow="overflow">
                      <a:lnL w="0">
                        <a:miter lim="400000"/>
                      </a:lnL>
                      <a:lnT w="0">
                        <a:miter lim="400000"/>
                      </a:lnT>
                      <a:lnB w="0">
                        <a:miter lim="400000"/>
                      </a:lnB>
                    </a:tcPr>
                  </a:tc>
                  <a:tc>
                    <a:txBody>
                      <a:bodyPr/>
                      <a:lstStyle/>
                      <a:p>
                        <a:pPr algn="ctr" defTabSz="914400">
                          <a:tabLst>
                            <a:tab pos="914400" algn="l"/>
                          </a:tabLst>
                          <a:defRPr sz="1800"/>
                        </a:pPr>
                        <a:r>
                          <a:rPr sz="4600">
                            <a:sym typeface="Gill Sans"/>
                          </a:rPr>
                          <a:t>77%</a:t>
                        </a:r>
                      </a:p>
                    </a:txBody>
                    <a:tcPr marL="38100" marR="38100" marT="38100" marB="38100" anchor="ctr" horzOverflow="overflow">
                      <a:lnR w="0">
                        <a:miter lim="400000"/>
                      </a:lnR>
                      <a:lnT w="0">
                        <a:miter lim="400000"/>
                      </a:lnT>
                      <a:lnB w="0">
                        <a:miter lim="400000"/>
                      </a:lnB>
                    </a:tcPr>
                  </a:tc>
                  <a:extLst>
                    <a:ext uri="{0D108BD9-81ED-4DB2-BD59-A6C34878D82A}">
                      <a16:rowId xmlns:a16="http://schemas.microsoft.com/office/drawing/2014/main" val="10003"/>
                    </a:ext>
                  </a:extLst>
                </a:tr>
                <a:tr h="872405">
                  <a:tc>
                    <a:txBody>
                      <a:bodyPr/>
                      <a:lstStyle/>
                      <a:p>
                        <a:pPr algn="ctr" defTabSz="914400">
                          <a:tabLst>
                            <a:tab pos="914400" algn="l"/>
                          </a:tabLst>
                          <a:defRPr sz="1800"/>
                        </a:pPr>
                        <a:r>
                          <a:rPr sz="4600">
                            <a:sym typeface="Gill Sans"/>
                          </a:rPr>
                          <a:t>Geneva</a:t>
                        </a:r>
                      </a:p>
                    </a:txBody>
                    <a:tcPr marL="38100" marR="38100" marT="38100" marB="38100" anchor="ctr" horzOverflow="overflow">
                      <a:lnL w="0">
                        <a:miter lim="400000"/>
                      </a:lnL>
                      <a:lnT w="0">
                        <a:miter lim="400000"/>
                      </a:lnT>
                      <a:lnB w="0">
                        <a:miter lim="400000"/>
                      </a:lnB>
                    </a:tcPr>
                  </a:tc>
                  <a:tc>
                    <a:txBody>
                      <a:bodyPr/>
                      <a:lstStyle/>
                      <a:p>
                        <a:pPr algn="ctr" defTabSz="914400">
                          <a:tabLst>
                            <a:tab pos="914400" algn="l"/>
                          </a:tabLst>
                          <a:defRPr sz="1800"/>
                        </a:pPr>
                        <a:r>
                          <a:rPr sz="4600">
                            <a:sym typeface="Gill Sans"/>
                          </a:rPr>
                          <a:t>63%</a:t>
                        </a:r>
                      </a:p>
                    </a:txBody>
                    <a:tcPr marL="38100" marR="38100" marT="38100" marB="38100" anchor="ctr" horzOverflow="overflow">
                      <a:lnR w="0">
                        <a:miter lim="400000"/>
                      </a:lnR>
                      <a:lnT w="0">
                        <a:miter lim="400000"/>
                      </a:lnT>
                      <a:lnB w="0">
                        <a:miter lim="400000"/>
                      </a:lnB>
                    </a:tcPr>
                  </a:tc>
                  <a:extLst>
                    <a:ext uri="{0D108BD9-81ED-4DB2-BD59-A6C34878D82A}">
                      <a16:rowId xmlns:a16="http://schemas.microsoft.com/office/drawing/2014/main" val="10004"/>
                    </a:ext>
                  </a:extLst>
                </a:tr>
                <a:tr h="872405">
                  <a:tc>
                    <a:txBody>
                      <a:bodyPr/>
                      <a:lstStyle/>
                      <a:p>
                        <a:pPr algn="ctr" defTabSz="914400">
                          <a:tabLst>
                            <a:tab pos="914400" algn="l"/>
                          </a:tabLst>
                          <a:defRPr sz="1800"/>
                        </a:pPr>
                        <a:r>
                          <a:rPr sz="4600">
                            <a:sym typeface="Gill Sans"/>
                          </a:rPr>
                          <a:t>JHU - Tromble</a:t>
                        </a:r>
                      </a:p>
                    </a:txBody>
                    <a:tcPr marL="38100" marR="38100" marT="38100" marB="38100" anchor="ctr" horzOverflow="overflow">
                      <a:lnL w="0">
                        <a:miter lim="400000"/>
                      </a:lnL>
                      <a:lnT w="0">
                        <a:miter lim="400000"/>
                      </a:lnT>
                      <a:lnB w="0">
                        <a:miter lim="400000"/>
                      </a:lnB>
                    </a:tcPr>
                  </a:tc>
                  <a:tc>
                    <a:txBody>
                      <a:bodyPr/>
                      <a:lstStyle/>
                      <a:p>
                        <a:pPr algn="ctr" defTabSz="914400">
                          <a:tabLst>
                            <a:tab pos="914400" algn="l"/>
                          </a:tabLst>
                          <a:defRPr sz="1800"/>
                        </a:pPr>
                        <a:r>
                          <a:rPr sz="4600">
                            <a:sym typeface="Gill Sans"/>
                          </a:rPr>
                          <a:t>50%</a:t>
                        </a:r>
                      </a:p>
                    </a:txBody>
                    <a:tcPr marL="38100" marR="38100" marT="38100" marB="38100" anchor="ctr" horzOverflow="overflow">
                      <a:lnR w="0">
                        <a:miter lim="400000"/>
                      </a:lnR>
                      <a:lnT w="0">
                        <a:miter lim="400000"/>
                      </a:lnT>
                      <a:lnB w="0">
                        <a:miter lim="400000"/>
                      </a:lnB>
                    </a:tcPr>
                  </a:tc>
                  <a:extLst>
                    <a:ext uri="{0D108BD9-81ED-4DB2-BD59-A6C34878D82A}">
                      <a16:rowId xmlns:a16="http://schemas.microsoft.com/office/drawing/2014/main" val="10005"/>
                    </a:ext>
                  </a:extLst>
                </a:tr>
              </a:tbl>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403"/>
                                        </p:tgtEl>
                                        <p:attrNameLst>
                                          <p:attrName>style.visibility</p:attrName>
                                        </p:attrNameLst>
                                      </p:cBhvr>
                                      <p:to>
                                        <p:strVal val="visible"/>
                                      </p:to>
                                    </p:set>
                                    <p:animEffect transition="in" filter="fade">
                                      <p:cBhvr>
                                        <p:cTn id="7" dur="1000"/>
                                        <p:tgtEl>
                                          <p:spTgt spid="403"/>
                                        </p:tgtEl>
                                      </p:cBhvr>
                                    </p:animEffect>
                                  </p:childTnLst>
                                </p:cTn>
                              </p:par>
                            </p:childTnLst>
                          </p:cTn>
                        </p:par>
                        <p:par>
                          <p:cTn id="8" fill="hold">
                            <p:stCondLst>
                              <p:cond delay="1000"/>
                            </p:stCondLst>
                            <p:childTnLst>
                              <p:par>
                                <p:cTn id="9" presetID="10" presetClass="entr" fill="hold" grpId="2" nodeType="afterEffect">
                                  <p:stCondLst>
                                    <p:cond delay="0"/>
                                  </p:stCondLst>
                                  <p:iterate>
                                    <p:tmAbs val="0"/>
                                  </p:iterate>
                                  <p:childTnLst>
                                    <p:set>
                                      <p:cBhvr>
                                        <p:cTn id="10" fill="hold"/>
                                        <p:tgtEl>
                                          <p:spTgt spid="406"/>
                                        </p:tgtEl>
                                        <p:attrNameLst>
                                          <p:attrName>style.visibility</p:attrName>
                                        </p:attrNameLst>
                                      </p:cBhvr>
                                      <p:to>
                                        <p:strVal val="visible"/>
                                      </p:to>
                                    </p:set>
                                    <p:animEffect transition="in" filter="fade">
                                      <p:cBhvr>
                                        <p:cTn id="11" dur="1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6"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HTER - costs to edit"/>
          <p:cNvSpPr txBox="1"/>
          <p:nvPr/>
        </p:nvSpPr>
        <p:spPr>
          <a:xfrm>
            <a:off x="1267968" y="276352"/>
            <a:ext cx="10468865" cy="141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lgn="ctr">
              <a:defRPr sz="7600">
                <a:solidFill>
                  <a:srgbClr val="126EB2"/>
                </a:solidFill>
              </a:defRPr>
            </a:lvl1pPr>
          </a:lstStyle>
          <a:p>
            <a:r>
              <a:t>HTER - costs to edit</a:t>
            </a:r>
          </a:p>
        </p:txBody>
      </p:sp>
      <p:sp>
        <p:nvSpPr>
          <p:cNvPr id="409" name="The man was on assignment from the Ministry of Defense when he left two highly classified documents on a train to Waterloo."/>
          <p:cNvSpPr/>
          <p:nvPr/>
        </p:nvSpPr>
        <p:spPr>
          <a:xfrm>
            <a:off x="195072" y="2487168"/>
            <a:ext cx="12598401" cy="1495553"/>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defRPr sz="3600">
                <a:latin typeface="+mj-lt"/>
                <a:ea typeface="+mj-ea"/>
                <a:cs typeface="+mj-cs"/>
                <a:sym typeface="Gill Sans"/>
              </a:defRPr>
            </a:lvl1pPr>
          </a:lstStyle>
          <a:p>
            <a:pPr>
              <a:defRPr>
                <a:solidFill>
                  <a:srgbClr val="FFFFFF"/>
                </a:solidFill>
              </a:defRPr>
            </a:pPr>
            <a:r>
              <a:rPr>
                <a:solidFill>
                  <a:srgbClr val="000000"/>
                </a:solidFill>
              </a:rPr>
              <a:t>The man was on assignment from the Ministry of Defense when he left two highly classified documents on a train to Waterloo.</a:t>
            </a:r>
          </a:p>
        </p:txBody>
      </p:sp>
      <p:sp>
        <p:nvSpPr>
          <p:cNvPr id="410" name="Reference translation"/>
          <p:cNvSpPr txBox="1"/>
          <p:nvPr/>
        </p:nvSpPr>
        <p:spPr>
          <a:xfrm>
            <a:off x="-247777" y="1819148"/>
            <a:ext cx="5510784"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lgn="ctr">
              <a:defRPr sz="4000">
                <a:latin typeface="+mj-lt"/>
                <a:ea typeface="+mj-ea"/>
                <a:cs typeface="+mj-cs"/>
                <a:sym typeface="Gill Sans"/>
              </a:defRPr>
            </a:lvl1pPr>
          </a:lstStyle>
          <a:p>
            <a:r>
              <a:t>Reference translation</a:t>
            </a:r>
          </a:p>
        </p:txBody>
      </p:sp>
      <p:sp>
        <p:nvSpPr>
          <p:cNvPr id="411" name="Machine translation"/>
          <p:cNvSpPr txBox="1"/>
          <p:nvPr/>
        </p:nvSpPr>
        <p:spPr>
          <a:xfrm>
            <a:off x="195072" y="4257547"/>
            <a:ext cx="425907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lgn="ctr">
              <a:defRPr sz="4000">
                <a:latin typeface="+mj-lt"/>
                <a:ea typeface="+mj-ea"/>
                <a:cs typeface="+mj-cs"/>
                <a:sym typeface="Gill Sans"/>
              </a:defRPr>
            </a:lvl1pPr>
          </a:lstStyle>
          <a:p>
            <a:r>
              <a:t>Machine translation</a:t>
            </a:r>
          </a:p>
        </p:txBody>
      </p:sp>
      <p:sp>
        <p:nvSpPr>
          <p:cNvPr id="412" name="The man was seconded by the Ministry of Defense when he was two extremely confidential documents in a train to Waterloo lost."/>
          <p:cNvSpPr/>
          <p:nvPr/>
        </p:nvSpPr>
        <p:spPr>
          <a:xfrm>
            <a:off x="195072" y="4990591"/>
            <a:ext cx="12598401" cy="1495553"/>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defRPr sz="3400">
                <a:latin typeface="+mj-lt"/>
                <a:ea typeface="+mj-ea"/>
                <a:cs typeface="+mj-cs"/>
                <a:sym typeface="Gill Sans"/>
              </a:defRPr>
            </a:lvl1pPr>
          </a:lstStyle>
          <a:p>
            <a:pPr>
              <a:defRPr>
                <a:solidFill>
                  <a:srgbClr val="FFFFFF"/>
                </a:solidFill>
              </a:defRPr>
            </a:pPr>
            <a:r>
              <a:rPr>
                <a:solidFill>
                  <a:srgbClr val="000000"/>
                </a:solidFill>
              </a:rPr>
              <a:t>The man was seconded by the Ministry of Defense when he was two extremely confidential documents in a train to Waterloo lost.</a:t>
            </a:r>
          </a:p>
        </p:txBody>
      </p:sp>
      <p:sp>
        <p:nvSpPr>
          <p:cNvPr id="413" name="Edited machine translation"/>
          <p:cNvSpPr txBox="1"/>
          <p:nvPr/>
        </p:nvSpPr>
        <p:spPr>
          <a:xfrm>
            <a:off x="146304" y="6760971"/>
            <a:ext cx="5868416"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spAutoFit/>
          </a:bodyPr>
          <a:lstStyle>
            <a:lvl1pPr algn="ctr">
              <a:defRPr sz="4000">
                <a:latin typeface="+mj-lt"/>
                <a:ea typeface="+mj-ea"/>
                <a:cs typeface="+mj-cs"/>
                <a:sym typeface="Gill Sans"/>
              </a:defRPr>
            </a:lvl1pPr>
          </a:lstStyle>
          <a:p>
            <a:r>
              <a:t>Edited machine translation</a:t>
            </a:r>
          </a:p>
        </p:txBody>
      </p:sp>
      <p:sp>
        <p:nvSpPr>
          <p:cNvPr id="414" name="The man was seconded by the Ministry of Defense when he was two extremely confidential documents in a train to Waterloo lost."/>
          <p:cNvSpPr/>
          <p:nvPr/>
        </p:nvSpPr>
        <p:spPr>
          <a:xfrm>
            <a:off x="195072" y="7591552"/>
            <a:ext cx="12598401" cy="1495553"/>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lvl1pPr>
              <a:defRPr sz="3400">
                <a:latin typeface="+mj-lt"/>
                <a:ea typeface="+mj-ea"/>
                <a:cs typeface="+mj-cs"/>
                <a:sym typeface="Gill Sans"/>
              </a:defRPr>
            </a:lvl1pPr>
          </a:lstStyle>
          <a:p>
            <a:pPr>
              <a:defRPr>
                <a:solidFill>
                  <a:srgbClr val="FFFFFF"/>
                </a:solidFill>
              </a:defRPr>
            </a:pPr>
            <a:r>
              <a:rPr>
                <a:solidFill>
                  <a:srgbClr val="000000"/>
                </a:solidFill>
              </a:rPr>
              <a:t>The man was seconded by the Ministry of Defense when he was two extremely confidential documents in a train to Waterloo lost.</a:t>
            </a:r>
          </a:p>
        </p:txBody>
      </p:sp>
      <p:sp>
        <p:nvSpPr>
          <p:cNvPr id="415" name="The man was working for the Ministry of Defense when he lost two extremely confidential documents in a train to Waterloo."/>
          <p:cNvSpPr/>
          <p:nvPr/>
        </p:nvSpPr>
        <p:spPr>
          <a:xfrm>
            <a:off x="195072" y="7591552"/>
            <a:ext cx="12598401" cy="1495553"/>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767" tIns="48767" rIns="48767" bIns="48767" anchor="ctr"/>
          <a:lstStyle/>
          <a:p>
            <a:pPr>
              <a:defRPr sz="3400">
                <a:solidFill>
                  <a:srgbClr val="FFFFFF"/>
                </a:solidFill>
                <a:latin typeface="+mj-lt"/>
                <a:ea typeface="+mj-ea"/>
                <a:cs typeface="+mj-cs"/>
                <a:sym typeface="Gill Sans"/>
              </a:defRPr>
            </a:pPr>
            <a:r>
              <a:rPr>
                <a:solidFill>
                  <a:srgbClr val="000000"/>
                </a:solidFill>
              </a:rPr>
              <a:t>The man was</a:t>
            </a:r>
            <a:r>
              <a:rPr b="1">
                <a:solidFill>
                  <a:srgbClr val="000000"/>
                </a:solidFill>
              </a:rPr>
              <a:t> working</a:t>
            </a:r>
            <a:r>
              <a:rPr>
                <a:solidFill>
                  <a:srgbClr val="000000"/>
                </a:solidFill>
              </a:rPr>
              <a:t> </a:t>
            </a:r>
            <a:r>
              <a:rPr b="1">
                <a:solidFill>
                  <a:srgbClr val="000000"/>
                </a:solidFill>
              </a:rPr>
              <a:t>for</a:t>
            </a:r>
            <a:r>
              <a:rPr>
                <a:solidFill>
                  <a:srgbClr val="000000"/>
                </a:solidFill>
              </a:rPr>
              <a:t> the Ministry of Defense when he </a:t>
            </a:r>
            <a:r>
              <a:rPr b="1">
                <a:solidFill>
                  <a:srgbClr val="000000"/>
                </a:solidFill>
              </a:rPr>
              <a:t>lost</a:t>
            </a:r>
            <a:r>
              <a:rPr>
                <a:solidFill>
                  <a:srgbClr val="000000"/>
                </a:solidFill>
              </a:rPr>
              <a:t> two extremely confidential documents in a train to Waterloo.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415"/>
                                        </p:tgtEl>
                                        <p:attrNameLst>
                                          <p:attrName>style.visibility</p:attrName>
                                        </p:attrNameLst>
                                      </p:cBhvr>
                                      <p:to>
                                        <p:strVal val="visible"/>
                                      </p:to>
                                    </p:set>
                                    <p:animEffect transition="in" filter="fade">
                                      <p:cBhvr>
                                        <p:cTn id="7"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 grpId="1"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Reading Comprehension of Machine Translation"/>
          <p:cNvSpPr txBox="1">
            <a:spLocks noGrp="1"/>
          </p:cNvSpPr>
          <p:nvPr>
            <p:ph type="title"/>
          </p:nvPr>
        </p:nvSpPr>
        <p:spPr>
          <a:xfrm>
            <a:off x="747776" y="260096"/>
            <a:ext cx="11509248"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Reading Comprehension of Machine Translation</a:t>
            </a:r>
          </a:p>
        </p:txBody>
      </p:sp>
      <p:sp>
        <p:nvSpPr>
          <p:cNvPr id="418" name="Jones et al (2005) - Measured translation quality by testing English speakers on a Defense Language Proficiency Test for Arabic…"/>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Jones et al (2005) - Measured translation quality by testing English speakers on a Defense Language Proficiency Test for Arabic</a:t>
            </a:r>
          </a:p>
          <a:p>
            <a:pPr marL="809625" indent="-555625" defTabSz="457200">
              <a:spcBef>
                <a:spcPts val="1100"/>
              </a:spcBef>
              <a:buClr>
                <a:srgbClr val="C0C0C0"/>
              </a:buClr>
              <a:defRPr sz="4000"/>
            </a:pPr>
            <a:r>
              <a:t>Read the MT output, and assess how many questions were answered correctly</a:t>
            </a:r>
          </a:p>
          <a:p>
            <a:pPr marL="809625" indent="-555625" defTabSz="457200">
              <a:spcBef>
                <a:spcPts val="1100"/>
              </a:spcBef>
              <a:buClr>
                <a:srgbClr val="C0C0C0"/>
              </a:buClr>
              <a:defRPr sz="4000"/>
            </a:pPr>
            <a:r>
              <a:t>Nice, intuitive gauge of how good MT quality actually is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Reading"/>
          <p:cNvSpPr txBox="1">
            <a:spLocks noGrp="1"/>
          </p:cNvSpPr>
          <p:nvPr>
            <p:ph type="title"/>
          </p:nvPr>
        </p:nvSpPr>
        <p:spPr>
          <a:prstGeom prst="rect">
            <a:avLst/>
          </a:prstGeom>
        </p:spPr>
        <p:txBody>
          <a:bodyPr/>
          <a:lstStyle/>
          <a:p>
            <a:r>
              <a:t>Reading</a:t>
            </a:r>
          </a:p>
        </p:txBody>
      </p:sp>
      <p:sp>
        <p:nvSpPr>
          <p:cNvPr id="421" name="Read chapter 8 from the textbook"/>
          <p:cNvSpPr txBox="1">
            <a:spLocks noGrp="1"/>
          </p:cNvSpPr>
          <p:nvPr>
            <p:ph type="body" sz="half" idx="1"/>
          </p:nvPr>
        </p:nvSpPr>
        <p:spPr>
          <a:xfrm>
            <a:off x="665967" y="2193629"/>
            <a:ext cx="6832938" cy="5366342"/>
          </a:xfrm>
          <a:prstGeom prst="rect">
            <a:avLst/>
          </a:prstGeom>
        </p:spPr>
        <p:txBody>
          <a:bodyPr>
            <a:normAutofit/>
          </a:bodyPr>
          <a:lstStyle/>
          <a:p>
            <a:r>
              <a:t>Read chapter 8 from the textbook</a:t>
            </a:r>
          </a:p>
        </p:txBody>
      </p:sp>
      <p:pic>
        <p:nvPicPr>
          <p:cNvPr id="422" name="catalogue.png" descr="catalogue.png"/>
          <p:cNvPicPr>
            <a:picLocks noChangeAspect="1"/>
          </p:cNvPicPr>
          <p:nvPr/>
        </p:nvPicPr>
        <p:blipFill>
          <a:blip r:embed="rId2"/>
          <a:stretch>
            <a:fillRect/>
          </a:stretch>
        </p:blipFill>
        <p:spPr>
          <a:xfrm>
            <a:off x="7540594" y="2170264"/>
            <a:ext cx="5205226" cy="7442428"/>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Announcements"/>
          <p:cNvSpPr txBox="1">
            <a:spLocks noGrp="1"/>
          </p:cNvSpPr>
          <p:nvPr>
            <p:ph type="title"/>
          </p:nvPr>
        </p:nvSpPr>
        <p:spPr>
          <a:prstGeom prst="rect">
            <a:avLst/>
          </a:prstGeom>
        </p:spPr>
        <p:txBody>
          <a:bodyPr/>
          <a:lstStyle/>
          <a:p>
            <a:r>
              <a:t>Announcements</a:t>
            </a:r>
          </a:p>
        </p:txBody>
      </p:sp>
      <p:sp>
        <p:nvSpPr>
          <p:cNvPr id="425" name="HW2 due on Thursday Feb 19th"/>
          <p:cNvSpPr txBox="1">
            <a:spLocks noGrp="1"/>
          </p:cNvSpPr>
          <p:nvPr>
            <p:ph type="body" idx="1"/>
          </p:nvPr>
        </p:nvSpPr>
        <p:spPr>
          <a:xfrm>
            <a:off x="1270000" y="2133600"/>
            <a:ext cx="10651686" cy="5929310"/>
          </a:xfrm>
          <a:prstGeom prst="rect">
            <a:avLst/>
          </a:prstGeom>
        </p:spPr>
        <p:txBody>
          <a:bodyPr/>
          <a:lstStyle/>
          <a:p>
            <a:r>
              <a:t>HW2 due on Thursday Feb 19th</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droppedImage.pdf" descr="droppedImage.pdf"/>
          <p:cNvPicPr>
            <a:picLocks noChangeAspect="1"/>
          </p:cNvPicPr>
          <p:nvPr/>
        </p:nvPicPr>
        <p:blipFill>
          <a:blip r:embed="rId2"/>
          <a:stretch>
            <a:fillRect/>
          </a:stretch>
        </p:blipFill>
        <p:spPr>
          <a:xfrm>
            <a:off x="-18625" y="1771482"/>
            <a:ext cx="13037312" cy="7608230"/>
          </a:xfrm>
          <a:prstGeom prst="rect">
            <a:avLst/>
          </a:prstGeom>
          <a:ln w="12700">
            <a:miter lim="400000"/>
          </a:ln>
        </p:spPr>
      </p:pic>
      <p:sp>
        <p:nvSpPr>
          <p:cNvPr id="162" name="Circle"/>
          <p:cNvSpPr/>
          <p:nvPr/>
        </p:nvSpPr>
        <p:spPr>
          <a:xfrm>
            <a:off x="9412223" y="7315200"/>
            <a:ext cx="195073" cy="195072"/>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63" name="Circle"/>
          <p:cNvSpPr/>
          <p:nvPr/>
        </p:nvSpPr>
        <p:spPr>
          <a:xfrm>
            <a:off x="10176255" y="6258559"/>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64" name="Circle"/>
          <p:cNvSpPr/>
          <p:nvPr/>
        </p:nvSpPr>
        <p:spPr>
          <a:xfrm>
            <a:off x="10859007" y="5201920"/>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65" name="Circle"/>
          <p:cNvSpPr/>
          <p:nvPr/>
        </p:nvSpPr>
        <p:spPr>
          <a:xfrm>
            <a:off x="11590528" y="8355583"/>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66" name="Circle"/>
          <p:cNvSpPr/>
          <p:nvPr/>
        </p:nvSpPr>
        <p:spPr>
          <a:xfrm>
            <a:off x="12305791" y="4161535"/>
            <a:ext cx="195073" cy="195073"/>
          </a:xfrm>
          <a:prstGeom prst="ellipse">
            <a:avLst/>
          </a:prstGeom>
          <a:solidFill>
            <a:srgbClr val="000000"/>
          </a:solidFill>
          <a:ln w="25400">
            <a:solidFill>
              <a:srgbClr val="000000"/>
            </a:solidFill>
            <a:miter lim="400000"/>
          </a:ln>
        </p:spPr>
        <p:txBody>
          <a:bodyPr lIns="48767" tIns="48767" rIns="48767" bIns="48767" anchor="ctr"/>
          <a:lstStyle/>
          <a:p>
            <a:pPr algn="ctr">
              <a:defRPr sz="38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167" name="Manual Evaluation"/>
          <p:cNvSpPr txBox="1">
            <a:spLocks noGrp="1"/>
          </p:cNvSpPr>
          <p:nvPr>
            <p:ph type="title"/>
          </p:nvPr>
        </p:nvSpPr>
        <p:spPr>
          <a:xfrm>
            <a:off x="1267968" y="276352"/>
            <a:ext cx="10468865" cy="1414273"/>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Manual Evaluation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type="lt">
                                    <p:tmAbs val="0"/>
                                  </p:iterate>
                                  <p:childTnLst>
                                    <p:set>
                                      <p:cBhvr>
                                        <p:cTn id="6" fill="hold"/>
                                        <p:tgtEl>
                                          <p:spTgt spid="162"/>
                                        </p:tgtEl>
                                        <p:attrNameLst>
                                          <p:attrName>style.visibility</p:attrName>
                                        </p:attrNameLst>
                                      </p:cBhvr>
                                      <p:to>
                                        <p:strVal val="visible"/>
                                      </p:to>
                                    </p:set>
                                    <p:anim calcmode="lin" valueType="num">
                                      <p:cBhvr>
                                        <p:cTn id="7" dur="1500" fill="hold"/>
                                        <p:tgtEl>
                                          <p:spTgt spid="162"/>
                                        </p:tgtEl>
                                        <p:attrNameLst>
                                          <p:attrName>ppt_w</p:attrName>
                                        </p:attrNameLst>
                                      </p:cBhvr>
                                      <p:tavLst>
                                        <p:tav tm="0">
                                          <p:val>
                                            <p:strVal val="4*#ppt_w"/>
                                          </p:val>
                                        </p:tav>
                                        <p:tav tm="100000">
                                          <p:val>
                                            <p:strVal val="#ppt_w"/>
                                          </p:val>
                                        </p:tav>
                                      </p:tavLst>
                                    </p:anim>
                                    <p:anim calcmode="lin" valueType="num">
                                      <p:cBhvr>
                                        <p:cTn id="8" dur="1500" fill="hold"/>
                                        <p:tgtEl>
                                          <p:spTgt spid="162"/>
                                        </p:tgtEl>
                                        <p:attrNameLst>
                                          <p:attrName>ppt_h</p:attrName>
                                        </p:attrNameLst>
                                      </p:cBhvr>
                                      <p:tavLst>
                                        <p:tav tm="0">
                                          <p:val>
                                            <p:strVal val="4*#ppt_h"/>
                                          </p:val>
                                        </p:tav>
                                        <p:tav tm="100000">
                                          <p:val>
                                            <p:strVal val="#ppt_h"/>
                                          </p:val>
                                        </p:tav>
                                      </p:tavLst>
                                    </p:anim>
                                  </p:childTnLst>
                                </p:cTn>
                              </p:par>
                            </p:childTnLst>
                          </p:cTn>
                        </p:par>
                        <p:par>
                          <p:cTn id="9" fill="hold">
                            <p:stCondLst>
                              <p:cond delay="1500"/>
                            </p:stCondLst>
                            <p:childTnLst>
                              <p:par>
                                <p:cTn id="10" presetID="23" presetClass="entr" presetSubtype="32" fill="hold" grpId="2" nodeType="afterEffect">
                                  <p:stCondLst>
                                    <p:cond delay="0"/>
                                  </p:stCondLst>
                                  <p:iterate type="lt">
                                    <p:tmAbs val="0"/>
                                  </p:iterate>
                                  <p:childTnLst>
                                    <p:set>
                                      <p:cBhvr>
                                        <p:cTn id="11" fill="hold"/>
                                        <p:tgtEl>
                                          <p:spTgt spid="163"/>
                                        </p:tgtEl>
                                        <p:attrNameLst>
                                          <p:attrName>style.visibility</p:attrName>
                                        </p:attrNameLst>
                                      </p:cBhvr>
                                      <p:to>
                                        <p:strVal val="visible"/>
                                      </p:to>
                                    </p:set>
                                    <p:anim calcmode="lin" valueType="num">
                                      <p:cBhvr>
                                        <p:cTn id="12" dur="1500" fill="hold"/>
                                        <p:tgtEl>
                                          <p:spTgt spid="163"/>
                                        </p:tgtEl>
                                        <p:attrNameLst>
                                          <p:attrName>ppt_w</p:attrName>
                                        </p:attrNameLst>
                                      </p:cBhvr>
                                      <p:tavLst>
                                        <p:tav tm="0">
                                          <p:val>
                                            <p:strVal val="4*#ppt_w"/>
                                          </p:val>
                                        </p:tav>
                                        <p:tav tm="100000">
                                          <p:val>
                                            <p:strVal val="#ppt_w"/>
                                          </p:val>
                                        </p:tav>
                                      </p:tavLst>
                                    </p:anim>
                                    <p:anim calcmode="lin" valueType="num">
                                      <p:cBhvr>
                                        <p:cTn id="13" dur="1500" fill="hold"/>
                                        <p:tgtEl>
                                          <p:spTgt spid="163"/>
                                        </p:tgtEl>
                                        <p:attrNameLst>
                                          <p:attrName>ppt_h</p:attrName>
                                        </p:attrNameLst>
                                      </p:cBhvr>
                                      <p:tavLst>
                                        <p:tav tm="0">
                                          <p:val>
                                            <p:strVal val="4*#ppt_h"/>
                                          </p:val>
                                        </p:tav>
                                        <p:tav tm="100000">
                                          <p:val>
                                            <p:strVal val="#ppt_h"/>
                                          </p:val>
                                        </p:tav>
                                      </p:tavLst>
                                    </p:anim>
                                  </p:childTnLst>
                                </p:cTn>
                              </p:par>
                            </p:childTnLst>
                          </p:cTn>
                        </p:par>
                        <p:par>
                          <p:cTn id="14" fill="hold">
                            <p:stCondLst>
                              <p:cond delay="3000"/>
                            </p:stCondLst>
                            <p:childTnLst>
                              <p:par>
                                <p:cTn id="15" presetID="23" presetClass="entr" presetSubtype="32" fill="hold" grpId="3" nodeType="afterEffect">
                                  <p:stCondLst>
                                    <p:cond delay="0"/>
                                  </p:stCondLst>
                                  <p:iterate type="lt">
                                    <p:tmAbs val="0"/>
                                  </p:iterate>
                                  <p:childTnLst>
                                    <p:set>
                                      <p:cBhvr>
                                        <p:cTn id="16" fill="hold"/>
                                        <p:tgtEl>
                                          <p:spTgt spid="164"/>
                                        </p:tgtEl>
                                        <p:attrNameLst>
                                          <p:attrName>style.visibility</p:attrName>
                                        </p:attrNameLst>
                                      </p:cBhvr>
                                      <p:to>
                                        <p:strVal val="visible"/>
                                      </p:to>
                                    </p:set>
                                    <p:anim calcmode="lin" valueType="num">
                                      <p:cBhvr>
                                        <p:cTn id="17" dur="750" fill="hold"/>
                                        <p:tgtEl>
                                          <p:spTgt spid="164"/>
                                        </p:tgtEl>
                                        <p:attrNameLst>
                                          <p:attrName>ppt_w</p:attrName>
                                        </p:attrNameLst>
                                      </p:cBhvr>
                                      <p:tavLst>
                                        <p:tav tm="0">
                                          <p:val>
                                            <p:strVal val="4*#ppt_w"/>
                                          </p:val>
                                        </p:tav>
                                        <p:tav tm="100000">
                                          <p:val>
                                            <p:strVal val="#ppt_w"/>
                                          </p:val>
                                        </p:tav>
                                      </p:tavLst>
                                    </p:anim>
                                    <p:anim calcmode="lin" valueType="num">
                                      <p:cBhvr>
                                        <p:cTn id="18" dur="750" fill="hold"/>
                                        <p:tgtEl>
                                          <p:spTgt spid="164"/>
                                        </p:tgtEl>
                                        <p:attrNameLst>
                                          <p:attrName>ppt_h</p:attrName>
                                        </p:attrNameLst>
                                      </p:cBhvr>
                                      <p:tavLst>
                                        <p:tav tm="0">
                                          <p:val>
                                            <p:strVal val="4*#ppt_h"/>
                                          </p:val>
                                        </p:tav>
                                        <p:tav tm="100000">
                                          <p:val>
                                            <p:strVal val="#ppt_h"/>
                                          </p:val>
                                        </p:tav>
                                      </p:tavLst>
                                    </p:anim>
                                  </p:childTnLst>
                                </p:cTn>
                              </p:par>
                            </p:childTnLst>
                          </p:cTn>
                        </p:par>
                        <p:par>
                          <p:cTn id="19" fill="hold">
                            <p:stCondLst>
                              <p:cond delay="3750"/>
                            </p:stCondLst>
                            <p:childTnLst>
                              <p:par>
                                <p:cTn id="20" presetID="23" presetClass="entr" presetSubtype="32" fill="hold" grpId="4" nodeType="afterEffect">
                                  <p:stCondLst>
                                    <p:cond delay="0"/>
                                  </p:stCondLst>
                                  <p:iterate type="lt">
                                    <p:tmAbs val="0"/>
                                  </p:iterate>
                                  <p:childTnLst>
                                    <p:set>
                                      <p:cBhvr>
                                        <p:cTn id="21" fill="hold"/>
                                        <p:tgtEl>
                                          <p:spTgt spid="165"/>
                                        </p:tgtEl>
                                        <p:attrNameLst>
                                          <p:attrName>style.visibility</p:attrName>
                                        </p:attrNameLst>
                                      </p:cBhvr>
                                      <p:to>
                                        <p:strVal val="visible"/>
                                      </p:to>
                                    </p:set>
                                    <p:anim calcmode="lin" valueType="num">
                                      <p:cBhvr>
                                        <p:cTn id="22" dur="500" fill="hold"/>
                                        <p:tgtEl>
                                          <p:spTgt spid="165"/>
                                        </p:tgtEl>
                                        <p:attrNameLst>
                                          <p:attrName>ppt_w</p:attrName>
                                        </p:attrNameLst>
                                      </p:cBhvr>
                                      <p:tavLst>
                                        <p:tav tm="0">
                                          <p:val>
                                            <p:strVal val="4*#ppt_w"/>
                                          </p:val>
                                        </p:tav>
                                        <p:tav tm="100000">
                                          <p:val>
                                            <p:strVal val="#ppt_w"/>
                                          </p:val>
                                        </p:tav>
                                      </p:tavLst>
                                    </p:anim>
                                    <p:anim calcmode="lin" valueType="num">
                                      <p:cBhvr>
                                        <p:cTn id="23" dur="500" fill="hold"/>
                                        <p:tgtEl>
                                          <p:spTgt spid="165"/>
                                        </p:tgtEl>
                                        <p:attrNameLst>
                                          <p:attrName>ppt_h</p:attrName>
                                        </p:attrNameLst>
                                      </p:cBhvr>
                                      <p:tavLst>
                                        <p:tav tm="0">
                                          <p:val>
                                            <p:strVal val="4*#ppt_h"/>
                                          </p:val>
                                        </p:tav>
                                        <p:tav tm="100000">
                                          <p:val>
                                            <p:strVal val="#ppt_h"/>
                                          </p:val>
                                        </p:tav>
                                      </p:tavLst>
                                    </p:anim>
                                  </p:childTnLst>
                                </p:cTn>
                              </p:par>
                            </p:childTnLst>
                          </p:cTn>
                        </p:par>
                        <p:par>
                          <p:cTn id="24" fill="hold">
                            <p:stCondLst>
                              <p:cond delay="4250"/>
                            </p:stCondLst>
                            <p:childTnLst>
                              <p:par>
                                <p:cTn id="25" presetID="23" presetClass="entr" presetSubtype="32" fill="hold" grpId="5" nodeType="afterEffect">
                                  <p:stCondLst>
                                    <p:cond delay="0"/>
                                  </p:stCondLst>
                                  <p:iterate type="lt">
                                    <p:tmAbs val="0"/>
                                  </p:iterate>
                                  <p:childTnLst>
                                    <p:set>
                                      <p:cBhvr>
                                        <p:cTn id="26" fill="hold"/>
                                        <p:tgtEl>
                                          <p:spTgt spid="166"/>
                                        </p:tgtEl>
                                        <p:attrNameLst>
                                          <p:attrName>style.visibility</p:attrName>
                                        </p:attrNameLst>
                                      </p:cBhvr>
                                      <p:to>
                                        <p:strVal val="visible"/>
                                      </p:to>
                                    </p:set>
                                    <p:anim calcmode="lin" valueType="num">
                                      <p:cBhvr>
                                        <p:cTn id="27" dur="250" fill="hold"/>
                                        <p:tgtEl>
                                          <p:spTgt spid="166"/>
                                        </p:tgtEl>
                                        <p:attrNameLst>
                                          <p:attrName>ppt_w</p:attrName>
                                        </p:attrNameLst>
                                      </p:cBhvr>
                                      <p:tavLst>
                                        <p:tav tm="0">
                                          <p:val>
                                            <p:strVal val="4*#ppt_w"/>
                                          </p:val>
                                        </p:tav>
                                        <p:tav tm="100000">
                                          <p:val>
                                            <p:strVal val="#ppt_w"/>
                                          </p:val>
                                        </p:tav>
                                      </p:tavLst>
                                    </p:anim>
                                    <p:anim calcmode="lin" valueType="num">
                                      <p:cBhvr>
                                        <p:cTn id="28" dur="250" fill="hold"/>
                                        <p:tgtEl>
                                          <p:spTgt spid="16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1" animBg="1" advAuto="0"/>
      <p:bldP spid="163" grpId="2" animBg="1" advAuto="0"/>
      <p:bldP spid="164" grpId="3" animBg="1" advAuto="0"/>
      <p:bldP spid="165" grpId="4" animBg="1" advAuto="0"/>
      <p:bldP spid="166"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als for…"/>
          <p:cNvSpPr txBox="1">
            <a:spLocks noGrp="1"/>
          </p:cNvSpPr>
          <p:nvPr>
            <p:ph type="title"/>
          </p:nvPr>
        </p:nvSpPr>
        <p:spPr>
          <a:xfrm>
            <a:off x="1267968" y="260096"/>
            <a:ext cx="10468865" cy="2438401"/>
          </a:xfrm>
          <a:prstGeom prst="rect">
            <a:avLst/>
          </a:prstGeom>
        </p:spPr>
        <p:txBody>
          <a:bodyPr lIns="48767" tIns="48767" rIns="48767" bIns="48767"/>
          <a:lstStyle/>
          <a:p>
            <a:pPr defTabSz="457200">
              <a:defRPr sz="7600">
                <a:solidFill>
                  <a:srgbClr val="126EB2"/>
                </a:solidFill>
                <a:latin typeface="Helvetica"/>
                <a:ea typeface="Helvetica"/>
                <a:cs typeface="Helvetica"/>
                <a:sym typeface="Helvetica"/>
              </a:defRPr>
            </a:pPr>
            <a:r>
              <a:t>Goals for </a:t>
            </a:r>
          </a:p>
          <a:p>
            <a:pPr defTabSz="457200">
              <a:defRPr sz="7600">
                <a:solidFill>
                  <a:srgbClr val="126EB2"/>
                </a:solidFill>
                <a:latin typeface="Helvetica"/>
                <a:ea typeface="Helvetica"/>
                <a:cs typeface="Helvetica"/>
                <a:sym typeface="Helvetica"/>
              </a:defRPr>
            </a:pPr>
            <a:r>
              <a:t>Automatic Evaluation</a:t>
            </a:r>
          </a:p>
        </p:txBody>
      </p:sp>
      <p:sp>
        <p:nvSpPr>
          <p:cNvPr id="170" name="No cost evaluation for incremental change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No cost evaluation for incremental changes</a:t>
            </a:r>
          </a:p>
          <a:p>
            <a:pPr marL="809625" indent="-555625" defTabSz="457200">
              <a:spcBef>
                <a:spcPts val="1100"/>
              </a:spcBef>
              <a:buClr>
                <a:srgbClr val="C0C0C0"/>
              </a:buClr>
              <a:defRPr sz="4000"/>
            </a:pPr>
            <a:r>
              <a:t>Ability to rank systems</a:t>
            </a:r>
          </a:p>
          <a:p>
            <a:pPr marL="809625" indent="-555625" defTabSz="457200">
              <a:spcBef>
                <a:spcPts val="1100"/>
              </a:spcBef>
              <a:buClr>
                <a:srgbClr val="C0C0C0"/>
              </a:buClr>
              <a:defRPr sz="4000"/>
            </a:pPr>
            <a:r>
              <a:t>Ability to identify which sentences we're doing poorly on,  and categorize errors</a:t>
            </a:r>
          </a:p>
          <a:p>
            <a:pPr marL="809625" indent="-555625" defTabSz="457200">
              <a:spcBef>
                <a:spcPts val="1100"/>
              </a:spcBef>
              <a:buClr>
                <a:srgbClr val="C0C0C0"/>
              </a:buClr>
              <a:defRPr sz="4000"/>
            </a:pPr>
            <a:r>
              <a:t>Correlation with human judgments</a:t>
            </a:r>
          </a:p>
          <a:p>
            <a:pPr marL="809625" indent="-555625" defTabSz="457200">
              <a:spcBef>
                <a:spcPts val="1100"/>
              </a:spcBef>
              <a:buClr>
                <a:srgbClr val="C0C0C0"/>
              </a:buClr>
              <a:defRPr sz="4000"/>
            </a:pPr>
            <a:r>
              <a:t>Interpretability of the score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ethodology"/>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Methodology</a:t>
            </a:r>
          </a:p>
        </p:txBody>
      </p:sp>
      <p:sp>
        <p:nvSpPr>
          <p:cNvPr id="173" name="Comparison against reference translations…"/>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Comparison against reference translations</a:t>
            </a:r>
          </a:p>
          <a:p>
            <a:pPr marL="809625" indent="-555625" defTabSz="457200">
              <a:spcBef>
                <a:spcPts val="1100"/>
              </a:spcBef>
              <a:buClr>
                <a:srgbClr val="C0C0C0"/>
              </a:buClr>
              <a:defRPr sz="4000"/>
            </a:pPr>
            <a:r>
              <a:t>Intuition: closer we get to human translations, the better we're doing</a:t>
            </a:r>
          </a:p>
          <a:p>
            <a:pPr marL="809625" indent="-555625" defTabSz="457200">
              <a:spcBef>
                <a:spcPts val="1100"/>
              </a:spcBef>
              <a:buClr>
                <a:srgbClr val="C0C0C0"/>
              </a:buClr>
              <a:defRPr sz="4000"/>
            </a:pPr>
            <a:r>
              <a:t>Could use WER like in speech recognition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ord Error Rate"/>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Word Error Rate</a:t>
            </a:r>
          </a:p>
        </p:txBody>
      </p:sp>
      <p:sp>
        <p:nvSpPr>
          <p:cNvPr id="176" name="Levenshtein Distance (also &quot;edit distance&quot;)…"/>
          <p:cNvSpPr txBox="1">
            <a:spLocks noGrp="1"/>
          </p:cNvSpPr>
          <p:nvPr>
            <p:ph type="body" idx="1"/>
          </p:nvPr>
        </p:nvSpPr>
        <p:spPr>
          <a:xfrm>
            <a:off x="1267968" y="2763520"/>
            <a:ext cx="10468865" cy="5722113"/>
          </a:xfrm>
          <a:prstGeom prst="rect">
            <a:avLst/>
          </a:prstGeom>
        </p:spPr>
        <p:txBody>
          <a:bodyPr lIns="48767" tIns="48767" rIns="48767" bIns="48767"/>
          <a:lstStyle/>
          <a:p>
            <a:pPr marL="809625" indent="-555625" defTabSz="457200">
              <a:spcBef>
                <a:spcPts val="1100"/>
              </a:spcBef>
              <a:buClr>
                <a:srgbClr val="C0C0C0"/>
              </a:buClr>
              <a:defRPr sz="4000"/>
            </a:pPr>
            <a:r>
              <a:t>Levenshtein Distance (also "edit distance")</a:t>
            </a:r>
          </a:p>
          <a:p>
            <a:pPr marL="809625" indent="-555625" defTabSz="457200">
              <a:spcBef>
                <a:spcPts val="1100"/>
              </a:spcBef>
              <a:buClr>
                <a:srgbClr val="C0C0C0"/>
              </a:buClr>
              <a:defRPr sz="4000"/>
            </a:pPr>
            <a:r>
              <a:t>Minimum number of insertions, substitutions, and deletions needed to transform one string into another</a:t>
            </a:r>
          </a:p>
          <a:p>
            <a:pPr marL="809625" indent="-555625" defTabSz="457200">
              <a:spcBef>
                <a:spcPts val="1100"/>
              </a:spcBef>
              <a:buClr>
                <a:srgbClr val="C0C0C0"/>
              </a:buClr>
              <a:defRPr sz="4000"/>
            </a:pPr>
            <a:r>
              <a:t>Useful measure in speech recognition</a:t>
            </a:r>
          </a:p>
          <a:p>
            <a:pPr marL="1004240" lvl="1" indent="-559740" defTabSz="457200">
              <a:spcBef>
                <a:spcPts val="1100"/>
              </a:spcBef>
              <a:buClr>
                <a:srgbClr val="C0C0C0"/>
              </a:buClr>
              <a:buSzPct val="100000"/>
              <a:buFont typeface="Lucida Grande"/>
              <a:buChar char="‣"/>
              <a:defRPr sz="3400"/>
            </a:pPr>
            <a:r>
              <a:t>This shows how easy it is to recognize speech</a:t>
            </a:r>
          </a:p>
          <a:p>
            <a:pPr marL="1004240" lvl="1" indent="-559740" defTabSz="457200">
              <a:spcBef>
                <a:spcPts val="1100"/>
              </a:spcBef>
              <a:buClr>
                <a:srgbClr val="C0C0C0"/>
              </a:buClr>
              <a:buSzPct val="100000"/>
              <a:buFont typeface="Lucida Grande"/>
              <a:buChar char="‣"/>
              <a:defRPr sz="3400"/>
            </a:pPr>
            <a:r>
              <a:t>This shows how easy it is to wreck a nice beach</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roblems with using WER for translation?"/>
          <p:cNvSpPr txBox="1">
            <a:spLocks noGrp="1"/>
          </p:cNvSpPr>
          <p:nvPr>
            <p:ph type="title"/>
          </p:nvPr>
        </p:nvSpPr>
        <p:spPr>
          <a:xfrm>
            <a:off x="1267968" y="260096"/>
            <a:ext cx="10468865" cy="2438401"/>
          </a:xfrm>
          <a:prstGeom prst="rect">
            <a:avLst/>
          </a:prstGeom>
        </p:spPr>
        <p:txBody>
          <a:bodyPr lIns="48767" tIns="48767" rIns="48767" bIns="48767"/>
          <a:lstStyle>
            <a:lvl1pPr defTabSz="457200">
              <a:defRPr sz="7600">
                <a:solidFill>
                  <a:srgbClr val="126EB2"/>
                </a:solidFill>
                <a:latin typeface="Helvetica"/>
                <a:ea typeface="Helvetica"/>
                <a:cs typeface="Helvetica"/>
                <a:sym typeface="Helvetica"/>
              </a:defRPr>
            </a:lvl1pPr>
          </a:lstStyle>
          <a:p>
            <a:r>
              <a:t>Problems with using WER for translation?</a:t>
            </a:r>
          </a:p>
        </p:txBody>
      </p:sp>
      <p:sp>
        <p:nvSpPr>
          <p:cNvPr id="181" name="(discuss with your neighbor)"/>
          <p:cNvSpPr txBox="1">
            <a:spLocks noGrp="1"/>
          </p:cNvSpPr>
          <p:nvPr>
            <p:ph type="body" idx="1"/>
          </p:nvPr>
        </p:nvSpPr>
        <p:spPr>
          <a:xfrm>
            <a:off x="1267968" y="2763520"/>
            <a:ext cx="10468865" cy="5722113"/>
          </a:xfrm>
          <a:prstGeom prst="rect">
            <a:avLst/>
          </a:prstGeom>
        </p:spPr>
        <p:txBody>
          <a:bodyPr lIns="48767" tIns="48767" rIns="48767" bIns="48767"/>
          <a:lstStyle>
            <a:lvl1pPr marL="809625" indent="-555625" defTabSz="457200">
              <a:spcBef>
                <a:spcPts val="1100"/>
              </a:spcBef>
              <a:buClr>
                <a:srgbClr val="C0C0C0"/>
              </a:buClr>
              <a:defRPr sz="4000"/>
            </a:lvl1pPr>
          </a:lstStyle>
          <a:p>
            <a:r>
              <a:t>(discuss with your neighbor)</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5911</Words>
  <Application>Microsoft Macintosh PowerPoint</Application>
  <PresentationFormat>Custom</PresentationFormat>
  <Paragraphs>320</Paragraphs>
  <Slides>44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Gill Sans</vt:lpstr>
      <vt:lpstr>Helvetica</vt:lpstr>
      <vt:lpstr>Helvetica Neue</vt:lpstr>
      <vt:lpstr>Lucida Grande</vt:lpstr>
      <vt:lpstr>Palatino</vt:lpstr>
      <vt:lpstr>Times Roman</vt:lpstr>
      <vt:lpstr>White</vt:lpstr>
      <vt:lpstr>Evaluating translation quality</vt:lpstr>
      <vt:lpstr>Goals for this lecture</vt:lpstr>
      <vt:lpstr>Evaluating MT Quality</vt:lpstr>
      <vt:lpstr>Human Evaluation of MT v.  Automatic Evaluation</vt:lpstr>
      <vt:lpstr>Manual Evaluation</vt:lpstr>
      <vt:lpstr>Goals for  Automatic Evaluation</vt:lpstr>
      <vt:lpstr>Methodology</vt:lpstr>
      <vt:lpstr>Word Error Rate</vt:lpstr>
      <vt:lpstr>Problems with using WER for translation?</vt:lpstr>
      <vt:lpstr>Problems with WER</vt:lpstr>
      <vt:lpstr>Problems with WER</vt:lpstr>
      <vt:lpstr>Solutions?</vt:lpstr>
      <vt:lpstr>Solutions</vt:lpstr>
      <vt:lpstr>BLEU</vt:lpstr>
      <vt:lpstr>Multiple references</vt:lpstr>
      <vt:lpstr>n-gram precision</vt:lpstr>
      <vt:lpstr>Modified precision</vt:lpstr>
      <vt:lpstr>PowerPoint Presentation</vt:lpstr>
      <vt:lpstr>PowerPoint Presentation</vt:lpstr>
      <vt:lpstr>PowerPoint Presentation</vt:lpstr>
      <vt:lpstr>n-gram precision</vt:lpstr>
      <vt:lpstr>PowerPoint Presentation</vt:lpstr>
      <vt:lpstr>Better?</vt:lpstr>
      <vt:lpstr>Brevity Penalty</vt:lpstr>
      <vt:lpstr>Brevity Penalty</vt:lpstr>
      <vt:lpstr>PowerPoint Presentation</vt:lpstr>
      <vt:lpstr>BLEU </vt:lpstr>
      <vt:lpstr>BLEU </vt:lpstr>
      <vt:lpstr>Problems with BLEU</vt:lpstr>
      <vt:lpstr>Problems with BLEU</vt:lpstr>
      <vt:lpstr>More Metrics</vt:lpstr>
      <vt:lpstr>Even More Metrics</vt:lpstr>
      <vt:lpstr>How do we know which metric is best?</vt:lpstr>
      <vt:lpstr>Manual Evaluation</vt:lpstr>
      <vt:lpstr>5-point scales</vt:lpstr>
      <vt:lpstr>PowerPoint Presentation</vt:lpstr>
      <vt:lpstr>PowerPoint Presentation</vt:lpstr>
      <vt:lpstr>PowerPoint Presentation</vt:lpstr>
      <vt:lpstr>PowerPoint Presentation</vt:lpstr>
      <vt:lpstr>PowerPoint Presentation</vt:lpstr>
      <vt:lpstr>PowerPoint Presentation</vt:lpstr>
      <vt:lpstr>Reading Comprehension of Machine Translation</vt:lpstr>
      <vt:lpstr>Reading</vt:lpstr>
      <vt:lpstr>Announcements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translation quality</dc:title>
  <cp:lastModifiedBy>Callison-Burch, Christopher</cp:lastModifiedBy>
  <cp:revision>3</cp:revision>
  <dcterms:modified xsi:type="dcterms:W3CDTF">2020-04-13T16:15:33Z</dcterms:modified>
</cp:coreProperties>
</file>