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1852" r:id="rId2"/>
    <p:sldId id="1853" r:id="rId3"/>
    <p:sldId id="1854" r:id="rId4"/>
    <p:sldId id="1855" r:id="rId5"/>
    <p:sldId id="1777" r:id="rId6"/>
    <p:sldId id="1778" r:id="rId7"/>
    <p:sldId id="1780" r:id="rId8"/>
    <p:sldId id="1779" r:id="rId9"/>
    <p:sldId id="1781" r:id="rId10"/>
    <p:sldId id="1782" r:id="rId11"/>
    <p:sldId id="1783" r:id="rId12"/>
    <p:sldId id="1784" r:id="rId13"/>
    <p:sldId id="1785" r:id="rId14"/>
    <p:sldId id="1786" r:id="rId15"/>
    <p:sldId id="1787" r:id="rId16"/>
    <p:sldId id="1790" r:id="rId17"/>
    <p:sldId id="1791" r:id="rId18"/>
    <p:sldId id="1792" r:id="rId19"/>
    <p:sldId id="1793" r:id="rId20"/>
    <p:sldId id="1788" r:id="rId21"/>
    <p:sldId id="1794" r:id="rId22"/>
    <p:sldId id="1795" r:id="rId23"/>
    <p:sldId id="1789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FDFED"/>
    <a:srgbClr val="FFEDD6"/>
    <a:srgbClr val="FEFDD4"/>
    <a:srgbClr val="FFF6C5"/>
    <a:srgbClr val="FFF1B0"/>
    <a:srgbClr val="FFEBA8"/>
    <a:srgbClr val="EC3300"/>
    <a:srgbClr val="0E7AA9"/>
    <a:srgbClr val="8B6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7" autoAdjust="0"/>
    <p:restoredTop sz="88272" autoAdjust="0"/>
  </p:normalViewPr>
  <p:slideViewPr>
    <p:cSldViewPr>
      <p:cViewPr varScale="1">
        <p:scale>
          <a:sx n="108" d="100"/>
          <a:sy n="108" d="100"/>
        </p:scale>
        <p:origin x="6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3C50B-6054-455F-90D6-FB2A8A57E0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48D0B29-4241-4399-A6C3-41F5433E7A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Homework 7 due Date is Due by Midnight on 3/25</a:t>
          </a:r>
        </a:p>
      </dgm:t>
    </dgm:pt>
    <dgm:pt modelId="{E47BFA79-C5A5-41FE-89B6-A7D442D1BADC}" type="parTrans" cxnId="{ABEAD8F4-F414-45F8-8BAB-04CF35453C17}">
      <dgm:prSet/>
      <dgm:spPr/>
      <dgm:t>
        <a:bodyPr/>
        <a:lstStyle/>
        <a:p>
          <a:endParaRPr lang="en-US"/>
        </a:p>
      </dgm:t>
    </dgm:pt>
    <dgm:pt modelId="{FF49A62F-09B9-4824-860D-A57C33BFD23C}" type="sibTrans" cxnId="{ABEAD8F4-F414-45F8-8BAB-04CF35453C17}">
      <dgm:prSet/>
      <dgm:spPr/>
      <dgm:t>
        <a:bodyPr/>
        <a:lstStyle/>
        <a:p>
          <a:endParaRPr lang="en-US"/>
        </a:p>
      </dgm:t>
    </dgm:pt>
    <dgm:pt modelId="{B300A597-B889-4E59-ABDD-437047D2AC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Wash</a:t>
          </a:r>
          <a:r>
            <a:rPr lang="en-US" baseline="0"/>
            <a:t> your hands</a:t>
          </a:r>
          <a:endParaRPr lang="en-US"/>
        </a:p>
      </dgm:t>
    </dgm:pt>
    <dgm:pt modelId="{7C89342F-F0B4-4731-9E06-7410BAA11441}" type="parTrans" cxnId="{A920EB66-4E1A-4D44-8375-5349B68CCF48}">
      <dgm:prSet/>
      <dgm:spPr/>
      <dgm:t>
        <a:bodyPr/>
        <a:lstStyle/>
        <a:p>
          <a:endParaRPr lang="en-US"/>
        </a:p>
      </dgm:t>
    </dgm:pt>
    <dgm:pt modelId="{74B5C8E1-4E2C-459E-85B2-55D1610E0771}" type="sibTrans" cxnId="{A920EB66-4E1A-4D44-8375-5349B68CCF48}">
      <dgm:prSet/>
      <dgm:spPr/>
      <dgm:t>
        <a:bodyPr/>
        <a:lstStyle/>
        <a:p>
          <a:endParaRPr lang="en-US"/>
        </a:p>
      </dgm:t>
    </dgm:pt>
    <dgm:pt modelId="{B9488D4D-20BC-A74B-B903-9FB5BDF932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Take care of yourself. Mental health is important too.</a:t>
          </a:r>
        </a:p>
      </dgm:t>
    </dgm:pt>
    <dgm:pt modelId="{720C5DDC-1271-AF4F-83E8-354BCAC63B5F}" type="parTrans" cxnId="{2266DD79-1E29-8F4E-BF60-C012AB6576FB}">
      <dgm:prSet/>
      <dgm:spPr/>
      <dgm:t>
        <a:bodyPr/>
        <a:lstStyle/>
        <a:p>
          <a:endParaRPr lang="en-US"/>
        </a:p>
      </dgm:t>
    </dgm:pt>
    <dgm:pt modelId="{069051A6-1E4B-8445-A428-E887F06E8117}" type="sibTrans" cxnId="{2266DD79-1E29-8F4E-BF60-C012AB6576FB}">
      <dgm:prSet/>
      <dgm:spPr/>
      <dgm:t>
        <a:bodyPr/>
        <a:lstStyle/>
        <a:p>
          <a:endParaRPr lang="en-US"/>
        </a:p>
      </dgm:t>
    </dgm:pt>
    <dgm:pt modelId="{FA6F86CD-E4C6-45E4-86A1-A834C01437A2}" type="pres">
      <dgm:prSet presAssocID="{2583C50B-6054-455F-90D6-FB2A8A57E038}" presName="root" presStyleCnt="0">
        <dgm:presLayoutVars>
          <dgm:dir/>
          <dgm:resizeHandles val="exact"/>
        </dgm:presLayoutVars>
      </dgm:prSet>
      <dgm:spPr/>
    </dgm:pt>
    <dgm:pt modelId="{0C95F5D4-3CC5-4D8D-BD27-16C8D312ED26}" type="pres">
      <dgm:prSet presAssocID="{A48D0B29-4241-4399-A6C3-41F5433E7A67}" presName="compNode" presStyleCnt="0"/>
      <dgm:spPr/>
    </dgm:pt>
    <dgm:pt modelId="{BB7B20E3-0E3B-4E4B-9ECE-B8F32F334FBB}" type="pres">
      <dgm:prSet presAssocID="{A48D0B29-4241-4399-A6C3-41F5433E7A67}" presName="iconBgRect" presStyleLbl="bgShp" presStyleIdx="0" presStyleCnt="3"/>
      <dgm:spPr/>
    </dgm:pt>
    <dgm:pt modelId="{C08A7AEB-4C4D-480E-899D-C8D973B4E87F}" type="pres">
      <dgm:prSet presAssocID="{A48D0B29-4241-4399-A6C3-41F5433E7A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0983C55-7228-40AC-87AC-7847B9E628AA}" type="pres">
      <dgm:prSet presAssocID="{A48D0B29-4241-4399-A6C3-41F5433E7A67}" presName="spaceRect" presStyleCnt="0"/>
      <dgm:spPr/>
    </dgm:pt>
    <dgm:pt modelId="{2CB5AC62-5A17-4481-94E4-356D126F59F0}" type="pres">
      <dgm:prSet presAssocID="{A48D0B29-4241-4399-A6C3-41F5433E7A67}" presName="textRect" presStyleLbl="revTx" presStyleIdx="0" presStyleCnt="3">
        <dgm:presLayoutVars>
          <dgm:chMax val="1"/>
          <dgm:chPref val="1"/>
        </dgm:presLayoutVars>
      </dgm:prSet>
      <dgm:spPr/>
    </dgm:pt>
    <dgm:pt modelId="{AC9C82FC-4835-504C-A63C-23FC52DD53B8}" type="pres">
      <dgm:prSet presAssocID="{FF49A62F-09B9-4824-860D-A57C33BFD23C}" presName="sibTrans" presStyleCnt="0"/>
      <dgm:spPr/>
    </dgm:pt>
    <dgm:pt modelId="{2AF7DC3F-232B-4190-AB23-97BE275EA5BC}" type="pres">
      <dgm:prSet presAssocID="{B300A597-B889-4E59-ABDD-437047D2ACAF}" presName="compNode" presStyleCnt="0"/>
      <dgm:spPr/>
    </dgm:pt>
    <dgm:pt modelId="{9055677D-201A-4CF1-8C5B-4718A68DECB7}" type="pres">
      <dgm:prSet presAssocID="{B300A597-B889-4E59-ABDD-437047D2ACAF}" presName="iconBgRect" presStyleLbl="bgShp" presStyleIdx="1" presStyleCnt="3"/>
      <dgm:spPr/>
    </dgm:pt>
    <dgm:pt modelId="{5A9BA841-81BF-48A8-B7EB-F84F8A9EF40C}" type="pres">
      <dgm:prSet presAssocID="{B300A597-B889-4E59-ABDD-437047D2AC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04548B93-849B-41A3-A3E0-1575B4B0A34E}" type="pres">
      <dgm:prSet presAssocID="{B300A597-B889-4E59-ABDD-437047D2ACAF}" presName="spaceRect" presStyleCnt="0"/>
      <dgm:spPr/>
    </dgm:pt>
    <dgm:pt modelId="{5A5325B3-741C-4C77-AF5E-CE034C86B1FE}" type="pres">
      <dgm:prSet presAssocID="{B300A597-B889-4E59-ABDD-437047D2ACAF}" presName="textRect" presStyleLbl="revTx" presStyleIdx="1" presStyleCnt="3">
        <dgm:presLayoutVars>
          <dgm:chMax val="1"/>
          <dgm:chPref val="1"/>
        </dgm:presLayoutVars>
      </dgm:prSet>
      <dgm:spPr/>
    </dgm:pt>
    <dgm:pt modelId="{A170D11B-40B6-2548-9039-208D123557A5}" type="pres">
      <dgm:prSet presAssocID="{74B5C8E1-4E2C-459E-85B2-55D1610E0771}" presName="sibTrans" presStyleCnt="0"/>
      <dgm:spPr/>
    </dgm:pt>
    <dgm:pt modelId="{AC58DC09-C5E9-724F-8F95-D677E2AC8FF9}" type="pres">
      <dgm:prSet presAssocID="{B9488D4D-20BC-A74B-B903-9FB5BDF9328A}" presName="compNode" presStyleCnt="0"/>
      <dgm:spPr/>
    </dgm:pt>
    <dgm:pt modelId="{3614C10E-EA6A-4B4A-9BDF-2D4311A30337}" type="pres">
      <dgm:prSet presAssocID="{B9488D4D-20BC-A74B-B903-9FB5BDF9328A}" presName="iconBgRect" presStyleLbl="bgShp" presStyleIdx="2" presStyleCnt="3"/>
      <dgm:spPr/>
    </dgm:pt>
    <dgm:pt modelId="{41B4A095-49B4-A241-BF86-8A52455C8469}" type="pres">
      <dgm:prSet presAssocID="{B9488D4D-20BC-A74B-B903-9FB5BDF932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38F2B737-1CDC-5B4B-B004-B3A89D6E5A02}" type="pres">
      <dgm:prSet presAssocID="{B9488D4D-20BC-A74B-B903-9FB5BDF9328A}" presName="spaceRect" presStyleCnt="0"/>
      <dgm:spPr/>
    </dgm:pt>
    <dgm:pt modelId="{B56C9C69-FC87-EF4A-AEC3-CD1CF4FECB24}" type="pres">
      <dgm:prSet presAssocID="{B9488D4D-20BC-A74B-B903-9FB5BDF9328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23D536-A968-854D-8065-9EF35906FE38}" type="presOf" srcId="{A48D0B29-4241-4399-A6C3-41F5433E7A67}" destId="{2CB5AC62-5A17-4481-94E4-356D126F59F0}" srcOrd="0" destOrd="0" presId="urn:microsoft.com/office/officeart/2018/5/layout/IconCircleLabelList"/>
    <dgm:cxn modelId="{A920EB66-4E1A-4D44-8375-5349B68CCF48}" srcId="{2583C50B-6054-455F-90D6-FB2A8A57E038}" destId="{B300A597-B889-4E59-ABDD-437047D2ACAF}" srcOrd="1" destOrd="0" parTransId="{7C89342F-F0B4-4731-9E06-7410BAA11441}" sibTransId="{74B5C8E1-4E2C-459E-85B2-55D1610E0771}"/>
    <dgm:cxn modelId="{2266DD79-1E29-8F4E-BF60-C012AB6576FB}" srcId="{2583C50B-6054-455F-90D6-FB2A8A57E038}" destId="{B9488D4D-20BC-A74B-B903-9FB5BDF9328A}" srcOrd="2" destOrd="0" parTransId="{720C5DDC-1271-AF4F-83E8-354BCAC63B5F}" sibTransId="{069051A6-1E4B-8445-A428-E887F06E8117}"/>
    <dgm:cxn modelId="{2AB9E180-62BD-C14D-8716-ED17BE1F6A5A}" type="presOf" srcId="{2583C50B-6054-455F-90D6-FB2A8A57E038}" destId="{FA6F86CD-E4C6-45E4-86A1-A834C01437A2}" srcOrd="0" destOrd="0" presId="urn:microsoft.com/office/officeart/2018/5/layout/IconCircleLabelList"/>
    <dgm:cxn modelId="{497B7694-EC4A-0B49-BAB0-3441252649B9}" type="presOf" srcId="{B300A597-B889-4E59-ABDD-437047D2ACAF}" destId="{5A5325B3-741C-4C77-AF5E-CE034C86B1FE}" srcOrd="0" destOrd="0" presId="urn:microsoft.com/office/officeart/2018/5/layout/IconCircleLabelList"/>
    <dgm:cxn modelId="{955992D7-8B7E-C440-AC82-033E49EF87A2}" type="presOf" srcId="{B9488D4D-20BC-A74B-B903-9FB5BDF9328A}" destId="{B56C9C69-FC87-EF4A-AEC3-CD1CF4FECB24}" srcOrd="0" destOrd="0" presId="urn:microsoft.com/office/officeart/2018/5/layout/IconCircleLabelList"/>
    <dgm:cxn modelId="{ABEAD8F4-F414-45F8-8BAB-04CF35453C17}" srcId="{2583C50B-6054-455F-90D6-FB2A8A57E038}" destId="{A48D0B29-4241-4399-A6C3-41F5433E7A67}" srcOrd="0" destOrd="0" parTransId="{E47BFA79-C5A5-41FE-89B6-A7D442D1BADC}" sibTransId="{FF49A62F-09B9-4824-860D-A57C33BFD23C}"/>
    <dgm:cxn modelId="{580BBB64-2B84-7B46-A76E-09178D5DFAA1}" type="presParOf" srcId="{FA6F86CD-E4C6-45E4-86A1-A834C01437A2}" destId="{0C95F5D4-3CC5-4D8D-BD27-16C8D312ED26}" srcOrd="0" destOrd="0" presId="urn:microsoft.com/office/officeart/2018/5/layout/IconCircleLabelList"/>
    <dgm:cxn modelId="{10F29451-483A-D742-8003-6E28C9C1EEFD}" type="presParOf" srcId="{0C95F5D4-3CC5-4D8D-BD27-16C8D312ED26}" destId="{BB7B20E3-0E3B-4E4B-9ECE-B8F32F334FBB}" srcOrd="0" destOrd="0" presId="urn:microsoft.com/office/officeart/2018/5/layout/IconCircleLabelList"/>
    <dgm:cxn modelId="{349B8C68-3A7F-7E40-854B-73F3689B39A3}" type="presParOf" srcId="{0C95F5D4-3CC5-4D8D-BD27-16C8D312ED26}" destId="{C08A7AEB-4C4D-480E-899D-C8D973B4E87F}" srcOrd="1" destOrd="0" presId="urn:microsoft.com/office/officeart/2018/5/layout/IconCircleLabelList"/>
    <dgm:cxn modelId="{27FF1C84-F676-A448-A7E3-6E7B772E4ABE}" type="presParOf" srcId="{0C95F5D4-3CC5-4D8D-BD27-16C8D312ED26}" destId="{10983C55-7228-40AC-87AC-7847B9E628AA}" srcOrd="2" destOrd="0" presId="urn:microsoft.com/office/officeart/2018/5/layout/IconCircleLabelList"/>
    <dgm:cxn modelId="{7C6D14A2-DA9C-6C45-86FE-3BDBDF47360D}" type="presParOf" srcId="{0C95F5D4-3CC5-4D8D-BD27-16C8D312ED26}" destId="{2CB5AC62-5A17-4481-94E4-356D126F59F0}" srcOrd="3" destOrd="0" presId="urn:microsoft.com/office/officeart/2018/5/layout/IconCircleLabelList"/>
    <dgm:cxn modelId="{C3C1D34C-384A-814A-BF38-CAE0217DA403}" type="presParOf" srcId="{FA6F86CD-E4C6-45E4-86A1-A834C01437A2}" destId="{AC9C82FC-4835-504C-A63C-23FC52DD53B8}" srcOrd="1" destOrd="0" presId="urn:microsoft.com/office/officeart/2018/5/layout/IconCircleLabelList"/>
    <dgm:cxn modelId="{7609EBF7-70C4-5747-A3D5-F6B601FB2DDB}" type="presParOf" srcId="{FA6F86CD-E4C6-45E4-86A1-A834C01437A2}" destId="{2AF7DC3F-232B-4190-AB23-97BE275EA5BC}" srcOrd="2" destOrd="0" presId="urn:microsoft.com/office/officeart/2018/5/layout/IconCircleLabelList"/>
    <dgm:cxn modelId="{89D526F5-589A-1F45-82DA-F3FDA575AED8}" type="presParOf" srcId="{2AF7DC3F-232B-4190-AB23-97BE275EA5BC}" destId="{9055677D-201A-4CF1-8C5B-4718A68DECB7}" srcOrd="0" destOrd="0" presId="urn:microsoft.com/office/officeart/2018/5/layout/IconCircleLabelList"/>
    <dgm:cxn modelId="{EAAECF5F-B35D-8D43-B876-9A6B567082E8}" type="presParOf" srcId="{2AF7DC3F-232B-4190-AB23-97BE275EA5BC}" destId="{5A9BA841-81BF-48A8-B7EB-F84F8A9EF40C}" srcOrd="1" destOrd="0" presId="urn:microsoft.com/office/officeart/2018/5/layout/IconCircleLabelList"/>
    <dgm:cxn modelId="{6B384D39-2E9B-FA49-ABBF-49B3E3863DBA}" type="presParOf" srcId="{2AF7DC3F-232B-4190-AB23-97BE275EA5BC}" destId="{04548B93-849B-41A3-A3E0-1575B4B0A34E}" srcOrd="2" destOrd="0" presId="urn:microsoft.com/office/officeart/2018/5/layout/IconCircleLabelList"/>
    <dgm:cxn modelId="{6294B427-327F-1747-94D3-0FAE9BCF89D1}" type="presParOf" srcId="{2AF7DC3F-232B-4190-AB23-97BE275EA5BC}" destId="{5A5325B3-741C-4C77-AF5E-CE034C86B1FE}" srcOrd="3" destOrd="0" presId="urn:microsoft.com/office/officeart/2018/5/layout/IconCircleLabelList"/>
    <dgm:cxn modelId="{3B5B8E58-3DA3-774D-A878-BB95A293ECF1}" type="presParOf" srcId="{FA6F86CD-E4C6-45E4-86A1-A834C01437A2}" destId="{A170D11B-40B6-2548-9039-208D123557A5}" srcOrd="3" destOrd="0" presId="urn:microsoft.com/office/officeart/2018/5/layout/IconCircleLabelList"/>
    <dgm:cxn modelId="{1A7AF609-F2E8-9149-92B7-96D166F9CD61}" type="presParOf" srcId="{FA6F86CD-E4C6-45E4-86A1-A834C01437A2}" destId="{AC58DC09-C5E9-724F-8F95-D677E2AC8FF9}" srcOrd="4" destOrd="0" presId="urn:microsoft.com/office/officeart/2018/5/layout/IconCircleLabelList"/>
    <dgm:cxn modelId="{E456F265-FC33-1848-BB16-D8AE7460E961}" type="presParOf" srcId="{AC58DC09-C5E9-724F-8F95-D677E2AC8FF9}" destId="{3614C10E-EA6A-4B4A-9BDF-2D4311A30337}" srcOrd="0" destOrd="0" presId="urn:microsoft.com/office/officeart/2018/5/layout/IconCircleLabelList"/>
    <dgm:cxn modelId="{E5940BEE-40EC-504B-9F8E-222FC692A49B}" type="presParOf" srcId="{AC58DC09-C5E9-724F-8F95-D677E2AC8FF9}" destId="{41B4A095-49B4-A241-BF86-8A52455C8469}" srcOrd="1" destOrd="0" presId="urn:microsoft.com/office/officeart/2018/5/layout/IconCircleLabelList"/>
    <dgm:cxn modelId="{0567A738-0789-FC41-A7FD-3ED6CD24FF82}" type="presParOf" srcId="{AC58DC09-C5E9-724F-8F95-D677E2AC8FF9}" destId="{38F2B737-1CDC-5B4B-B004-B3A89D6E5A02}" srcOrd="2" destOrd="0" presId="urn:microsoft.com/office/officeart/2018/5/layout/IconCircleLabelList"/>
    <dgm:cxn modelId="{76EFED7D-638C-3347-B5E2-D4D362BD7298}" type="presParOf" srcId="{AC58DC09-C5E9-724F-8F95-D677E2AC8FF9}" destId="{B56C9C69-FC87-EF4A-AEC3-CD1CF4FECB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B20E3-0E3B-4E4B-9ECE-B8F32F334FBB}">
      <dsp:nvSpPr>
        <dsp:cNvPr id="0" name=""/>
        <dsp:cNvSpPr/>
      </dsp:nvSpPr>
      <dsp:spPr>
        <a:xfrm>
          <a:off x="441900" y="633040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A7AEB-4C4D-480E-899D-C8D973B4E87F}">
      <dsp:nvSpPr>
        <dsp:cNvPr id="0" name=""/>
        <dsp:cNvSpPr/>
      </dsp:nvSpPr>
      <dsp:spPr>
        <a:xfrm>
          <a:off x="7344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5AC62-5A17-4481-94E4-356D126F59F0}">
      <dsp:nvSpPr>
        <dsp:cNvPr id="0" name=""/>
        <dsp:cNvSpPr/>
      </dsp:nvSpPr>
      <dsp:spPr>
        <a:xfrm>
          <a:off x="31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Homework 7 due Date is Due by Midnight on 3/25</a:t>
          </a:r>
        </a:p>
      </dsp:txBody>
      <dsp:txXfrm>
        <a:off x="3150" y="2433040"/>
        <a:ext cx="2250000" cy="720000"/>
      </dsp:txXfrm>
    </dsp:sp>
    <dsp:sp modelId="{9055677D-201A-4CF1-8C5B-4718A68DECB7}">
      <dsp:nvSpPr>
        <dsp:cNvPr id="0" name=""/>
        <dsp:cNvSpPr/>
      </dsp:nvSpPr>
      <dsp:spPr>
        <a:xfrm>
          <a:off x="3085650" y="633040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BA841-81BF-48A8-B7EB-F84F8A9EF40C}">
      <dsp:nvSpPr>
        <dsp:cNvPr id="0" name=""/>
        <dsp:cNvSpPr/>
      </dsp:nvSpPr>
      <dsp:spPr>
        <a:xfrm>
          <a:off x="337815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325B3-741C-4C77-AF5E-CE034C86B1FE}">
      <dsp:nvSpPr>
        <dsp:cNvPr id="0" name=""/>
        <dsp:cNvSpPr/>
      </dsp:nvSpPr>
      <dsp:spPr>
        <a:xfrm>
          <a:off x="264690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Wash</a:t>
          </a:r>
          <a:r>
            <a:rPr lang="en-US" sz="1500" kern="1200" baseline="0"/>
            <a:t> your hands</a:t>
          </a:r>
          <a:endParaRPr lang="en-US" sz="1500" kern="1200"/>
        </a:p>
      </dsp:txBody>
      <dsp:txXfrm>
        <a:off x="2646900" y="2433040"/>
        <a:ext cx="2250000" cy="720000"/>
      </dsp:txXfrm>
    </dsp:sp>
    <dsp:sp modelId="{3614C10E-EA6A-4B4A-9BDF-2D4311A30337}">
      <dsp:nvSpPr>
        <dsp:cNvPr id="0" name=""/>
        <dsp:cNvSpPr/>
      </dsp:nvSpPr>
      <dsp:spPr>
        <a:xfrm>
          <a:off x="5729400" y="633040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4A095-49B4-A241-BF86-8A52455C8469}">
      <dsp:nvSpPr>
        <dsp:cNvPr id="0" name=""/>
        <dsp:cNvSpPr/>
      </dsp:nvSpPr>
      <dsp:spPr>
        <a:xfrm>
          <a:off x="60219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C9C69-FC87-EF4A-AEC3-CD1CF4FECB24}">
      <dsp:nvSpPr>
        <dsp:cNvPr id="0" name=""/>
        <dsp:cNvSpPr/>
      </dsp:nvSpPr>
      <dsp:spPr>
        <a:xfrm>
          <a:off x="52906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Take care of yourself. Mental health is important too.</a:t>
          </a:r>
        </a:p>
      </dsp:txBody>
      <dsp:txXfrm>
        <a:off x="5290650" y="2433040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3/21/20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3/21/20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3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Because the homework assignments are new, some of them might not have </a:t>
            </a:r>
            <a:r>
              <a:rPr lang="en-US" dirty="0" err="1"/>
              <a:t>autograders</a:t>
            </a:r>
            <a:r>
              <a:rPr lang="en-US" dirty="0"/>
              <a:t>. They will instead be graded based on the leaderboard and on your report.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07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1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3406514" y="3331563"/>
            <a:ext cx="68580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4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705600"/>
            <a:ext cx="3617103" cy="119311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7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3414009" y="3339058"/>
            <a:ext cx="68580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3329835" y="340613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62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3/21/20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75856" y="3330886"/>
            <a:ext cx="68580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mputational-linguistics-class.org/term-projec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30B5-4437-2D4F-8CC7-D8E2D0DF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Reminders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5C8ED30-5E08-4A1D-947C-EBB43F2B6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40730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87B702E-AE6B-0248-839E-5331951D899D}"/>
              </a:ext>
            </a:extLst>
          </p:cNvPr>
          <p:cNvSpPr txBox="1"/>
          <p:nvPr/>
        </p:nvSpPr>
        <p:spPr>
          <a:xfrm>
            <a:off x="9761517" y="2541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2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CC49-37C4-7F46-8570-B70C733E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1250"/>
            <a:ext cx="7543801" cy="511784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Universal Dependencies </a:t>
            </a:r>
            <a:r>
              <a:rPr lang="en-US" dirty="0"/>
              <a:t>project provides an inventory of dependency relations that are linguistically motivated and computationally useful.</a:t>
            </a:r>
          </a:p>
          <a:p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6684FB-BCB3-E84B-89B4-100922D3F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38500"/>
              </p:ext>
            </p:extLst>
          </p:nvPr>
        </p:nvGraphicFramePr>
        <p:xfrm>
          <a:off x="952500" y="1752600"/>
          <a:ext cx="7239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45">
                  <a:extLst>
                    <a:ext uri="{9D8B030D-6E8A-4147-A177-3AD203B41FA5}">
                      <a16:colId xmlns:a16="http://schemas.microsoft.com/office/drawing/2014/main" val="3440199552"/>
                    </a:ext>
                  </a:extLst>
                </a:gridCol>
                <a:gridCol w="5650555">
                  <a:extLst>
                    <a:ext uri="{9D8B030D-6E8A-4147-A177-3AD203B41FA5}">
                      <a16:colId xmlns:a16="http://schemas.microsoft.com/office/drawing/2014/main" val="345920376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Relation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Examples with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head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dependent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05141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NSUBJ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United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canceled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the flight.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3299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DOBJ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United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diverted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 flight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to Reno.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6646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IOBJ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We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booked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her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the flight to Miami.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5344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NMOD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We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took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morning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flight.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0753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AMOD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Book the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cheapest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flight.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7755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NUMMOD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JetBlue canceled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1000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flights.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3262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APPOS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United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, a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unit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of UAL, matched the fares.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82913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The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flight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was canceled.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70022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CONJ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We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flew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to Denver and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drove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to Steamboat.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87546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CC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We flew to Denver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and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drove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to Steamboat.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9398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Book the flight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through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Houston.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66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25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C23B-7C79-5A46-885A-7E37AC20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8BF6-C310-7847-9664-4E6ADBA9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50266"/>
          </a:xfrm>
        </p:spPr>
        <p:txBody>
          <a:bodyPr>
            <a:normAutofit/>
          </a:bodyPr>
          <a:lstStyle/>
          <a:p>
            <a:r>
              <a:rPr lang="en-US" dirty="0"/>
              <a:t>A dependency structure can be represented in the forms of a </a:t>
            </a:r>
            <a:r>
              <a:rPr lang="en-US" b="1" dirty="0"/>
              <a:t>directed graph G = (V, A) </a:t>
            </a:r>
            <a:r>
              <a:rPr lang="en-US" dirty="0"/>
              <a:t>where V refers to the set of words in each sentence, and A refers to the set of arcs capturing grammatical relationships. A dependency tree also satisfies the following constraints: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single designated root node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that has no incoming arcs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vertex has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exactly one incoming arc </a:t>
            </a:r>
            <a:r>
              <a:rPr lang="en-US" dirty="0"/>
              <a:t>(except the root node)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unique path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the root node to each vertex in V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Together, these constrains ensure that the dependency structure is connected and that there is a single root node connected to the remaining vertices by unique paths.</a:t>
            </a:r>
          </a:p>
        </p:txBody>
      </p:sp>
    </p:spTree>
    <p:extLst>
      <p:ext uri="{BB962C8B-B14F-4D97-AF65-F5344CB8AC3E}">
        <p14:creationId xmlns:p14="http://schemas.microsoft.com/office/powerpoint/2010/main" val="397328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DB3D-B54E-1140-A600-A27F7A88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5029-6817-A84E-BEAE-83CB8AD3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arc from a head to a dependent </a:t>
            </a:r>
            <a:r>
              <a:rPr lang="en-US" dirty="0"/>
              <a:t>is said to be </a:t>
            </a:r>
            <a:r>
              <a:rPr lang="en-US" dirty="0">
                <a:solidFill>
                  <a:schemeClr val="tx1"/>
                </a:solidFill>
              </a:rPr>
              <a:t>projective</a:t>
            </a:r>
            <a:r>
              <a:rPr lang="en-US" dirty="0"/>
              <a:t> if there is a path from the head to every word that lies between the head and the dependent in the sentence.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dependency tree </a:t>
            </a:r>
            <a:r>
              <a:rPr lang="en-US" dirty="0"/>
              <a:t>is said to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 projective </a:t>
            </a:r>
            <a:r>
              <a:rPr lang="en-US" dirty="0"/>
              <a:t>if it can be drawn with no crossing edges. </a:t>
            </a:r>
            <a:endParaRPr lang="en-US" b="1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C17B6AF-60B4-5941-867C-7D56FA63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" y="3968609"/>
            <a:ext cx="8001000" cy="1983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D1108-E799-054F-890C-5DC755DB0F06}"/>
              </a:ext>
            </a:extLst>
          </p:cNvPr>
          <p:cNvSpPr txBox="1"/>
          <p:nvPr/>
        </p:nvSpPr>
        <p:spPr>
          <a:xfrm>
            <a:off x="2514600" y="6175056"/>
            <a:ext cx="482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example of a non-projective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416828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1390-545E-CC4F-8884-7424D032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Treebanks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9196-A634-1B42-A2E0-E0AF585E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711441" cy="4023360"/>
          </a:xfrm>
        </p:spPr>
        <p:txBody>
          <a:bodyPr/>
          <a:lstStyle/>
          <a:p>
            <a:r>
              <a:rPr lang="en-US" dirty="0"/>
              <a:t>Dependency Treebanks are typically created by the following methods: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Having human annotators build dependency structures </a:t>
            </a:r>
            <a:r>
              <a:rPr lang="en-US" b="1" dirty="0"/>
              <a:t>directly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an </a:t>
            </a:r>
            <a:r>
              <a:rPr lang="en-US" b="1" dirty="0"/>
              <a:t>automatic parser</a:t>
            </a:r>
            <a:r>
              <a:rPr lang="en-US" dirty="0"/>
              <a:t> and then employing human annotators to correct the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Automatically </a:t>
            </a:r>
            <a:r>
              <a:rPr lang="en-US" b="1" dirty="0"/>
              <a:t>transforming phrase-structure treebanks </a:t>
            </a:r>
            <a:r>
              <a:rPr lang="en-US" dirty="0"/>
              <a:t>into dependency structure treebanks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Directly annotated dependency treebanks have been often created for </a:t>
            </a:r>
            <a:r>
              <a:rPr lang="en-US" b="1" dirty="0"/>
              <a:t>morphologically rich languages</a:t>
            </a:r>
            <a:r>
              <a:rPr lang="en-US" dirty="0"/>
              <a:t> such as Czech (Prague Dependency Treebank), Hindi and Finnish.</a:t>
            </a:r>
          </a:p>
        </p:txBody>
      </p:sp>
    </p:spTree>
    <p:extLst>
      <p:ext uri="{BB962C8B-B14F-4D97-AF65-F5344CB8AC3E}">
        <p14:creationId xmlns:p14="http://schemas.microsoft.com/office/powerpoint/2010/main" val="296079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17AE-E422-4E4F-97F9-35EDACD9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7B5B-5B5F-0541-B5A4-4EA6DAB1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approaches used in dependency parsers: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solidFill>
                  <a:schemeClr val="accent1"/>
                </a:solidFill>
              </a:rPr>
              <a:t>Transition - Based Dependency Parsing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solidFill>
                  <a:schemeClr val="accent1"/>
                </a:solidFill>
              </a:rPr>
              <a:t>Graph - Based Dependency Parsing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limitation of transition-based approaches is that they only use projective trees, hence any sentences with non-projective structures will contain errors. In contrast, graph-based parsing approaches are more flexible to handle projectivity.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2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CFF1-10DF-E640-937D-4D84A3DA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Transition-based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1F6A-EFC5-C34B-9787-F55B3473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Transition-based parsing systems employ a </a:t>
            </a:r>
            <a:r>
              <a:rPr lang="en-US" b="1" dirty="0"/>
              <a:t>greedy stack-based </a:t>
            </a:r>
            <a:r>
              <a:rPr lang="en-US" dirty="0"/>
              <a:t>algorithm to create dependency structures.</a:t>
            </a:r>
          </a:p>
          <a:p>
            <a:r>
              <a:rPr lang="en-US" dirty="0"/>
              <a:t>A key element in transition-based parsing is the notion of a </a:t>
            </a:r>
            <a:r>
              <a:rPr lang="en-US" b="1" dirty="0"/>
              <a:t>configuration </a:t>
            </a:r>
            <a:r>
              <a:rPr lang="en-US" dirty="0"/>
              <a:t>which consists of a </a:t>
            </a:r>
            <a:r>
              <a:rPr lang="en-US" b="1" dirty="0"/>
              <a:t>stack</a:t>
            </a:r>
            <a:r>
              <a:rPr lang="en-US" dirty="0"/>
              <a:t>, an </a:t>
            </a:r>
            <a:r>
              <a:rPr lang="en-US" b="1" dirty="0"/>
              <a:t>input buffer of words </a:t>
            </a:r>
            <a:r>
              <a:rPr lang="en-US" dirty="0"/>
              <a:t>and a</a:t>
            </a:r>
            <a:r>
              <a:rPr lang="en-US" b="1" dirty="0"/>
              <a:t> set of relations representing the dependency tree. </a:t>
            </a:r>
          </a:p>
          <a:p>
            <a:r>
              <a:rPr lang="en-US" dirty="0"/>
              <a:t>In this framework, the parsing process consists of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sequence of transitions through the space of possible configurations.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The goal of this process is to find a final configuration where all the words have been accounted for and an appropriate dependency tree was found.</a:t>
            </a:r>
          </a:p>
        </p:txBody>
      </p:sp>
    </p:spTree>
    <p:extLst>
      <p:ext uri="{BB962C8B-B14F-4D97-AF65-F5344CB8AC3E}">
        <p14:creationId xmlns:p14="http://schemas.microsoft.com/office/powerpoint/2010/main" val="332267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84CD4F-5EEC-7442-B3B9-D6C4EC333C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" t="3770" r="2632" b="15177"/>
          <a:stretch/>
        </p:blipFill>
        <p:spPr>
          <a:xfrm>
            <a:off x="1447800" y="1767119"/>
            <a:ext cx="5996760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B71B63-DA6C-264C-A1C6-E71ACE76A12A}"/>
              </a:ext>
            </a:extLst>
          </p:cNvPr>
          <p:cNvSpPr txBox="1"/>
          <p:nvPr/>
        </p:nvSpPr>
        <p:spPr>
          <a:xfrm>
            <a:off x="822960" y="5744039"/>
            <a:ext cx="77114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The parser examines the top two elements of the stack and selects an action based on consulting an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</a:rPr>
              <a:t>oracle</a:t>
            </a:r>
            <a:r>
              <a:rPr lang="en-US" sz="1900" dirty="0"/>
              <a:t> that examines the current configuration.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5D7FBE-62A8-F942-9C06-2F35AEEA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-79157"/>
            <a:ext cx="7543800" cy="1450757"/>
          </a:xfrm>
        </p:spPr>
        <p:txBody>
          <a:bodyPr/>
          <a:lstStyle/>
          <a:p>
            <a:r>
              <a:rPr lang="en-US" dirty="0"/>
              <a:t>Basic Transition-based Parser</a:t>
            </a:r>
          </a:p>
        </p:txBody>
      </p:sp>
    </p:spTree>
    <p:extLst>
      <p:ext uri="{BB962C8B-B14F-4D97-AF65-F5344CB8AC3E}">
        <p14:creationId xmlns:p14="http://schemas.microsoft.com/office/powerpoint/2010/main" val="2136416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9CE-5CAE-6140-BC08-E52FE43F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Transition-based Parser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27654F-32AC-684A-A30C-E3CAFD4CD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981200"/>
            <a:ext cx="7543800" cy="25030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4CB0AE-B124-7949-9989-5000E180980C}"/>
              </a:ext>
            </a:extLst>
          </p:cNvPr>
          <p:cNvSpPr txBox="1"/>
          <p:nvPr/>
        </p:nvSpPr>
        <p:spPr>
          <a:xfrm>
            <a:off x="836753" y="4874418"/>
            <a:ext cx="753000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Complexity is </a:t>
            </a:r>
            <a:r>
              <a:rPr lang="en-US" sz="2000" b="1" dirty="0">
                <a:latin typeface="+mj-lt"/>
              </a:rPr>
              <a:t>linear in the length of the sentence O(V) </a:t>
            </a:r>
            <a:r>
              <a:rPr lang="en-US" sz="2000" dirty="0">
                <a:latin typeface="+mj-lt"/>
              </a:rPr>
              <a:t>since it is based on a single left to right pass through the words in the sentence ➞ each word must be first shifted onto the stack and then reduced</a:t>
            </a:r>
          </a:p>
        </p:txBody>
      </p:sp>
    </p:spTree>
    <p:extLst>
      <p:ext uri="{BB962C8B-B14F-4D97-AF65-F5344CB8AC3E}">
        <p14:creationId xmlns:p14="http://schemas.microsoft.com/office/powerpoint/2010/main" val="135488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5D7D4-6B4C-B748-B1EA-C6EC5F625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75" y="861044"/>
            <a:ext cx="4756559" cy="17824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2EA9C-9554-3F41-9694-A6F46C4CA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25" y="861044"/>
            <a:ext cx="5164950" cy="2682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5EDCA-42D9-F04C-B64C-323994487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788458"/>
            <a:ext cx="7543800" cy="28268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C1A060-20D2-CF4E-9EE8-69C799F72D3B}"/>
              </a:ext>
            </a:extLst>
          </p:cNvPr>
          <p:cNvSpPr txBox="1"/>
          <p:nvPr/>
        </p:nvSpPr>
        <p:spPr>
          <a:xfrm>
            <a:off x="3567437" y="310509"/>
            <a:ext cx="186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Worked example:</a:t>
            </a:r>
          </a:p>
        </p:txBody>
      </p:sp>
    </p:spTree>
    <p:extLst>
      <p:ext uri="{BB962C8B-B14F-4D97-AF65-F5344CB8AC3E}">
        <p14:creationId xmlns:p14="http://schemas.microsoft.com/office/powerpoint/2010/main" val="3772185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C77B-B781-684B-93D0-451B601F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Oracle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10C8-7F67-B047-A621-304A2C46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174066"/>
          </a:xfrm>
        </p:spPr>
        <p:txBody>
          <a:bodyPr>
            <a:normAutofit/>
          </a:bodyPr>
          <a:lstStyle/>
          <a:p>
            <a:r>
              <a:rPr lang="en-US" dirty="0"/>
              <a:t>SOTA transition-based systems use supervised machine learning methods to train classifiers that play the role of the </a:t>
            </a:r>
            <a:r>
              <a:rPr lang="en-US" b="1" dirty="0"/>
              <a:t>oracle, </a:t>
            </a:r>
            <a:r>
              <a:rPr lang="en-US" dirty="0"/>
              <a:t>which takes in as input a configuration and returns as output a transition operator.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Problem: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about the training data?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train the oracle, we need configurations paired with transition operators, which aren’t provided by the Treebanks…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Solution: </a:t>
            </a:r>
            <a:r>
              <a:rPr lang="en-US" b="1" dirty="0"/>
              <a:t>simulate the operation of the parser </a:t>
            </a:r>
            <a:r>
              <a:rPr lang="en-US" dirty="0"/>
              <a:t>by running the algorithm and relying on a new training oracle to give correct transition operators for each successive operation. </a:t>
            </a:r>
          </a:p>
        </p:txBody>
      </p:sp>
    </p:spTree>
    <p:extLst>
      <p:ext uri="{BB962C8B-B14F-4D97-AF65-F5344CB8AC3E}">
        <p14:creationId xmlns:p14="http://schemas.microsoft.com/office/powerpoint/2010/main" val="212242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00FB-6BB4-D14A-AF19-30946811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course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1BA2B-4D5F-D84E-A140-50EB990E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I’m granting everyone 10 extra late days. You can now use up to 3 late days per HW or quiz.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I’m offering a HW option for the term project component of the grade. You can do 4 extra HW assignments instead of a project. 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I’m allowing everyone to drop their lowest scoring qui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Everyone can drop their lowest scoring homework.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can opt to do the course pass/fail.  50% and above is passing.  </a:t>
            </a:r>
          </a:p>
        </p:txBody>
      </p:sp>
    </p:spTree>
    <p:extLst>
      <p:ext uri="{BB962C8B-B14F-4D97-AF65-F5344CB8AC3E}">
        <p14:creationId xmlns:p14="http://schemas.microsoft.com/office/powerpoint/2010/main" val="1418999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9FB5-6EBB-8741-B141-26594BBF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FBF8-62AB-3F41-9240-54AC086B0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711441" cy="4555066"/>
          </a:xfrm>
        </p:spPr>
        <p:txBody>
          <a:bodyPr>
            <a:normAutofit/>
          </a:bodyPr>
          <a:lstStyle/>
          <a:p>
            <a:r>
              <a:rPr lang="en-US" dirty="0"/>
              <a:t>Graph-based methods for creating dependency structures search through the space of possible dependency trees for a tree that maximizes some score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where, the score for a tree is based on the scores of the edges that comprise the tree: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common approach involves the use of </a:t>
            </a:r>
            <a:r>
              <a:rPr lang="en-US" b="1" dirty="0"/>
              <a:t>maximum spanning trees (MST)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F93E07-DE04-8F4E-9579-983EE50B8803}"/>
                  </a:ext>
                </a:extLst>
              </p:cNvPr>
              <p:cNvSpPr txBox="1"/>
              <p:nvPr/>
            </p:nvSpPr>
            <p:spPr>
              <a:xfrm>
                <a:off x="2544650" y="2996850"/>
                <a:ext cx="4100418" cy="386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∈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F93E07-DE04-8F4E-9579-983EE50B8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650" y="2996850"/>
                <a:ext cx="4100418" cy="386388"/>
              </a:xfrm>
              <a:prstGeom prst="rect">
                <a:avLst/>
              </a:prstGeom>
              <a:blipFill>
                <a:blip r:embed="rId2"/>
                <a:stretch>
                  <a:fillRect t="-12903" r="-1235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8FE0A5-01B9-AE4F-86A5-29D05B59B6A5}"/>
                  </a:ext>
                </a:extLst>
              </p:cNvPr>
              <p:cNvSpPr/>
              <p:nvPr/>
            </p:nvSpPr>
            <p:spPr>
              <a:xfrm>
                <a:off x="2789589" y="4571972"/>
                <a:ext cx="3610540" cy="913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𝑐𝑜𝑟𝑒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8FE0A5-01B9-AE4F-86A5-29D05B59B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589" y="4571972"/>
                <a:ext cx="3610540" cy="913905"/>
              </a:xfrm>
              <a:prstGeom prst="rect">
                <a:avLst/>
              </a:prstGeom>
              <a:blipFill>
                <a:blip r:embed="rId3"/>
                <a:stretch>
                  <a:fillRect t="-129167" b="-1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513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36F3-CAA7-134E-962E-FD172BE1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5A8B5-3F94-5D40-88E8-58046C50C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12" y="442932"/>
            <a:ext cx="7430728" cy="5972135"/>
          </a:xfrm>
        </p:spPr>
      </p:pic>
    </p:spTree>
    <p:extLst>
      <p:ext uri="{BB962C8B-B14F-4D97-AF65-F5344CB8AC3E}">
        <p14:creationId xmlns:p14="http://schemas.microsoft.com/office/powerpoint/2010/main" val="3777641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B432-0840-464D-86E2-6A3139DF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B254-C700-1541-873F-EFDDB8E4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we can reduce the score of tree to a sum of the scores of the edges that comprise it, each edge score can also be reduced to a </a:t>
            </a:r>
            <a:r>
              <a:rPr lang="en-US" b="1" dirty="0"/>
              <a:t>weighted sum of features extracted from it. 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Commonly used features include: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714053-4B0F-9D47-9312-7A7A18956C05}"/>
                  </a:ext>
                </a:extLst>
              </p:cNvPr>
              <p:cNvSpPr/>
              <p:nvPr/>
            </p:nvSpPr>
            <p:spPr>
              <a:xfrm>
                <a:off x="2275826" y="2906870"/>
                <a:ext cx="4638065" cy="1044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𝑐𝑜𝑟𝑒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714053-4B0F-9D47-9312-7A7A18956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826" y="2906870"/>
                <a:ext cx="4638065" cy="1044260"/>
              </a:xfrm>
              <a:prstGeom prst="rect">
                <a:avLst/>
              </a:prstGeom>
              <a:blipFill>
                <a:blip r:embed="rId2"/>
                <a:stretch>
                  <a:fillRect t="-98795" b="-15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945002-FD85-5D48-983E-D4E291A84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09533"/>
              </p:ext>
            </p:extLst>
          </p:nvPr>
        </p:nvGraphicFramePr>
        <p:xfrm>
          <a:off x="1447800" y="4742596"/>
          <a:ext cx="66674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499">
                  <a:extLst>
                    <a:ext uri="{9D8B030D-6E8A-4147-A177-3AD203B41FA5}">
                      <a16:colId xmlns:a16="http://schemas.microsoft.com/office/drawing/2014/main" val="344019955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Wordforms, lemmas and POS of the headword and dependent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05141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Corresponding features of contexts before, after and between words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3299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Word embeddings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6646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Dependency relation type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5344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Direction of the relation (to the right or to the left)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0753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Distance from the head to the dependent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77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178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F5F3-6811-254B-BF03-D421690F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F52B-8E60-2C46-9159-1C4854DD2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method for evaluating dependency parsers are </a:t>
            </a:r>
            <a:r>
              <a:rPr lang="en-US" b="1" dirty="0"/>
              <a:t>labeled attachment accuracy (LAS) and unlabeled attachment accuracy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D52BB-B2DB-0F4E-B440-82FCCF42D506}"/>
              </a:ext>
            </a:extLst>
          </p:cNvPr>
          <p:cNvSpPr txBox="1"/>
          <p:nvPr/>
        </p:nvSpPr>
        <p:spPr>
          <a:xfrm>
            <a:off x="805212" y="2667000"/>
            <a:ext cx="7543801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200" b="1" dirty="0"/>
              <a:t>Labeled attachment </a:t>
            </a:r>
            <a:r>
              <a:rPr lang="en-US" sz="2200" dirty="0"/>
              <a:t>refers to the proper assignment of a word to its head with the correct dependency relation.</a:t>
            </a:r>
            <a:endParaRPr lang="en-US" sz="2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521E6-C587-A747-B7C7-0D5F760EE742}"/>
              </a:ext>
            </a:extLst>
          </p:cNvPr>
          <p:cNvSpPr txBox="1"/>
          <p:nvPr/>
        </p:nvSpPr>
        <p:spPr>
          <a:xfrm>
            <a:off x="805212" y="3596639"/>
            <a:ext cx="7543801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200" b="1" dirty="0"/>
              <a:t>Unlabeled attachment </a:t>
            </a:r>
            <a:r>
              <a:rPr lang="en-US" sz="2200" dirty="0"/>
              <a:t>refers to the proper assignment of a word to its head ONLY (ignores dependency relation)</a:t>
            </a:r>
            <a:endParaRPr lang="en-US" sz="2200" b="1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7AE5020-D73A-E442-9732-0710E8F9D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7" y="4996265"/>
            <a:ext cx="7901941" cy="1683485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95CF1061-D141-3144-A236-7E86E94B74ED}"/>
              </a:ext>
            </a:extLst>
          </p:cNvPr>
          <p:cNvSpPr txBox="1">
            <a:spLocks/>
          </p:cNvSpPr>
          <p:nvPr/>
        </p:nvSpPr>
        <p:spPr>
          <a:xfrm>
            <a:off x="2590800" y="4759095"/>
            <a:ext cx="2286000" cy="356251"/>
          </a:xfrm>
          <a:prstGeom prst="rect">
            <a:avLst/>
          </a:prstGeom>
          <a:solidFill>
            <a:srgbClr val="7FDFED"/>
          </a:solidFill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+mn-lt"/>
              </a:rPr>
              <a:t>LAS = 2/3, UAS = 5/6</a:t>
            </a:r>
          </a:p>
        </p:txBody>
      </p:sp>
    </p:spTree>
    <p:extLst>
      <p:ext uri="{BB962C8B-B14F-4D97-AF65-F5344CB8AC3E}">
        <p14:creationId xmlns:p14="http://schemas.microsoft.com/office/powerpoint/2010/main" val="340323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E436-5254-D947-845E-D754F54E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F44A-50BB-1246-AF66-D9EF2FB9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creating a set of 4 additional weekly homework assignments. They will have the same deadlines as the project milestones. You may do the homework assignments individually or in pairs. </a:t>
            </a:r>
          </a:p>
          <a:p>
            <a:r>
              <a:rPr lang="en-US" b="1" dirty="0"/>
              <a:t>HW9: Classifying Depression</a:t>
            </a:r>
            <a:r>
              <a:rPr lang="en-US" dirty="0"/>
              <a:t> – requires special data access</a:t>
            </a:r>
            <a:endParaRPr lang="en-US" b="1" dirty="0"/>
          </a:p>
          <a:p>
            <a:r>
              <a:rPr lang="en-US" b="1" dirty="0"/>
              <a:t>HW10: Neural Machine Translation</a:t>
            </a:r>
          </a:p>
          <a:p>
            <a:r>
              <a:rPr lang="en-US" b="1" dirty="0"/>
              <a:t>HW11: BERT</a:t>
            </a:r>
          </a:p>
          <a:p>
            <a:r>
              <a:rPr lang="en-US" b="1" dirty="0"/>
              <a:t>HW12: Perspectives Detection</a:t>
            </a:r>
          </a:p>
          <a:p>
            <a:pPr marL="0" indent="0">
              <a:buNone/>
            </a:pPr>
            <a:r>
              <a:rPr lang="en-US" dirty="0"/>
              <a:t>You can do the homework individually or in pairs.   </a:t>
            </a:r>
          </a:p>
          <a:p>
            <a:pPr marL="0" indent="0">
              <a:buNone/>
            </a:pPr>
            <a:r>
              <a:rPr lang="en-US" dirty="0"/>
              <a:t>HW will be graded based on leaderboard and reports (</a:t>
            </a:r>
            <a:r>
              <a:rPr lang="en-US" dirty="0" err="1"/>
              <a:t>autograders</a:t>
            </a:r>
            <a:r>
              <a:rPr lang="en-US" dirty="0"/>
              <a:t> may not be available). </a:t>
            </a:r>
          </a:p>
        </p:txBody>
      </p:sp>
    </p:spTree>
    <p:extLst>
      <p:ext uri="{BB962C8B-B14F-4D97-AF65-F5344CB8AC3E}">
        <p14:creationId xmlns:p14="http://schemas.microsoft.com/office/powerpoint/2010/main" val="41720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FEB6-2F8C-A547-BDB6-F91D8332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A75D-05AD-AE4B-BB93-9A09C7FB2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40217-17EB-FA4B-B879-4C272CC84773}"/>
              </a:ext>
            </a:extLst>
          </p:cNvPr>
          <p:cNvSpPr txBox="1"/>
          <p:nvPr/>
        </p:nvSpPr>
        <p:spPr>
          <a:xfrm>
            <a:off x="1524000" y="6005176"/>
            <a:ext cx="582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http://computational-linguistics-</a:t>
            </a:r>
            <a:r>
              <a:rPr lang="en-US" dirty="0" err="1">
                <a:hlinkClick r:id="rId2"/>
              </a:rPr>
              <a:t>class.org</a:t>
            </a:r>
            <a:r>
              <a:rPr lang="en-US" dirty="0">
                <a:hlinkClick r:id="rId2"/>
              </a:rPr>
              <a:t>/term-</a:t>
            </a:r>
            <a:r>
              <a:rPr lang="en-US" dirty="0" err="1">
                <a:hlinkClick r:id="rId2"/>
              </a:rPr>
              <a:t>project.html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4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Dependency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Parsing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Jurafsky</a:t>
            </a:r>
            <a:r>
              <a:rPr lang="en-US" dirty="0"/>
              <a:t> and Martin Chapter 15</a:t>
            </a:r>
          </a:p>
        </p:txBody>
      </p:sp>
    </p:spTree>
    <p:extLst>
      <p:ext uri="{BB962C8B-B14F-4D97-AF65-F5344CB8AC3E}">
        <p14:creationId xmlns:p14="http://schemas.microsoft.com/office/powerpoint/2010/main" val="138806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93EB-D745-0546-8FD7-638EE89F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5FC6-9C54-9242-AD86-D136F604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previous chapters, we saw how context-free grammars produce constituent-based representations. </a:t>
            </a:r>
          </a:p>
          <a:p>
            <a:r>
              <a:rPr lang="en-US" dirty="0"/>
              <a:t>In contrast, dependency grammars depict the syntactic structure of sentences solely in terms of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words (or lemmas) in a sentence </a:t>
            </a:r>
            <a:r>
              <a:rPr lang="en-US" dirty="0"/>
              <a:t>and 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associated set of directed head-dependent grammatical relations </a:t>
            </a:r>
            <a:r>
              <a:rPr lang="en-US" dirty="0"/>
              <a:t>that hold among these words.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37A1F15-99E6-1542-8F2F-5882E4CF0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83" y="4114800"/>
            <a:ext cx="5509033" cy="197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337DDC8-31E0-5F4D-9B2C-15EBA0B65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" t="3333" r="2264" b="10423"/>
          <a:stretch/>
        </p:blipFill>
        <p:spPr>
          <a:xfrm>
            <a:off x="822960" y="1787015"/>
            <a:ext cx="7863840" cy="4572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A39C581-6344-EF4A-8984-30DDA1C294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2362200" cy="3562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Dependency – based 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BF8D5A4-8C13-AF45-8EAE-E34BA474CAFE}"/>
              </a:ext>
            </a:extLst>
          </p:cNvPr>
          <p:cNvSpPr txBox="1">
            <a:spLocks/>
          </p:cNvSpPr>
          <p:nvPr/>
        </p:nvSpPr>
        <p:spPr>
          <a:xfrm>
            <a:off x="5257800" y="1143695"/>
            <a:ext cx="2133600" cy="3562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Constituent– based </a:t>
            </a:r>
          </a:p>
        </p:txBody>
      </p:sp>
    </p:spTree>
    <p:extLst>
      <p:ext uri="{BB962C8B-B14F-4D97-AF65-F5344CB8AC3E}">
        <p14:creationId xmlns:p14="http://schemas.microsoft.com/office/powerpoint/2010/main" val="9365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56B2-4BBD-0645-B9EE-A1160CEC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1FD5-63FD-9E4B-AD0D-D3C54A48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635241" cy="402336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One major advantage of dependency grammars is their ability to deal with languages that have a relatively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free word order.</a:t>
            </a:r>
          </a:p>
          <a:p>
            <a:r>
              <a:rPr lang="en-US" dirty="0"/>
              <a:t>Dependency grammars </a:t>
            </a:r>
            <a:r>
              <a:rPr lang="en-US" b="1" dirty="0"/>
              <a:t>abstract away from word-order information</a:t>
            </a:r>
            <a:r>
              <a:rPr lang="en-US" dirty="0"/>
              <a:t>, representing only the information necessary for the parse. In contrast, phrase-structure grammars need separate rules for each possible place in the tree where a phrase can occur.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Dependency relations also provide 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approximation to the semantic relationship</a:t>
            </a:r>
            <a:r>
              <a:rPr lang="en-US" dirty="0"/>
              <a:t> between the words and their arguments, which is directly useful for many applications, such as: </a:t>
            </a:r>
            <a:r>
              <a:rPr lang="en-US" i="1" dirty="0"/>
              <a:t>coreference resolution, question answering and information extraction.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7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D50E-0B56-1F41-8B00-A850C865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1C9E-1F15-3746-AB30-7C43F643E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05000"/>
            <a:ext cx="7543801" cy="2133600"/>
          </a:xfrm>
        </p:spPr>
        <p:txBody>
          <a:bodyPr>
            <a:normAutofit/>
          </a:bodyPr>
          <a:lstStyle/>
          <a:p>
            <a:r>
              <a:rPr lang="en-US" dirty="0"/>
              <a:t>Each relation is represented by an arc from the </a:t>
            </a:r>
            <a:r>
              <a:rPr lang="en-US" b="1" dirty="0"/>
              <a:t>head</a:t>
            </a:r>
            <a:r>
              <a:rPr lang="en-US" dirty="0"/>
              <a:t> to the </a:t>
            </a:r>
            <a:r>
              <a:rPr lang="en-US" b="1" dirty="0"/>
              <a:t>dependent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In addition to specifying head/dependent pairs, dependency grammars further classify the </a:t>
            </a:r>
            <a:r>
              <a:rPr lang="en-US" b="1" dirty="0"/>
              <a:t>type of grammatical function </a:t>
            </a:r>
            <a:r>
              <a:rPr lang="en-US" dirty="0"/>
              <a:t>involved.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3E6311-F809-8D48-820B-84DBDF36D296}"/>
              </a:ext>
            </a:extLst>
          </p:cNvPr>
          <p:cNvCxnSpPr/>
          <p:nvPr/>
        </p:nvCxnSpPr>
        <p:spPr>
          <a:xfrm>
            <a:off x="3550148" y="2699663"/>
            <a:ext cx="16764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7032F1-688D-6340-B224-87018795C2E7}"/>
              </a:ext>
            </a:extLst>
          </p:cNvPr>
          <p:cNvSpPr txBox="1"/>
          <p:nvPr/>
        </p:nvSpPr>
        <p:spPr>
          <a:xfrm>
            <a:off x="2788148" y="251499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r>
              <a:rPr lang="en-US" b="1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C8B470-E0BB-2447-BB40-8B90A9415A92}"/>
              </a:ext>
            </a:extLst>
          </p:cNvPr>
          <p:cNvSpPr txBox="1"/>
          <p:nvPr/>
        </p:nvSpPr>
        <p:spPr>
          <a:xfrm>
            <a:off x="5331684" y="2504387"/>
            <a:ext cx="131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Dependent</a:t>
            </a:r>
            <a:r>
              <a:rPr lang="en-US" dirty="0"/>
              <a:t>  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C349E9A9-22E6-734C-9A6A-653BD606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59" y="4158337"/>
            <a:ext cx="4343400" cy="1412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DC3DD6-7441-7341-8A40-42BEFB797A8A}"/>
              </a:ext>
            </a:extLst>
          </p:cNvPr>
          <p:cNvSpPr txBox="1"/>
          <p:nvPr/>
        </p:nvSpPr>
        <p:spPr>
          <a:xfrm>
            <a:off x="457200" y="5791200"/>
            <a:ext cx="851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nsubj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dobj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identify the subject and direct object of the verb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cancelled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nmod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det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relations denote modifiers of the nouns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flights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Houston.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28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51223</TotalTime>
  <Words>1391</Words>
  <Application>Microsoft Macintosh PowerPoint</Application>
  <PresentationFormat>On-screen Show (4:3)</PresentationFormat>
  <Paragraphs>150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Times</vt:lpstr>
      <vt:lpstr>Wingdings</vt:lpstr>
      <vt:lpstr>Retrospect</vt:lpstr>
      <vt:lpstr>Reminders</vt:lpstr>
      <vt:lpstr>New course policies</vt:lpstr>
      <vt:lpstr>Homework Option</vt:lpstr>
      <vt:lpstr>Project Option</vt:lpstr>
      <vt:lpstr>Dependency Parsing</vt:lpstr>
      <vt:lpstr>Dependency Grammars</vt:lpstr>
      <vt:lpstr>Dependency – based </vt:lpstr>
      <vt:lpstr>Advantages</vt:lpstr>
      <vt:lpstr>Dependency Relations</vt:lpstr>
      <vt:lpstr>PowerPoint Presentation</vt:lpstr>
      <vt:lpstr>Dependency Trees</vt:lpstr>
      <vt:lpstr>Projectivity</vt:lpstr>
      <vt:lpstr>Dependency Treebanks</vt:lpstr>
      <vt:lpstr>Parsing Methods</vt:lpstr>
      <vt:lpstr>Transition-based Parsing</vt:lpstr>
      <vt:lpstr>Basic Transition-based Parser</vt:lpstr>
      <vt:lpstr>Basic Transition-based Parser</vt:lpstr>
      <vt:lpstr>PowerPoint Presentation</vt:lpstr>
      <vt:lpstr>Creating the Oracle</vt:lpstr>
      <vt:lpstr>Graph-based Parsing</vt:lpstr>
      <vt:lpstr>PowerPoint Presentation</vt:lpstr>
      <vt:lpstr>Training</vt:lpstr>
      <vt:lpstr>Evaluation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Callison-Burch, Christopher</cp:lastModifiedBy>
  <cp:revision>1948</cp:revision>
  <cp:lastPrinted>2019-03-11T19:00:46Z</cp:lastPrinted>
  <dcterms:created xsi:type="dcterms:W3CDTF">2009-06-12T17:14:38Z</dcterms:created>
  <dcterms:modified xsi:type="dcterms:W3CDTF">2020-03-23T13:43:59Z</dcterms:modified>
</cp:coreProperties>
</file>