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56" r:id="rId3"/>
  </p:sldIdLst>
  <p:sldSz cx="30275213" cy="4206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 userDrawn="1">
          <p15:clr>
            <a:srgbClr val="A4A3A4"/>
          </p15:clr>
        </p15:guide>
        <p15:guide id="2" pos="10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CD"/>
    <a:srgbClr val="6C2E9A"/>
    <a:srgbClr val="1F3600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0" autoAdjust="0"/>
    <p:restoredTop sz="94660"/>
  </p:normalViewPr>
  <p:slideViewPr>
    <p:cSldViewPr snapToGrid="0" showGuides="1">
      <p:cViewPr varScale="1">
        <p:scale>
          <a:sx n="19" d="100"/>
          <a:sy n="19" d="100"/>
        </p:scale>
        <p:origin x="2382" y="180"/>
      </p:cViewPr>
      <p:guideLst>
        <p:guide orient="horz" pos="13248"/>
        <p:guide pos="10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30_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10_KCAL%20mean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Waist!$T$185</c:f>
              <c:strCache>
                <c:ptCount val="1"/>
                <c:pt idx="0">
                  <c:v>Waist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plus>
            <c:min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Waist!$S$186:$S$189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Waist!$T$186:$T$189</c:f>
              <c:numCache>
                <c:formatCode>0</c:formatCode>
                <c:ptCount val="4"/>
                <c:pt idx="0">
                  <c:v>101.209878392053</c:v>
                </c:pt>
                <c:pt idx="1">
                  <c:v>100.482176745179</c:v>
                </c:pt>
                <c:pt idx="2">
                  <c:v>99.029510455848794</c:v>
                </c:pt>
                <c:pt idx="3">
                  <c:v>95.9339848387296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9CF-B14D-A4D5CC967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10"/>
          <c:min val="9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3506859585976"/>
          <c:y val="6.7276620684465105E-2"/>
          <c:w val="0.69848926180221127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KCAL!$T$133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plus>
            <c:min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KCAL!$S$134:$S$137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KCAL!$T$134:$T$137</c:f>
              <c:numCache>
                <c:formatCode>0</c:formatCode>
                <c:ptCount val="4"/>
                <c:pt idx="0">
                  <c:v>1977.15672849103</c:v>
                </c:pt>
                <c:pt idx="1">
                  <c:v>2020.70670468556</c:v>
                </c:pt>
                <c:pt idx="2">
                  <c:v>2088.00107638999</c:v>
                </c:pt>
                <c:pt idx="3">
                  <c:v>2151.7802221952802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2-46EA-BFAC-22F50C15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2400"/>
          <c:min val="18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13:13:55.067" idx="1">
    <p:pos x="6845" y="19429"/>
    <p:text>We need to include something about magnitude or direction of this difference.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3.1354E-7</cdr:x>
      <cdr:y>0</cdr:y>
    </cdr:from>
    <cdr:to>
      <cdr:x>0.1</cdr:x>
      <cdr:y>0.88454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15709" y="2015711"/>
          <a:ext cx="4669300" cy="6378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 (cm)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0.01508</cdr:x>
      <cdr:y>0.0142</cdr:y>
    </cdr:from>
    <cdr:to>
      <cdr:x>0.11508</cdr:x>
      <cdr:y>0.90136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51608" y="2226773"/>
          <a:ext cx="4933454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KCAL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6488" y="1162050"/>
            <a:ext cx="22574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6488" y="1162050"/>
            <a:ext cx="22574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3380"/>
            <a:ext cx="9144000" cy="249612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5767"/>
            <a:ext cx="9144000" cy="17310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81722"/>
            <a:ext cx="2628900" cy="6076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81722"/>
            <a:ext cx="7734300" cy="6076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883826"/>
            <a:ext cx="25733931" cy="14643947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092500"/>
            <a:ext cx="22706410" cy="10155340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1162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142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486402"/>
            <a:ext cx="26112371" cy="1749678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148716"/>
            <a:ext cx="26112371" cy="920114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24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197167"/>
            <a:ext cx="12866966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197167"/>
            <a:ext cx="12866966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5604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39442"/>
            <a:ext cx="26112371" cy="813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311133"/>
            <a:ext cx="12807832" cy="505332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364460"/>
            <a:ext cx="12807832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311133"/>
            <a:ext cx="12870909" cy="505332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364460"/>
            <a:ext cx="12870909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990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4054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8192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04160"/>
            <a:ext cx="9764544" cy="981456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056216"/>
            <a:ext cx="15326827" cy="29891567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618720"/>
            <a:ext cx="9764544" cy="2337774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600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04160"/>
            <a:ext cx="9764544" cy="981456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056216"/>
            <a:ext cx="15326827" cy="29891567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618720"/>
            <a:ext cx="9764544" cy="2337774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9511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38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39433"/>
            <a:ext cx="6528093" cy="35645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39433"/>
            <a:ext cx="19205838" cy="35645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4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87454"/>
            <a:ext cx="10515600" cy="29824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8076"/>
            <a:ext cx="10515600" cy="15683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8608"/>
            <a:ext cx="5181600" cy="454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8608"/>
            <a:ext cx="5181600" cy="454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1722"/>
            <a:ext cx="10515600" cy="1385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757579"/>
            <a:ext cx="5157787" cy="861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18942"/>
            <a:ext cx="5157787" cy="3852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7579"/>
            <a:ext cx="5183188" cy="861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8942"/>
            <a:ext cx="5183188" cy="3852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77982"/>
            <a:ext cx="3932237" cy="1672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32309"/>
            <a:ext cx="6172200" cy="5095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150918"/>
            <a:ext cx="3932237" cy="39848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77982"/>
            <a:ext cx="3932237" cy="1672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32309"/>
            <a:ext cx="6172200" cy="5095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150918"/>
            <a:ext cx="3932237" cy="39848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722"/>
            <a:ext cx="10515600" cy="138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8608"/>
            <a:ext cx="10515600" cy="454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45275"/>
            <a:ext cx="2743200" cy="38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275"/>
            <a:ext cx="4114800" cy="38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45275"/>
            <a:ext cx="2743200" cy="38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39442"/>
            <a:ext cx="26112371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197167"/>
            <a:ext cx="26112371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8985623"/>
            <a:ext cx="6811923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8985623"/>
            <a:ext cx="10217884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8985623"/>
            <a:ext cx="6811923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0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1.xml"/><Relationship Id="rId18" Type="http://schemas.openxmlformats.org/officeDocument/2006/relationships/chart" Target="../charts/chart2.xml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hyperlink" Target="https://computational-nutrition-lab.github.io/DietR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omputational-nutrition-lab/DietR" TargetMode="External"/><Relationship Id="rId11" Type="http://schemas.openxmlformats.org/officeDocument/2006/relationships/image" Target="../media/image7.png"/><Relationship Id="rId24" Type="http://schemas.openxmlformats.org/officeDocument/2006/relationships/comments" Target="../comments/comment1.xml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7.jp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9.pn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672633" y="635636"/>
            <a:ext cx="29551779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800678" y="22497584"/>
            <a:ext cx="19730993" cy="1808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980057" y="4314893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205319" y="22668152"/>
            <a:ext cx="190709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Use case vignette: nuts/seeds/legumes diversity &amp; body measures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4" y="22493315"/>
            <a:ext cx="8807653" cy="603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9" y="22668396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6507597"/>
            <a:ext cx="1822026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1503" y="6596990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6507597"/>
            <a:ext cx="1026535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144926" y="6595634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13695762"/>
            <a:ext cx="28857898" cy="836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210065" y="7381732"/>
            <a:ext cx="9480435" cy="56600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24-hour recall data can be complicated and difficult. </a:t>
            </a:r>
          </a:p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dietary datasets and dietary analysis tools are written in SAS.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packages.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26675" y="26457245"/>
            <a:ext cx="9064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with 4 (Foodcode 4xxxxxxxx: nuts/seeds/legumes) from two days of recalls.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 nuts/seeds/legumes </a:t>
            </a:r>
            <a:r>
              <a:rPr lang="el-GR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α−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diversity groups (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b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+ Gender + Fiber/1000kcal + PF_ALL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4" y="35605604"/>
            <a:ext cx="8807653" cy="4972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10" y="3575130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83245" y="36507189"/>
            <a:ext cx="81031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4" y="28795641"/>
            <a:ext cx="8807653" cy="6498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9" y="28987866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83246" y="29721881"/>
            <a:ext cx="78176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Johnson AJ, Vangay P, Al-Ghalith GA, et al. Daily sampling reveals personalized diet-microbiome associations in humans. Cell Host Microbe. 2019;25(6):789-802.</a:t>
            </a: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Simpson GL, Minchin PR, De Caceres M, et al. vegan: Community Ecology Package. 2022 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Karlsen MC, Ellmore GS, McKeown N. Seeds—Health benefits, barriers to incorporation, and strategies for practitioners in supporting consumption among consumers. Nutr Today. 2016;51(1):50-59.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Mitchell DC, Marinangeli CPF, Pigat S, et al. Pulse intake improves nutrient density among US adult consumers. Nutrients. 2021;13(8):2668.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92897" y="24315410"/>
            <a:ext cx="1773430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 [3].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diversity of nuts/seeds/legumes consumption related to body measures, e.g. BMI or waist size?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765132" y="23500093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B508FA-D535-4E10-A369-1E254953510F}"/>
              </a:ext>
            </a:extLst>
          </p:cNvPr>
          <p:cNvSpPr txBox="1"/>
          <p:nvPr/>
        </p:nvSpPr>
        <p:spPr>
          <a:xfrm>
            <a:off x="21765132" y="25051023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21292691" y="25119516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21292691" y="2358422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456" y="4515559"/>
            <a:ext cx="1836341" cy="142291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30665"/>
              </p:ext>
            </p:extLst>
          </p:nvPr>
        </p:nvGraphicFramePr>
        <p:xfrm>
          <a:off x="12033544" y="7595649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participant, compute means of food intake across days/groups, filter the total data for outliers.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alpha diversity indices for dietary records, participants, or food groups.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[1] where foods in FNDDS are hierarchically grouped, visualize foodtrees, generate food OTU table 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2E9A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 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67232"/>
              </p:ext>
            </p:extLst>
          </p:nvPr>
        </p:nvGraphicFramePr>
        <p:xfrm>
          <a:off x="10586494" y="26367681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636366" y="14468735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556707" y="14468734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737188" y="14373484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829210" y="14534691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rgbClr val="6C2E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5023296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5192875"/>
            <a:ext cx="6845484" cy="47476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59514" y="24246857"/>
            <a:ext cx="8096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hlinkClick r:id="rId6"/>
              </a:rPr>
              <a:t>https://github.com/computational-nutrition-lab/DietR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258920" y="25728202"/>
            <a:ext cx="7741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https://computational-nutrition-lab.github.io/DietR/</a:t>
            </a:r>
            <a:endParaRPr lang="en-US" sz="2400" dirty="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541664">
            <a:off x="28441335" y="27141120"/>
            <a:ext cx="1013692" cy="101369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794789" y="23599224"/>
            <a:ext cx="9016137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Background and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782840" y="25721862"/>
            <a:ext cx="2989060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86" y="1614925"/>
            <a:ext cx="2777193" cy="3201468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5164221"/>
            <a:ext cx="6626758" cy="477632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0E2B377-AE6F-36E6-DF19-B3FE96E6B7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10799"/>
          <a:stretch/>
        </p:blipFill>
        <p:spPr>
          <a:xfrm>
            <a:off x="22632161" y="15157973"/>
            <a:ext cx="6400813" cy="46599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1392897" y="21110589"/>
            <a:ext cx="28006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plots created with DietR using a set of simulated ASA24 dietary records designed to show differences in eating patterns. The example dataset includes 15 imagined people with 5 different diets: Vegetarian, Vegan, Keto, American, and Japanese.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144926" y="13782057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755571" y="19946752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macronutrients. Error 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11609" y="19983547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530384" y="20040670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64298" y="19908998"/>
            <a:ext cx="6146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794788" y="30957941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0BC46-1C0B-8138-7D75-F8A6A0778E40}"/>
              </a:ext>
            </a:extLst>
          </p:cNvPr>
          <p:cNvSpPr txBox="1"/>
          <p:nvPr/>
        </p:nvSpPr>
        <p:spPr>
          <a:xfrm>
            <a:off x="21799622" y="26457679"/>
            <a:ext cx="4974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197">
            <a:extLst>
              <a:ext uri="{FF2B5EF4-FFF2-40B4-BE49-F238E27FC236}">
                <a16:creationId xmlns:a16="http://schemas.microsoft.com/office/drawing/2014/main" id="{AA43F4F4-C3F7-E051-1BDF-7AD485A9F282}"/>
              </a:ext>
            </a:extLst>
          </p:cNvPr>
          <p:cNvSpPr/>
          <p:nvPr/>
        </p:nvSpPr>
        <p:spPr>
          <a:xfrm>
            <a:off x="21327181" y="26526172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BEAE9-25BF-3EBD-A461-BC0BB7E9797D}"/>
              </a:ext>
            </a:extLst>
          </p:cNvPr>
          <p:cNvSpPr txBox="1"/>
          <p:nvPr/>
        </p:nvSpPr>
        <p:spPr>
          <a:xfrm>
            <a:off x="21258921" y="27168328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https://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326674" y="31662539"/>
            <a:ext cx="18510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diverse nuts/seeds/legumes consumption is associated with lower waist circumference.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was the same except for: Div1 ≈ Div2 (confidence interval of difference: </a:t>
            </a:r>
            <a:r>
              <a:rPr lang="el-GR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0.2-2.6; </a:t>
            </a:r>
            <a:r>
              <a:rPr lang="en-AU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=0.07</a:t>
            </a: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higher KCAL intake was associated with increased nuts/seeds/legume diversity.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22650-376B-37E8-09DA-2F113CD1A0C7}"/>
              </a:ext>
            </a:extLst>
          </p:cNvPr>
          <p:cNvSpPr txBox="1"/>
          <p:nvPr/>
        </p:nvSpPr>
        <p:spPr>
          <a:xfrm>
            <a:off x="7504213" y="39362231"/>
            <a:ext cx="12996174" cy="84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charts showing Emmeans ± SE for ANCOVA models for (A) waist circumference and (B) KCAL; pairwise comparisons with no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-values are not significantly different.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616480-4108-2600-3E6B-8049A0EE2009}"/>
              </a:ext>
            </a:extLst>
          </p:cNvPr>
          <p:cNvGrpSpPr/>
          <p:nvPr/>
        </p:nvGrpSpPr>
        <p:grpSpPr>
          <a:xfrm>
            <a:off x="7401714" y="33777938"/>
            <a:ext cx="6378780" cy="5554754"/>
            <a:chOff x="1755570" y="32169043"/>
            <a:chExt cx="6378780" cy="5554754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E7405E0-8F3D-0A59-0DF4-74E398A0D4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8613778"/>
                </p:ext>
              </p:extLst>
            </p:nvPr>
          </p:nvGraphicFramePr>
          <p:xfrm>
            <a:off x="1755570" y="32169043"/>
            <a:ext cx="6378780" cy="5554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6683999" y="33586174"/>
              <a:ext cx="189006" cy="1282144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5260001" y="33183896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6044911" y="32409418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4667625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5450551" y="31296213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5901073" y="3373595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311159" y="34229643"/>
            <a:ext cx="58724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intake in NHANES is associated with better quality diets [4].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 levels were not included (too few samples had data for this study).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days of dietary recalls may be insufficient to capture nuts/seeds/</a:t>
            </a: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legumes diversity.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069619">
            <a:off x="18643894" y="24953264"/>
            <a:ext cx="1071025" cy="1071025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005103">
            <a:off x="19124838" y="23993045"/>
            <a:ext cx="914400" cy="9144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262AAC-7F9E-471F-824B-3345F7EA2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651155"/>
              </p:ext>
            </p:extLst>
          </p:nvPr>
        </p:nvGraphicFramePr>
        <p:xfrm>
          <a:off x="13668473" y="33735036"/>
          <a:ext cx="6378779" cy="5560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" name="Left Bracket 2">
            <a:extLst>
              <a:ext uri="{FF2B5EF4-FFF2-40B4-BE49-F238E27FC236}">
                <a16:creationId xmlns:a16="http://schemas.microsoft.com/office/drawing/2014/main" id="{02B07DC6-000D-A5BC-390C-F413CB7EB779}"/>
              </a:ext>
            </a:extLst>
          </p:cNvPr>
          <p:cNvSpPr/>
          <p:nvPr/>
        </p:nvSpPr>
        <p:spPr>
          <a:xfrm rot="5400000">
            <a:off x="16274872" y="35313184"/>
            <a:ext cx="189006" cy="1282144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B649A-5C07-01FB-D4FC-819E0AAC6C99}"/>
              </a:ext>
            </a:extLst>
          </p:cNvPr>
          <p:cNvSpPr txBox="1"/>
          <p:nvPr/>
        </p:nvSpPr>
        <p:spPr>
          <a:xfrm>
            <a:off x="17284925" y="34803324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0.001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21C22B8-D487-A195-285A-E8F4B166AC29}"/>
              </a:ext>
            </a:extLst>
          </p:cNvPr>
          <p:cNvSpPr/>
          <p:nvPr/>
        </p:nvSpPr>
        <p:spPr>
          <a:xfrm rot="5400000">
            <a:off x="18069835" y="34028845"/>
            <a:ext cx="189006" cy="256032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95C0A-29A4-AC70-68F1-B8387A37400C}"/>
              </a:ext>
            </a:extLst>
          </p:cNvPr>
          <p:cNvSpPr txBox="1"/>
          <p:nvPr/>
        </p:nvSpPr>
        <p:spPr>
          <a:xfrm>
            <a:off x="16692549" y="34262791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0.0001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E611113-E16D-3E37-7FEB-E3167B1045F6}"/>
              </a:ext>
            </a:extLst>
          </p:cNvPr>
          <p:cNvSpPr/>
          <p:nvPr/>
        </p:nvSpPr>
        <p:spPr>
          <a:xfrm rot="5400000">
            <a:off x="17475475" y="32915640"/>
            <a:ext cx="189006" cy="374904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980CA-DF5F-651D-F935-3495B1B438CF}"/>
              </a:ext>
            </a:extLst>
          </p:cNvPr>
          <p:cNvSpPr txBox="1"/>
          <p:nvPr/>
        </p:nvSpPr>
        <p:spPr>
          <a:xfrm>
            <a:off x="15488979" y="35455006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0.01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6FD603F-87EB-CA89-16E6-E0ED2EC3A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282645" y="24943864"/>
            <a:ext cx="819863" cy="81986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5EAA6B5-AF94-9269-1236-D8F0432591E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470830" y="23400964"/>
            <a:ext cx="815045" cy="815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F30681-B389-FD63-DD7B-28A407814827}"/>
              </a:ext>
            </a:extLst>
          </p:cNvPr>
          <p:cNvSpPr txBox="1"/>
          <p:nvPr/>
        </p:nvSpPr>
        <p:spPr>
          <a:xfrm>
            <a:off x="10576349" y="29588597"/>
            <a:ext cx="9064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1: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α−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groups. DivNA represents no intake of nuts/seeds/legumes. Div0 are individuals who consumed 1 type of nuts/seeds/legumes. Div1 and Div2 consumed more than 1 type of nuts/seeds/legumes. </a:t>
            </a:r>
            <a:endParaRPr lang="en-AU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46FFA-0D84-2D64-34EA-7333A474EE0B}"/>
              </a:ext>
            </a:extLst>
          </p:cNvPr>
          <p:cNvSpPr txBox="1"/>
          <p:nvPr/>
        </p:nvSpPr>
        <p:spPr>
          <a:xfrm>
            <a:off x="790526" y="33460717"/>
            <a:ext cx="3914825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Limitations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2D5DD-18E1-6061-F0D2-B8CED78E00FC}"/>
              </a:ext>
            </a:extLst>
          </p:cNvPr>
          <p:cNvSpPr txBox="1"/>
          <p:nvPr/>
        </p:nvSpPr>
        <p:spPr>
          <a:xfrm>
            <a:off x="7500735" y="33729038"/>
            <a:ext cx="66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C162C-BCE6-ED77-A829-B474C998F443}"/>
              </a:ext>
            </a:extLst>
          </p:cNvPr>
          <p:cNvSpPr txBox="1"/>
          <p:nvPr/>
        </p:nvSpPr>
        <p:spPr>
          <a:xfrm>
            <a:off x="13771661" y="33730820"/>
            <a:ext cx="66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DAE09-4C65-6861-CD9E-78146668952D}"/>
              </a:ext>
            </a:extLst>
          </p:cNvPr>
          <p:cNvSpPr txBox="1"/>
          <p:nvPr/>
        </p:nvSpPr>
        <p:spPr>
          <a:xfrm rot="10800000">
            <a:off x="29011787" y="4785944"/>
            <a:ext cx="821031" cy="584775"/>
          </a:xfrm>
          <a:prstGeom prst="homePlate">
            <a:avLst/>
          </a:prstGeom>
          <a:solidFill>
            <a:srgbClr val="D8EBCD"/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7E003BDE-F26E-8538-C0A4-991A8B73943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44"/>
          <a:stretch/>
        </p:blipFill>
        <p:spPr>
          <a:xfrm>
            <a:off x="1311160" y="38952416"/>
            <a:ext cx="1707145" cy="1396117"/>
          </a:xfrm>
          <a:prstGeom prst="rect">
            <a:avLst/>
          </a:prstGeom>
        </p:spPr>
      </p:pic>
      <p:pic>
        <p:nvPicPr>
          <p:cNvPr id="40" name="Picture 39" descr="Shape&#10;&#10;Description automatically generated">
            <a:extLst>
              <a:ext uri="{FF2B5EF4-FFF2-40B4-BE49-F238E27FC236}">
                <a16:creationId xmlns:a16="http://schemas.microsoft.com/office/drawing/2014/main" id="{E5E351A6-DFBB-B0DC-0902-209551451312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71"/>
          <a:stretch/>
        </p:blipFill>
        <p:spPr>
          <a:xfrm>
            <a:off x="2982912" y="39644984"/>
            <a:ext cx="1707145" cy="6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3219</TotalTime>
  <Words>910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118</cp:revision>
  <cp:lastPrinted>2019-05-09T17:37:57Z</cp:lastPrinted>
  <dcterms:created xsi:type="dcterms:W3CDTF">2017-10-21T13:09:05Z</dcterms:created>
  <dcterms:modified xsi:type="dcterms:W3CDTF">2023-05-13T07:02:22Z</dcterms:modified>
</cp:coreProperties>
</file>