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0275213" cy="40233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 userDrawn="1">
          <p15:clr>
            <a:srgbClr val="A4A3A4"/>
          </p15:clr>
        </p15:guide>
        <p15:guide id="2" pos="10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BCD"/>
    <a:srgbClr val="6C2E9A"/>
    <a:srgbClr val="1F3600"/>
    <a:srgbClr val="0000FF"/>
    <a:srgbClr val="FBFBF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03" autoAdjust="0"/>
    <p:restoredTop sz="94660"/>
  </p:normalViewPr>
  <p:slideViewPr>
    <p:cSldViewPr snapToGrid="0" showGuides="1">
      <p:cViewPr>
        <p:scale>
          <a:sx n="35" d="100"/>
          <a:sy n="35" d="100"/>
        </p:scale>
        <p:origin x="2022" y="84"/>
      </p:cViewPr>
      <p:guideLst>
        <p:guide orient="horz" pos="12672"/>
        <p:guide pos="10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30_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10_KCAL%20mean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Waist!$T$185</c:f>
              <c:strCache>
                <c:ptCount val="1"/>
                <c:pt idx="0">
                  <c:v>Waist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plus>
            <c:min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Waist!$S$186:$S$189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Waist!$T$186:$T$189</c:f>
              <c:numCache>
                <c:formatCode>0</c:formatCode>
                <c:ptCount val="4"/>
                <c:pt idx="0">
                  <c:v>101.209878392053</c:v>
                </c:pt>
                <c:pt idx="1">
                  <c:v>100.482176745179</c:v>
                </c:pt>
                <c:pt idx="2">
                  <c:v>99.029510455848794</c:v>
                </c:pt>
                <c:pt idx="3">
                  <c:v>95.9339848387296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6-49CF-B14D-A4D5CC967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10"/>
          <c:min val="9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83506859585976"/>
          <c:y val="6.7276620684465105E-2"/>
          <c:w val="0.69848926180221127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KCAL!$T$133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plus>
            <c:min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KCAL!$S$134:$S$137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KCAL!$T$134:$T$137</c:f>
              <c:numCache>
                <c:formatCode>0</c:formatCode>
                <c:ptCount val="4"/>
                <c:pt idx="0">
                  <c:v>1977.15672849103</c:v>
                </c:pt>
                <c:pt idx="1">
                  <c:v>2020.70670468556</c:v>
                </c:pt>
                <c:pt idx="2">
                  <c:v>2088.00107638999</c:v>
                </c:pt>
                <c:pt idx="3">
                  <c:v>2151.7802221952802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2-46EA-BFAC-22F50C15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4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2400"/>
          <c:min val="18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8T13:13:55.067" idx="1">
    <p:pos x="6845" y="19429"/>
    <p:text>We need to include something about magnitude or direction of this difference.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3.1354E-7</cdr:x>
      <cdr:y>0</cdr:y>
    </cdr:from>
    <cdr:to>
      <cdr:x>0.1</cdr:x>
      <cdr:y>0.88454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15709" y="2015711"/>
          <a:ext cx="4669300" cy="6378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 (cm)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0.01508</cdr:x>
      <cdr:y>0.0142</cdr:y>
    </cdr:from>
    <cdr:to>
      <cdr:x>0.11508</cdr:x>
      <cdr:y>0.90136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51608" y="2226773"/>
          <a:ext cx="4933454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KCAL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1162050"/>
            <a:ext cx="23590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584530"/>
            <a:ext cx="25733931" cy="1400725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1131956"/>
            <a:ext cx="22706410" cy="9713804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22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297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030472"/>
            <a:ext cx="26112371" cy="1673605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6924858"/>
            <a:ext cx="26112371" cy="880109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60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83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42076"/>
            <a:ext cx="26112371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9862823"/>
            <a:ext cx="12807832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4696440"/>
            <a:ext cx="128078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9862823"/>
            <a:ext cx="12870909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4696440"/>
            <a:ext cx="12870909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204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2729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5792902"/>
            <a:ext cx="15326827" cy="28591933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7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5792902"/>
            <a:ext cx="15326827" cy="28591933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027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52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142067"/>
            <a:ext cx="6528093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142067"/>
            <a:ext cx="19205838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02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142076"/>
            <a:ext cx="26112371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0710333"/>
            <a:ext cx="26112371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A19-08AB-4C19-9D76-707E30220FE1}" type="datetimeFigureOut">
              <a:rPr lang="en-AU" smtClean="0"/>
              <a:t>1/05/2023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7290595"/>
            <a:ext cx="10217884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88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1.xml"/><Relationship Id="rId18" Type="http://schemas.openxmlformats.org/officeDocument/2006/relationships/chart" Target="../charts/chart2.xml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hyperlink" Target="https://computational-nutrition-lab.github.io/DietR/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computational-nutrition-lab/DietR" TargetMode="External"/><Relationship Id="rId11" Type="http://schemas.openxmlformats.org/officeDocument/2006/relationships/image" Target="../media/image7.png"/><Relationship Id="rId24" Type="http://schemas.openxmlformats.org/officeDocument/2006/relationships/comments" Target="../comments/comment1.xml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7.jp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9.png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529389" y="-278764"/>
            <a:ext cx="29745824" cy="4673600"/>
          </a:xfrm>
          <a:prstGeom prst="rect">
            <a:avLst/>
          </a:prstGeom>
          <a:noFill/>
        </p:spPr>
        <p:txBody>
          <a:bodyPr vert="horz" lIns="274320" tIns="900000" rIns="274320" bIns="900000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8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800677" y="21532384"/>
            <a:ext cx="19730993" cy="1808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980057" y="3400493"/>
            <a:ext cx="23125676" cy="181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Abigail Johnson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205318" y="21702951"/>
            <a:ext cx="190709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Use case vignette: nuts/seeds/legumes diversity &amp; body measures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1528115"/>
            <a:ext cx="8807653" cy="603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8" y="21703196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Availability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432426" y="5593196"/>
            <a:ext cx="1822026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1781503" y="5682590"/>
            <a:ext cx="75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Functionality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5593196"/>
            <a:ext cx="1026535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144926" y="5681234"/>
            <a:ext cx="92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12781361"/>
            <a:ext cx="28857898" cy="836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1210064" y="6467331"/>
            <a:ext cx="9480435" cy="56600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24-hour recall data can be complicated and difficult. </a:t>
            </a:r>
          </a:p>
          <a:p>
            <a:pPr marL="571500" indent="-571500">
              <a:lnSpc>
                <a:spcPct val="120000"/>
              </a:lnSpc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dietary datasets and dietary analysis tools are written in SAS.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open-source and customizable with packages.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26674" y="25492044"/>
            <a:ext cx="9064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NHANES15-16, n=4,038, 18+ yo, with waist circumference &amp; BMI.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foodcodes starting with 4 (Foodcode 4xxxxxxxx: nuts/seeds/legumes) from two days of recalls.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 nuts/seeds/legumes </a:t>
            </a:r>
            <a:r>
              <a:rPr lang="el-GR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α−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diversity groups (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covariance (ANCOVA) with </a:t>
            </a:r>
            <a:b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+ Gender + Fiber/1000kcal + PF_ALL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34640404"/>
            <a:ext cx="8807653" cy="4972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9" y="3478610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21183245" y="35541989"/>
            <a:ext cx="81031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matrix multiplication operation and her insights into statistical analyses.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7830441"/>
            <a:ext cx="8807653" cy="6498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8" y="28022666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83245" y="28756680"/>
            <a:ext cx="78176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Johnson AJ, Vangay P, Al-Ghalith GA, et al. Daily sampling reveals personalized diet-microbiome associations in humans. Cell Host Microbe. 2019;25(6):789-802.</a:t>
            </a: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fr-F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Simpson GL, Minchin PR, De Caceres M, et al. vegan: Community Ecology Package. 2022 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5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Karlsen MC, Ellmore GS, McKeown N. Seeds—Health benefits, barriers to incorporation, and strategies for practitioners in supporting consumption among consumers. Nutr Today. 2016;51(1):50-59.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25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Mitchell DC, Marinangeli CPF, Pigat S, et al. Pulse intake improves nutrient density among US adult consumers. Nutrients. 2021;13(8):2668.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92897" y="23350209"/>
            <a:ext cx="1773430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 [3].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diversity of nuts/seeds/legumes consumption related to body measures, e.g. BMI or waist size?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4F234-F4F0-48E5-843D-B4D881FBBB03}"/>
              </a:ext>
            </a:extLst>
          </p:cNvPr>
          <p:cNvSpPr txBox="1"/>
          <p:nvPr/>
        </p:nvSpPr>
        <p:spPr>
          <a:xfrm>
            <a:off x="21765131" y="2253489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B508FA-D535-4E10-A369-1E254953510F}"/>
              </a:ext>
            </a:extLst>
          </p:cNvPr>
          <p:cNvSpPr txBox="1"/>
          <p:nvPr/>
        </p:nvSpPr>
        <p:spPr>
          <a:xfrm>
            <a:off x="21765131" y="2408582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tutorials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21292691" y="24154316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ight Arrow 198"/>
          <p:cNvSpPr/>
          <p:nvPr/>
        </p:nvSpPr>
        <p:spPr>
          <a:xfrm>
            <a:off x="21292691" y="22619027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455" y="3601158"/>
            <a:ext cx="1836341" cy="1422911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22168"/>
              </p:ext>
            </p:extLst>
          </p:nvPr>
        </p:nvGraphicFramePr>
        <p:xfrm>
          <a:off x="12033543" y="6681249"/>
          <a:ext cx="16967357" cy="5218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participant, compute means of food intake across days/groups, filter the total data for outliers.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alpha diversity indices for dietary records, participants, or food groups.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[1] where foods in FNDDS are hierarchically grouped, visualize foodtrees, generate food OTU table 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2E9A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intake (foodtree, OTU table) with the similarity of foods taken into account 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36127"/>
              </p:ext>
            </p:extLst>
          </p:nvPr>
        </p:nvGraphicFramePr>
        <p:xfrm>
          <a:off x="10586493" y="25402481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0.027 - 0.66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0.66 - 1.95 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91AB4-AB80-7F54-C45C-F99E673B09E1}"/>
              </a:ext>
            </a:extLst>
          </p:cNvPr>
          <p:cNvSpPr txBox="1"/>
          <p:nvPr/>
        </p:nvSpPr>
        <p:spPr>
          <a:xfrm>
            <a:off x="2636365" y="13554334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CA857-FD74-1D77-575A-2BDA39197A51}"/>
              </a:ext>
            </a:extLst>
          </p:cNvPr>
          <p:cNvSpPr txBox="1"/>
          <p:nvPr/>
        </p:nvSpPr>
        <p:spPr>
          <a:xfrm>
            <a:off x="9556706" y="13554333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C945D-7B19-08E5-AA97-D4D45CB937D0}"/>
              </a:ext>
            </a:extLst>
          </p:cNvPr>
          <p:cNvSpPr txBox="1"/>
          <p:nvPr/>
        </p:nvSpPr>
        <p:spPr>
          <a:xfrm>
            <a:off x="17737188" y="13459083"/>
            <a:ext cx="2178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1340-1913-22AC-6FBD-B17CF6D45D74}"/>
              </a:ext>
            </a:extLst>
          </p:cNvPr>
          <p:cNvSpPr txBox="1"/>
          <p:nvPr/>
        </p:nvSpPr>
        <p:spPr>
          <a:xfrm>
            <a:off x="23829209" y="13620290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6C2E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Ordination</a:t>
            </a:r>
            <a:endParaRPr lang="en-GB" sz="3200" b="1" dirty="0">
              <a:solidFill>
                <a:srgbClr val="6C2E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Chart, pie chart&#10;&#10;Description automatically generated">
            <a:extLst>
              <a:ext uri="{FF2B5EF4-FFF2-40B4-BE49-F238E27FC236}">
                <a16:creationId xmlns:a16="http://schemas.microsoft.com/office/drawing/2014/main" id="{42827369-8FC3-0931-76CB-87AA81E8A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16073080" y="14108896"/>
            <a:ext cx="5506358" cy="4929286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2D7150F3-CDB1-232D-E530-79FA52DD9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9" y="14278475"/>
            <a:ext cx="6845484" cy="47476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0F1BAA7-B54D-5F2E-356D-1DC88F666770}"/>
              </a:ext>
            </a:extLst>
          </p:cNvPr>
          <p:cNvSpPr txBox="1"/>
          <p:nvPr/>
        </p:nvSpPr>
        <p:spPr>
          <a:xfrm>
            <a:off x="21259513" y="23281656"/>
            <a:ext cx="8096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https://github.com/computational-nutrition-lab/DietR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55A58-2E65-0112-06E6-FF1B966371D9}"/>
              </a:ext>
            </a:extLst>
          </p:cNvPr>
          <p:cNvSpPr txBox="1"/>
          <p:nvPr/>
        </p:nvSpPr>
        <p:spPr>
          <a:xfrm>
            <a:off x="21258920" y="24763001"/>
            <a:ext cx="7741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https://computational-nutrition-lab.github.io/DietR/</a:t>
            </a:r>
            <a:endParaRPr lang="en-US" sz="2400" dirty="0"/>
          </a:p>
        </p:txBody>
      </p:sp>
      <p:pic>
        <p:nvPicPr>
          <p:cNvPr id="70" name="Graphic 69" descr="Smart Phone with solid fill">
            <a:extLst>
              <a:ext uri="{FF2B5EF4-FFF2-40B4-BE49-F238E27FC236}">
                <a16:creationId xmlns:a16="http://schemas.microsoft.com/office/drawing/2014/main" id="{C7E8C072-0E44-F69C-9953-BBF798C02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541664">
            <a:off x="28441335" y="26175920"/>
            <a:ext cx="1013692" cy="101369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518B16-F0FD-1AE3-4B82-F8CEEFB0A90A}"/>
              </a:ext>
            </a:extLst>
          </p:cNvPr>
          <p:cNvSpPr txBox="1"/>
          <p:nvPr/>
        </p:nvSpPr>
        <p:spPr>
          <a:xfrm>
            <a:off x="794788" y="22634023"/>
            <a:ext cx="9016137" cy="54864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Background and Research question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88435D-5E1E-AF54-1CF4-1F107371834D}"/>
              </a:ext>
            </a:extLst>
          </p:cNvPr>
          <p:cNvSpPr txBox="1"/>
          <p:nvPr/>
        </p:nvSpPr>
        <p:spPr>
          <a:xfrm>
            <a:off x="782840" y="24756661"/>
            <a:ext cx="2989060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pic>
        <p:nvPicPr>
          <p:cNvPr id="76" name="Picture 7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89399EEA-1AE5-E623-3EE6-6419B2A19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86" y="700523"/>
            <a:ext cx="3133398" cy="3612091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C99110D-A387-BA51-25C7-5134DD0E5B8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0776"/>
          <a:stretch/>
        </p:blipFill>
        <p:spPr>
          <a:xfrm>
            <a:off x="8847094" y="14249821"/>
            <a:ext cx="6626758" cy="4776328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0E2B377-AE6F-36E6-DF19-B3FE96E6B70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9" b="10799"/>
          <a:stretch/>
        </p:blipFill>
        <p:spPr>
          <a:xfrm>
            <a:off x="22632160" y="14243572"/>
            <a:ext cx="6400813" cy="46599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2C6F8-6E2F-9315-5F29-76FB1CBDFCE4}"/>
              </a:ext>
            </a:extLst>
          </p:cNvPr>
          <p:cNvSpPr txBox="1"/>
          <p:nvPr/>
        </p:nvSpPr>
        <p:spPr>
          <a:xfrm>
            <a:off x="1392897" y="20196188"/>
            <a:ext cx="28006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plots created with DietR using a set of simulated ASA24 dietary records designed to show differences in eating patterns. The example dataset includes 15 imagined people with 5 different diets: Vegetarian, Vegan, Keto, American, and Japanese.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7F631-5164-59D7-A5F3-0C7DFB90AE51}"/>
              </a:ext>
            </a:extLst>
          </p:cNvPr>
          <p:cNvSpPr txBox="1"/>
          <p:nvPr/>
        </p:nvSpPr>
        <p:spPr>
          <a:xfrm>
            <a:off x="1144926" y="12867657"/>
            <a:ext cx="415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Demonstration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DB716A-BB92-365D-404F-8E7585710112}"/>
              </a:ext>
            </a:extLst>
          </p:cNvPr>
          <p:cNvSpPr txBox="1"/>
          <p:nvPr/>
        </p:nvSpPr>
        <p:spPr>
          <a:xfrm>
            <a:off x="1755570" y="19032351"/>
            <a:ext cx="574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%KCAL from three macronutrients. Error bars: standard deviation.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1DFBB-20E9-6A40-5A78-AC950DC1A484}"/>
              </a:ext>
            </a:extLst>
          </p:cNvPr>
          <p:cNvSpPr txBox="1"/>
          <p:nvPr/>
        </p:nvSpPr>
        <p:spPr>
          <a:xfrm>
            <a:off x="9111608" y="19069146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PCA based on food categories averaged across 3 days.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75DE1-2ABA-1740-7C99-19B05FAEA9BC}"/>
              </a:ext>
            </a:extLst>
          </p:cNvPr>
          <p:cNvSpPr txBox="1"/>
          <p:nvPr/>
        </p:nvSpPr>
        <p:spPr>
          <a:xfrm>
            <a:off x="16530383" y="19126269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4-level hierarchical grouping of all reported food items.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0FCB8-4653-E3C3-9FD6-057858165A5B}"/>
              </a:ext>
            </a:extLst>
          </p:cNvPr>
          <p:cNvSpPr txBox="1"/>
          <p:nvPr/>
        </p:nvSpPr>
        <p:spPr>
          <a:xfrm>
            <a:off x="22764298" y="18994597"/>
            <a:ext cx="6146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PCoA with consumption and food hierarchy.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74345-73F3-FA53-EA58-9CE283E0383E}"/>
              </a:ext>
            </a:extLst>
          </p:cNvPr>
          <p:cNvSpPr txBox="1"/>
          <p:nvPr/>
        </p:nvSpPr>
        <p:spPr>
          <a:xfrm>
            <a:off x="794788" y="29992740"/>
            <a:ext cx="6083392" cy="54864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Results &amp; Discussion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20BC46-1C0B-8138-7D75-F8A6A0778E40}"/>
              </a:ext>
            </a:extLst>
          </p:cNvPr>
          <p:cNvSpPr txBox="1"/>
          <p:nvPr/>
        </p:nvSpPr>
        <p:spPr>
          <a:xfrm>
            <a:off x="21799621" y="25492478"/>
            <a:ext cx="4974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ight Arrow 197">
            <a:extLst>
              <a:ext uri="{FF2B5EF4-FFF2-40B4-BE49-F238E27FC236}">
                <a16:creationId xmlns:a16="http://schemas.microsoft.com/office/drawing/2014/main" id="{AA43F4F4-C3F7-E051-1BDF-7AD485A9F282}"/>
              </a:ext>
            </a:extLst>
          </p:cNvPr>
          <p:cNvSpPr/>
          <p:nvPr/>
        </p:nvSpPr>
        <p:spPr>
          <a:xfrm>
            <a:off x="21327181" y="25560972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BEAE9-25BF-3EBD-A461-BC0BB7E9797D}"/>
              </a:ext>
            </a:extLst>
          </p:cNvPr>
          <p:cNvSpPr txBox="1"/>
          <p:nvPr/>
        </p:nvSpPr>
        <p:spPr>
          <a:xfrm>
            <a:off x="21258920" y="26203127"/>
            <a:ext cx="5805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DEBD6-6764-FCB0-2427-2FF954605E9B}"/>
              </a:ext>
            </a:extLst>
          </p:cNvPr>
          <p:cNvSpPr txBox="1"/>
          <p:nvPr/>
        </p:nvSpPr>
        <p:spPr>
          <a:xfrm>
            <a:off x="1326674" y="30697339"/>
            <a:ext cx="18510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diverse nuts/seeds/legumes consumption is associated with lower waist circumference.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was the same except for: Div1 ≈ Div2 (confidence interval of difference: </a:t>
            </a:r>
            <a:r>
              <a:rPr lang="el-GR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0.2-2.6; </a:t>
            </a:r>
            <a:r>
              <a:rPr lang="en-AU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=0.07</a:t>
            </a: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contrast, higher KCAL intake was associated with increased nuts/seeds/legume diversity.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22650-376B-37E8-09DA-2F113CD1A0C7}"/>
              </a:ext>
            </a:extLst>
          </p:cNvPr>
          <p:cNvSpPr txBox="1"/>
          <p:nvPr/>
        </p:nvSpPr>
        <p:spPr>
          <a:xfrm>
            <a:off x="7504213" y="38397030"/>
            <a:ext cx="12996174" cy="84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charts showing Emmeans ± SE for ANCOVA models for (A) waist circumference and (B) KCAL; pairwise comparisons with no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-values are not significantly different.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616480-4108-2600-3E6B-8049A0EE2009}"/>
              </a:ext>
            </a:extLst>
          </p:cNvPr>
          <p:cNvGrpSpPr/>
          <p:nvPr/>
        </p:nvGrpSpPr>
        <p:grpSpPr>
          <a:xfrm>
            <a:off x="7401714" y="32812738"/>
            <a:ext cx="6378780" cy="5554754"/>
            <a:chOff x="1755570" y="32169043"/>
            <a:chExt cx="6378780" cy="5554754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AE7405E0-8F3D-0A59-0DF4-74E398A0D4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8613778"/>
                </p:ext>
              </p:extLst>
            </p:nvPr>
          </p:nvGraphicFramePr>
          <p:xfrm>
            <a:off x="1755570" y="32169043"/>
            <a:ext cx="6378780" cy="5554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B3C327BE-AF9C-5487-173B-36F5839DC1E6}"/>
                </a:ext>
              </a:extLst>
            </p:cNvPr>
            <p:cNvSpPr/>
            <p:nvPr/>
          </p:nvSpPr>
          <p:spPr>
            <a:xfrm rot="5400000">
              <a:off x="6683999" y="33586174"/>
              <a:ext cx="189006" cy="1282144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5D8AD9-F0C7-EFC3-59CF-1D1C1D43FEF2}"/>
                </a:ext>
              </a:extLst>
            </p:cNvPr>
            <p:cNvSpPr txBox="1"/>
            <p:nvPr/>
          </p:nvSpPr>
          <p:spPr>
            <a:xfrm>
              <a:off x="5260001" y="33183896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C28EA1F5-0048-40C0-B240-5CEE2E7B3DB8}"/>
                </a:ext>
              </a:extLst>
            </p:cNvPr>
            <p:cNvSpPr/>
            <p:nvPr/>
          </p:nvSpPr>
          <p:spPr>
            <a:xfrm rot="5400000">
              <a:off x="6044911" y="32409418"/>
              <a:ext cx="189006" cy="256032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8C56F0-BF9C-9382-F6F4-0674593C60C1}"/>
                </a:ext>
              </a:extLst>
            </p:cNvPr>
            <p:cNvSpPr txBox="1"/>
            <p:nvPr/>
          </p:nvSpPr>
          <p:spPr>
            <a:xfrm>
              <a:off x="4667625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F374D524-89F2-B32F-7899-887BB09FB48E}"/>
                </a:ext>
              </a:extLst>
            </p:cNvPr>
            <p:cNvSpPr/>
            <p:nvPr/>
          </p:nvSpPr>
          <p:spPr>
            <a:xfrm rot="5400000">
              <a:off x="5450551" y="31296213"/>
              <a:ext cx="189006" cy="3749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64576E-4576-A9A2-09C1-6CF4C57BD0EE}"/>
                </a:ext>
              </a:extLst>
            </p:cNvPr>
            <p:cNvSpPr txBox="1"/>
            <p:nvPr/>
          </p:nvSpPr>
          <p:spPr>
            <a:xfrm>
              <a:off x="5901073" y="3373595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B64E999-9451-81AF-50F4-B26674E63BB1}"/>
              </a:ext>
            </a:extLst>
          </p:cNvPr>
          <p:cNvSpPr txBox="1"/>
          <p:nvPr/>
        </p:nvSpPr>
        <p:spPr>
          <a:xfrm>
            <a:off x="1311159" y="33264442"/>
            <a:ext cx="58724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 intake in NHANES is associated with better quality diets [4].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exercise levels were not included (too few samples had data for this study).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days of dietary recalls may be insufficient to capture nuts/seeds/</a:t>
            </a: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legumes diversity.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68" descr="Weight Loss with solid fill">
            <a:extLst>
              <a:ext uri="{FF2B5EF4-FFF2-40B4-BE49-F238E27FC236}">
                <a16:creationId xmlns:a16="http://schemas.microsoft.com/office/drawing/2014/main" id="{1262E031-BC08-AFBD-CE8A-2A2DE607FB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069619">
            <a:off x="18643893" y="23988063"/>
            <a:ext cx="1071025" cy="1071025"/>
          </a:xfrm>
          <a:prstGeom prst="rect">
            <a:avLst/>
          </a:prstGeom>
        </p:spPr>
      </p:pic>
      <p:pic>
        <p:nvPicPr>
          <p:cNvPr id="75" name="Graphic 74" descr="Alterations &amp; Tailoring outline">
            <a:extLst>
              <a:ext uri="{FF2B5EF4-FFF2-40B4-BE49-F238E27FC236}">
                <a16:creationId xmlns:a16="http://schemas.microsoft.com/office/drawing/2014/main" id="{6C25C715-2B8C-99AE-B98F-4B59CE7671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005103">
            <a:off x="19124838" y="23027845"/>
            <a:ext cx="914400" cy="9144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262AAC-7F9E-471F-824B-3345F7EA2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433515"/>
              </p:ext>
            </p:extLst>
          </p:nvPr>
        </p:nvGraphicFramePr>
        <p:xfrm>
          <a:off x="13668472" y="32769836"/>
          <a:ext cx="6378779" cy="5560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" name="Left Bracket 2">
            <a:extLst>
              <a:ext uri="{FF2B5EF4-FFF2-40B4-BE49-F238E27FC236}">
                <a16:creationId xmlns:a16="http://schemas.microsoft.com/office/drawing/2014/main" id="{02B07DC6-000D-A5BC-390C-F413CB7EB779}"/>
              </a:ext>
            </a:extLst>
          </p:cNvPr>
          <p:cNvSpPr/>
          <p:nvPr/>
        </p:nvSpPr>
        <p:spPr>
          <a:xfrm rot="5400000">
            <a:off x="16274872" y="34347984"/>
            <a:ext cx="189006" cy="1282144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B649A-5C07-01FB-D4FC-819E0AAC6C99}"/>
              </a:ext>
            </a:extLst>
          </p:cNvPr>
          <p:cNvSpPr txBox="1"/>
          <p:nvPr/>
        </p:nvSpPr>
        <p:spPr>
          <a:xfrm>
            <a:off x="17284925" y="33838123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0.001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21C22B8-D487-A195-285A-E8F4B166AC29}"/>
              </a:ext>
            </a:extLst>
          </p:cNvPr>
          <p:cNvSpPr/>
          <p:nvPr/>
        </p:nvSpPr>
        <p:spPr>
          <a:xfrm rot="5400000">
            <a:off x="18069835" y="33063645"/>
            <a:ext cx="189006" cy="256032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95C0A-29A4-AC70-68F1-B8387A37400C}"/>
              </a:ext>
            </a:extLst>
          </p:cNvPr>
          <p:cNvSpPr txBox="1"/>
          <p:nvPr/>
        </p:nvSpPr>
        <p:spPr>
          <a:xfrm>
            <a:off x="16692549" y="33297590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0.0001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E611113-E16D-3E37-7FEB-E3167B1045F6}"/>
              </a:ext>
            </a:extLst>
          </p:cNvPr>
          <p:cNvSpPr/>
          <p:nvPr/>
        </p:nvSpPr>
        <p:spPr>
          <a:xfrm rot="5400000">
            <a:off x="17475475" y="31950440"/>
            <a:ext cx="189006" cy="374904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980CA-DF5F-651D-F935-3495B1B438CF}"/>
              </a:ext>
            </a:extLst>
          </p:cNvPr>
          <p:cNvSpPr txBox="1"/>
          <p:nvPr/>
        </p:nvSpPr>
        <p:spPr>
          <a:xfrm>
            <a:off x="15488979" y="34489805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0.01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6FD603F-87EB-CA89-16E6-E0ED2EC3A6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282644" y="23978663"/>
            <a:ext cx="819863" cy="81986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5EAA6B5-AF94-9269-1236-D8F0432591E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470829" y="22435763"/>
            <a:ext cx="815045" cy="815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F30681-B389-FD63-DD7B-28A407814827}"/>
              </a:ext>
            </a:extLst>
          </p:cNvPr>
          <p:cNvSpPr txBox="1"/>
          <p:nvPr/>
        </p:nvSpPr>
        <p:spPr>
          <a:xfrm>
            <a:off x="10576348" y="28623397"/>
            <a:ext cx="9064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1: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α−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groups. DivNA represents no intake of nuts/seeds/legumes. Div0 are individuals who consumed 1 type of nuts/seeds/legumes. Div1 and Div2 consumed more than 1 type of nuts/seeds/legumes. </a:t>
            </a:r>
            <a:endParaRPr lang="en-AU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46FFA-0D84-2D64-34EA-7333A474EE0B}"/>
              </a:ext>
            </a:extLst>
          </p:cNvPr>
          <p:cNvSpPr txBox="1"/>
          <p:nvPr/>
        </p:nvSpPr>
        <p:spPr>
          <a:xfrm>
            <a:off x="790525" y="32495516"/>
            <a:ext cx="3914825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Limitations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2D5DD-18E1-6061-F0D2-B8CED78E00FC}"/>
              </a:ext>
            </a:extLst>
          </p:cNvPr>
          <p:cNvSpPr txBox="1"/>
          <p:nvPr/>
        </p:nvSpPr>
        <p:spPr>
          <a:xfrm>
            <a:off x="7500734" y="32763838"/>
            <a:ext cx="66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C162C-BCE6-ED77-A829-B474C998F443}"/>
              </a:ext>
            </a:extLst>
          </p:cNvPr>
          <p:cNvSpPr txBox="1"/>
          <p:nvPr/>
        </p:nvSpPr>
        <p:spPr>
          <a:xfrm>
            <a:off x="13771660" y="32765620"/>
            <a:ext cx="66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DAE09-4C65-6861-CD9E-78146668952D}"/>
              </a:ext>
            </a:extLst>
          </p:cNvPr>
          <p:cNvSpPr txBox="1"/>
          <p:nvPr/>
        </p:nvSpPr>
        <p:spPr>
          <a:xfrm rot="10800000">
            <a:off x="29011786" y="3871543"/>
            <a:ext cx="821031" cy="584775"/>
          </a:xfrm>
          <a:prstGeom prst="homePlate">
            <a:avLst/>
          </a:prstGeom>
          <a:solidFill>
            <a:srgbClr val="D8EBCD"/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7E003BDE-F26E-8538-C0A4-991A8B73943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44"/>
          <a:stretch/>
        </p:blipFill>
        <p:spPr>
          <a:xfrm>
            <a:off x="1311159" y="37987215"/>
            <a:ext cx="1707145" cy="1396117"/>
          </a:xfrm>
          <a:prstGeom prst="rect">
            <a:avLst/>
          </a:prstGeom>
        </p:spPr>
      </p:pic>
      <p:pic>
        <p:nvPicPr>
          <p:cNvPr id="40" name="Picture 39" descr="Shape&#10;&#10;Description automatically generated">
            <a:extLst>
              <a:ext uri="{FF2B5EF4-FFF2-40B4-BE49-F238E27FC236}">
                <a16:creationId xmlns:a16="http://schemas.microsoft.com/office/drawing/2014/main" id="{E5E351A6-DFBB-B0DC-0902-209551451312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71"/>
          <a:stretch/>
        </p:blipFill>
        <p:spPr>
          <a:xfrm>
            <a:off x="2982911" y="38679784"/>
            <a:ext cx="1707145" cy="6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3212</TotalTime>
  <Words>910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117</cp:revision>
  <cp:lastPrinted>2019-05-09T17:37:57Z</cp:lastPrinted>
  <dcterms:created xsi:type="dcterms:W3CDTF">2017-10-21T13:09:05Z</dcterms:created>
  <dcterms:modified xsi:type="dcterms:W3CDTF">2023-05-01T08:12:40Z</dcterms:modified>
</cp:coreProperties>
</file>