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34475" cy="12179300"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F4F"/>
    <a:srgbClr val="5D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0" autoAdjust="0"/>
    <p:restoredTop sz="94660"/>
  </p:normalViewPr>
  <p:slideViewPr>
    <p:cSldViewPr snapToGrid="0">
      <p:cViewPr>
        <p:scale>
          <a:sx n="70" d="100"/>
          <a:sy n="70" d="100"/>
        </p:scale>
        <p:origin x="4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1993233"/>
            <a:ext cx="7764304" cy="4240201"/>
          </a:xfrm>
        </p:spPr>
        <p:txBody>
          <a:bodyPr anchor="b"/>
          <a:lstStyle>
            <a:lvl1pPr algn="ctr">
              <a:defRPr sz="5994"/>
            </a:lvl1pPr>
          </a:lstStyle>
          <a:p>
            <a:r>
              <a:rPr lang="en-US"/>
              <a:t>Click to edit Master title style</a:t>
            </a:r>
            <a:endParaRPr lang="en-US" dirty="0"/>
          </a:p>
        </p:txBody>
      </p:sp>
      <p:sp>
        <p:nvSpPr>
          <p:cNvPr id="3" name="Subtitle 2"/>
          <p:cNvSpPr>
            <a:spLocks noGrp="1"/>
          </p:cNvSpPr>
          <p:nvPr>
            <p:ph type="subTitle" idx="1"/>
          </p:nvPr>
        </p:nvSpPr>
        <p:spPr>
          <a:xfrm>
            <a:off x="1141810" y="6396953"/>
            <a:ext cx="6850856" cy="2940511"/>
          </a:xfrm>
        </p:spPr>
        <p:txBody>
          <a:bodyPr/>
          <a:lstStyle>
            <a:lvl1pPr marL="0" indent="0" algn="ctr">
              <a:buNone/>
              <a:defRPr sz="2398"/>
            </a:lvl1pPr>
            <a:lvl2pPr marL="456743" indent="0" algn="ctr">
              <a:buNone/>
              <a:defRPr sz="19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B1A59E-6326-4FD8-A02B-4E61E2BAA1AC}"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42754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1A59E-6326-4FD8-A02B-4E61E2BAA1AC}"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372144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859" y="648435"/>
            <a:ext cx="1969621" cy="103213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7995" y="648435"/>
            <a:ext cx="5794683" cy="103213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1A59E-6326-4FD8-A02B-4E61E2BAA1AC}"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238956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1A59E-6326-4FD8-A02B-4E61E2BAA1AC}"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307589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238" y="3036371"/>
            <a:ext cx="7878485" cy="5066250"/>
          </a:xfrm>
        </p:spPr>
        <p:txBody>
          <a:bodyPr anchor="b"/>
          <a:lstStyle>
            <a:lvl1pPr>
              <a:defRPr sz="5994"/>
            </a:lvl1pPr>
          </a:lstStyle>
          <a:p>
            <a:r>
              <a:rPr lang="en-US"/>
              <a:t>Click to edit Master title style</a:t>
            </a:r>
            <a:endParaRPr lang="en-US" dirty="0"/>
          </a:p>
        </p:txBody>
      </p:sp>
      <p:sp>
        <p:nvSpPr>
          <p:cNvPr id="3" name="Text Placeholder 2"/>
          <p:cNvSpPr>
            <a:spLocks noGrp="1"/>
          </p:cNvSpPr>
          <p:nvPr>
            <p:ph type="body" idx="1"/>
          </p:nvPr>
        </p:nvSpPr>
        <p:spPr>
          <a:xfrm>
            <a:off x="623238" y="8150549"/>
            <a:ext cx="7878485" cy="2664221"/>
          </a:xfrm>
        </p:spPr>
        <p:txBody>
          <a:bodyPr/>
          <a:lstStyle>
            <a:lvl1pPr marL="0" indent="0">
              <a:buNone/>
              <a:defRPr sz="2398">
                <a:solidFill>
                  <a:schemeClr val="tx1"/>
                </a:solidFill>
              </a:defRPr>
            </a:lvl1pPr>
            <a:lvl2pPr marL="456743" indent="0">
              <a:buNone/>
              <a:defRPr sz="19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1A59E-6326-4FD8-A02B-4E61E2BAA1AC}"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286720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7995" y="3242175"/>
            <a:ext cx="3882152"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328" y="3242175"/>
            <a:ext cx="3882152"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B1A59E-6326-4FD8-A02B-4E61E2BAA1AC}"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360749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185" y="648437"/>
            <a:ext cx="7878485" cy="23541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186" y="2985621"/>
            <a:ext cx="3864310"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 name="Content Placeholder 3"/>
          <p:cNvSpPr>
            <a:spLocks noGrp="1"/>
          </p:cNvSpPr>
          <p:nvPr>
            <p:ph sz="half" idx="2"/>
          </p:nvPr>
        </p:nvSpPr>
        <p:spPr>
          <a:xfrm>
            <a:off x="629186" y="4448828"/>
            <a:ext cx="3864310"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4328" y="2985621"/>
            <a:ext cx="3883342"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6" name="Content Placeholder 5"/>
          <p:cNvSpPr>
            <a:spLocks noGrp="1"/>
          </p:cNvSpPr>
          <p:nvPr>
            <p:ph sz="quarter" idx="4"/>
          </p:nvPr>
        </p:nvSpPr>
        <p:spPr>
          <a:xfrm>
            <a:off x="4624328" y="4448828"/>
            <a:ext cx="3883342"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B1A59E-6326-4FD8-A02B-4E61E2BAA1AC}"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172079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B1A59E-6326-4FD8-A02B-4E61E2BAA1AC}"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12742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1A59E-6326-4FD8-A02B-4E61E2BAA1AC}"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101917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Content Placeholder 2"/>
          <p:cNvSpPr>
            <a:spLocks noGrp="1"/>
          </p:cNvSpPr>
          <p:nvPr>
            <p:ph idx="1"/>
          </p:nvPr>
        </p:nvSpPr>
        <p:spPr>
          <a:xfrm>
            <a:off x="3883342" y="1753596"/>
            <a:ext cx="4624328" cy="8655197"/>
          </a:xfr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64B1A59E-6326-4FD8-A02B-4E61E2BAA1AC}"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293156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342" y="1753596"/>
            <a:ext cx="4624328" cy="8655197"/>
          </a:xfrm>
        </p:spPr>
        <p:txBody>
          <a:bodyPr anchor="t"/>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r>
              <a:rPr lang="en-US"/>
              <a:t>Click icon to add picture</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64B1A59E-6326-4FD8-A02B-4E61E2BAA1AC}"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8B1BE-10A8-4D33-A846-C003093DBE1C}" type="slidenum">
              <a:rPr lang="en-US" smtClean="0"/>
              <a:t>‹#›</a:t>
            </a:fld>
            <a:endParaRPr lang="en-US"/>
          </a:p>
        </p:txBody>
      </p:sp>
    </p:spTree>
    <p:extLst>
      <p:ext uri="{BB962C8B-B14F-4D97-AF65-F5344CB8AC3E}">
        <p14:creationId xmlns:p14="http://schemas.microsoft.com/office/powerpoint/2010/main" val="55943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995" y="648437"/>
            <a:ext cx="7878485" cy="23541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7995" y="3242175"/>
            <a:ext cx="7878485" cy="77276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7995" y="11288409"/>
            <a:ext cx="2055257" cy="648435"/>
          </a:xfrm>
          <a:prstGeom prst="rect">
            <a:avLst/>
          </a:prstGeom>
        </p:spPr>
        <p:txBody>
          <a:bodyPr vert="horz" lIns="91440" tIns="45720" rIns="91440" bIns="45720" rtlCol="0" anchor="ctr"/>
          <a:lstStyle>
            <a:lvl1pPr algn="l">
              <a:defRPr sz="1199">
                <a:solidFill>
                  <a:schemeClr val="tx1">
                    <a:tint val="75000"/>
                  </a:schemeClr>
                </a:solidFill>
              </a:defRPr>
            </a:lvl1pPr>
          </a:lstStyle>
          <a:p>
            <a:fld id="{64B1A59E-6326-4FD8-A02B-4E61E2BAA1AC}" type="datetimeFigureOut">
              <a:rPr lang="en-US" smtClean="0"/>
              <a:t>4/28/2023</a:t>
            </a:fld>
            <a:endParaRPr lang="en-US"/>
          </a:p>
        </p:txBody>
      </p:sp>
      <p:sp>
        <p:nvSpPr>
          <p:cNvPr id="5" name="Footer Placeholder 4"/>
          <p:cNvSpPr>
            <a:spLocks noGrp="1"/>
          </p:cNvSpPr>
          <p:nvPr>
            <p:ph type="ftr" sz="quarter" idx="3"/>
          </p:nvPr>
        </p:nvSpPr>
        <p:spPr>
          <a:xfrm>
            <a:off x="3025795" y="11288409"/>
            <a:ext cx="3082885" cy="64843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1223" y="11288409"/>
            <a:ext cx="2055257" cy="648435"/>
          </a:xfrm>
          <a:prstGeom prst="rect">
            <a:avLst/>
          </a:prstGeom>
        </p:spPr>
        <p:txBody>
          <a:bodyPr vert="horz" lIns="91440" tIns="45720" rIns="91440" bIns="45720" rtlCol="0" anchor="ctr"/>
          <a:lstStyle>
            <a:lvl1pPr algn="r">
              <a:defRPr sz="1199">
                <a:solidFill>
                  <a:schemeClr val="tx1">
                    <a:tint val="75000"/>
                  </a:schemeClr>
                </a:solidFill>
              </a:defRPr>
            </a:lvl1pPr>
          </a:lstStyle>
          <a:p>
            <a:fld id="{B3D8B1BE-10A8-4D33-A846-C003093DBE1C}" type="slidenum">
              <a:rPr lang="en-US" smtClean="0"/>
              <a:t>‹#›</a:t>
            </a:fld>
            <a:endParaRPr lang="en-US"/>
          </a:p>
        </p:txBody>
      </p:sp>
    </p:spTree>
    <p:extLst>
      <p:ext uri="{BB962C8B-B14F-4D97-AF65-F5344CB8AC3E}">
        <p14:creationId xmlns:p14="http://schemas.microsoft.com/office/powerpoint/2010/main" val="18740002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3486" rtl="0" eaLnBrk="1" latinLnBrk="0" hangingPunct="1">
        <a:lnSpc>
          <a:spcPct val="90000"/>
        </a:lnSpc>
        <a:spcBef>
          <a:spcPct val="0"/>
        </a:spcBef>
        <a:buNone/>
        <a:defRPr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cdc.gov/nchs/nhanes/continuousnhanes/default.aspx?BeginYear=2015" TargetMode="External"/><Relationship Id="rId2" Type="http://schemas.openxmlformats.org/officeDocument/2006/relationships/hyperlink" Target="https://wwwn.cdc.gov/nchs/nhanes/Default.aspx" TargetMode="Externa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625D0F-E3E2-50CB-0E1E-8A7A4C7079E7}"/>
              </a:ext>
            </a:extLst>
          </p:cNvPr>
          <p:cNvSpPr txBox="1"/>
          <p:nvPr/>
        </p:nvSpPr>
        <p:spPr>
          <a:xfrm>
            <a:off x="1373137" y="1748493"/>
            <a:ext cx="5682755" cy="6164023"/>
          </a:xfrm>
          <a:prstGeom prst="rect">
            <a:avLst/>
          </a:prstGeom>
          <a:noFill/>
        </p:spPr>
        <p:txBody>
          <a:bodyPr wrap="square" rtlCol="0">
            <a:spAutoFit/>
          </a:bodyPr>
          <a:lstStyle/>
          <a:p>
            <a:pPr algn="l"/>
            <a:r>
              <a:rPr lang="en-US" sz="1998">
                <a:solidFill>
                  <a:srgbClr val="2F4F4F"/>
                </a:solidFill>
                <a:latin typeface="Tahoma" panose="020B0604030504040204" pitchFamily="34" charset="0"/>
              </a:rPr>
              <a:t>Load and clean NHANES data</a:t>
            </a:r>
          </a:p>
          <a:p>
            <a:pPr algn="l"/>
            <a:br>
              <a:rPr lang="en-US" sz="1199">
                <a:solidFill>
                  <a:srgbClr val="333333"/>
                </a:solidFill>
                <a:latin typeface="Helvetica Neue"/>
              </a:rPr>
            </a:br>
            <a:endParaRPr lang="en-US" sz="1199">
              <a:solidFill>
                <a:srgbClr val="333333"/>
              </a:solidFill>
              <a:latin typeface="Helvetica Neue"/>
            </a:endParaRPr>
          </a:p>
          <a:p>
            <a:pPr algn="l"/>
            <a:r>
              <a:rPr lang="en-US" sz="1798">
                <a:solidFill>
                  <a:srgbClr val="5D7676"/>
                </a:solidFill>
                <a:latin typeface="inherit"/>
              </a:rPr>
              <a:t>Introduction</a:t>
            </a:r>
          </a:p>
          <a:p>
            <a:pPr algn="l"/>
            <a:r>
              <a:rPr lang="en-US" sz="1199">
                <a:solidFill>
                  <a:srgbClr val="333333"/>
                </a:solidFill>
                <a:latin typeface="Helvetica Neue"/>
              </a:rPr>
              <a:t>In this tutorial, we aim to demonstrate the utility of the DietR package by applying it to the dietary data available from the National Health and Nutrition Examination Survey (NHANES).</a:t>
            </a:r>
          </a:p>
          <a:p>
            <a:pPr algn="l"/>
            <a:r>
              <a:rPr lang="en-US" sz="1199">
                <a:solidFill>
                  <a:srgbClr val="333333"/>
                </a:solidFill>
                <a:latin typeface="Helvetica Neue"/>
              </a:rPr>
              <a:t>NHANES is a national survey conducted with some thousands of participants across the US over two days. NHANES data is published every other year and consists of various kinds of data including dietary intake, body measurements, laboratory-taken data. There are numerous questions that can be asked with these data to connect dietary intake with various biomarkers. Here, as an example, we will explore the dietary intake (food items) of participants and look at the relationship between dietary patterns and diabetic status in NHANES 2015-2016.</a:t>
            </a:r>
          </a:p>
          <a:p>
            <a:pPr algn="l"/>
            <a:r>
              <a:rPr lang="en-US" sz="1199">
                <a:solidFill>
                  <a:srgbClr val="333333"/>
                </a:solidFill>
                <a:latin typeface="Helvetica Neue"/>
              </a:rPr>
              <a:t>Refer to the </a:t>
            </a:r>
            <a:r>
              <a:rPr lang="en-US" sz="1199">
                <a:solidFill>
                  <a:srgbClr val="337AB7"/>
                </a:solidFill>
                <a:latin typeface="Helvetica Neue"/>
                <a:hlinkClick r:id="rId2"/>
              </a:rPr>
              <a:t>NHANES data and documentation</a:t>
            </a:r>
            <a:r>
              <a:rPr lang="en-US" sz="1199">
                <a:solidFill>
                  <a:srgbClr val="333333"/>
                </a:solidFill>
                <a:latin typeface="Helvetica Neue"/>
              </a:rPr>
              <a:t> for more information about each release (version) of NHANES and the variables measured.</a:t>
            </a:r>
          </a:p>
          <a:p>
            <a:pPr algn="l"/>
            <a:r>
              <a:rPr lang="en-US" sz="1199">
                <a:solidFill>
                  <a:srgbClr val="333333"/>
                </a:solidFill>
                <a:latin typeface="Helvetica Neue"/>
              </a:rPr>
              <a:t>Data from NHANES are in .XPT format, and you will need a specific R package, SASxport, to import it into R. We will download the example data files from the </a:t>
            </a:r>
            <a:r>
              <a:rPr lang="en-US" sz="1199">
                <a:solidFill>
                  <a:srgbClr val="337AB7"/>
                </a:solidFill>
                <a:latin typeface="Helvetica Neue"/>
                <a:hlinkClick r:id="rId3"/>
              </a:rPr>
              <a:t>NHANES 2015-2016 page</a:t>
            </a:r>
            <a:r>
              <a:rPr lang="en-US" sz="1199">
                <a:solidFill>
                  <a:srgbClr val="333333"/>
                </a:solidFill>
                <a:latin typeface="Helvetica Neue"/>
              </a:rPr>
              <a:t> and save them in the “Raw_data” folder in the “NHANES” folder.</a:t>
            </a:r>
          </a:p>
          <a:p>
            <a:pPr algn="l"/>
            <a:r>
              <a:rPr lang="en-US" sz="1199">
                <a:solidFill>
                  <a:srgbClr val="333333"/>
                </a:solidFill>
                <a:latin typeface="Helvetica Neue"/>
              </a:rPr>
              <a:t>Open “02_load_clean_NHANES_food_1.R” script (this script) in the “users” folder and load the packages needed as per the directions.</a:t>
            </a:r>
          </a:p>
          <a:p>
            <a:pPr algn="l"/>
            <a:r>
              <a:rPr lang="en-US" sz="1199">
                <a:solidFill>
                  <a:srgbClr val="333333"/>
                </a:solidFill>
                <a:latin typeface="Helvetica Neue"/>
              </a:rPr>
              <a:t>In this script, you will learn how to download datasets and associated other databases from NHANES, how to process that data with DietR, and the food tree to generate dietary patterns, and how to integrate these dietary patterns with other biomarker data from NHANES to explore specific hypotheses.</a:t>
            </a:r>
          </a:p>
          <a:p>
            <a:pPr algn="l"/>
            <a:br>
              <a:rPr lang="en-US" sz="1199">
                <a:solidFill>
                  <a:srgbClr val="333333"/>
                </a:solidFill>
                <a:latin typeface="Helvetica Neue"/>
              </a:rPr>
            </a:br>
            <a:endParaRPr lang="en-US" sz="1199">
              <a:solidFill>
                <a:srgbClr val="5D7676"/>
              </a:solidFill>
              <a:latin typeface="Helvetica Neue"/>
            </a:endParaRPr>
          </a:p>
          <a:p>
            <a:pPr algn="l"/>
            <a:r>
              <a:rPr lang="en-US" sz="1798">
                <a:solidFill>
                  <a:srgbClr val="5D7676"/>
                </a:solidFill>
                <a:latin typeface="inherit"/>
              </a:rPr>
              <a:t>Load functions and packages</a:t>
            </a:r>
          </a:p>
        </p:txBody>
      </p:sp>
      <p:pic>
        <p:nvPicPr>
          <p:cNvPr id="6" name="Picture 5">
            <a:extLst>
              <a:ext uri="{FF2B5EF4-FFF2-40B4-BE49-F238E27FC236}">
                <a16:creationId xmlns:a16="http://schemas.microsoft.com/office/drawing/2014/main" id="{CC756BAE-0E34-DD59-20A6-581C0C33615F}"/>
              </a:ext>
            </a:extLst>
          </p:cNvPr>
          <p:cNvPicPr>
            <a:picLocks noChangeAspect="1"/>
          </p:cNvPicPr>
          <p:nvPr/>
        </p:nvPicPr>
        <p:blipFill>
          <a:blip r:embed="rId4"/>
          <a:stretch>
            <a:fillRect/>
          </a:stretch>
        </p:blipFill>
        <p:spPr>
          <a:xfrm>
            <a:off x="1373137" y="7707799"/>
            <a:ext cx="6216799" cy="2982324"/>
          </a:xfrm>
          <a:prstGeom prst="rect">
            <a:avLst/>
          </a:prstGeom>
        </p:spPr>
      </p:pic>
      <p:sp>
        <p:nvSpPr>
          <p:cNvPr id="8" name="TextBox 7">
            <a:extLst>
              <a:ext uri="{FF2B5EF4-FFF2-40B4-BE49-F238E27FC236}">
                <a16:creationId xmlns:a16="http://schemas.microsoft.com/office/drawing/2014/main" id="{F1F59538-F953-0998-B05C-268CB3D17A41}"/>
              </a:ext>
            </a:extLst>
          </p:cNvPr>
          <p:cNvSpPr txBox="1"/>
          <p:nvPr/>
        </p:nvSpPr>
        <p:spPr>
          <a:xfrm>
            <a:off x="604750" y="10690123"/>
            <a:ext cx="8094061" cy="1200329"/>
          </a:xfrm>
          <a:prstGeom prst="rect">
            <a:avLst/>
          </a:prstGeom>
          <a:noFill/>
        </p:spPr>
        <p:txBody>
          <a:bodyPr wrap="square">
            <a:spAutoFit/>
          </a:bodyPr>
          <a:lstStyle/>
          <a:p>
            <a:r>
              <a:rPr lang="en-US" sz="1200">
                <a:solidFill>
                  <a:srgbClr val="7030A0"/>
                </a:solidFill>
              </a:rPr>
              <a:t>To change the highlighted color of your TOC… </a:t>
            </a:r>
          </a:p>
          <a:p>
            <a:r>
              <a:rPr lang="en-US" sz="1200"/>
              <a:t>&lt;style type="text/css"&gt;</a:t>
            </a:r>
          </a:p>
          <a:p>
            <a:r>
              <a:rPr lang="en-US" sz="1200"/>
              <a:t>.list-group-item.active, .list-group-item.active:focus, .list-group-item.active:hover {</a:t>
            </a:r>
          </a:p>
          <a:p>
            <a:r>
              <a:rPr lang="en-US" sz="1200"/>
              <a:t>    background-color: purple;</a:t>
            </a:r>
          </a:p>
          <a:p>
            <a:r>
              <a:rPr lang="en-US" sz="1200"/>
              <a:t>}</a:t>
            </a:r>
          </a:p>
          <a:p>
            <a:r>
              <a:rPr lang="en-US" sz="1200"/>
              <a:t>&lt;/style&gt;</a:t>
            </a:r>
          </a:p>
        </p:txBody>
      </p:sp>
      <p:pic>
        <p:nvPicPr>
          <p:cNvPr id="10" name="Picture 9" descr="Graphical user interface, website&#10;&#10;Description automatically generated">
            <a:extLst>
              <a:ext uri="{FF2B5EF4-FFF2-40B4-BE49-F238E27FC236}">
                <a16:creationId xmlns:a16="http://schemas.microsoft.com/office/drawing/2014/main" id="{780E291A-0334-A8CA-F858-F535FC81F549}"/>
              </a:ext>
            </a:extLst>
          </p:cNvPr>
          <p:cNvPicPr>
            <a:picLocks noChangeAspect="1"/>
          </p:cNvPicPr>
          <p:nvPr/>
        </p:nvPicPr>
        <p:blipFill rotWithShape="1">
          <a:blip r:embed="rId5">
            <a:extLst>
              <a:ext uri="{28A0092B-C50C-407E-A947-70E740481C1C}">
                <a14:useLocalDpi xmlns:a14="http://schemas.microsoft.com/office/drawing/2010/main" val="0"/>
              </a:ext>
            </a:extLst>
          </a:blip>
          <a:srcRect t="28699" b="29055"/>
          <a:stretch/>
        </p:blipFill>
        <p:spPr>
          <a:xfrm>
            <a:off x="6532706" y="1323834"/>
            <a:ext cx="2166105" cy="2033516"/>
          </a:xfrm>
          <a:prstGeom prst="rect">
            <a:avLst/>
          </a:prstGeom>
        </p:spPr>
      </p:pic>
    </p:spTree>
    <p:extLst>
      <p:ext uri="{BB962C8B-B14F-4D97-AF65-F5344CB8AC3E}">
        <p14:creationId xmlns:p14="http://schemas.microsoft.com/office/powerpoint/2010/main" val="211557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84D5-AF31-CA9D-3694-F504CC6B1978}"/>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57912D64-77E5-21A0-CF12-5AC6053C78CB}"/>
              </a:ext>
            </a:extLst>
          </p:cNvPr>
          <p:cNvPicPr>
            <a:picLocks noChangeAspect="1"/>
          </p:cNvPicPr>
          <p:nvPr/>
        </p:nvPicPr>
        <p:blipFill>
          <a:blip r:embed="rId2"/>
          <a:stretch>
            <a:fillRect/>
          </a:stretch>
        </p:blipFill>
        <p:spPr>
          <a:xfrm>
            <a:off x="-254545" y="1091244"/>
            <a:ext cx="9134475" cy="6311092"/>
          </a:xfrm>
          <a:prstGeom prst="rect">
            <a:avLst/>
          </a:prstGeom>
        </p:spPr>
      </p:pic>
      <p:pic>
        <p:nvPicPr>
          <p:cNvPr id="7" name="Content Placeholder 6">
            <a:extLst>
              <a:ext uri="{FF2B5EF4-FFF2-40B4-BE49-F238E27FC236}">
                <a16:creationId xmlns:a16="http://schemas.microsoft.com/office/drawing/2014/main" id="{FFD5A0C8-165F-677B-5713-66E768F3E0B0}"/>
              </a:ext>
            </a:extLst>
          </p:cNvPr>
          <p:cNvPicPr>
            <a:picLocks noGrp="1" noChangeAspect="1"/>
          </p:cNvPicPr>
          <p:nvPr>
            <p:ph idx="1"/>
          </p:nvPr>
        </p:nvPicPr>
        <p:blipFill>
          <a:blip r:embed="rId3"/>
          <a:stretch>
            <a:fillRect/>
          </a:stretch>
        </p:blipFill>
        <p:spPr>
          <a:xfrm>
            <a:off x="532263" y="5491041"/>
            <a:ext cx="7560860" cy="6560792"/>
          </a:xfrm>
        </p:spPr>
      </p:pic>
    </p:spTree>
    <p:extLst>
      <p:ext uri="{BB962C8B-B14F-4D97-AF65-F5344CB8AC3E}">
        <p14:creationId xmlns:p14="http://schemas.microsoft.com/office/powerpoint/2010/main" val="293211683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8064A2"/>
      </a:dk2>
      <a:lt2>
        <a:srgbClr val="48ACC6"/>
      </a:lt2>
      <a:accent1>
        <a:srgbClr val="6FDFAA"/>
      </a:accent1>
      <a:accent2>
        <a:srgbClr val="ED7D31"/>
      </a:accent2>
      <a:accent3>
        <a:srgbClr val="C0504D"/>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465</TotalTime>
  <Words>353</Words>
  <Application>Microsoft Office PowerPoint</Application>
  <PresentationFormat>Ledger Paper (11x17 in)</PresentationFormat>
  <Paragraphs>17</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Helvetica Neue</vt:lpstr>
      <vt:lpstr>inherit</vt:lpstr>
      <vt:lpstr>Arial</vt:lpstr>
      <vt:lpstr>Calibri</vt:lpstr>
      <vt:lpstr>Calibri Light</vt:lpstr>
      <vt:lpstr>Tahoma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Sadohara, Rie</dc:creator>
  <cp:lastModifiedBy>Sadohara, Rie</cp:lastModifiedBy>
  <cp:revision>1</cp:revision>
  <dcterms:created xsi:type="dcterms:W3CDTF">2023-04-28T00:27:10Z</dcterms:created>
  <dcterms:modified xsi:type="dcterms:W3CDTF">2023-04-28T08:12:54Z</dcterms:modified>
</cp:coreProperties>
</file>