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sldIdLst>
    <p:sldId id="256" r:id="rId3"/>
  </p:sldIdLst>
  <p:sldSz cx="30275213" cy="402336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672" userDrawn="1">
          <p15:clr>
            <a:srgbClr val="A4A3A4"/>
          </p15:clr>
        </p15:guide>
        <p15:guide id="2" pos="105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2E9A"/>
    <a:srgbClr val="1F3600"/>
    <a:srgbClr val="D8EBCD"/>
    <a:srgbClr val="0000FF"/>
    <a:srgbClr val="FBFBFB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03" autoAdjust="0"/>
    <p:restoredTop sz="94660"/>
  </p:normalViewPr>
  <p:slideViewPr>
    <p:cSldViewPr snapToGrid="0" showGuides="1">
      <p:cViewPr>
        <p:scale>
          <a:sx n="36" d="100"/>
          <a:sy n="36" d="100"/>
        </p:scale>
        <p:origin x="496" y="-3128"/>
      </p:cViewPr>
      <p:guideLst>
        <p:guide orient="horz" pos="12672"/>
        <p:guide pos="105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doh\OneDrive\Documents\GitHub\DietR\eg_data\NHANES\PF\30_Waist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doh\OneDrive\Documents\GitHub\DietR\eg_data\NHANES\PF\10_KCAL%20means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7186428229593"/>
          <c:y val="6.7276620684465105E-2"/>
          <c:w val="0.74713790216847809"/>
          <c:h val="0.768451223062708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Waist!$T$185</c:f>
              <c:strCache>
                <c:ptCount val="1"/>
                <c:pt idx="0">
                  <c:v>Waist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Waist!$D$186:$D$189</c:f>
                <c:numCache>
                  <c:formatCode>General</c:formatCode>
                  <c:ptCount val="4"/>
                  <c:pt idx="0">
                    <c:v>0.38875277517771301</c:v>
                  </c:pt>
                  <c:pt idx="1">
                    <c:v>0.46790652713579101</c:v>
                  </c:pt>
                  <c:pt idx="2">
                    <c:v>0.86352276695918195</c:v>
                  </c:pt>
                  <c:pt idx="3">
                    <c:v>0.88745224064907202</c:v>
                  </c:pt>
                </c:numCache>
              </c:numRef>
            </c:plus>
            <c:minus>
              <c:numRef>
                <c:f>Waist!$D$186:$D$189</c:f>
                <c:numCache>
                  <c:formatCode>General</c:formatCode>
                  <c:ptCount val="4"/>
                  <c:pt idx="0">
                    <c:v>0.38875277517771301</c:v>
                  </c:pt>
                  <c:pt idx="1">
                    <c:v>0.46790652713579101</c:v>
                  </c:pt>
                  <c:pt idx="2">
                    <c:v>0.86352276695918195</c:v>
                  </c:pt>
                  <c:pt idx="3">
                    <c:v>0.88745224064907202</c:v>
                  </c:pt>
                </c:numCache>
              </c:numRef>
            </c:minus>
            <c:spPr>
              <a:noFill/>
              <a:ln w="2540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Waist!$S$186:$S$189</c:f>
              <c:strCache>
                <c:ptCount val="4"/>
                <c:pt idx="0">
                  <c:v>DivNA</c:v>
                </c:pt>
                <c:pt idx="1">
                  <c:v>Div0</c:v>
                </c:pt>
                <c:pt idx="2">
                  <c:v>Div1</c:v>
                </c:pt>
                <c:pt idx="3">
                  <c:v>Div2</c:v>
                </c:pt>
              </c:strCache>
            </c:strRef>
          </c:cat>
          <c:val>
            <c:numRef>
              <c:f>Waist!$T$186:$T$189</c:f>
              <c:numCache>
                <c:formatCode>0</c:formatCode>
                <c:ptCount val="4"/>
                <c:pt idx="0">
                  <c:v>101.209878392053</c:v>
                </c:pt>
                <c:pt idx="1">
                  <c:v>100.482176745179</c:v>
                </c:pt>
                <c:pt idx="2">
                  <c:v>99.029510455848794</c:v>
                </c:pt>
                <c:pt idx="3">
                  <c:v>95.9339848387296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96-49CF-B14D-A4D5CC967D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9"/>
        <c:overlap val="-45"/>
        <c:axId val="477875424"/>
        <c:axId val="477873624"/>
      </c:barChart>
      <c:catAx>
        <c:axId val="477875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77873624"/>
        <c:crosses val="autoZero"/>
        <c:auto val="1"/>
        <c:lblAlgn val="ctr"/>
        <c:lblOffset val="100"/>
        <c:noMultiLvlLbl val="0"/>
      </c:catAx>
      <c:valAx>
        <c:axId val="477873624"/>
        <c:scaling>
          <c:orientation val="minMax"/>
          <c:max val="110"/>
          <c:min val="90"/>
        </c:scaling>
        <c:delete val="0"/>
        <c:axPos val="l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77875424"/>
        <c:crosses val="autoZero"/>
        <c:crossBetween val="between"/>
      </c:valAx>
      <c:spPr>
        <a:noFill/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26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583506859585976"/>
          <c:y val="6.7276620684465105E-2"/>
          <c:w val="0.69848926180221127"/>
          <c:h val="0.768451223062708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KCAL!$T$133</c:f>
              <c:strCache>
                <c:ptCount val="1"/>
                <c:pt idx="0">
                  <c:v>emmean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KCAL!$M$134:$M$137</c:f>
                <c:numCache>
                  <c:formatCode>General</c:formatCode>
                  <c:ptCount val="4"/>
                  <c:pt idx="0">
                    <c:v>13.6563338055635</c:v>
                  </c:pt>
                  <c:pt idx="1">
                    <c:v>16.4368928850663</c:v>
                  </c:pt>
                  <c:pt idx="2">
                    <c:v>30.334330472387201</c:v>
                  </c:pt>
                  <c:pt idx="3">
                    <c:v>31.174938955120801</c:v>
                  </c:pt>
                </c:numCache>
              </c:numRef>
            </c:plus>
            <c:minus>
              <c:numRef>
                <c:f>KCAL!$M$134:$M$137</c:f>
                <c:numCache>
                  <c:formatCode>General</c:formatCode>
                  <c:ptCount val="4"/>
                  <c:pt idx="0">
                    <c:v>13.6563338055635</c:v>
                  </c:pt>
                  <c:pt idx="1">
                    <c:v>16.4368928850663</c:v>
                  </c:pt>
                  <c:pt idx="2">
                    <c:v>30.334330472387201</c:v>
                  </c:pt>
                  <c:pt idx="3">
                    <c:v>31.174938955120801</c:v>
                  </c:pt>
                </c:numCache>
              </c:numRef>
            </c:minus>
            <c:spPr>
              <a:noFill/>
              <a:ln w="2540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KCAL!$S$134:$S$137</c:f>
              <c:strCache>
                <c:ptCount val="4"/>
                <c:pt idx="0">
                  <c:v>DivNA</c:v>
                </c:pt>
                <c:pt idx="1">
                  <c:v>Div0</c:v>
                </c:pt>
                <c:pt idx="2">
                  <c:v>Div1</c:v>
                </c:pt>
                <c:pt idx="3">
                  <c:v>Div2</c:v>
                </c:pt>
              </c:strCache>
            </c:strRef>
          </c:cat>
          <c:val>
            <c:numRef>
              <c:f>KCAL!$T$134:$T$137</c:f>
              <c:numCache>
                <c:formatCode>0</c:formatCode>
                <c:ptCount val="4"/>
                <c:pt idx="0">
                  <c:v>1977.15672849103</c:v>
                </c:pt>
                <c:pt idx="1">
                  <c:v>2020.70670468556</c:v>
                </c:pt>
                <c:pt idx="2">
                  <c:v>2088.00107638999</c:v>
                </c:pt>
                <c:pt idx="3">
                  <c:v>2151.7802221952802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B2-46EA-BFAC-22F50C151E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4"/>
        <c:overlap val="-45"/>
        <c:axId val="477875424"/>
        <c:axId val="477873624"/>
      </c:barChart>
      <c:catAx>
        <c:axId val="477875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77873624"/>
        <c:crosses val="autoZero"/>
        <c:auto val="1"/>
        <c:lblAlgn val="ctr"/>
        <c:lblOffset val="100"/>
        <c:noMultiLvlLbl val="0"/>
      </c:catAx>
      <c:valAx>
        <c:axId val="477873624"/>
        <c:scaling>
          <c:orientation val="minMax"/>
          <c:max val="2400"/>
          <c:min val="1800"/>
        </c:scaling>
        <c:delete val="0"/>
        <c:axPos val="l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77875424"/>
        <c:crosses val="autoZero"/>
        <c:crossBetween val="between"/>
      </c:valAx>
      <c:spPr>
        <a:noFill/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26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4-28T13:13:55.067" idx="1">
    <p:pos x="6845" y="19429"/>
    <p:text>We need to include something about magnitude or direction of this difference.</p:text>
    <p:extLst>
      <p:ext uri="{C676402C-5697-4E1C-873F-D02D1690AC5C}">
        <p15:threadingInfo xmlns:p15="http://schemas.microsoft.com/office/powerpoint/2012/main" timeZoneBias="300"/>
      </p:ext>
    </p:extLst>
  </p:cm>
</p:cmLst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3.1354E-7</cdr:x>
      <cdr:y>0</cdr:y>
    </cdr:from>
    <cdr:to>
      <cdr:x>0.1</cdr:x>
      <cdr:y>0.88454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855F7DC9-3DD0-48DB-EA7D-4FA42F8645E7}"/>
            </a:ext>
          </a:extLst>
        </cdr:cNvPr>
        <cdr:cNvSpPr txBox="1"/>
      </cdr:nvSpPr>
      <cdr:spPr>
        <a:xfrm xmlns:a="http://schemas.openxmlformats.org/drawingml/2006/main" rot="16200000">
          <a:off x="-2015709" y="2015711"/>
          <a:ext cx="4669300" cy="6378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2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Waist circumference (cm)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0.01508</cdr:x>
      <cdr:y>0.0142</cdr:y>
    </cdr:from>
    <cdr:to>
      <cdr:x>0.11508</cdr:x>
      <cdr:y>0.90136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855F7DC9-3DD0-48DB-EA7D-4FA42F8645E7}"/>
            </a:ext>
          </a:extLst>
        </cdr:cNvPr>
        <cdr:cNvSpPr txBox="1"/>
      </cdr:nvSpPr>
      <cdr:spPr>
        <a:xfrm xmlns:a="http://schemas.openxmlformats.org/drawingml/2006/main" rot="16200000">
          <a:off x="-2051608" y="2226773"/>
          <a:ext cx="4933454" cy="63787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2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KCAL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A3435CD-08FE-4D3C-A26F-E657E118D405}" type="datetimeFigureOut">
              <a:rPr lang="en-AU" smtClean="0"/>
              <a:t>28/4/2023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25688" y="1162050"/>
            <a:ext cx="235902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AAF21B7-226C-44E7-B29B-8E3594FB97A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59596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1pPr>
    <a:lvl2pPr marL="1692189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2pPr>
    <a:lvl3pPr marL="3384377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3pPr>
    <a:lvl4pPr marL="5076566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4pPr>
    <a:lvl5pPr marL="6768755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5pPr>
    <a:lvl6pPr marL="8460943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6pPr>
    <a:lvl7pPr marL="10153132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7pPr>
    <a:lvl8pPr marL="11845320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8pPr>
    <a:lvl9pPr marL="13537509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F21B7-226C-44E7-B29B-8E3594FB97A3}" type="slidenum">
              <a:rPr lang="en-AU" smtClean="0"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17988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04ED2-C743-416A-B5BC-E3DB3D3A4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E5FEF-7D8F-4971-80A7-E14B313DB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A72D6-6E70-4754-A904-30EE25EDB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4/28/23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7A806-8DA4-4D35-8CBC-149C04BDF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35542-4623-4A98-85BD-BD05D7782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188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3541D-0040-472E-8905-6CA573BF9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634547-54F4-448B-96E7-D33700FD3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96537-7D23-43B0-A174-7ADDF14A8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4/28/23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786AD-7A5B-49B4-94AD-418102937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4E001-67FA-4915-82E7-5394B0B03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380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7F03E6-FD0C-4522-A921-31C3E73F51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3B9D5-3B4C-422E-BF49-FD631CC75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D4966-25FE-4497-ADF8-0589A27C6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4/28/23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69418-612E-461B-BC10-1A273C8A8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14C95-A87B-43BB-B760-7B9E7C2AA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039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6584530"/>
            <a:ext cx="25733931" cy="14007253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1131956"/>
            <a:ext cx="22706410" cy="9713804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28/4/2023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11229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28/4/2023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62977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030472"/>
            <a:ext cx="26112371" cy="16736057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6924858"/>
            <a:ext cx="26112371" cy="8801097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28/4/2023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74602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0710333"/>
            <a:ext cx="12866966" cy="255278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0710333"/>
            <a:ext cx="12866966" cy="255278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28/4/2023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86831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42076"/>
            <a:ext cx="26112371" cy="7776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9862823"/>
            <a:ext cx="12807832" cy="4833617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4696440"/>
            <a:ext cx="12807832" cy="21616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9862823"/>
            <a:ext cx="12870909" cy="4833617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4696440"/>
            <a:ext cx="12870909" cy="21616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28/4/2023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220431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28/4/2023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9976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28/4/2023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32729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682240"/>
            <a:ext cx="9764544" cy="9387840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5792902"/>
            <a:ext cx="15326827" cy="28591933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070080"/>
            <a:ext cx="9764544" cy="22361316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28/4/2023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3073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A5C29-9A25-43E1-AAA5-E51023222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CF61C-860D-45B7-804C-99F3FAF5B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838BB-A994-4560-88CB-C48ED4E58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4/28/23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28028-BC73-4801-A926-3B5ADE0E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0A5A6-8385-4EB4-87CD-271FFE955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0209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682240"/>
            <a:ext cx="9764544" cy="9387840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5792902"/>
            <a:ext cx="15326827" cy="28591933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070080"/>
            <a:ext cx="9764544" cy="22361316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28/4/2023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30273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28/4/2023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28529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142067"/>
            <a:ext cx="6528093" cy="340961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142067"/>
            <a:ext cx="19205838" cy="3409611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28/4/2023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90021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94D79-CAB8-44DC-B04B-3223B8007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A7F0C-B483-4EEC-8C4F-51DC125B8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63CD4-2E6E-4F9C-B3A4-44F8CCB5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4/28/23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3721C-BCE2-44CF-A796-FA2FE3EB7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FAD8F-0C90-46AE-B8EB-C5BD3D2DD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324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B1712-927A-4BF2-BB4E-72F637216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37B32-58E9-42E7-841D-FED1C38FFE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ED9BDB-29F1-4A90-8542-FCA7C6B24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6769E-FB0A-4A40-8EC3-62318B8BA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4/28/23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26CE7-CAB0-44FD-AC2F-D3CF57BBE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3DD2B-1FFC-45E9-A876-D70AA5764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50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45981-EF18-4B21-A05F-7BF0E6372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40112-6EA9-4AEF-AE07-5F7E86BAA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480E2-E098-4359-989D-917FF5D81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535C12-3842-4F08-A521-DEEC7ED55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8FB532-8CEC-48A7-A5CA-BE715804C9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A289C7-567E-419E-AE7E-AEA6834B3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4/28/23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EDEB70-2542-4327-B774-182A056FA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4951B2-0F7A-4B52-9984-89EB75336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33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79CE3-3D6C-415F-944F-CFAA16E60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42ADCD-1A5E-4C7A-BD93-23E00F539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4/28/23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BA2113-9CDA-496A-8438-D8D8A8746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070CEE-6C63-46CB-8570-CD1A29A3F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49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BBB500-E7F7-4974-8F97-2F439397D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4/28/23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25913E-F8B9-49CE-805A-68613C9F4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A28CE1-2A81-4281-8587-530116295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5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0D07F-D8BF-4531-85CD-1413DC5D5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0AB66-F16C-4460-9E1A-ABA4AAC8B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1471E-95B2-4207-AAC3-0583F2FF4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45132-CF5F-4C4D-9F22-66A4D90C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4/28/23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F71AC-94E4-4472-A40A-E23B4143A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97813-FA83-4DCF-B1AC-F0895D918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100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E1505-8A81-4EEA-9C35-0C1857D70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60AF14-EE5A-44EE-A6C7-A4C1203EF2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C1D3D-3EAE-4E3A-8A1B-A6D1569B7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1241A-7C2D-47B8-9507-34349C9D3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4/28/23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1C729-27CB-4F5A-A4F8-AFB71B299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0A2F1-5E29-4617-9B68-55E96239B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64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80F936-45D8-480F-8096-EB4A4AEDA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0B476-AB4E-4692-BB98-71D3E62BF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F0B8F-3B56-4450-8999-CCD3ED4AC4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B9294-D83F-45CE-B910-2413C32C8D97}" type="datetimeFigureOut">
              <a:rPr lang="en-US" smtClean="0"/>
              <a:t>4/28/23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636AD-083F-4986-8558-5BDD584AED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A1A50-7567-4F4E-A342-1977710DF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188F8-6BFD-430C-B5DF-9E2FD4EA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12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142076"/>
            <a:ext cx="26112371" cy="7776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0710333"/>
            <a:ext cx="26112371" cy="2552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7290595"/>
            <a:ext cx="6811923" cy="2142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3FA19-08AB-4C19-9D76-707E30220FE1}" type="datetimeFigureOut">
              <a:rPr lang="en-AU" smtClean="0"/>
              <a:t>28/4/2023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7290595"/>
            <a:ext cx="10217884" cy="2142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7290595"/>
            <a:ext cx="6811923" cy="2142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66889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hart" Target="../charts/chart1.xml"/><Relationship Id="rId18" Type="http://schemas.openxmlformats.org/officeDocument/2006/relationships/chart" Target="../charts/chart2.xml"/><Relationship Id="rId3" Type="http://schemas.openxmlformats.org/officeDocument/2006/relationships/image" Target="../media/image1.png"/><Relationship Id="rId21" Type="http://schemas.openxmlformats.org/officeDocument/2006/relationships/image" Target="../media/image15.png"/><Relationship Id="rId7" Type="http://schemas.openxmlformats.org/officeDocument/2006/relationships/hyperlink" Target="https://computational-nutrition-lab.github.io/DietR/" TargetMode="External"/><Relationship Id="rId12" Type="http://schemas.openxmlformats.org/officeDocument/2006/relationships/image" Target="../media/image8.png"/><Relationship Id="rId17" Type="http://schemas.openxmlformats.org/officeDocument/2006/relationships/image" Target="../media/image12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image" Target="../media/image14.sv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ithub.com/computational-nutrition-lab/DietR" TargetMode="External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0.svg"/><Relationship Id="rId23" Type="http://schemas.openxmlformats.org/officeDocument/2006/relationships/comments" Target="../comments/comment1.xml"/><Relationship Id="rId10" Type="http://schemas.openxmlformats.org/officeDocument/2006/relationships/image" Target="../media/image6.png"/><Relationship Id="rId19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5.svg"/><Relationship Id="rId14" Type="http://schemas.openxmlformats.org/officeDocument/2006/relationships/image" Target="../media/image9.png"/><Relationship Id="rId22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EB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D1EE46A-C5E2-463F-B90E-4E432D61A80D}"/>
              </a:ext>
            </a:extLst>
          </p:cNvPr>
          <p:cNvSpPr txBox="1">
            <a:spLocks/>
          </p:cNvSpPr>
          <p:nvPr/>
        </p:nvSpPr>
        <p:spPr>
          <a:xfrm>
            <a:off x="529389" y="-278764"/>
            <a:ext cx="29745824" cy="4673600"/>
          </a:xfrm>
          <a:prstGeom prst="rect">
            <a:avLst/>
          </a:prstGeom>
          <a:noFill/>
        </p:spPr>
        <p:txBody>
          <a:bodyPr vert="horz" lIns="274320" tIns="900000" rIns="274320" bIns="900000" rtlCol="0" anchor="ctr">
            <a:noAutofit/>
          </a:bodyPr>
          <a:lstStyle>
            <a:lvl1pPr algn="l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0" b="1" kern="1200" baseline="0">
                <a:ln>
                  <a:noFill/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i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DietR</a:t>
            </a:r>
            <a:r>
              <a:rPr lang="en-US" sz="88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8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</a:p>
          <a:p>
            <a:r>
              <a:rPr lang="en-US" sz="8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dietary analysis tool for ASA24 and NHANES in R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E2724708-96BC-4D73-90BB-87790206B093}"/>
              </a:ext>
            </a:extLst>
          </p:cNvPr>
          <p:cNvSpPr/>
          <p:nvPr/>
        </p:nvSpPr>
        <p:spPr>
          <a:xfrm>
            <a:off x="800677" y="21532384"/>
            <a:ext cx="19730993" cy="18080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CAAADBF-1DFC-4B28-93EF-C36854E6D46C}"/>
              </a:ext>
            </a:extLst>
          </p:cNvPr>
          <p:cNvSpPr txBox="1">
            <a:spLocks/>
          </p:cNvSpPr>
          <p:nvPr/>
        </p:nvSpPr>
        <p:spPr>
          <a:xfrm>
            <a:off x="980057" y="3400493"/>
            <a:ext cx="23125676" cy="18100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175882" rtl="0" eaLnBrk="1" latinLnBrk="0" hangingPunct="1">
              <a:defRPr sz="4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087941" algn="l" defTabSz="4175882" rtl="0" eaLnBrk="1" latinLnBrk="0" hangingPunct="1">
              <a:defRPr sz="8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75882" algn="l" defTabSz="4175882" rtl="0" eaLnBrk="1" latinLnBrk="0" hangingPunct="1">
              <a:defRPr sz="8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63823" algn="l" defTabSz="4175882" rtl="0" eaLnBrk="1" latinLnBrk="0" hangingPunct="1">
              <a:defRPr sz="8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51764" algn="l" defTabSz="4175882" rtl="0" eaLnBrk="1" latinLnBrk="0" hangingPunct="1">
              <a:defRPr sz="8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9705" algn="l" defTabSz="4175882" rtl="0" eaLnBrk="1" latinLnBrk="0" hangingPunct="1">
              <a:defRPr sz="8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27646" algn="l" defTabSz="4175882" rtl="0" eaLnBrk="1" latinLnBrk="0" hangingPunct="1">
              <a:defRPr sz="8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15587" algn="l" defTabSz="4175882" rtl="0" eaLnBrk="1" latinLnBrk="0" hangingPunct="1">
              <a:defRPr sz="8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03528" algn="l" defTabSz="4175882" rtl="0" eaLnBrk="1" latinLnBrk="0" hangingPunct="1">
              <a:defRPr sz="8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Rie Sadohara</a:t>
            </a:r>
            <a:r>
              <a:rPr lang="en-US" sz="4800" baseline="30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4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Abigail Johnson</a:t>
            </a:r>
            <a:r>
              <a:rPr lang="en-US" sz="4800" baseline="30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48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baseline="30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4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Kyoto-city, Kyoto, Japan </a:t>
            </a:r>
            <a:r>
              <a:rPr lang="en-US" sz="4000" baseline="30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4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Division of Epidemiology &amp; Community Health, University of Minnesota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EFE3327-F41E-4510-9CD2-4AAB0E264DDA}"/>
              </a:ext>
            </a:extLst>
          </p:cNvPr>
          <p:cNvSpPr txBox="1"/>
          <p:nvPr/>
        </p:nvSpPr>
        <p:spPr>
          <a:xfrm>
            <a:off x="1128975" y="21702959"/>
            <a:ext cx="1907093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900" b="1" dirty="0">
                <a:solidFill>
                  <a:srgbClr val="1F3600"/>
                </a:solidFill>
                <a:latin typeface="Consolas" panose="020B0609020204030204" pitchFamily="49" charset="0"/>
                <a:cs typeface="Aharoni" panose="02010803020104030203" pitchFamily="2" charset="-79"/>
              </a:rPr>
              <a:t>Use case vignette: nuts/seeds/legumes diversity &amp; body measures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E2724708-96BC-4D73-90BB-87790206B093}"/>
              </a:ext>
            </a:extLst>
          </p:cNvPr>
          <p:cNvSpPr/>
          <p:nvPr/>
        </p:nvSpPr>
        <p:spPr>
          <a:xfrm>
            <a:off x="20845033" y="21528115"/>
            <a:ext cx="8807653" cy="6034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EFE3327-F41E-4510-9CD2-4AAB0E264DDA}"/>
              </a:ext>
            </a:extLst>
          </p:cNvPr>
          <p:cNvSpPr txBox="1"/>
          <p:nvPr/>
        </p:nvSpPr>
        <p:spPr>
          <a:xfrm>
            <a:off x="21029908" y="21703196"/>
            <a:ext cx="6822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1F3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Availability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306B42A-5C5A-4D33-BB12-AD002F641399}"/>
              </a:ext>
            </a:extLst>
          </p:cNvPr>
          <p:cNvSpPr/>
          <p:nvPr/>
        </p:nvSpPr>
        <p:spPr>
          <a:xfrm>
            <a:off x="11432426" y="5593196"/>
            <a:ext cx="18220260" cy="6754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080E312-F790-4919-8988-959084F9BB07}"/>
              </a:ext>
            </a:extLst>
          </p:cNvPr>
          <p:cNvSpPr txBox="1"/>
          <p:nvPr/>
        </p:nvSpPr>
        <p:spPr>
          <a:xfrm>
            <a:off x="11780995" y="5756930"/>
            <a:ext cx="7586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1F3600"/>
                </a:solidFill>
                <a:latin typeface="Consolas" panose="020B0609020204030204" pitchFamily="49" charset="0"/>
                <a:cs typeface="Aharoni" panose="02010803020104030203" pitchFamily="2" charset="-79"/>
              </a:rPr>
              <a:t>Functionality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E2724708-96BC-4D73-90BB-87790206B093}"/>
              </a:ext>
            </a:extLst>
          </p:cNvPr>
          <p:cNvSpPr/>
          <p:nvPr/>
        </p:nvSpPr>
        <p:spPr>
          <a:xfrm>
            <a:off x="794788" y="5593196"/>
            <a:ext cx="10265350" cy="6754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EFE3327-F41E-4510-9CD2-4AAB0E264DDA}"/>
              </a:ext>
            </a:extLst>
          </p:cNvPr>
          <p:cNvSpPr txBox="1"/>
          <p:nvPr/>
        </p:nvSpPr>
        <p:spPr>
          <a:xfrm>
            <a:off x="1220224" y="5753816"/>
            <a:ext cx="925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1F3600"/>
                </a:solidFill>
                <a:latin typeface="Consolas" panose="020B0609020204030204" pitchFamily="49" charset="0"/>
                <a:cs typeface="Aharoni" panose="02010803020104030203" pitchFamily="2" charset="-79"/>
              </a:rPr>
              <a:t>Background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E2724708-96BC-4D73-90BB-87790206B093}"/>
              </a:ext>
            </a:extLst>
          </p:cNvPr>
          <p:cNvSpPr/>
          <p:nvPr/>
        </p:nvSpPr>
        <p:spPr>
          <a:xfrm>
            <a:off x="794788" y="12781361"/>
            <a:ext cx="28857898" cy="8368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E602892-ABE2-47D7-8382-D0EB4BDF8D02}"/>
              </a:ext>
            </a:extLst>
          </p:cNvPr>
          <p:cNvSpPr txBox="1"/>
          <p:nvPr/>
        </p:nvSpPr>
        <p:spPr>
          <a:xfrm>
            <a:off x="1210064" y="6467331"/>
            <a:ext cx="9480435" cy="566001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20000"/>
              </a:lnSpc>
              <a:spcAft>
                <a:spcPts val="1800"/>
              </a:spcAft>
              <a:buClr>
                <a:schemeClr val="accent3">
                  <a:lumMod val="75000"/>
                </a:schemeClr>
              </a:buClr>
              <a:buFont typeface="Calibri" panose="020F0502020204030204" pitchFamily="34" charset="0"/>
              <a:buChar char="●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of 24-hour recall data can be complicated and difficult. </a:t>
            </a:r>
          </a:p>
          <a:p>
            <a:pPr marL="571500" indent="-571500">
              <a:lnSpc>
                <a:spcPct val="120000"/>
              </a:lnSpc>
              <a:spcAft>
                <a:spcPts val="1800"/>
              </a:spcAft>
              <a:buClr>
                <a:schemeClr val="accent3">
                  <a:lumMod val="75000"/>
                </a:schemeClr>
              </a:buClr>
              <a:buFont typeface="Calibri" panose="020F0502020204030204" pitchFamily="34" charset="0"/>
              <a:buChar char="●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dietary datasets and dietary analysis tools are written in SAS.</a:t>
            </a:r>
          </a:p>
          <a:p>
            <a:pPr marL="571500" indent="-571500">
              <a:spcAft>
                <a:spcPts val="1800"/>
              </a:spcAft>
              <a:buClr>
                <a:schemeClr val="accent3">
                  <a:lumMod val="75000"/>
                </a:schemeClr>
              </a:buClr>
              <a:buFont typeface="Calibri" panose="020F0502020204030204" pitchFamily="34" charset="0"/>
              <a:buChar char="●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is open-source and customizable with packages</a:t>
            </a:r>
          </a:p>
          <a:p>
            <a:pPr marL="571500" indent="-571500">
              <a:spcAft>
                <a:spcPts val="1800"/>
              </a:spcAft>
              <a:buClr>
                <a:schemeClr val="accent3">
                  <a:lumMod val="75000"/>
                </a:schemeClr>
              </a:buClr>
              <a:buFont typeface="Calibri" panose="020F0502020204030204" pitchFamily="34" charset="0"/>
              <a:buChar char="●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developed a package “DietR” to analyze NHANES and ASA24 data with R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CEC0FCAA-15B0-4B11-9A1F-4380EC68CF7E}"/>
              </a:ext>
            </a:extLst>
          </p:cNvPr>
          <p:cNvSpPr txBox="1"/>
          <p:nvPr/>
        </p:nvSpPr>
        <p:spPr>
          <a:xfrm>
            <a:off x="1326674" y="25492044"/>
            <a:ext cx="90647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NHANES15-16, n=4,038, 18+ yo, with waist circumference &amp; BMI</a:t>
            </a:r>
          </a:p>
          <a:p>
            <a:pPr marL="457200" indent="-457200"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Extracted reported food items with their foodcodes starting with 4 (</a:t>
            </a:r>
            <a:r>
              <a:rPr lang="en-US" sz="3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Foodcode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4xxxxxxxx: nuts/seeds/legumes) from two days of recalls.</a:t>
            </a:r>
          </a:p>
          <a:p>
            <a:pPr marL="457200" indent="-457200"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Calculated nuts/seeds/legumes alpha diversity.</a:t>
            </a:r>
          </a:p>
          <a:p>
            <a:pPr marL="457200" indent="-457200"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Defined diversity groups (</a:t>
            </a:r>
            <a:r>
              <a:rPr 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1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indent="-457200"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of covariance (ANCOVA) with </a:t>
            </a:r>
            <a:b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 + Gender + Fiber/1000kcal + PF_ALL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E2724708-96BC-4D73-90BB-87790206B093}"/>
              </a:ext>
            </a:extLst>
          </p:cNvPr>
          <p:cNvSpPr/>
          <p:nvPr/>
        </p:nvSpPr>
        <p:spPr>
          <a:xfrm>
            <a:off x="20845033" y="34640404"/>
            <a:ext cx="8807653" cy="4972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AEFE3327-F41E-4510-9CD2-4AAB0E264DDA}"/>
              </a:ext>
            </a:extLst>
          </p:cNvPr>
          <p:cNvSpPr txBox="1"/>
          <p:nvPr/>
        </p:nvSpPr>
        <p:spPr>
          <a:xfrm>
            <a:off x="21029909" y="34786104"/>
            <a:ext cx="6822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1F3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Acknowledgements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AE602892-ABE2-47D7-8382-D0EB4BDF8D02}"/>
              </a:ext>
            </a:extLst>
          </p:cNvPr>
          <p:cNvSpPr txBox="1"/>
          <p:nvPr/>
        </p:nvSpPr>
        <p:spPr>
          <a:xfrm>
            <a:off x="21123298" y="35568542"/>
            <a:ext cx="8103128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project was supported by internal institutional start-up funds from the University of Minnesota. The authors would like to thank </a:t>
            </a:r>
            <a:r>
              <a:rPr lang="en-US" sz="27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 Hutti</a:t>
            </a:r>
            <a: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the create_corr_frame function which generates a correlation table with ordination axes and variables; </a:t>
            </a:r>
            <a:r>
              <a:rPr lang="en-US" sz="27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Pajau Vangay</a:t>
            </a:r>
            <a: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the collapse_by_correlation function which removes correlated variables; and </a:t>
            </a:r>
            <a:r>
              <a:rPr lang="en-US" sz="27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Suzie Hoops</a:t>
            </a:r>
            <a: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the matrix multiplication operation and her insights into statistical analyses.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E2724708-96BC-4D73-90BB-87790206B093}"/>
              </a:ext>
            </a:extLst>
          </p:cNvPr>
          <p:cNvSpPr/>
          <p:nvPr/>
        </p:nvSpPr>
        <p:spPr>
          <a:xfrm>
            <a:off x="20845033" y="27830441"/>
            <a:ext cx="8807653" cy="6498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EFE3327-F41E-4510-9CD2-4AAB0E264DDA}"/>
              </a:ext>
            </a:extLst>
          </p:cNvPr>
          <p:cNvSpPr txBox="1"/>
          <p:nvPr/>
        </p:nvSpPr>
        <p:spPr>
          <a:xfrm>
            <a:off x="21029908" y="28048794"/>
            <a:ext cx="6822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1F3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1183245" y="28756680"/>
            <a:ext cx="7817655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 Johnson AJ, Vangay P, Al-Ghalith GA, et al. Daily sampling reveals personalized diet-microbiome associations in humans. Cell Host Microbe. 2019;25(6):789-802.</a:t>
            </a:r>
          </a:p>
          <a:p>
            <a:pPr algn="just">
              <a:spcAft>
                <a:spcPts val="600"/>
              </a:spcAft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</a:t>
            </a:r>
            <a:r>
              <a:rPr lang="fr-FR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Simpson GL, Minchin PR, De Caceres M, et al. vegan: Community Ecology Package. 2022 </a:t>
            </a:r>
            <a:endParaRPr lang="en-US" sz="25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</a:t>
            </a:r>
            <a:r>
              <a:rPr lang="en-US" sz="250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Karlsen MC, Ellmore GS, McKeown N. Seeds—Health benefits, barriers to incorporation, and strategies for practitioners in supporting consumption among consumers. Nutr Today. 2016;51(1):50-59.</a:t>
            </a:r>
            <a:endParaRPr lang="en-US" sz="25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[4] </a:t>
            </a:r>
            <a:r>
              <a:rPr lang="en-US" sz="250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Mitchell DC, Marinangeli CPF, Pigat S, et al. Pulse intake improves nutrient density among US adult consumers. Nutrients. 2021;13(8):2668.</a:t>
            </a:r>
            <a:endParaRPr lang="en-US" sz="25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EC0FCAA-15B0-4B11-9A1F-4380EC68CF7E}"/>
              </a:ext>
            </a:extLst>
          </p:cNvPr>
          <p:cNvSpPr txBox="1"/>
          <p:nvPr/>
        </p:nvSpPr>
        <p:spPr>
          <a:xfrm>
            <a:off x="1392897" y="23350209"/>
            <a:ext cx="17734308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300"/>
              </a:spcAft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AU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Previous studies suggest nuts/seeds/legumes have positive impacts on health [3].</a:t>
            </a:r>
          </a:p>
          <a:p>
            <a:pPr marL="457200" indent="-457200">
              <a:spcAft>
                <a:spcPts val="300"/>
              </a:spcAft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AU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diversity of nuts/seeds/legumes consumption related to body measures, e.g. BMI or waist size?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844F234-F4F0-48E5-843D-B4D881FBBB03}"/>
              </a:ext>
            </a:extLst>
          </p:cNvPr>
          <p:cNvSpPr txBox="1"/>
          <p:nvPr/>
        </p:nvSpPr>
        <p:spPr>
          <a:xfrm>
            <a:off x="21765131" y="22534892"/>
            <a:ext cx="704148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repo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BB508FA-D535-4E10-A369-1E254953510F}"/>
              </a:ext>
            </a:extLst>
          </p:cNvPr>
          <p:cNvSpPr txBox="1"/>
          <p:nvPr/>
        </p:nvSpPr>
        <p:spPr>
          <a:xfrm>
            <a:off x="21765131" y="24085822"/>
            <a:ext cx="704148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 with tutorials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Right Arrow 197"/>
          <p:cNvSpPr/>
          <p:nvPr/>
        </p:nvSpPr>
        <p:spPr>
          <a:xfrm>
            <a:off x="21292691" y="24154316"/>
            <a:ext cx="396512" cy="531672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Right Arrow 198"/>
          <p:cNvSpPr/>
          <p:nvPr/>
        </p:nvSpPr>
        <p:spPr>
          <a:xfrm>
            <a:off x="21292691" y="22619027"/>
            <a:ext cx="396512" cy="531672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08F80B09-FCE4-E4AC-28F8-F1AC55681E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2136" y="3551816"/>
            <a:ext cx="1836341" cy="1422911"/>
          </a:xfrm>
          <a:prstGeom prst="rect">
            <a:avLst/>
          </a:prstGeom>
        </p:spPr>
      </p:pic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280A4F84-ABFE-8B77-7F25-BC9376A8D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874287"/>
              </p:ext>
            </p:extLst>
          </p:nvPr>
        </p:nvGraphicFramePr>
        <p:xfrm>
          <a:off x="12033543" y="6681249"/>
          <a:ext cx="16967357" cy="52182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4403">
                  <a:extLst>
                    <a:ext uri="{9D8B030D-6E8A-4147-A177-3AD203B41FA5}">
                      <a16:colId xmlns:a16="http://schemas.microsoft.com/office/drawing/2014/main" val="2917085031"/>
                    </a:ext>
                  </a:extLst>
                </a:gridCol>
                <a:gridCol w="13852954">
                  <a:extLst>
                    <a:ext uri="{9D8B030D-6E8A-4147-A177-3AD203B41FA5}">
                      <a16:colId xmlns:a16="http://schemas.microsoft.com/office/drawing/2014/main" val="3462134729"/>
                    </a:ext>
                  </a:extLst>
                </a:gridCol>
              </a:tblGrid>
              <a:tr h="733566"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00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preparation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Load, filter, compute total food intake for each participant, compute means of food intake across days/groups, filter the total data for outliers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8158000"/>
                  </a:ext>
                </a:extLst>
              </a:tr>
              <a:tr h="733566"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000" b="1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overview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3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summary, % KCAL by macronutrients in barcharts </a:t>
                      </a:r>
                      <a:endParaRPr lang="en-US" sz="3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6615681"/>
                  </a:ext>
                </a:extLst>
              </a:tr>
              <a:tr h="733566"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0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Diversity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3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 alpha diversity indices for dietary records, participants, or food groups</a:t>
                      </a:r>
                      <a:endParaRPr lang="en-US" sz="30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440015"/>
                  </a:ext>
                </a:extLst>
              </a:tr>
              <a:tr h="733566"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0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Clustering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3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Principal component analysis (PCA), </a:t>
                      </a:r>
                      <a:r>
                        <a:rPr lang="en-AU" sz="300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k-</a:t>
                      </a:r>
                      <a:r>
                        <a:rPr lang="en-AU" sz="3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means, select the optimal </a:t>
                      </a:r>
                      <a:r>
                        <a:rPr lang="en-AU" sz="300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</a:t>
                      </a:r>
                      <a:endParaRPr lang="en-US" sz="30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0493302"/>
                  </a:ext>
                </a:extLst>
              </a:tr>
              <a:tr h="733566"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Foodtree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3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Build foodtrees [1] where foods in FNDDS are hierarchically grouped, visualize foodtrees, generate food OTU table (“vegan” package [2]).</a:t>
                      </a:r>
                      <a:endParaRPr lang="en-US" sz="3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5011327"/>
                  </a:ext>
                </a:extLst>
              </a:tr>
              <a:tr h="733566"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C2E9A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Ordination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Principal Coordinate Analysis (PCoA) based on their food intake (foodtree, OTU table) with the similarity of foods taken into account </a:t>
                      </a:r>
                      <a:r>
                        <a:rPr lang="en-AU" sz="3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(“vegan” package [2]).</a:t>
                      </a:r>
                      <a:endParaRPr lang="en-US" sz="3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285754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04CA6DA-968B-CC2A-E3F7-6FBA5A316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409176"/>
              </p:ext>
            </p:extLst>
          </p:nvPr>
        </p:nvGraphicFramePr>
        <p:xfrm>
          <a:off x="10538367" y="25667174"/>
          <a:ext cx="9064799" cy="3097204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892053">
                  <a:extLst>
                    <a:ext uri="{9D8B030D-6E8A-4147-A177-3AD203B41FA5}">
                      <a16:colId xmlns:a16="http://schemas.microsoft.com/office/drawing/2014/main" val="2769718082"/>
                    </a:ext>
                  </a:extLst>
                </a:gridCol>
                <a:gridCol w="1186411">
                  <a:extLst>
                    <a:ext uri="{9D8B030D-6E8A-4147-A177-3AD203B41FA5}">
                      <a16:colId xmlns:a16="http://schemas.microsoft.com/office/drawing/2014/main" val="399519588"/>
                    </a:ext>
                  </a:extLst>
                </a:gridCol>
                <a:gridCol w="3442918">
                  <a:extLst>
                    <a:ext uri="{9D8B030D-6E8A-4147-A177-3AD203B41FA5}">
                      <a16:colId xmlns:a16="http://schemas.microsoft.com/office/drawing/2014/main" val="1678986554"/>
                    </a:ext>
                  </a:extLst>
                </a:gridCol>
                <a:gridCol w="2543417">
                  <a:extLst>
                    <a:ext uri="{9D8B030D-6E8A-4147-A177-3AD203B41FA5}">
                      <a16:colId xmlns:a16="http://schemas.microsoft.com/office/drawing/2014/main" val="2422720327"/>
                    </a:ext>
                  </a:extLst>
                </a:gridCol>
              </a:tblGrid>
              <a:tr h="102535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DivGroup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nuts/seeds/legumes consumed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Diversity </a:t>
                      </a:r>
                    </a:p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386105"/>
                  </a:ext>
                </a:extLst>
              </a:tr>
              <a:tr h="517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DivNA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2,012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98136529"/>
                  </a:ext>
                </a:extLst>
              </a:tr>
              <a:tr h="517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Div0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1,246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0634495"/>
                  </a:ext>
                </a:extLst>
              </a:tr>
              <a:tr h="517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Div1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387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&gt;1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0.027 - 0.66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3228961"/>
                  </a:ext>
                </a:extLst>
              </a:tr>
              <a:tr h="517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Div2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393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&gt;1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0.66 - 1.95 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89381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F5B91AB4-AB80-7F54-C45C-F99E673B09E1}"/>
              </a:ext>
            </a:extLst>
          </p:cNvPr>
          <p:cNvSpPr txBox="1"/>
          <p:nvPr/>
        </p:nvSpPr>
        <p:spPr>
          <a:xfrm>
            <a:off x="2636365" y="13509959"/>
            <a:ext cx="35604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0274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overview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DCA857-FD74-1D77-575A-2BDA39197A51}"/>
              </a:ext>
            </a:extLst>
          </p:cNvPr>
          <p:cNvSpPr txBox="1"/>
          <p:nvPr/>
        </p:nvSpPr>
        <p:spPr>
          <a:xfrm>
            <a:off x="9593498" y="13514155"/>
            <a:ext cx="43063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0274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EC945D-7B19-08E5-AA97-D4D45CB937D0}"/>
              </a:ext>
            </a:extLst>
          </p:cNvPr>
          <p:cNvSpPr txBox="1"/>
          <p:nvPr/>
        </p:nvSpPr>
        <p:spPr>
          <a:xfrm>
            <a:off x="17737188" y="13440300"/>
            <a:ext cx="21781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0274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Foodtree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CC1340-1913-22AC-6FBD-B17CF6D45D74}"/>
              </a:ext>
            </a:extLst>
          </p:cNvPr>
          <p:cNvSpPr txBox="1"/>
          <p:nvPr/>
        </p:nvSpPr>
        <p:spPr>
          <a:xfrm>
            <a:off x="23823333" y="13504338"/>
            <a:ext cx="29571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30274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6C2E9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Ordination</a:t>
            </a:r>
            <a:endParaRPr lang="en-GB" sz="3200" b="1" dirty="0">
              <a:solidFill>
                <a:srgbClr val="6C2E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Picture 31" descr="Chart, pie chart&#10;&#10;Description automatically generated">
            <a:extLst>
              <a:ext uri="{FF2B5EF4-FFF2-40B4-BE49-F238E27FC236}">
                <a16:creationId xmlns:a16="http://schemas.microsoft.com/office/drawing/2014/main" id="{42827369-8FC3-0931-76CB-87AA81E8AD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7" t="10098" r="4203" b="7785"/>
          <a:stretch/>
        </p:blipFill>
        <p:spPr>
          <a:xfrm>
            <a:off x="16073080" y="14108896"/>
            <a:ext cx="5506358" cy="4929286"/>
          </a:xfrm>
          <a:prstGeom prst="rect">
            <a:avLst/>
          </a:prstGeom>
        </p:spPr>
      </p:pic>
      <p:pic>
        <p:nvPicPr>
          <p:cNvPr id="54" name="Picture 53" descr="Chart, bar chart&#10;&#10;Description automatically generated">
            <a:extLst>
              <a:ext uri="{FF2B5EF4-FFF2-40B4-BE49-F238E27FC236}">
                <a16:creationId xmlns:a16="http://schemas.microsoft.com/office/drawing/2014/main" id="{2D7150F3-CDB1-232D-E530-79FA52DD99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359" y="14278475"/>
            <a:ext cx="6845484" cy="4747674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30F1BAA7-B54D-5F2E-356D-1DC88F666770}"/>
              </a:ext>
            </a:extLst>
          </p:cNvPr>
          <p:cNvSpPr txBox="1"/>
          <p:nvPr/>
        </p:nvSpPr>
        <p:spPr>
          <a:xfrm>
            <a:off x="21259513" y="23281656"/>
            <a:ext cx="80965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6"/>
              </a:rPr>
              <a:t>https://github.com/computational-nutrition-lab/DietR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D555A58-2E65-0112-06E6-FF1B966371D9}"/>
              </a:ext>
            </a:extLst>
          </p:cNvPr>
          <p:cNvSpPr txBox="1"/>
          <p:nvPr/>
        </p:nvSpPr>
        <p:spPr>
          <a:xfrm>
            <a:off x="21258920" y="24763001"/>
            <a:ext cx="77419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7"/>
              </a:rPr>
              <a:t>https://computational-nutrition-lab.github.io/DietR/</a:t>
            </a:r>
            <a:endParaRPr lang="en-US" sz="2400" dirty="0"/>
          </a:p>
        </p:txBody>
      </p:sp>
      <p:pic>
        <p:nvPicPr>
          <p:cNvPr id="70" name="Graphic 69" descr="Smart Phone with solid fill">
            <a:extLst>
              <a:ext uri="{FF2B5EF4-FFF2-40B4-BE49-F238E27FC236}">
                <a16:creationId xmlns:a16="http://schemas.microsoft.com/office/drawing/2014/main" id="{C7E8C072-0E44-F69C-9953-BBF798C021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1541664">
            <a:off x="28441335" y="26175920"/>
            <a:ext cx="1013692" cy="1013692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FB518B16-F0FD-1AE3-4B82-F8CEEFB0A90A}"/>
              </a:ext>
            </a:extLst>
          </p:cNvPr>
          <p:cNvSpPr txBox="1"/>
          <p:nvPr/>
        </p:nvSpPr>
        <p:spPr>
          <a:xfrm>
            <a:off x="794788" y="22634023"/>
            <a:ext cx="9016137" cy="548640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0" marR="0" lvl="0" indent="0" defTabSz="30274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Background and Research question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088435D-5E1E-AF54-1CF4-1F107371834D}"/>
              </a:ext>
            </a:extLst>
          </p:cNvPr>
          <p:cNvSpPr txBox="1"/>
          <p:nvPr/>
        </p:nvSpPr>
        <p:spPr>
          <a:xfrm>
            <a:off x="782840" y="24756661"/>
            <a:ext cx="3145612" cy="548640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0" marR="0" lvl="0" indent="0" defTabSz="30274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Methods</a:t>
            </a:r>
          </a:p>
        </p:txBody>
      </p:sp>
      <p:pic>
        <p:nvPicPr>
          <p:cNvPr id="76" name="Picture 75" descr="A picture containing text, vector graphics, businesscard&#10;&#10;Description automatically generated">
            <a:extLst>
              <a:ext uri="{FF2B5EF4-FFF2-40B4-BE49-F238E27FC236}">
                <a16:creationId xmlns:a16="http://schemas.microsoft.com/office/drawing/2014/main" id="{89399EEA-1AE5-E623-3EE6-6419B2A199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4586" y="700523"/>
            <a:ext cx="3133398" cy="3612091"/>
          </a:xfrm>
          <a:prstGeom prst="rect">
            <a:avLst/>
          </a:prstGeom>
        </p:spPr>
      </p:pic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1C99110D-A387-BA51-25C7-5134DD0E5B8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03" b="10776"/>
          <a:stretch/>
        </p:blipFill>
        <p:spPr>
          <a:xfrm>
            <a:off x="8847094" y="14249821"/>
            <a:ext cx="6626758" cy="4776328"/>
          </a:xfrm>
          <a:prstGeom prst="rect">
            <a:avLst/>
          </a:prstGeom>
        </p:spPr>
      </p:pic>
      <p:pic>
        <p:nvPicPr>
          <p:cNvPr id="27" name="Picture 26" descr="Diagram&#10;&#10;Description automatically generated">
            <a:extLst>
              <a:ext uri="{FF2B5EF4-FFF2-40B4-BE49-F238E27FC236}">
                <a16:creationId xmlns:a16="http://schemas.microsoft.com/office/drawing/2014/main" id="{00E2B377-AE6F-36E6-DF19-B3FE96E6B702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99" b="10799"/>
          <a:stretch/>
        </p:blipFill>
        <p:spPr>
          <a:xfrm>
            <a:off x="22632160" y="14243572"/>
            <a:ext cx="6400813" cy="465993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672C6F8-6E2F-9315-5F29-76FB1CBDFCE4}"/>
              </a:ext>
            </a:extLst>
          </p:cNvPr>
          <p:cNvSpPr txBox="1"/>
          <p:nvPr/>
        </p:nvSpPr>
        <p:spPr>
          <a:xfrm>
            <a:off x="1392897" y="20272388"/>
            <a:ext cx="280062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1: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 of plots created with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DietR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using a set of simulated ASA24 dietary records designed to show differences in eating patterns. The example dataset includes 15 imagined people with 5 different diets: Vegetarian, Vegan, Keto, American, and Japanese.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97F631-5164-59D7-A5F3-0C7DFB90AE51}"/>
              </a:ext>
            </a:extLst>
          </p:cNvPr>
          <p:cNvSpPr txBox="1"/>
          <p:nvPr/>
        </p:nvSpPr>
        <p:spPr>
          <a:xfrm>
            <a:off x="1424724" y="12916514"/>
            <a:ext cx="4157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1F3600"/>
                </a:solidFill>
                <a:latin typeface="Consolas" panose="020B0609020204030204" pitchFamily="49" charset="0"/>
                <a:cs typeface="Aharoni" panose="02010803020104030203" pitchFamily="2" charset="-79"/>
              </a:rPr>
              <a:t>Demonstration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DB716A-BB92-365D-404F-8E7585710112}"/>
              </a:ext>
            </a:extLst>
          </p:cNvPr>
          <p:cNvSpPr txBox="1"/>
          <p:nvPr/>
        </p:nvSpPr>
        <p:spPr>
          <a:xfrm>
            <a:off x="1755570" y="19032351"/>
            <a:ext cx="57486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>
                  <a:lumMod val="75000"/>
                </a:schemeClr>
              </a:buClr>
              <a:buSzPct val="130000"/>
            </a:pPr>
            <a:r>
              <a:rPr lang="en-AU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%KCAL from three macronutrients</a:t>
            </a:r>
            <a:r>
              <a:rPr lang="en-AU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. </a:t>
            </a:r>
            <a:r>
              <a:rPr lang="en-AU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Error bars: standard deviation.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A1DFBB-20E9-6A40-5A78-AC950DC1A484}"/>
              </a:ext>
            </a:extLst>
          </p:cNvPr>
          <p:cNvSpPr txBox="1"/>
          <p:nvPr/>
        </p:nvSpPr>
        <p:spPr>
          <a:xfrm>
            <a:off x="9111608" y="19069146"/>
            <a:ext cx="54149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>
                  <a:lumMod val="75000"/>
                </a:schemeClr>
              </a:buClr>
              <a:buSzPct val="130000"/>
            </a:pPr>
            <a:r>
              <a:rPr lang="en-AU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PCA based on food categories averaged across 3 days.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775DE1-2ABA-1740-7C99-19B05FAEA9BC}"/>
              </a:ext>
            </a:extLst>
          </p:cNvPr>
          <p:cNvSpPr txBox="1"/>
          <p:nvPr/>
        </p:nvSpPr>
        <p:spPr>
          <a:xfrm>
            <a:off x="16530383" y="19126269"/>
            <a:ext cx="54149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>
                  <a:lumMod val="75000"/>
                </a:schemeClr>
              </a:buClr>
              <a:buSzPct val="130000"/>
            </a:pPr>
            <a:r>
              <a:rPr lang="en-AU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4-level hierarchical grouping of all reported food items.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E00FCB8-4653-E3C3-9FD6-057858165A5B}"/>
              </a:ext>
            </a:extLst>
          </p:cNvPr>
          <p:cNvSpPr txBox="1"/>
          <p:nvPr/>
        </p:nvSpPr>
        <p:spPr>
          <a:xfrm>
            <a:off x="22764298" y="18994597"/>
            <a:ext cx="61461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>
                  <a:lumMod val="75000"/>
                </a:schemeClr>
              </a:buClr>
              <a:buSzPct val="130000"/>
            </a:pPr>
            <a:r>
              <a:rPr lang="en-AU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PCoA with consumption and food hierarchy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674345-73F3-FA53-EA58-9CE283E0383E}"/>
              </a:ext>
            </a:extLst>
          </p:cNvPr>
          <p:cNvSpPr txBox="1"/>
          <p:nvPr/>
        </p:nvSpPr>
        <p:spPr>
          <a:xfrm>
            <a:off x="794788" y="29992740"/>
            <a:ext cx="6083392" cy="548640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0" marR="0" lvl="0" indent="0" defTabSz="30274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Results &amp; Discussion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20BC46-1C0B-8138-7D75-F8A6A0778E40}"/>
              </a:ext>
            </a:extLst>
          </p:cNvPr>
          <p:cNvSpPr txBox="1"/>
          <p:nvPr/>
        </p:nvSpPr>
        <p:spPr>
          <a:xfrm>
            <a:off x="21799621" y="25492478"/>
            <a:ext cx="497496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Preprint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ight Arrow 197">
            <a:extLst>
              <a:ext uri="{FF2B5EF4-FFF2-40B4-BE49-F238E27FC236}">
                <a16:creationId xmlns:a16="http://schemas.microsoft.com/office/drawing/2014/main" id="{AA43F4F4-C3F7-E051-1BDF-7AD485A9F282}"/>
              </a:ext>
            </a:extLst>
          </p:cNvPr>
          <p:cNvSpPr/>
          <p:nvPr/>
        </p:nvSpPr>
        <p:spPr>
          <a:xfrm>
            <a:off x="21327181" y="25560972"/>
            <a:ext cx="396512" cy="531672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7BEAE9-25BF-3EBD-A461-BC0BB7E9797D}"/>
              </a:ext>
            </a:extLst>
          </p:cNvPr>
          <p:cNvSpPr txBox="1"/>
          <p:nvPr/>
        </p:nvSpPr>
        <p:spPr>
          <a:xfrm>
            <a:off x="21258920" y="26203127"/>
            <a:ext cx="58054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7"/>
              </a:rPr>
              <a:t>https://</a:t>
            </a:r>
            <a:endParaRPr lang="en-US" sz="2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58DEBD6-6764-FCB0-2427-2FF954605E9B}"/>
              </a:ext>
            </a:extLst>
          </p:cNvPr>
          <p:cNvSpPr txBox="1"/>
          <p:nvPr/>
        </p:nvSpPr>
        <p:spPr>
          <a:xfrm>
            <a:off x="1326674" y="30611113"/>
            <a:ext cx="185103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diverse nuts/seeds/legumes consumption is associated with lower waist circumference.</a:t>
            </a:r>
          </a:p>
          <a:p>
            <a:pPr marL="457200" indent="-457200">
              <a:spcAft>
                <a:spcPts val="600"/>
              </a:spcAft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BMI was the same except for: Div1 ≈ Div2 (not shown).</a:t>
            </a:r>
          </a:p>
          <a:p>
            <a:pPr marL="457200" indent="-457200">
              <a:spcAft>
                <a:spcPts val="600"/>
              </a:spcAft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contrast, higher KCAL intake was associated with increased nuts/seeds/legume diversity.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F322650-376B-37E8-09DA-2F113CD1A0C7}"/>
              </a:ext>
            </a:extLst>
          </p:cNvPr>
          <p:cNvSpPr txBox="1"/>
          <p:nvPr/>
        </p:nvSpPr>
        <p:spPr>
          <a:xfrm>
            <a:off x="7504213" y="38397030"/>
            <a:ext cx="12996174" cy="840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>
                  <a:lumMod val="75000"/>
                </a:schemeClr>
              </a:buClr>
              <a:buSzPct val="130000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2: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 charts showing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Emmeans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± SE for ANCOVA models for (A) waist circumference and (B) KCAL; pairwise comparisons with no 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-values are not significantly different.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A616480-4108-2600-3E6B-8049A0EE2009}"/>
              </a:ext>
            </a:extLst>
          </p:cNvPr>
          <p:cNvGrpSpPr/>
          <p:nvPr/>
        </p:nvGrpSpPr>
        <p:grpSpPr>
          <a:xfrm>
            <a:off x="7401714" y="32812738"/>
            <a:ext cx="6378780" cy="5554754"/>
            <a:chOff x="1755570" y="32169043"/>
            <a:chExt cx="6378780" cy="5554754"/>
          </a:xfrm>
        </p:grpSpPr>
        <p:graphicFrame>
          <p:nvGraphicFramePr>
            <p:cNvPr id="42" name="Chart 41">
              <a:extLst>
                <a:ext uri="{FF2B5EF4-FFF2-40B4-BE49-F238E27FC236}">
                  <a16:creationId xmlns:a16="http://schemas.microsoft.com/office/drawing/2014/main" id="{AE7405E0-8F3D-0A59-0DF4-74E398A0D40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28613778"/>
                </p:ext>
              </p:extLst>
            </p:nvPr>
          </p:nvGraphicFramePr>
          <p:xfrm>
            <a:off x="1755570" y="32169043"/>
            <a:ext cx="6378780" cy="555475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3"/>
            </a:graphicData>
          </a:graphic>
        </p:graphicFrame>
        <p:sp>
          <p:nvSpPr>
            <p:cNvPr id="47" name="Left Bracket 46">
              <a:extLst>
                <a:ext uri="{FF2B5EF4-FFF2-40B4-BE49-F238E27FC236}">
                  <a16:creationId xmlns:a16="http://schemas.microsoft.com/office/drawing/2014/main" id="{B3C327BE-AF9C-5487-173B-36F5839DC1E6}"/>
                </a:ext>
              </a:extLst>
            </p:cNvPr>
            <p:cNvSpPr/>
            <p:nvPr/>
          </p:nvSpPr>
          <p:spPr>
            <a:xfrm rot="5400000">
              <a:off x="6683999" y="33586174"/>
              <a:ext cx="189006" cy="1282144"/>
            </a:xfrm>
            <a:prstGeom prst="leftBracket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25D8AD9-F0C7-EFC3-59CF-1D1C1D43FEF2}"/>
                </a:ext>
              </a:extLst>
            </p:cNvPr>
            <p:cNvSpPr txBox="1"/>
            <p:nvPr/>
          </p:nvSpPr>
          <p:spPr>
            <a:xfrm>
              <a:off x="5260001" y="33183896"/>
              <a:ext cx="17548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chemeClr val="accent3">
                    <a:lumMod val="75000"/>
                  </a:schemeClr>
                </a:buClr>
                <a:buSzPct val="130000"/>
              </a:pPr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 0.0001</a:t>
              </a:r>
            </a:p>
          </p:txBody>
        </p:sp>
        <p:sp>
          <p:nvSpPr>
            <p:cNvPr id="49" name="Left Bracket 48">
              <a:extLst>
                <a:ext uri="{FF2B5EF4-FFF2-40B4-BE49-F238E27FC236}">
                  <a16:creationId xmlns:a16="http://schemas.microsoft.com/office/drawing/2014/main" id="{C28EA1F5-0048-40C0-B240-5CEE2E7B3DB8}"/>
                </a:ext>
              </a:extLst>
            </p:cNvPr>
            <p:cNvSpPr/>
            <p:nvPr/>
          </p:nvSpPr>
          <p:spPr>
            <a:xfrm rot="5400000">
              <a:off x="6044911" y="32409418"/>
              <a:ext cx="189006" cy="2560320"/>
            </a:xfrm>
            <a:prstGeom prst="leftBracket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A8C56F0-BF9C-9382-F6F4-0674593C60C1}"/>
                </a:ext>
              </a:extLst>
            </p:cNvPr>
            <p:cNvSpPr txBox="1"/>
            <p:nvPr/>
          </p:nvSpPr>
          <p:spPr>
            <a:xfrm>
              <a:off x="4667625" y="32643363"/>
              <a:ext cx="17548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chemeClr val="accent3">
                    <a:lumMod val="75000"/>
                  </a:schemeClr>
                </a:buClr>
                <a:buSzPct val="130000"/>
              </a:pPr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 0.0001</a:t>
              </a:r>
            </a:p>
          </p:txBody>
        </p:sp>
        <p:sp>
          <p:nvSpPr>
            <p:cNvPr id="51" name="Left Bracket 50">
              <a:extLst>
                <a:ext uri="{FF2B5EF4-FFF2-40B4-BE49-F238E27FC236}">
                  <a16:creationId xmlns:a16="http://schemas.microsoft.com/office/drawing/2014/main" id="{F374D524-89F2-B32F-7899-887BB09FB48E}"/>
                </a:ext>
              </a:extLst>
            </p:cNvPr>
            <p:cNvSpPr/>
            <p:nvPr/>
          </p:nvSpPr>
          <p:spPr>
            <a:xfrm rot="5400000">
              <a:off x="5450551" y="31296213"/>
              <a:ext cx="189006" cy="3749040"/>
            </a:xfrm>
            <a:prstGeom prst="leftBracket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764576E-4576-A9A2-09C1-6CF4C57BD0EE}"/>
                </a:ext>
              </a:extLst>
            </p:cNvPr>
            <p:cNvSpPr txBox="1"/>
            <p:nvPr/>
          </p:nvSpPr>
          <p:spPr>
            <a:xfrm>
              <a:off x="5901073" y="33735953"/>
              <a:ext cx="17548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chemeClr val="accent3">
                    <a:lumMod val="75000"/>
                  </a:schemeClr>
                </a:buClr>
                <a:buSzPct val="130000"/>
              </a:pPr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0.04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AB64E999-9451-81AF-50F4-B26674E63BB1}"/>
              </a:ext>
            </a:extLst>
          </p:cNvPr>
          <p:cNvSpPr txBox="1"/>
          <p:nvPr/>
        </p:nvSpPr>
        <p:spPr>
          <a:xfrm>
            <a:off x="1336033" y="33437189"/>
            <a:ext cx="587242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Pulse intake in NHANES is associated with better quality diets [4].</a:t>
            </a:r>
          </a:p>
          <a:p>
            <a:pPr marL="457200" indent="-457200">
              <a:spcAft>
                <a:spcPts val="1200"/>
              </a:spcAft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Physical exercise levels were not included (too few samples had data for this study).</a:t>
            </a:r>
          </a:p>
          <a:p>
            <a:pPr marL="457200" indent="-457200">
              <a:spcAft>
                <a:spcPts val="1200"/>
              </a:spcAft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days of dietary recalls may be insufficient to capture nuts/seeds/legumes diversity</a:t>
            </a:r>
          </a:p>
        </p:txBody>
      </p:sp>
      <p:pic>
        <p:nvPicPr>
          <p:cNvPr id="69" name="Graphic 68" descr="Weight Loss with solid fill">
            <a:extLst>
              <a:ext uri="{FF2B5EF4-FFF2-40B4-BE49-F238E27FC236}">
                <a16:creationId xmlns:a16="http://schemas.microsoft.com/office/drawing/2014/main" id="{1262E031-BC08-AFBD-CE8A-2A2DE607FBC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1069619">
            <a:off x="18642346" y="24277188"/>
            <a:ext cx="1071025" cy="1071025"/>
          </a:xfrm>
          <a:prstGeom prst="rect">
            <a:avLst/>
          </a:prstGeom>
        </p:spPr>
      </p:pic>
      <p:pic>
        <p:nvPicPr>
          <p:cNvPr id="75" name="Graphic 74" descr="Alterations &amp; Tailoring outline">
            <a:extLst>
              <a:ext uri="{FF2B5EF4-FFF2-40B4-BE49-F238E27FC236}">
                <a16:creationId xmlns:a16="http://schemas.microsoft.com/office/drawing/2014/main" id="{6C25C715-2B8C-99AE-B98F-4B59CE76718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21005103">
            <a:off x="19101886" y="23339944"/>
            <a:ext cx="914400" cy="914400"/>
          </a:xfrm>
          <a:prstGeom prst="rect">
            <a:avLst/>
          </a:prstGeom>
        </p:spPr>
      </p:pic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5262AAC-7F9E-471F-824B-3345F7EA2A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7433515"/>
              </p:ext>
            </p:extLst>
          </p:nvPr>
        </p:nvGraphicFramePr>
        <p:xfrm>
          <a:off x="13668472" y="32769836"/>
          <a:ext cx="6378779" cy="5560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sp>
        <p:nvSpPr>
          <p:cNvPr id="3" name="Left Bracket 2">
            <a:extLst>
              <a:ext uri="{FF2B5EF4-FFF2-40B4-BE49-F238E27FC236}">
                <a16:creationId xmlns:a16="http://schemas.microsoft.com/office/drawing/2014/main" id="{02B07DC6-000D-A5BC-390C-F413CB7EB779}"/>
              </a:ext>
            </a:extLst>
          </p:cNvPr>
          <p:cNvSpPr/>
          <p:nvPr/>
        </p:nvSpPr>
        <p:spPr>
          <a:xfrm rot="5400000">
            <a:off x="16274872" y="34347984"/>
            <a:ext cx="189006" cy="1282144"/>
          </a:xfrm>
          <a:prstGeom prst="leftBracket">
            <a:avLst/>
          </a:prstGeom>
          <a:ln w="22225">
            <a:solidFill>
              <a:schemeClr val="accent5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BB649A-5C07-01FB-D4FC-819E0AAC6C99}"/>
              </a:ext>
            </a:extLst>
          </p:cNvPr>
          <p:cNvSpPr txBox="1"/>
          <p:nvPr/>
        </p:nvSpPr>
        <p:spPr>
          <a:xfrm>
            <a:off x="17284925" y="33838123"/>
            <a:ext cx="1754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3">
                  <a:lumMod val="75000"/>
                </a:schemeClr>
              </a:buClr>
              <a:buSzPct val="130000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 0.001</a:t>
            </a:r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B21C22B8-D487-A195-285A-E8F4B166AC29}"/>
              </a:ext>
            </a:extLst>
          </p:cNvPr>
          <p:cNvSpPr/>
          <p:nvPr/>
        </p:nvSpPr>
        <p:spPr>
          <a:xfrm rot="5400000">
            <a:off x="18069835" y="33063645"/>
            <a:ext cx="189006" cy="2560320"/>
          </a:xfrm>
          <a:prstGeom prst="leftBracket">
            <a:avLst/>
          </a:prstGeom>
          <a:ln w="22225">
            <a:solidFill>
              <a:schemeClr val="accent5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F95C0A-29A4-AC70-68F1-B8387A37400C}"/>
              </a:ext>
            </a:extLst>
          </p:cNvPr>
          <p:cNvSpPr txBox="1"/>
          <p:nvPr/>
        </p:nvSpPr>
        <p:spPr>
          <a:xfrm>
            <a:off x="16692549" y="33297590"/>
            <a:ext cx="1754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3">
                  <a:lumMod val="75000"/>
                </a:schemeClr>
              </a:buClr>
              <a:buSzPct val="130000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 0.0001</a:t>
            </a:r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7E611113-E16D-3E37-7FEB-E3167B1045F6}"/>
              </a:ext>
            </a:extLst>
          </p:cNvPr>
          <p:cNvSpPr/>
          <p:nvPr/>
        </p:nvSpPr>
        <p:spPr>
          <a:xfrm rot="5400000">
            <a:off x="17475475" y="31950440"/>
            <a:ext cx="189006" cy="3749040"/>
          </a:xfrm>
          <a:prstGeom prst="leftBracket">
            <a:avLst/>
          </a:prstGeom>
          <a:ln w="22225">
            <a:solidFill>
              <a:schemeClr val="accent5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0980CA-DF5F-651D-F935-3495B1B438CF}"/>
              </a:ext>
            </a:extLst>
          </p:cNvPr>
          <p:cNvSpPr txBox="1"/>
          <p:nvPr/>
        </p:nvSpPr>
        <p:spPr>
          <a:xfrm>
            <a:off x="15488979" y="34489805"/>
            <a:ext cx="1754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3">
                  <a:lumMod val="75000"/>
                </a:schemeClr>
              </a:buClr>
              <a:buSzPct val="130000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 0.01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6FD603F-87EB-CA89-16E6-E0ED2EC3A65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6282644" y="23978663"/>
            <a:ext cx="819863" cy="819863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F5EAA6B5-AF94-9269-1236-D8F0432591E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4470829" y="22435763"/>
            <a:ext cx="815045" cy="8150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5F30681-B389-FD63-DD7B-28A407814827}"/>
              </a:ext>
            </a:extLst>
          </p:cNvPr>
          <p:cNvSpPr txBox="1"/>
          <p:nvPr/>
        </p:nvSpPr>
        <p:spPr>
          <a:xfrm>
            <a:off x="10278246" y="28888090"/>
            <a:ext cx="97203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Clr>
                <a:schemeClr val="accent3">
                  <a:lumMod val="75000"/>
                </a:schemeClr>
              </a:buClr>
              <a:buSzPct val="130000"/>
            </a:pPr>
            <a:r>
              <a:rPr lang="en-AU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1:</a:t>
            </a:r>
            <a:r>
              <a:rPr lang="en-AU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Alpha diversity groups. </a:t>
            </a:r>
            <a:r>
              <a:rPr lang="en-AU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DivNA</a:t>
            </a:r>
            <a:r>
              <a:rPr lang="en-AU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represents no intake of nuts/seeds/legumes. Div0 are individuals who consumed 1 type of nuts/seeds/legumes. Div1 and Div2 consumed more than 1 type of nuts/seeds/legumes. </a:t>
            </a:r>
            <a:endParaRPr lang="en-AU" sz="2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F46FFA-0D84-2D64-34EA-7333A474EE0B}"/>
              </a:ext>
            </a:extLst>
          </p:cNvPr>
          <p:cNvSpPr txBox="1"/>
          <p:nvPr/>
        </p:nvSpPr>
        <p:spPr>
          <a:xfrm>
            <a:off x="814588" y="32495516"/>
            <a:ext cx="6083392" cy="584775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0" marR="0" lvl="0" indent="0" defTabSz="30274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Limitations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12D5DD-18E1-6061-F0D2-B8CED78E00FC}"/>
              </a:ext>
            </a:extLst>
          </p:cNvPr>
          <p:cNvSpPr txBox="1"/>
          <p:nvPr/>
        </p:nvSpPr>
        <p:spPr>
          <a:xfrm>
            <a:off x="7500734" y="32763838"/>
            <a:ext cx="669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0C162C-BCE6-ED77-A829-B474C998F443}"/>
              </a:ext>
            </a:extLst>
          </p:cNvPr>
          <p:cNvSpPr txBox="1"/>
          <p:nvPr/>
        </p:nvSpPr>
        <p:spPr>
          <a:xfrm>
            <a:off x="13771660" y="32765620"/>
            <a:ext cx="669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259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3117</TotalTime>
  <Words>889</Words>
  <Application>Microsoft Macintosh PowerPoint</Application>
  <PresentationFormat>Custom</PresentationFormat>
  <Paragraphs>98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Aharoni</vt:lpstr>
      <vt:lpstr>Arial</vt:lpstr>
      <vt:lpstr>Calibri</vt:lpstr>
      <vt:lpstr>Calibri Light</vt:lpstr>
      <vt:lpstr>Consolas</vt:lpstr>
      <vt:lpstr>Lucida Console</vt:lpstr>
      <vt:lpstr>Office Theme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Rie Sadohara</dc:creator>
  <cp:lastModifiedBy>Microsoft Office User</cp:lastModifiedBy>
  <cp:revision>110</cp:revision>
  <cp:lastPrinted>2019-05-09T17:37:57Z</cp:lastPrinted>
  <dcterms:created xsi:type="dcterms:W3CDTF">2017-10-21T13:09:05Z</dcterms:created>
  <dcterms:modified xsi:type="dcterms:W3CDTF">2023-04-28T18:35:23Z</dcterms:modified>
</cp:coreProperties>
</file>