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30275213" cy="4206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 userDrawn="1">
          <p15:clr>
            <a:srgbClr val="A4A3A4"/>
          </p15:clr>
        </p15:guide>
        <p15:guide id="2" pos="10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7AA"/>
    <a:srgbClr val="E2F9C7"/>
    <a:srgbClr val="6DC300"/>
    <a:srgbClr val="C5EB8F"/>
    <a:srgbClr val="1F3600"/>
    <a:srgbClr val="006600"/>
    <a:srgbClr val="A98D11"/>
    <a:srgbClr val="D8EBCD"/>
    <a:srgbClr val="6C2E9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216" y="-5568"/>
      </p:cViewPr>
      <p:guideLst>
        <p:guide orient="horz" pos="13248"/>
        <p:guide pos="10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Waist\Wai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doh\OneDrive\Documents\GitHub\DietR\eg_data\NHANES\PF\Waist2\BMI\BMI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29433689329562"/>
          <c:y val="6.7276620684465105E-2"/>
          <c:w val="0.73202990585847294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plus>
            <c:minus>
              <c:numRef>
                <c:f>Sheet1!$D$26:$D$29</c:f>
                <c:numCache>
                  <c:formatCode>General</c:formatCode>
                  <c:ptCount val="4"/>
                  <c:pt idx="0">
                    <c:v>0.49717622541682699</c:v>
                  </c:pt>
                  <c:pt idx="1">
                    <c:v>0.57794009477446495</c:v>
                  </c:pt>
                  <c:pt idx="2">
                    <c:v>0.91177681798301902</c:v>
                  </c:pt>
                  <c:pt idx="3">
                    <c:v>0.92661116736473403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Sheet1!$T$15:$T$18</c:f>
              <c:numCache>
                <c:formatCode>0</c:formatCode>
                <c:ptCount val="4"/>
                <c:pt idx="0">
                  <c:v>99.809817040061105</c:v>
                </c:pt>
                <c:pt idx="1">
                  <c:v>99.455013043041106</c:v>
                </c:pt>
                <c:pt idx="2">
                  <c:v>99.2700958938469</c:v>
                </c:pt>
                <c:pt idx="3">
                  <c:v>96.051246256646195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B-44BB-9A9B-675238A4E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104"/>
          <c:min val="94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  <c:majorUnit val="2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86428229593"/>
          <c:y val="6.7276620684465105E-2"/>
          <c:w val="0.74713790216847809"/>
          <c:h val="0.768451223062708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'NEW(6.28)'!$T$14</c:f>
              <c:strCache>
                <c:ptCount val="1"/>
                <c:pt idx="0">
                  <c:v>emmean</c:v>
                </c:pt>
              </c:strCache>
            </c:strRef>
          </c:tx>
          <c:spPr>
            <a:solidFill>
              <a:srgbClr val="FDCBCB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plus>
            <c:minus>
              <c:numRef>
                <c:f>'NEW(6.28)'!$D$26:$D$29</c:f>
                <c:numCache>
                  <c:formatCode>General</c:formatCode>
                  <c:ptCount val="4"/>
                  <c:pt idx="0">
                    <c:v>0.20968120301689799</c:v>
                  </c:pt>
                  <c:pt idx="1">
                    <c:v>0.24374289869233201</c:v>
                  </c:pt>
                  <c:pt idx="2">
                    <c:v>0.38453660956396801</c:v>
                  </c:pt>
                  <c:pt idx="3">
                    <c:v>0.39079291078135497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'NEW(6.28)'!$S$15:$S$18</c:f>
              <c:strCache>
                <c:ptCount val="4"/>
                <c:pt idx="0">
                  <c:v>DivNA</c:v>
                </c:pt>
                <c:pt idx="1">
                  <c:v>Div0</c:v>
                </c:pt>
                <c:pt idx="2">
                  <c:v>Div1</c:v>
                </c:pt>
                <c:pt idx="3">
                  <c:v>Div2</c:v>
                </c:pt>
              </c:strCache>
            </c:strRef>
          </c:cat>
          <c:val>
            <c:numRef>
              <c:f>'NEW(6.28)'!$T$15:$T$18</c:f>
              <c:numCache>
                <c:formatCode>0</c:formatCode>
                <c:ptCount val="4"/>
                <c:pt idx="0">
                  <c:v>29.233804878220202</c:v>
                </c:pt>
                <c:pt idx="1">
                  <c:v>29.241590661609401</c:v>
                </c:pt>
                <c:pt idx="2">
                  <c:v>29.038371512135399</c:v>
                </c:pt>
                <c:pt idx="3">
                  <c:v>27.846636199183202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C-4889-BA46-296D97050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-45"/>
        <c:axId val="477875424"/>
        <c:axId val="477873624"/>
      </c:barChart>
      <c:catAx>
        <c:axId val="47787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3624"/>
        <c:crosses val="autoZero"/>
        <c:auto val="1"/>
        <c:lblAlgn val="ctr"/>
        <c:lblOffset val="100"/>
        <c:noMultiLvlLbl val="0"/>
      </c:catAx>
      <c:valAx>
        <c:axId val="477873624"/>
        <c:scaling>
          <c:orientation val="minMax"/>
          <c:max val="32"/>
          <c:min val="26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77875424"/>
        <c:crosses val="autoZero"/>
        <c:crossBetween val="between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0.00869</cdr:x>
      <cdr:y>0.02708</cdr:y>
    </cdr:from>
    <cdr:to>
      <cdr:x>0.10869</cdr:x>
      <cdr:y>0.91424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80663" y="2286395"/>
          <a:ext cx="4913995" cy="641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Waist circumference</a:t>
          </a:r>
          <a:r>
            <a:rPr lang="en-US" sz="2600" baseline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(cm)</a:t>
          </a:r>
          <a:endParaRPr lang="en-US" sz="2600" dirty="0">
            <a:solidFill>
              <a:schemeClr val="tx1">
                <a:lumMod val="65000"/>
                <a:lumOff val="3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0.01097</cdr:x>
      <cdr:y>0.01167</cdr:y>
    </cdr:from>
    <cdr:to>
      <cdr:x>0.11097</cdr:x>
      <cdr:y>0.89883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55F7DC9-3DD0-48DB-EA7D-4FA42F8645E7}"/>
            </a:ext>
          </a:extLst>
        </cdr:cNvPr>
        <cdr:cNvSpPr txBox="1"/>
      </cdr:nvSpPr>
      <cdr:spPr>
        <a:xfrm xmlns:a="http://schemas.openxmlformats.org/drawingml/2006/main" rot="16200000">
          <a:off x="-2066068" y="2201050"/>
          <a:ext cx="4913996" cy="641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BMI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435CD-08FE-4D3C-A26F-E657E118D405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6488" y="1162050"/>
            <a:ext cx="22574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AAF21B7-226C-44E7-B29B-8E3594FB97A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959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1pPr>
    <a:lvl2pPr marL="169218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2pPr>
    <a:lvl3pPr marL="3384377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3pPr>
    <a:lvl4pPr marL="5076566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4pPr>
    <a:lvl5pPr marL="6768755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5pPr>
    <a:lvl6pPr marL="8460943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6pPr>
    <a:lvl7pPr marL="10153132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7pPr>
    <a:lvl8pPr marL="11845320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8pPr>
    <a:lvl9pPr marL="13537509" algn="l" defTabSz="3384377" rtl="0" eaLnBrk="1" latinLnBrk="0" hangingPunct="1">
      <a:defRPr sz="44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6488" y="1162050"/>
            <a:ext cx="22574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F21B7-226C-44E7-B29B-8E3594FB97A3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9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4ED2-C743-416A-B5BC-E3DB3D3A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380"/>
            <a:ext cx="9144000" cy="249612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E5FEF-7D8F-4971-80A7-E14B313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5767"/>
            <a:ext cx="9144000" cy="17310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72D6-6E70-4754-A904-30EE25ED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A806-8DA4-4D35-8CBC-149C04BD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5542-4623-4A98-85BD-BD05D778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541D-0040-472E-8905-6CA573B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34547-54F4-448B-96E7-D33700FD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96537-7D23-43B0-A174-7ADDF14A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6AD-7A5B-49B4-94AD-41810293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E001-67FA-4915-82E7-5394B0B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F03E6-FD0C-4522-A921-31C3E73F5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81722"/>
            <a:ext cx="2628900" cy="6076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B9D5-3B4C-422E-BF49-FD631CC7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81722"/>
            <a:ext cx="7734300" cy="6076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4966-25FE-4497-ADF8-0589A27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9418-612E-461B-BC10-1A273C8A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4C95-A87B-43BB-B760-7B9E7C2A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3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883826"/>
            <a:ext cx="25733931" cy="14643947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092500"/>
            <a:ext cx="22706410" cy="10155340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162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1421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486402"/>
            <a:ext cx="26112371" cy="17496787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148716"/>
            <a:ext cx="26112371" cy="9201147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624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197167"/>
            <a:ext cx="12866966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604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39442"/>
            <a:ext cx="26112371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311133"/>
            <a:ext cx="12807832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364460"/>
            <a:ext cx="12807832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311133"/>
            <a:ext cx="12870909" cy="505332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364460"/>
            <a:ext cx="12870909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902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054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8192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056216"/>
            <a:ext cx="15326827" cy="298915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60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5C29-9A25-43E1-AAA5-E5102322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F61C-860D-45B7-804C-99F3FAF5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38BB-A994-4560-88CB-C48ED4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028-BC73-4801-A926-3B5ADE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A5A6-8385-4EB4-87CD-271FFE95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20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04160"/>
            <a:ext cx="9764544" cy="981456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056216"/>
            <a:ext cx="15326827" cy="298915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618720"/>
            <a:ext cx="9764544" cy="2337774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511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382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39433"/>
            <a:ext cx="6528093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39433"/>
            <a:ext cx="19205838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FA19-08AB-4C19-9D76-707E30220FE1}" type="datetimeFigureOut">
              <a:rPr lang="en-AU" smtClean="0"/>
              <a:t>13/07/2023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36D13-4433-4C30-B68C-5BC3116A8F9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6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4D79-CAB8-44DC-B04B-3223B800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87454"/>
            <a:ext cx="10515600" cy="298240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7F0C-B483-4EEC-8C4F-51DC125B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8076"/>
            <a:ext cx="10515600" cy="15683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3CD4-2E6E-4F9C-B3A4-44F8CCB5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721C-BCE2-44CF-A796-FA2FE3EB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D8F-0C90-46AE-B8EB-C5BD3D2D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712-927A-4BF2-BB4E-72F63721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7B32-58E9-42E7-841D-FED1C38FF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9BDB-29F1-4A90-8542-FCA7C6B24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608"/>
            <a:ext cx="5181600" cy="454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769E-FB0A-4A40-8EC3-62318B8B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6CE7-CAB0-44FD-AC2F-D3CF57BB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DD2B-1FFC-45E9-A876-D70AA576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981-EF18-4B21-A05F-7BF0E637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1722"/>
            <a:ext cx="10515600" cy="1385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40112-6EA9-4AEF-AE07-5F7E86BA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57579"/>
            <a:ext cx="5157787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480E2-E098-4359-989D-917FF5D81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18942"/>
            <a:ext cx="5157787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35C12-3842-4F08-A521-DEEC7ED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7579"/>
            <a:ext cx="5183188" cy="8613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B532-8CEC-48A7-A5CA-BE715804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8942"/>
            <a:ext cx="5183188" cy="3852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289C7-567E-419E-AE7E-AEA6834B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DEB70-2542-4327-B774-182A056F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51B2-0F7A-4B52-9984-89EB753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9CE3-3D6C-415F-944F-CFAA16E6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ADCD-1A5E-4C7A-BD93-23E00F53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A2113-9CDA-496A-8438-D8D8A87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70CEE-6C63-46CB-8570-CD1A29A3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BB500-E7F7-4974-8F97-2F43939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5913E-F8B9-49CE-805A-68613C9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8CE1-2A81-4281-8587-5301162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07F-D8BF-4531-85CD-1413DC5D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AB66-F16C-4460-9E1A-ABA4AAC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471E-95B2-4207-AAC3-0583F2FF4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5132-CF5F-4C4D-9F22-66A4D90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71AC-94E4-4472-A40A-E23B4143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7813-FA83-4DCF-B1AC-F0895D91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0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505-8A81-4EEA-9C35-0C1857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77982"/>
            <a:ext cx="3932237" cy="16729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0AF14-EE5A-44EE-A6C7-A4C1203E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32309"/>
            <a:ext cx="6172200" cy="50951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1D3D-3EAE-4E3A-8A1B-A6D1569B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150918"/>
            <a:ext cx="3932237" cy="3984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241A-7C2D-47B8-9507-34349C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C729-27CB-4F5A-A4F8-AFB71B2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A2F1-5E29-4617-9B68-55E96239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F936-45D8-480F-8096-EB4A4AE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722"/>
            <a:ext cx="10515600" cy="138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0B476-AB4E-4692-BB98-71D3E62B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8608"/>
            <a:ext cx="10515600" cy="454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B8F-3B56-4450-8999-CCD3ED4AC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36AD-083F-4986-8558-5BDD584A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275"/>
            <a:ext cx="41148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A50-7567-4F4E-A342-1977710DF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45275"/>
            <a:ext cx="2743200" cy="38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39442"/>
            <a:ext cx="26112371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197167"/>
            <a:ext cx="26112371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9294-D83F-45CE-B910-2413C32C8D97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8985623"/>
            <a:ext cx="10217884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8985623"/>
            <a:ext cx="6811923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8F8-6BFD-430C-B5DF-9E2FD4EADA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4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hyperlink" Target="https://doi.org/10.1101/2023.07.07.23292390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2.xml"/><Relationship Id="rId20" Type="http://schemas.openxmlformats.org/officeDocument/2006/relationships/hyperlink" Target="https://computational-nutrition-lab.github.io/Diet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23" Type="http://schemas.openxmlformats.org/officeDocument/2006/relationships/image" Target="../media/image16.svg"/><Relationship Id="rId28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hyperlink" Target="https://github.com/computational-nutrition-lab/DietR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image" Target="../media/image15.png"/><Relationship Id="rId27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2232059"/>
            <a:ext cx="8807653" cy="6034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D1EE46A-C5E2-463F-B90E-4E432D61A80D}"/>
              </a:ext>
            </a:extLst>
          </p:cNvPr>
          <p:cNvSpPr txBox="1">
            <a:spLocks/>
          </p:cNvSpPr>
          <p:nvPr/>
        </p:nvSpPr>
        <p:spPr>
          <a:xfrm>
            <a:off x="672633" y="374380"/>
            <a:ext cx="29551779" cy="4673600"/>
          </a:xfrm>
          <a:prstGeom prst="rect">
            <a:avLst/>
          </a:prstGeom>
          <a:noFill/>
        </p:spPr>
        <p:txBody>
          <a:bodyPr vert="horz" lIns="274320" tIns="900000" rIns="274320" bIns="900000" rtlCol="0" anchor="ctr">
            <a:no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0" b="1" kern="1200" baseline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DietR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8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dietary analysis tool for ASA24 and NHANES in 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800465" y="22236328"/>
            <a:ext cx="19730993" cy="1828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AAADBF-1DFC-4B28-93EF-C36854E6D46C}"/>
              </a:ext>
            </a:extLst>
          </p:cNvPr>
          <p:cNvSpPr txBox="1">
            <a:spLocks/>
          </p:cNvSpPr>
          <p:nvPr/>
        </p:nvSpPr>
        <p:spPr>
          <a:xfrm>
            <a:off x="870329" y="4145077"/>
            <a:ext cx="23125676" cy="1810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175882" rtl="0" eaLnBrk="1" latinLnBrk="0" hangingPunct="1">
              <a:defRPr sz="4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87941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882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823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764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705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646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5587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3528" algn="l" defTabSz="4175882" rtl="0" eaLnBrk="1" latinLnBrk="0" hangingPunct="1">
              <a:defRPr sz="82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 Sadohara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Jacobs</a:t>
            </a:r>
            <a:r>
              <a:rPr lang="pt-BR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Mark A. Pereira</a:t>
            </a:r>
            <a:r>
              <a:rPr lang="pt-BR" sz="4800" baseline="30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4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Abigail Johnson</a:t>
            </a:r>
            <a:r>
              <a:rPr lang="en-US" sz="48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Kyoto-city, Kyoto, Japan </a:t>
            </a:r>
            <a:r>
              <a:rPr lang="en-US" sz="4000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Epidemiology &amp; Community Health, University of Minnesota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205319" y="22406896"/>
            <a:ext cx="190709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Use case vignette: nuts/seeds/legumes diversity &amp; body measures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50691" y="22407140"/>
            <a:ext cx="453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Availability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06B42A-5C5A-4D33-BB12-AD002F641399}"/>
              </a:ext>
            </a:extLst>
          </p:cNvPr>
          <p:cNvSpPr/>
          <p:nvPr/>
        </p:nvSpPr>
        <p:spPr>
          <a:xfrm>
            <a:off x="11432426" y="6246341"/>
            <a:ext cx="1822026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80E312-F790-4919-8988-959084F9BB07}"/>
              </a:ext>
            </a:extLst>
          </p:cNvPr>
          <p:cNvSpPr txBox="1"/>
          <p:nvPr/>
        </p:nvSpPr>
        <p:spPr>
          <a:xfrm>
            <a:off x="11781503" y="6335734"/>
            <a:ext cx="75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Functionality of DietR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6246341"/>
            <a:ext cx="10265350" cy="6754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1144926" y="6334378"/>
            <a:ext cx="925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794788" y="13434506"/>
            <a:ext cx="28857898" cy="836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1210065" y="7196676"/>
            <a:ext cx="9480435" cy="54291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20000"/>
              </a:lnSpc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24-hour recall data can be complicated and difficult. </a:t>
            </a:r>
          </a:p>
          <a:p>
            <a:pPr marL="571500" indent="-571500">
              <a:lnSpc>
                <a:spcPct val="120000"/>
              </a:lnSpc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dietary datasets and dietary analysis tools are written in SAS.</a:t>
            </a:r>
          </a:p>
          <a:p>
            <a:pPr marL="571500" indent="-571500"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is open-source and customizable with packages.</a:t>
            </a:r>
          </a:p>
          <a:p>
            <a:pPr marL="571500" indent="-571500">
              <a:spcAft>
                <a:spcPts val="1200"/>
              </a:spcAft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developed a package “DietR” to analyze NHANES and ASA24 data with R.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5063" y="26072551"/>
            <a:ext cx="9064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 2015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16, n=3,641, 18+ yo, with waist circumference &amp; BMI.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reported food items with their foodcodes starting with 4 (Foodcode 4xxxxxxxx: nuts/seeds/legumes) 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2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of recalls.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nuts/seeds/legumes </a:t>
            </a:r>
            <a:r>
              <a:rPr lang="el-GR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diversity groups (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covariance (ANCOVA) with </a:t>
            </a:r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Sex, Race,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Income, Education, KCAL as covariates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35344348"/>
            <a:ext cx="8807653" cy="5178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10" y="35490048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02892-ABE2-47D7-8382-D0EB4BDF8D02}"/>
              </a:ext>
            </a:extLst>
          </p:cNvPr>
          <p:cNvSpPr txBox="1"/>
          <p:nvPr/>
        </p:nvSpPr>
        <p:spPr>
          <a:xfrm>
            <a:off x="21183245" y="36269996"/>
            <a:ext cx="81031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was supported by internal institutional start-up funds from the University of Minnesota. The authors would like to thank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 Hutti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create_corr_frame function which generates a correlation table with ordination axes and variables;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Pajau Vangay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collapse_by_correlation function which removes correlated variables; and </a:t>
            </a: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Suzie Hoops </a:t>
            </a: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matrix multiplication operation and her insights into statistical analyses.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2724708-96BC-4D73-90BB-87790206B093}"/>
              </a:ext>
            </a:extLst>
          </p:cNvPr>
          <p:cNvSpPr/>
          <p:nvPr/>
        </p:nvSpPr>
        <p:spPr>
          <a:xfrm>
            <a:off x="20845034" y="28534385"/>
            <a:ext cx="8807653" cy="649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FE3327-F41E-4510-9CD2-4AAB0E264DDA}"/>
              </a:ext>
            </a:extLst>
          </p:cNvPr>
          <p:cNvSpPr txBox="1"/>
          <p:nvPr/>
        </p:nvSpPr>
        <p:spPr>
          <a:xfrm>
            <a:off x="21029909" y="28726610"/>
            <a:ext cx="6822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83245" y="29506558"/>
            <a:ext cx="781765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 algn="just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Johnson AJ, Vangay P, Al-Ghalith GA, et al. Daily sampling reveals personalized diet-microbiome associations in humans. Cell Host Microbe. 2019;25(6):789-802.</a:t>
            </a:r>
          </a:p>
          <a:p>
            <a:pPr marL="465138" indent="-465138" algn="just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Simpson GL, Minchin PR, De Caceres M, et al. vegan: Community Ecology Package. 2022.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138" indent="-465138" algn="just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Karlsen MC, Ellmore GS, McKeown N. Seeds—Health benefits, barriers to incorporation, and strategies for practitioners in supporting consumption among consumers. Nutr Today. 2016;51(1):50-59.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138" indent="-465138" algn="just"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Mitchell DC, Marinangeli CPF, Pigat S, et al. Pulse intake improves nutrient density among US adult consumers. Nutrients. 2021;13(8):2668.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C0FCAA-15B0-4B11-9A1F-4380EC68CF7E}"/>
              </a:ext>
            </a:extLst>
          </p:cNvPr>
          <p:cNvSpPr txBox="1"/>
          <p:nvPr/>
        </p:nvSpPr>
        <p:spPr>
          <a:xfrm>
            <a:off x="1392897" y="24054154"/>
            <a:ext cx="1773430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rgbClr val="81D31A"/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studies suggest nuts/seeds/legumes have positive impacts on health [3].</a:t>
            </a:r>
          </a:p>
          <a:p>
            <a:pPr marL="457200" indent="-457200">
              <a:spcAft>
                <a:spcPts val="300"/>
              </a:spcAft>
              <a:buClr>
                <a:srgbClr val="81D31A"/>
              </a:buClr>
              <a:buSzPct val="130000"/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diversity of nuts/seeds/legumes consumption related to body measures, e.g</a:t>
            </a:r>
            <a:r>
              <a:rPr lang="en-AU" sz="3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waist size or BMI?</a:t>
            </a:r>
            <a:endParaRPr lang="en-AU" sz="3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08F80B09-FCE4-E4AC-28F8-F1AC55681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786" y="4607818"/>
            <a:ext cx="1348594" cy="1044974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280A4F84-ABFE-8B77-7F25-BC9376A8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0491"/>
              </p:ext>
            </p:extLst>
          </p:nvPr>
        </p:nvGraphicFramePr>
        <p:xfrm>
          <a:off x="12033544" y="7318351"/>
          <a:ext cx="16967357" cy="5218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403">
                  <a:extLst>
                    <a:ext uri="{9D8B030D-6E8A-4147-A177-3AD203B41FA5}">
                      <a16:colId xmlns:a16="http://schemas.microsoft.com/office/drawing/2014/main" val="2917085031"/>
                    </a:ext>
                  </a:extLst>
                </a:gridCol>
                <a:gridCol w="13852954">
                  <a:extLst>
                    <a:ext uri="{9D8B030D-6E8A-4147-A177-3AD203B41FA5}">
                      <a16:colId xmlns:a16="http://schemas.microsoft.com/office/drawing/2014/main" val="3462134729"/>
                    </a:ext>
                  </a:extLst>
                </a:gridCol>
              </a:tblGrid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Load, filter, compute total food intake for each participant, compute means of food intake across days/groups, filter the total data for outliers.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158000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summary, % KCAL by macronutrients in barcharts.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15681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α−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indices for dietary records, participants, or food groups.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440015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component analysis (PCA),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means, select the optimal </a:t>
                      </a:r>
                      <a:r>
                        <a:rPr lang="en-AU" sz="3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3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493302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Foodtree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foodtrees [1] where foods in FNDDS are hierarchically grouped, visualize foodtrees, generate individual food consumption tables 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011327"/>
                  </a:ext>
                </a:extLst>
              </a:tr>
              <a:tr h="733566"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2E9A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Principal Coordinate Analysis (PCoA) based on their food consumption amount and the similarity of foods taken into account </a:t>
                      </a:r>
                      <a:r>
                        <a:rPr lang="en-AU" sz="3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(“vegan” package [2]).</a:t>
                      </a:r>
                      <a:endParaRPr lang="en-US" sz="3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85754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CA6DA-968B-CC2A-E3F7-6FBA5A316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98714"/>
              </p:ext>
            </p:extLst>
          </p:nvPr>
        </p:nvGraphicFramePr>
        <p:xfrm>
          <a:off x="10913064" y="26106425"/>
          <a:ext cx="9064799" cy="30972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92053">
                  <a:extLst>
                    <a:ext uri="{9D8B030D-6E8A-4147-A177-3AD203B41FA5}">
                      <a16:colId xmlns:a16="http://schemas.microsoft.com/office/drawing/2014/main" val="2769718082"/>
                    </a:ext>
                  </a:extLst>
                </a:gridCol>
                <a:gridCol w="1186411">
                  <a:extLst>
                    <a:ext uri="{9D8B030D-6E8A-4147-A177-3AD203B41FA5}">
                      <a16:colId xmlns:a16="http://schemas.microsoft.com/office/drawing/2014/main" val="399519588"/>
                    </a:ext>
                  </a:extLst>
                </a:gridCol>
                <a:gridCol w="3442918">
                  <a:extLst>
                    <a:ext uri="{9D8B030D-6E8A-4147-A177-3AD203B41FA5}">
                      <a16:colId xmlns:a16="http://schemas.microsoft.com/office/drawing/2014/main" val="1678986554"/>
                    </a:ext>
                  </a:extLst>
                </a:gridCol>
                <a:gridCol w="2543417">
                  <a:extLst>
                    <a:ext uri="{9D8B030D-6E8A-4147-A177-3AD203B41FA5}">
                      <a16:colId xmlns:a16="http://schemas.microsoft.com/office/drawing/2014/main" val="2422720327"/>
                    </a:ext>
                  </a:extLst>
                </a:gridCol>
              </a:tblGrid>
              <a:tr h="10253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DivGroup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nuts/seeds/legumes consumed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Diversity </a:t>
                      </a:r>
                    </a:p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8610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1,819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8136529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0634495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0.66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3228961"/>
                  </a:ext>
                </a:extLst>
              </a:tr>
              <a:tr h="517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 </a:t>
                      </a:r>
                      <a:r>
                        <a:rPr lang="el-GR" sz="3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−</a:t>
                      </a:r>
                      <a:r>
                        <a:rPr lang="en-US" sz="3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1.95 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9381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91AB4-AB80-7F54-C45C-F99E673B09E1}"/>
              </a:ext>
            </a:extLst>
          </p:cNvPr>
          <p:cNvSpPr txBox="1"/>
          <p:nvPr/>
        </p:nvSpPr>
        <p:spPr>
          <a:xfrm>
            <a:off x="2579565" y="14228481"/>
            <a:ext cx="35604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CA857-FD74-1D77-575A-2BDA39197A51}"/>
              </a:ext>
            </a:extLst>
          </p:cNvPr>
          <p:cNvSpPr txBox="1"/>
          <p:nvPr/>
        </p:nvSpPr>
        <p:spPr>
          <a:xfrm>
            <a:off x="9652959" y="14207478"/>
            <a:ext cx="4306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EC945D-7B19-08E5-AA97-D4D45CB937D0}"/>
              </a:ext>
            </a:extLst>
          </p:cNvPr>
          <p:cNvSpPr txBox="1"/>
          <p:nvPr/>
        </p:nvSpPr>
        <p:spPr>
          <a:xfrm>
            <a:off x="17597744" y="14112228"/>
            <a:ext cx="2317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CC1340-1913-22AC-6FBD-B17CF6D45D74}"/>
              </a:ext>
            </a:extLst>
          </p:cNvPr>
          <p:cNvSpPr txBox="1"/>
          <p:nvPr/>
        </p:nvSpPr>
        <p:spPr>
          <a:xfrm>
            <a:off x="23732958" y="14224276"/>
            <a:ext cx="2957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027487">
              <a:defRPr/>
            </a:pPr>
            <a:r>
              <a:rPr lang="en-GB" sz="3200" b="1" dirty="0">
                <a:solidFill>
                  <a:srgbClr val="6C2E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</a:t>
            </a:r>
          </a:p>
        </p:txBody>
      </p:sp>
      <p:pic>
        <p:nvPicPr>
          <p:cNvPr id="32" name="Picture 31" descr="Chart, pie chart&#10;&#10;Description automatically generated">
            <a:extLst>
              <a:ext uri="{FF2B5EF4-FFF2-40B4-BE49-F238E27FC236}">
                <a16:creationId xmlns:a16="http://schemas.microsoft.com/office/drawing/2014/main" id="{42827369-8FC3-0931-76CB-87AA81E8AD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0098" r="4203" b="7785"/>
          <a:stretch/>
        </p:blipFill>
        <p:spPr>
          <a:xfrm>
            <a:off x="16073080" y="14762040"/>
            <a:ext cx="5506358" cy="4929286"/>
          </a:xfrm>
          <a:prstGeom prst="rect">
            <a:avLst/>
          </a:prstGeom>
        </p:spPr>
      </p:pic>
      <p:pic>
        <p:nvPicPr>
          <p:cNvPr id="54" name="Picture 53" descr="Chart, bar chart&#10;&#10;Description automatically generated">
            <a:extLst>
              <a:ext uri="{FF2B5EF4-FFF2-40B4-BE49-F238E27FC236}">
                <a16:creationId xmlns:a16="http://schemas.microsoft.com/office/drawing/2014/main" id="{2D7150F3-CDB1-232D-E530-79FA52DD9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59" y="14931619"/>
            <a:ext cx="6845484" cy="4747674"/>
          </a:xfrm>
          <a:prstGeom prst="rect">
            <a:avLst/>
          </a:prstGeom>
        </p:spPr>
      </p:pic>
      <p:pic>
        <p:nvPicPr>
          <p:cNvPr id="70" name="Graphic 69" descr="Smart Phone with solid fill">
            <a:extLst>
              <a:ext uri="{FF2B5EF4-FFF2-40B4-BE49-F238E27FC236}">
                <a16:creationId xmlns:a16="http://schemas.microsoft.com/office/drawing/2014/main" id="{C7E8C072-0E44-F69C-9953-BBF798C02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541664">
            <a:off x="28260523" y="26933176"/>
            <a:ext cx="1013692" cy="101369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B518B16-F0FD-1AE3-4B82-F8CEEFB0A90A}"/>
              </a:ext>
            </a:extLst>
          </p:cNvPr>
          <p:cNvSpPr txBox="1"/>
          <p:nvPr/>
        </p:nvSpPr>
        <p:spPr>
          <a:xfrm>
            <a:off x="794789" y="23337968"/>
            <a:ext cx="9016137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Background and Research question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88435D-5E1E-AF54-1CF4-1F107371834D}"/>
              </a:ext>
            </a:extLst>
          </p:cNvPr>
          <p:cNvSpPr txBox="1"/>
          <p:nvPr/>
        </p:nvSpPr>
        <p:spPr>
          <a:xfrm>
            <a:off x="782840" y="25361750"/>
            <a:ext cx="2989060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Methods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C99110D-A387-BA51-25C7-5134DD0E5B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3" b="10776"/>
          <a:stretch/>
        </p:blipFill>
        <p:spPr>
          <a:xfrm>
            <a:off x="8847094" y="14902965"/>
            <a:ext cx="6626758" cy="47763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672C6F8-6E2F-9315-5F29-76FB1CBDFCE4}"/>
              </a:ext>
            </a:extLst>
          </p:cNvPr>
          <p:cNvSpPr txBox="1"/>
          <p:nvPr/>
        </p:nvSpPr>
        <p:spPr>
          <a:xfrm>
            <a:off x="1392897" y="20849333"/>
            <a:ext cx="28006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plots created with DietR using a set of simulated ASA24 dietary records designed to show differences in eating patterns. The example dataset includes 15 imagined people with 5 different diets: Vegetarian, Vegan, Keto, American, and Japanese.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97F631-5164-59D7-A5F3-0C7DFB90AE51}"/>
              </a:ext>
            </a:extLst>
          </p:cNvPr>
          <p:cNvSpPr txBox="1"/>
          <p:nvPr/>
        </p:nvSpPr>
        <p:spPr>
          <a:xfrm>
            <a:off x="1144926" y="13520801"/>
            <a:ext cx="415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1F3600"/>
                </a:solidFill>
                <a:latin typeface="Consolas" panose="020B0609020204030204" pitchFamily="49" charset="0"/>
                <a:cs typeface="Aharoni" panose="02010803020104030203" pitchFamily="2" charset="-79"/>
              </a:rPr>
              <a:t>Demonstration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B716A-BB92-365D-404F-8E7585710112}"/>
              </a:ext>
            </a:extLst>
          </p:cNvPr>
          <p:cNvSpPr txBox="1"/>
          <p:nvPr/>
        </p:nvSpPr>
        <p:spPr>
          <a:xfrm>
            <a:off x="1542280" y="19726460"/>
            <a:ext cx="5748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%KCAL from three macronutrients. Error bars: standard deviation.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A1DFBB-20E9-6A40-5A78-AC950DC1A484}"/>
              </a:ext>
            </a:extLst>
          </p:cNvPr>
          <p:cNvSpPr txBox="1"/>
          <p:nvPr/>
        </p:nvSpPr>
        <p:spPr>
          <a:xfrm>
            <a:off x="9155255" y="19723322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PCA based on food categories averaged across 3 days.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775DE1-2ABA-1740-7C99-19B05FAEA9BC}"/>
              </a:ext>
            </a:extLst>
          </p:cNvPr>
          <p:cNvSpPr txBox="1"/>
          <p:nvPr/>
        </p:nvSpPr>
        <p:spPr>
          <a:xfrm>
            <a:off x="16151562" y="19779414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4-level hierarchical grouping of all reported food items.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0FCB8-4653-E3C3-9FD6-057858165A5B}"/>
              </a:ext>
            </a:extLst>
          </p:cNvPr>
          <p:cNvSpPr txBox="1"/>
          <p:nvPr/>
        </p:nvSpPr>
        <p:spPr>
          <a:xfrm>
            <a:off x="22738625" y="19776738"/>
            <a:ext cx="541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PCoA with consumption and food hierarchy.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74345-73F3-FA53-EA58-9CE283E0383E}"/>
              </a:ext>
            </a:extLst>
          </p:cNvPr>
          <p:cNvSpPr txBox="1"/>
          <p:nvPr/>
        </p:nvSpPr>
        <p:spPr>
          <a:xfrm>
            <a:off x="794788" y="30696685"/>
            <a:ext cx="6083392" cy="584775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Results &amp; Discussion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DEBD6-6764-FCB0-2427-2FF954605E9B}"/>
              </a:ext>
            </a:extLst>
          </p:cNvPr>
          <p:cNvSpPr txBox="1"/>
          <p:nvPr/>
        </p:nvSpPr>
        <p:spPr>
          <a:xfrm>
            <a:off x="1326674" y="31425997"/>
            <a:ext cx="18510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diverse nuts/seeds/legumes consumption is associated with lower waist circumference.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Div2 had 3.8 cm lower waist circumference than DivNA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&lt;0.001) and 3.4 cm lower than Div0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&lt;0.01).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Div2 had 1.4 lower BMI than DivNA and Div0 (</a:t>
            </a:r>
            <a:r>
              <a:rPr lang="en-US" sz="2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&lt;0.01 for both).</a:t>
            </a:r>
          </a:p>
          <a:p>
            <a:pPr marL="457200" indent="-457200">
              <a:spcAft>
                <a:spcPts val="2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contrast, higher KCAL intake was associated with increased nuts/seeds/legume diversity.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64E999-9451-81AF-50F4-B26674E63BB1}"/>
              </a:ext>
            </a:extLst>
          </p:cNvPr>
          <p:cNvSpPr txBox="1"/>
          <p:nvPr/>
        </p:nvSpPr>
        <p:spPr>
          <a:xfrm>
            <a:off x="1310962" y="33333647"/>
            <a:ext cx="609768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intake in NHANES is associated with better quality diets [4]. Thus, nuts/seeds/ legumes diversity could be a useful index to explore the health-promoting effects of this food group.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exercise, drinking, and smoking habits may be confounders.</a:t>
            </a:r>
          </a:p>
          <a:p>
            <a:pPr marL="457200" indent="-457200"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day-data may have been insufficient to capture nuts/seeds/legumes diversity.</a:t>
            </a:r>
          </a:p>
        </p:txBody>
      </p:sp>
      <p:pic>
        <p:nvPicPr>
          <p:cNvPr id="69" name="Graphic 68" descr="Weight Loss with solid fill">
            <a:extLst>
              <a:ext uri="{FF2B5EF4-FFF2-40B4-BE49-F238E27FC236}">
                <a16:creationId xmlns:a16="http://schemas.microsoft.com/office/drawing/2014/main" id="{1262E031-BC08-AFBD-CE8A-2A2DE607FB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69619">
            <a:off x="18643894" y="24692008"/>
            <a:ext cx="1071025" cy="1071025"/>
          </a:xfrm>
          <a:prstGeom prst="rect">
            <a:avLst/>
          </a:prstGeom>
        </p:spPr>
      </p:pic>
      <p:pic>
        <p:nvPicPr>
          <p:cNvPr id="75" name="Graphic 74" descr="Alterations &amp; Tailoring outline">
            <a:extLst>
              <a:ext uri="{FF2B5EF4-FFF2-40B4-BE49-F238E27FC236}">
                <a16:creationId xmlns:a16="http://schemas.microsoft.com/office/drawing/2014/main" id="{6C25C715-2B8C-99AE-B98F-4B59CE767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005103">
            <a:off x="19124838" y="237317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F30681-B389-FD63-DD7B-28A407814827}"/>
              </a:ext>
            </a:extLst>
          </p:cNvPr>
          <p:cNvSpPr txBox="1"/>
          <p:nvPr/>
        </p:nvSpPr>
        <p:spPr>
          <a:xfrm>
            <a:off x="10902919" y="29327341"/>
            <a:ext cx="906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chemeClr val="accent3">
                  <a:lumMod val="75000"/>
                </a:schemeClr>
              </a:buClr>
              <a:buSzPct val="130000"/>
            </a:pP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α−</a:t>
            </a:r>
            <a:r>
              <a:rPr lang="en-A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groups. DivNA represents no intake of nuts/seeds/legumes. Div0 are individuals who consumed 1 type of nuts/seeds/legumes. Div1 and Div2 consumed more than 1 type of nuts/seeds/legumes. </a:t>
            </a:r>
            <a:endParaRPr lang="en-AU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DAE09-4C65-6861-CD9E-78146668952D}"/>
              </a:ext>
            </a:extLst>
          </p:cNvPr>
          <p:cNvSpPr txBox="1"/>
          <p:nvPr/>
        </p:nvSpPr>
        <p:spPr>
          <a:xfrm rot="10800000">
            <a:off x="29011787" y="4554185"/>
            <a:ext cx="821031" cy="584775"/>
          </a:xfrm>
          <a:prstGeom prst="homePlate">
            <a:avLst/>
          </a:prstGeom>
          <a:solidFill>
            <a:srgbClr val="D8EBCD"/>
          </a:solidFill>
        </p:spPr>
        <p:txBody>
          <a:bodyPr wrap="square">
            <a:spAutoFit/>
          </a:bodyPr>
          <a:lstStyle/>
          <a:p>
            <a:pPr defTabSz="3027487">
              <a:defRPr/>
            </a:pP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C713E8-8F71-C181-DBA3-91E244B90F24}"/>
              </a:ext>
            </a:extLst>
          </p:cNvPr>
          <p:cNvGrpSpPr/>
          <p:nvPr/>
        </p:nvGrpSpPr>
        <p:grpSpPr>
          <a:xfrm>
            <a:off x="950006" y="39412409"/>
            <a:ext cx="3909718" cy="972388"/>
            <a:chOff x="831860" y="39270312"/>
            <a:chExt cx="4496664" cy="11183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39FE3-1CD7-799F-9022-4E6FAF36174C}"/>
                </a:ext>
              </a:extLst>
            </p:cNvPr>
            <p:cNvSpPr/>
            <p:nvPr/>
          </p:nvSpPr>
          <p:spPr>
            <a:xfrm>
              <a:off x="962773" y="39382073"/>
              <a:ext cx="4365751" cy="896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8" name="Picture 27" descr="Shape&#10;&#10;Description automatically generated">
              <a:extLst>
                <a:ext uri="{FF2B5EF4-FFF2-40B4-BE49-F238E27FC236}">
                  <a16:creationId xmlns:a16="http://schemas.microsoft.com/office/drawing/2014/main" id="{7E003BDE-F26E-8538-C0A4-991A8B739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344"/>
            <a:stretch/>
          </p:blipFill>
          <p:spPr>
            <a:xfrm>
              <a:off x="831860" y="39356831"/>
              <a:ext cx="1253125" cy="1024817"/>
            </a:xfrm>
            <a:prstGeom prst="rect">
              <a:avLst/>
            </a:prstGeom>
          </p:spPr>
        </p:pic>
        <p:pic>
          <p:nvPicPr>
            <p:cNvPr id="40" name="Picture 39" descr="Shape&#10;&#10;Description automatically generated">
              <a:extLst>
                <a:ext uri="{FF2B5EF4-FFF2-40B4-BE49-F238E27FC236}">
                  <a16:creationId xmlns:a16="http://schemas.microsoft.com/office/drawing/2014/main" id="{E5E351A6-DFBB-B0DC-0902-209551451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71"/>
            <a:stretch/>
          </p:blipFill>
          <p:spPr>
            <a:xfrm>
              <a:off x="2075722" y="39270312"/>
              <a:ext cx="2767160" cy="111836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B4AC10-8779-30D0-7F06-9B12E471939D}"/>
              </a:ext>
            </a:extLst>
          </p:cNvPr>
          <p:cNvGrpSpPr/>
          <p:nvPr/>
        </p:nvGrpSpPr>
        <p:grpSpPr>
          <a:xfrm>
            <a:off x="7460075" y="33567016"/>
            <a:ext cx="13040312" cy="6626000"/>
            <a:chOff x="7460075" y="33567016"/>
            <a:chExt cx="13040312" cy="6626000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4D535927-A1F8-4FFC-A1B7-6297A959B0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744188"/>
                </p:ext>
              </p:extLst>
            </p:nvPr>
          </p:nvGraphicFramePr>
          <p:xfrm>
            <a:off x="7460075" y="33629870"/>
            <a:ext cx="6411771" cy="5539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1DCFE03F-C47B-4B91-B798-11BFFC114D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4805545"/>
                </p:ext>
              </p:extLst>
            </p:nvPr>
          </p:nvGraphicFramePr>
          <p:xfrm>
            <a:off x="14048665" y="33629870"/>
            <a:ext cx="6411771" cy="5539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B3C327BE-AF9C-5487-173B-36F5839DC1E6}"/>
                </a:ext>
              </a:extLst>
            </p:cNvPr>
            <p:cNvSpPr/>
            <p:nvPr/>
          </p:nvSpPr>
          <p:spPr>
            <a:xfrm rot="5400000">
              <a:off x="12499759" y="34546540"/>
              <a:ext cx="189006" cy="1463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C28EA1F5-0048-40C0-B240-5CEE2E7B3DB8}"/>
                </a:ext>
              </a:extLst>
            </p:cNvPr>
            <p:cNvSpPr/>
            <p:nvPr/>
          </p:nvSpPr>
          <p:spPr>
            <a:xfrm rot="5400000">
              <a:off x="11951119" y="33508359"/>
              <a:ext cx="189006" cy="256032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Left Bracket 50">
              <a:extLst>
                <a:ext uri="{FF2B5EF4-FFF2-40B4-BE49-F238E27FC236}">
                  <a16:creationId xmlns:a16="http://schemas.microsoft.com/office/drawing/2014/main" id="{F374D524-89F2-B32F-7899-887BB09FB48E}"/>
                </a:ext>
              </a:extLst>
            </p:cNvPr>
            <p:cNvSpPr/>
            <p:nvPr/>
          </p:nvSpPr>
          <p:spPr>
            <a:xfrm rot="5400000">
              <a:off x="11356759" y="32491410"/>
              <a:ext cx="189006" cy="3749040"/>
            </a:xfrm>
            <a:prstGeom prst="leftBracket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BB649A-5C07-01FB-D4FC-819E0AAC6C99}"/>
                </a:ext>
              </a:extLst>
            </p:cNvPr>
            <p:cNvSpPr txBox="1"/>
            <p:nvPr/>
          </p:nvSpPr>
          <p:spPr>
            <a:xfrm>
              <a:off x="17597744" y="34762615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−1.4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21C22B8-D487-A195-285A-E8F4B166AC29}"/>
                </a:ext>
              </a:extLst>
            </p:cNvPr>
            <p:cNvSpPr/>
            <p:nvPr/>
          </p:nvSpPr>
          <p:spPr>
            <a:xfrm rot="5400000">
              <a:off x="18382654" y="33988136"/>
              <a:ext cx="189006" cy="256032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F95C0A-29A4-AC70-68F1-B8387A37400C}"/>
                </a:ext>
              </a:extLst>
            </p:cNvPr>
            <p:cNvSpPr txBox="1"/>
            <p:nvPr/>
          </p:nvSpPr>
          <p:spPr>
            <a:xfrm>
              <a:off x="17005368" y="34098987"/>
              <a:ext cx="175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−1.4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7E611113-E16D-3E37-7FEB-E3167B1045F6}"/>
                </a:ext>
              </a:extLst>
            </p:cNvPr>
            <p:cNvSpPr/>
            <p:nvPr/>
          </p:nvSpPr>
          <p:spPr>
            <a:xfrm rot="5400000">
              <a:off x="17788294" y="32751836"/>
              <a:ext cx="189006" cy="3749040"/>
            </a:xfrm>
            <a:prstGeom prst="leftBracket">
              <a:avLst/>
            </a:prstGeom>
            <a:ln w="22225">
              <a:solidFill>
                <a:schemeClr val="accent5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12D5DD-18E1-6061-F0D2-B8CED78E00FC}"/>
                </a:ext>
              </a:extLst>
            </p:cNvPr>
            <p:cNvSpPr txBox="1"/>
            <p:nvPr/>
          </p:nvSpPr>
          <p:spPr>
            <a:xfrm>
              <a:off x="7504213" y="33567016"/>
              <a:ext cx="669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0C162C-BCE6-ED77-A829-B474C998F443}"/>
                </a:ext>
              </a:extLst>
            </p:cNvPr>
            <p:cNvSpPr txBox="1"/>
            <p:nvPr/>
          </p:nvSpPr>
          <p:spPr>
            <a:xfrm>
              <a:off x="14084480" y="33567016"/>
              <a:ext cx="6694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322650-376B-37E8-09DA-2F113CD1A0C7}"/>
                </a:ext>
              </a:extLst>
            </p:cNvPr>
            <p:cNvSpPr txBox="1"/>
            <p:nvPr/>
          </p:nvSpPr>
          <p:spPr>
            <a:xfrm>
              <a:off x="7504213" y="38992687"/>
              <a:ext cx="12996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 charts showing emmeans ± SE for ANCOVA models for (A) waist circumference and (B) BMI; pairwise differences shown are significantly different. </a:t>
              </a:r>
            </a:p>
            <a:p>
              <a:pPr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***: </a:t>
              </a:r>
              <a:r>
                <a:rPr 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&lt;0.001, **: </a:t>
              </a:r>
              <a:r>
                <a:rPr 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&lt;0.01, *: </a:t>
              </a:r>
              <a:r>
                <a:rPr lang="en-US" sz="2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&lt;0.05.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8C56F0-BF9C-9382-F6F4-0674593C60C1}"/>
                </a:ext>
              </a:extLst>
            </p:cNvPr>
            <p:cNvSpPr txBox="1"/>
            <p:nvPr/>
          </p:nvSpPr>
          <p:spPr>
            <a:xfrm>
              <a:off x="10573833" y="34026256"/>
              <a:ext cx="17548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−3.8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5D8AD9-F0C7-EFC3-59CF-1D1C1D43FEF2}"/>
                </a:ext>
              </a:extLst>
            </p:cNvPr>
            <p:cNvSpPr txBox="1"/>
            <p:nvPr/>
          </p:nvSpPr>
          <p:spPr>
            <a:xfrm>
              <a:off x="11417966" y="34463317"/>
              <a:ext cx="134668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−3.4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64576E-4576-A9A2-09C1-6CF4C57BD0EE}"/>
                </a:ext>
              </a:extLst>
            </p:cNvPr>
            <p:cNvSpPr txBox="1"/>
            <p:nvPr/>
          </p:nvSpPr>
          <p:spPr>
            <a:xfrm>
              <a:off x="12117766" y="34943182"/>
              <a:ext cx="99665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3">
                    <a:lumMod val="75000"/>
                  </a:schemeClr>
                </a:buClr>
                <a:buSzPct val="130000"/>
              </a:pPr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−3.2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pic>
        <p:nvPicPr>
          <p:cNvPr id="74" name="Picture 73" descr="A picture containing text, diagram, screenshot, circle&#10;&#10;Description automatically generated">
            <a:extLst>
              <a:ext uri="{FF2B5EF4-FFF2-40B4-BE49-F238E27FC236}">
                <a16:creationId xmlns:a16="http://schemas.microsoft.com/office/drawing/2014/main" id="{5000B565-609A-813F-8C7E-D4FDFC7087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371" y="14881728"/>
            <a:ext cx="6747297" cy="48491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365EF7-049F-ED12-EB7C-3FF10CDEF837}"/>
              </a:ext>
            </a:extLst>
          </p:cNvPr>
          <p:cNvGrpSpPr/>
          <p:nvPr/>
        </p:nvGrpSpPr>
        <p:grpSpPr>
          <a:xfrm>
            <a:off x="25285874" y="4571242"/>
            <a:ext cx="4366811" cy="1096725"/>
            <a:chOff x="1316182" y="5202380"/>
            <a:chExt cx="4946072" cy="12422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C2C4F6-8E50-B174-366D-C18E6C41C88C}"/>
                </a:ext>
              </a:extLst>
            </p:cNvPr>
            <p:cNvSpPr/>
            <p:nvPr/>
          </p:nvSpPr>
          <p:spPr>
            <a:xfrm>
              <a:off x="1316182" y="5202380"/>
              <a:ext cx="4946072" cy="1242206"/>
            </a:xfrm>
            <a:prstGeom prst="rect">
              <a:avLst/>
            </a:prstGeom>
            <a:solidFill>
              <a:srgbClr val="7A00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logo&#10;&#10;Description automatically generated">
              <a:extLst>
                <a:ext uri="{FF2B5EF4-FFF2-40B4-BE49-F238E27FC236}">
                  <a16:creationId xmlns:a16="http://schemas.microsoft.com/office/drawing/2014/main" id="{23980B4A-8CF7-46C3-3A8B-EE532188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501" y="5349875"/>
              <a:ext cx="4657353" cy="96012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841CB2-97ED-6B1A-AB92-16644FC60EC9}"/>
              </a:ext>
            </a:extLst>
          </p:cNvPr>
          <p:cNvGrpSpPr/>
          <p:nvPr/>
        </p:nvGrpSpPr>
        <p:grpSpPr>
          <a:xfrm>
            <a:off x="21258920" y="23405970"/>
            <a:ext cx="8097131" cy="4403093"/>
            <a:chOff x="21258920" y="23405970"/>
            <a:chExt cx="8097131" cy="440309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844F234-F4F0-48E5-843D-B4D881FBBB03}"/>
                </a:ext>
              </a:extLst>
            </p:cNvPr>
            <p:cNvSpPr txBox="1"/>
            <p:nvPr/>
          </p:nvSpPr>
          <p:spPr>
            <a:xfrm>
              <a:off x="21258920" y="23431278"/>
              <a:ext cx="382040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0" indent="-571500">
                <a:buBlip>
                  <a:blip r:embed="rId3"/>
                </a:buBlip>
              </a:pPr>
              <a:r>
                <a:rPr lang="en-AU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 repo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4D0A43-804A-9AF6-AC09-72DB6D167ACE}"/>
                </a:ext>
              </a:extLst>
            </p:cNvPr>
            <p:cNvSpPr txBox="1"/>
            <p:nvPr/>
          </p:nvSpPr>
          <p:spPr>
            <a:xfrm>
              <a:off x="21258920" y="24994673"/>
              <a:ext cx="580548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0" indent="-571500">
                <a:buBlip>
                  <a:blip r:embed="rId3"/>
                </a:buBlip>
              </a:pPr>
              <a:r>
                <a:rPr lang="en-AU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with tutorials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C557D89-8C69-2995-31C9-76A1636AF81E}"/>
                </a:ext>
              </a:extLst>
            </p:cNvPr>
            <p:cNvSpPr txBox="1"/>
            <p:nvPr/>
          </p:nvSpPr>
          <p:spPr>
            <a:xfrm>
              <a:off x="21258920" y="26582870"/>
              <a:ext cx="507770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0" indent="-571500">
                <a:buBlip>
                  <a:blip r:embed="rId3"/>
                </a:buBlip>
              </a:pPr>
              <a:r>
                <a:rPr lang="en-AU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Preprint on medRxiv </a:t>
              </a:r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F1BAA7-B54D-5F2E-356D-1DC88F666770}"/>
                </a:ext>
              </a:extLst>
            </p:cNvPr>
            <p:cNvSpPr txBox="1"/>
            <p:nvPr/>
          </p:nvSpPr>
          <p:spPr>
            <a:xfrm>
              <a:off x="21259514" y="24195151"/>
              <a:ext cx="8096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u="sng" dirty="0">
                  <a:solidFill>
                    <a:srgbClr val="000000"/>
                  </a:solidFill>
                  <a:latin typeface="Arial" panose="020B0604020202020204" pitchFamily="34" charset="0"/>
                  <a:hlinkClick r:id="rId19"/>
                </a:rPr>
                <a:t>https://github.com/computational-nutrition-lab/DietR</a:t>
              </a:r>
              <a:endParaRPr lang="en-US" sz="2400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555A58-2E65-0112-06E6-FF1B966371D9}"/>
                </a:ext>
              </a:extLst>
            </p:cNvPr>
            <p:cNvSpPr txBox="1"/>
            <p:nvPr/>
          </p:nvSpPr>
          <p:spPr>
            <a:xfrm>
              <a:off x="21258920" y="25763586"/>
              <a:ext cx="77419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u="sng" dirty="0">
                  <a:solidFill>
                    <a:srgbClr val="1155CC"/>
                  </a:solidFill>
                  <a:latin typeface="Arial" panose="020B0604020202020204" pitchFamily="34" charset="0"/>
                  <a:hlinkClick r:id="rId20"/>
                </a:rPr>
                <a:t>https://computational-nutrition-lab.github.io/DietR/</a:t>
              </a:r>
              <a:endParaRPr lang="en-US" sz="2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7BEAE9-25BF-3EBD-A461-BC0BB7E9797D}"/>
                </a:ext>
              </a:extLst>
            </p:cNvPr>
            <p:cNvSpPr txBox="1"/>
            <p:nvPr/>
          </p:nvSpPr>
          <p:spPr>
            <a:xfrm>
              <a:off x="21258920" y="27347398"/>
              <a:ext cx="64498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u="sng" dirty="0">
                  <a:solidFill>
                    <a:srgbClr val="56C7AA"/>
                  </a:solidFill>
                  <a:latin typeface="Arial" panose="020B0604020202020204" pitchFamily="34" charset="0"/>
                  <a:hlinkClick r:id="rId21"/>
                </a:rPr>
                <a:t>https://doi.org/10.1101/2023.07.07.23292390</a:t>
              </a:r>
              <a:endParaRPr lang="en-US" sz="2400" dirty="0">
                <a:solidFill>
                  <a:srgbClr val="56C7AA"/>
                </a:solidFill>
              </a:endParaRP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E5124E0-7F8F-1364-A8FF-FB25F321A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4638051" y="23405970"/>
              <a:ext cx="713927" cy="713927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590D9344-B0EA-46ED-1534-48452EA3C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532159" y="24978398"/>
              <a:ext cx="713232" cy="71323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ACDF0C4-8342-3B4A-22F9-CE2D9A15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6351043" y="26551374"/>
              <a:ext cx="713927" cy="713927"/>
            </a:xfrm>
            <a:prstGeom prst="rect">
              <a:avLst/>
            </a:prstGeom>
          </p:spPr>
        </p:pic>
      </p:grpSp>
      <p:pic>
        <p:nvPicPr>
          <p:cNvPr id="68" name="Picture 67" descr="A hexagon with green leaves and black text&#10;&#10;Description automatically generated">
            <a:extLst>
              <a:ext uri="{FF2B5EF4-FFF2-40B4-BE49-F238E27FC236}">
                <a16:creationId xmlns:a16="http://schemas.microsoft.com/office/drawing/2014/main" id="{A302564C-1239-F9B7-8BE0-E4716C326BC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674" y="1286382"/>
            <a:ext cx="2546011" cy="29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</TotalTime>
  <Words>978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Consolas</vt:lpstr>
      <vt:lpstr>Lucida Console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 Sadohara</dc:creator>
  <cp:lastModifiedBy>Sadohara, Rie</cp:lastModifiedBy>
  <cp:revision>123</cp:revision>
  <cp:lastPrinted>2019-05-09T17:37:57Z</cp:lastPrinted>
  <dcterms:created xsi:type="dcterms:W3CDTF">2017-10-21T13:09:05Z</dcterms:created>
  <dcterms:modified xsi:type="dcterms:W3CDTF">2023-07-13T02:29:09Z</dcterms:modified>
</cp:coreProperties>
</file>