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4"/>
  </p:notesMasterIdLst>
  <p:sldIdLst>
    <p:sldId id="256" r:id="rId3"/>
  </p:sldIdLst>
  <p:sldSz cx="30275213" cy="4280376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7ED01A"/>
    <a:srgbClr val="F7F7F7"/>
    <a:srgbClr val="56C7AA"/>
    <a:srgbClr val="E2F9C7"/>
    <a:srgbClr val="6DC300"/>
    <a:srgbClr val="C5EB8F"/>
    <a:srgbClr val="1F3600"/>
    <a:srgbClr val="006600"/>
    <a:srgbClr val="A98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48" y="-5100"/>
      </p:cViewPr>
      <p:guideLst>
        <p:guide orient="horz" pos="13482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Waist\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BMI\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9433689329562"/>
          <c:y val="6.7276620684465105E-2"/>
          <c:w val="0.73202990585847294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plus>
            <c:min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Sheet1!$T$15:$T$18</c:f>
              <c:numCache>
                <c:formatCode>0</c:formatCode>
                <c:ptCount val="4"/>
                <c:pt idx="0">
                  <c:v>99.809817040061105</c:v>
                </c:pt>
                <c:pt idx="1">
                  <c:v>99.455013043041106</c:v>
                </c:pt>
                <c:pt idx="2">
                  <c:v>99.2700958938469</c:v>
                </c:pt>
                <c:pt idx="3">
                  <c:v>96.051246256646195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B-44BB-9A9B-675238A4E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04"/>
          <c:min val="94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2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'NEW(6.28)'!$T$14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rgbClr val="FDCBCB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plus>
            <c:min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'NEW(6.28)'!$S$15:$S$18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'NEW(6.28)'!$T$15:$T$18</c:f>
              <c:numCache>
                <c:formatCode>0</c:formatCode>
                <c:ptCount val="4"/>
                <c:pt idx="0">
                  <c:v>29.233804878220202</c:v>
                </c:pt>
                <c:pt idx="1">
                  <c:v>29.241590661609401</c:v>
                </c:pt>
                <c:pt idx="2">
                  <c:v>29.038371512135399</c:v>
                </c:pt>
                <c:pt idx="3">
                  <c:v>27.846636199183202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C-4889-BA46-296D97050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0.00869</cdr:x>
      <cdr:y>0.02708</cdr:y>
    </cdr:from>
    <cdr:to>
      <cdr:x>0.10869</cdr:x>
      <cdr:y>0.91424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80663" y="2286395"/>
          <a:ext cx="4913995" cy="641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</a:t>
          </a:r>
          <a:r>
            <a:rPr lang="en-US" sz="2600" baseline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(cm)</a:t>
          </a:r>
          <a:endParaRPr lang="en-US" sz="26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0.01097</cdr:x>
      <cdr:y>0.01167</cdr:y>
    </cdr:from>
    <cdr:to>
      <cdr:x>0.11097</cdr:x>
      <cdr:y>0.89883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66068" y="2201050"/>
          <a:ext cx="4913996" cy="641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5538" y="1162050"/>
            <a:ext cx="22193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4062"/>
            <a:ext cx="9144000" cy="25401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2140"/>
            <a:ext cx="9144000" cy="176153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88450"/>
            <a:ext cx="2628900" cy="61831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88450"/>
            <a:ext cx="7734300" cy="61831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141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573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691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367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74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1243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515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998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4623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6435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777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18959"/>
            <a:ext cx="10515600" cy="3034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82644"/>
            <a:ext cx="10515600" cy="15960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2248"/>
            <a:ext cx="5181600" cy="4629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2248"/>
            <a:ext cx="5181600" cy="4629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8450"/>
            <a:ext cx="10515600" cy="14102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788557"/>
            <a:ext cx="5157787" cy="8765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665102"/>
            <a:ext cx="5157787" cy="391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88557"/>
            <a:ext cx="5183188" cy="8765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5102"/>
            <a:ext cx="5183188" cy="391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86407"/>
            <a:ext cx="3932237" cy="17024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50504"/>
            <a:ext cx="6172200" cy="51849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188829"/>
            <a:ext cx="3932237" cy="4055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86407"/>
            <a:ext cx="3932237" cy="17024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50504"/>
            <a:ext cx="6172200" cy="51849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188829"/>
            <a:ext cx="3932237" cy="40550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50"/>
            <a:ext cx="10515600" cy="1410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2248"/>
            <a:ext cx="10515600" cy="462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62400"/>
            <a:ext cx="2743200" cy="388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62400"/>
            <a:ext cx="4114800" cy="388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62400"/>
            <a:ext cx="2743200" cy="388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1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hart" Target="../charts/chart1.xml"/><Relationship Id="rId26" Type="http://schemas.openxmlformats.org/officeDocument/2006/relationships/image" Target="../media/image19.svg"/><Relationship Id="rId3" Type="http://schemas.openxmlformats.org/officeDocument/2006/relationships/image" Target="../media/image1.png"/><Relationship Id="rId21" Type="http://schemas.openxmlformats.org/officeDocument/2006/relationships/hyperlink" Target="https://computational-nutrition-lab.github.io/Diet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jp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hyperlink" Target="https://github.com/computational-nutrition-lab/Diet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7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chart" Target="../charts/chart2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hyperlink" Target="https://doi.org/10.1101/2023.07.07.23292390" TargetMode="External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7D60F-5638-8867-AF71-126F110B310D}"/>
              </a:ext>
            </a:extLst>
          </p:cNvPr>
          <p:cNvGrpSpPr/>
          <p:nvPr/>
        </p:nvGrpSpPr>
        <p:grpSpPr>
          <a:xfrm>
            <a:off x="672634" y="745061"/>
            <a:ext cx="29551779" cy="40147978"/>
            <a:chOff x="672633" y="374380"/>
            <a:chExt cx="29551779" cy="4014797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897C25-F552-CCE6-A274-D16D666D9A1C}"/>
                </a:ext>
              </a:extLst>
            </p:cNvPr>
            <p:cNvGrpSpPr/>
            <p:nvPr/>
          </p:nvGrpSpPr>
          <p:grpSpPr>
            <a:xfrm>
              <a:off x="672633" y="374380"/>
              <a:ext cx="29551779" cy="12626230"/>
              <a:chOff x="672633" y="374380"/>
              <a:chExt cx="29551779" cy="12626230"/>
            </a:xfrm>
          </p:grpSpPr>
          <p:sp>
            <p:nvSpPr>
              <p:cNvPr id="13" name="Title Placeholder 1">
                <a:extLst>
                  <a:ext uri="{FF2B5EF4-FFF2-40B4-BE49-F238E27FC236}">
                    <a16:creationId xmlns:a16="http://schemas.microsoft.com/office/drawing/2014/main" id="{7D1EE46A-C5E2-463F-B90E-4E432D61A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633" y="374380"/>
                <a:ext cx="29551779" cy="4673600"/>
              </a:xfrm>
              <a:prstGeom prst="rect">
                <a:avLst/>
              </a:prstGeom>
              <a:noFill/>
            </p:spPr>
            <p:txBody>
              <a:bodyPr vert="horz" lIns="274320" tIns="900000" rIns="274320" bIns="900000" rtlCol="0" anchor="ctr">
                <a:noAutofit/>
              </a:bodyPr>
              <a:lstStyle>
                <a:lvl1pPr algn="l" defTabSz="302748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4000" b="1" kern="1200" baseline="0">
                    <a:ln>
                      <a:noFill/>
                    </a:ln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9600" i="1" spc="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DietR</a:t>
                </a:r>
                <a:r>
                  <a:rPr lang="en-US" sz="8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  <a:r>
                  <a:rPr lang="en-US" sz="8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</a:p>
              <a:p>
                <a:r>
                  <a:rPr lang="en-US" sz="8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dietary analysis tool for ASA24 and NHANES in R</a:t>
                </a:r>
              </a:p>
            </p:txBody>
          </p:sp>
          <p:sp>
            <p:nvSpPr>
              <p:cNvPr id="6" name="Date Placeholder 3">
                <a:extLst>
                  <a:ext uri="{FF2B5EF4-FFF2-40B4-BE49-F238E27FC236}">
                    <a16:creationId xmlns:a16="http://schemas.microsoft.com/office/drawing/2014/main" id="{0CAAADBF-1DFC-4B28-93EF-C36854E6D4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0329" y="4145077"/>
                <a:ext cx="23125676" cy="18100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en-US"/>
                </a:defPPr>
                <a:lvl1pPr marL="0" algn="l" defTabSz="4175882" rtl="0" eaLnBrk="1" latinLnBrk="0" hangingPunct="1">
                  <a:defRPr sz="4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087941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75882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63823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51764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39705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27646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15587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03528" algn="l" defTabSz="4175882" rtl="0" eaLnBrk="1" latinLnBrk="0" hangingPunct="1">
                  <a:defRPr sz="82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Rie Sadohara</a:t>
                </a:r>
                <a:r>
                  <a:rPr lang="en-US" sz="4800" baseline="30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48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pt-BR" sz="48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David Jacobs</a:t>
                </a:r>
                <a:r>
                  <a:rPr lang="pt-BR" sz="4800" baseline="300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pt-BR" sz="48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Mark A. Pereira</a:t>
                </a:r>
                <a:r>
                  <a:rPr lang="pt-BR" sz="4800" baseline="300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pt-BR" sz="48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48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Abigail Johnson</a:t>
                </a:r>
                <a:r>
                  <a:rPr lang="en-US" sz="4800" baseline="30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sz="48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4000" baseline="30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4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Kyoto-city, Kyoto, Japan </a:t>
                </a:r>
                <a:r>
                  <a:rPr lang="en-US" sz="4000" baseline="30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4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Division of Epidemiology &amp; Community Health, University of Minnesota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06B42A-5C5A-4D33-BB12-AD002F641399}"/>
                  </a:ext>
                </a:extLst>
              </p:cNvPr>
              <p:cNvSpPr/>
              <p:nvPr/>
            </p:nvSpPr>
            <p:spPr>
              <a:xfrm>
                <a:off x="11432426" y="6246341"/>
                <a:ext cx="18220260" cy="6754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080E312-F790-4919-8988-959084F9BB07}"/>
                  </a:ext>
                </a:extLst>
              </p:cNvPr>
              <p:cNvSpPr txBox="1"/>
              <p:nvPr/>
            </p:nvSpPr>
            <p:spPr>
              <a:xfrm>
                <a:off x="11781503" y="6335734"/>
                <a:ext cx="7586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Functionality of DietR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794788" y="6246341"/>
                <a:ext cx="10265350" cy="67542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EFE3327-F41E-4510-9CD2-4AAB0E264DDA}"/>
                  </a:ext>
                </a:extLst>
              </p:cNvPr>
              <p:cNvSpPr txBox="1"/>
              <p:nvPr/>
            </p:nvSpPr>
            <p:spPr>
              <a:xfrm>
                <a:off x="1144926" y="6334378"/>
                <a:ext cx="925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Background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E602892-ABE2-47D7-8382-D0EB4BDF8D02}"/>
                  </a:ext>
                </a:extLst>
              </p:cNvPr>
              <p:cNvSpPr txBox="1"/>
              <p:nvPr/>
            </p:nvSpPr>
            <p:spPr>
              <a:xfrm>
                <a:off x="1210065" y="7196676"/>
                <a:ext cx="9480435" cy="5429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20000"/>
                  </a:lnSpc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Blip>
                    <a:blip r:embed="rId3"/>
                  </a:buBlip>
                </a:pPr>
                <a:r>
                  <a: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Analysis of 24-hour recall data can be complicated and difficult. </a:t>
                </a:r>
              </a:p>
              <a:p>
                <a:pPr marL="571500" indent="-571500">
                  <a:lnSpc>
                    <a:spcPct val="120000"/>
                  </a:lnSpc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Blip>
                    <a:blip r:embed="rId3"/>
                  </a:buBlip>
                </a:pPr>
                <a:r>
                  <a: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 dietary datasets and dietary analysis tools are written in SAS.</a:t>
                </a:r>
              </a:p>
              <a:p>
                <a:pPr marL="571500" indent="-571500"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Blip>
                    <a:blip r:embed="rId3"/>
                  </a:buBlip>
                </a:pPr>
                <a:r>
                  <a: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is open-source and customizable with packages.</a:t>
                </a:r>
              </a:p>
              <a:p>
                <a:pPr marL="571500" indent="-571500"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Blip>
                    <a:blip r:embed="rId3"/>
                  </a:buBlip>
                </a:pPr>
                <a:r>
                  <a: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developed a package “DietR” to analyze NHANES and ASA24 data with R.</a:t>
                </a:r>
              </a:p>
            </p:txBody>
          </p:sp>
          <p:pic>
            <p:nvPicPr>
              <p:cNvPr id="4" name="Picture 3" descr="Logo, icon&#10;&#10;Description automatically generated">
                <a:extLst>
                  <a:ext uri="{FF2B5EF4-FFF2-40B4-BE49-F238E27FC236}">
                    <a16:creationId xmlns:a16="http://schemas.microsoft.com/office/drawing/2014/main" id="{08F80B09-FCE4-E4AC-28F8-F1AC55681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83786" y="4607818"/>
                <a:ext cx="1348594" cy="10449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DAE09-4C65-6861-CD9E-78146668952D}"/>
                  </a:ext>
                </a:extLst>
              </p:cNvPr>
              <p:cNvSpPr txBox="1"/>
              <p:nvPr/>
            </p:nvSpPr>
            <p:spPr>
              <a:xfrm rot="10800000">
                <a:off x="29011787" y="4554185"/>
                <a:ext cx="821031" cy="584775"/>
              </a:xfrm>
              <a:prstGeom prst="homePlate">
                <a:avLst/>
              </a:prstGeom>
              <a:solidFill>
                <a:srgbClr val="D8EBCD"/>
              </a:solidFill>
            </p:spPr>
            <p:txBody>
              <a:bodyPr wrap="square">
                <a:spAutoFit/>
              </a:bodyPr>
              <a:lstStyle/>
              <a:p>
                <a:pPr defTabSz="3027487">
                  <a:defRPr/>
                </a:pPr>
                <a:r>
                  <a:rPr lang="en-GB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ucida Console" panose="020B0609040504020204" pitchFamily="49" charset="0"/>
                    <a:cs typeface="Arial" panose="020B0604020202020204" pitchFamily="34" charset="0"/>
                  </a:rPr>
                  <a:t>  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3B0195E-45C1-DD49-D5D6-DE2230FD606B}"/>
                  </a:ext>
                </a:extLst>
              </p:cNvPr>
              <p:cNvGrpSpPr/>
              <p:nvPr/>
            </p:nvGrpSpPr>
            <p:grpSpPr>
              <a:xfrm>
                <a:off x="25285874" y="4571242"/>
                <a:ext cx="4366811" cy="1096725"/>
                <a:chOff x="25285874" y="4571242"/>
                <a:chExt cx="4366811" cy="109672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2C2C4F6-8E50-B174-366D-C18E6C41C88C}"/>
                    </a:ext>
                  </a:extLst>
                </p:cNvPr>
                <p:cNvSpPr/>
                <p:nvPr/>
              </p:nvSpPr>
              <p:spPr>
                <a:xfrm>
                  <a:off x="25285874" y="4571242"/>
                  <a:ext cx="4366811" cy="1096725"/>
                </a:xfrm>
                <a:prstGeom prst="rect">
                  <a:avLst/>
                </a:prstGeom>
                <a:solidFill>
                  <a:srgbClr val="7A001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1" name="Picture 10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23980B4A-8CF7-46C3-3A8B-EE5321884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6228" y="4701463"/>
                  <a:ext cx="4111905" cy="847677"/>
                </a:xfrm>
                <a:prstGeom prst="rect">
                  <a:avLst/>
                </a:prstGeom>
              </p:spPr>
            </p:pic>
          </p:grpSp>
          <p:pic>
            <p:nvPicPr>
              <p:cNvPr id="68" name="Picture 67" descr="A hexagon with green leaves and black text&#10;&#10;Description automatically generated">
                <a:extLst>
                  <a:ext uri="{FF2B5EF4-FFF2-40B4-BE49-F238E27FC236}">
                    <a16:creationId xmlns:a16="http://schemas.microsoft.com/office/drawing/2014/main" id="{A302564C-1239-F9B7-8BE0-E4716C326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06674" y="1286382"/>
                <a:ext cx="2546011" cy="2936336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683924-AE8F-1DDE-3329-FB6C00919B75}"/>
                </a:ext>
              </a:extLst>
            </p:cNvPr>
            <p:cNvGrpSpPr/>
            <p:nvPr/>
          </p:nvGrpSpPr>
          <p:grpSpPr>
            <a:xfrm>
              <a:off x="794788" y="13434506"/>
              <a:ext cx="28857898" cy="8368789"/>
              <a:chOff x="794788" y="13434506"/>
              <a:chExt cx="28857898" cy="8368789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794788" y="13434506"/>
                <a:ext cx="28857898" cy="83687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B91AB4-AB80-7F54-C45C-F99E673B09E1}"/>
                  </a:ext>
                </a:extLst>
              </p:cNvPr>
              <p:cNvSpPr txBox="1"/>
              <p:nvPr/>
            </p:nvSpPr>
            <p:spPr>
              <a:xfrm>
                <a:off x="2579565" y="14228481"/>
                <a:ext cx="356047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3027487">
                  <a:defRPr/>
                </a:pPr>
                <a:r>
                  <a:rPr lang="en-GB" sz="32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overview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DCA857-FD74-1D77-575A-2BDA39197A51}"/>
                  </a:ext>
                </a:extLst>
              </p:cNvPr>
              <p:cNvSpPr txBox="1"/>
              <p:nvPr/>
            </p:nvSpPr>
            <p:spPr>
              <a:xfrm>
                <a:off x="9652959" y="14207478"/>
                <a:ext cx="43063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3027487">
                  <a:defRPr/>
                </a:pPr>
                <a:r>
                  <a:rPr lang="en-GB" sz="32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Clustering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EC945D-7B19-08E5-AA97-D4D45CB937D0}"/>
                  </a:ext>
                </a:extLst>
              </p:cNvPr>
              <p:cNvSpPr txBox="1"/>
              <p:nvPr/>
            </p:nvSpPr>
            <p:spPr>
              <a:xfrm>
                <a:off x="17597744" y="14112228"/>
                <a:ext cx="23175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3027487">
                  <a:defRPr/>
                </a:pPr>
                <a:r>
                  <a:rPr lang="en-GB" sz="32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Foodtree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CC1340-1913-22AC-6FBD-B17CF6D45D74}"/>
                  </a:ext>
                </a:extLst>
              </p:cNvPr>
              <p:cNvSpPr txBox="1"/>
              <p:nvPr/>
            </p:nvSpPr>
            <p:spPr>
              <a:xfrm>
                <a:off x="23732958" y="14224276"/>
                <a:ext cx="29571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3027487">
                  <a:defRPr/>
                </a:pPr>
                <a:r>
                  <a:rPr lang="en-GB" sz="3200" b="1" dirty="0">
                    <a:solidFill>
                      <a:srgbClr val="6C2E9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Ordination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72C6F8-6E2F-9315-5F29-76FB1CBDFCE4}"/>
                  </a:ext>
                </a:extLst>
              </p:cNvPr>
              <p:cNvSpPr txBox="1"/>
              <p:nvPr/>
            </p:nvSpPr>
            <p:spPr>
              <a:xfrm>
                <a:off x="1392897" y="20849333"/>
                <a:ext cx="2800620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Figure 1: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Examples of plots created with DietR using a set of simulated ASA24 dietary records designed to show differences in eating patterns. The example dataset includes 15 imagined people with 5 different diets: Vegetarian, Vegan, Keto, American, and Japanese.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97F631-5164-59D7-A5F3-0C7DFB90AE51}"/>
                  </a:ext>
                </a:extLst>
              </p:cNvPr>
              <p:cNvSpPr txBox="1"/>
              <p:nvPr/>
            </p:nvSpPr>
            <p:spPr>
              <a:xfrm>
                <a:off x="1144926" y="13520801"/>
                <a:ext cx="41579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Demonstration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DB716A-BB92-365D-404F-8E7585710112}"/>
                  </a:ext>
                </a:extLst>
              </p:cNvPr>
              <p:cNvSpPr txBox="1"/>
              <p:nvPr/>
            </p:nvSpPr>
            <p:spPr>
              <a:xfrm>
                <a:off x="1542280" y="19726460"/>
                <a:ext cx="57486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3">
                      <a:lumMod val="75000"/>
                    </a:schemeClr>
                  </a:buClr>
                  <a:buSzPct val="130000"/>
                </a:pPr>
                <a:r>
                  <a:rPr lang="en-A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%KCAL from three macronutrients. Error bars: standard deviation.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A1DFBB-20E9-6A40-5A78-AC950DC1A484}"/>
                  </a:ext>
                </a:extLst>
              </p:cNvPr>
              <p:cNvSpPr txBox="1"/>
              <p:nvPr/>
            </p:nvSpPr>
            <p:spPr>
              <a:xfrm>
                <a:off x="9155255" y="19723322"/>
                <a:ext cx="54149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3">
                      <a:lumMod val="75000"/>
                    </a:schemeClr>
                  </a:buClr>
                  <a:buSzPct val="130000"/>
                </a:pPr>
                <a:r>
                  <a:rPr lang="en-A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PCA based on food categories averaged across 3 days.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775DE1-2ABA-1740-7C99-19B05FAEA9BC}"/>
                  </a:ext>
                </a:extLst>
              </p:cNvPr>
              <p:cNvSpPr txBox="1"/>
              <p:nvPr/>
            </p:nvSpPr>
            <p:spPr>
              <a:xfrm>
                <a:off x="16151562" y="19779414"/>
                <a:ext cx="54149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3">
                      <a:lumMod val="75000"/>
                    </a:schemeClr>
                  </a:buClr>
                  <a:buSzPct val="130000"/>
                </a:pPr>
                <a:r>
                  <a:rPr lang="en-A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4-level hierarchical grouping of all reported food items.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00FCB8-4653-E3C3-9FD6-057858165A5B}"/>
                  </a:ext>
                </a:extLst>
              </p:cNvPr>
              <p:cNvSpPr txBox="1"/>
              <p:nvPr/>
            </p:nvSpPr>
            <p:spPr>
              <a:xfrm>
                <a:off x="22738625" y="19776738"/>
                <a:ext cx="54149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accent3">
                      <a:lumMod val="75000"/>
                    </a:schemeClr>
                  </a:buClr>
                  <a:buSzPct val="130000"/>
                </a:pPr>
                <a:r>
                  <a:rPr lang="en-A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Source Sans Pro" panose="020B0503030403020204" pitchFamily="34" charset="0"/>
                    <a:cs typeface="Arial" panose="020B0604020202020204" pitchFamily="34" charset="0"/>
                  </a:rPr>
                  <a:t>PCoA with consumption and food hierarchy.</a:t>
                </a:r>
              </a:p>
            </p:txBody>
          </p:sp>
          <p:pic>
            <p:nvPicPr>
              <p:cNvPr id="16" name="Picture 15" descr="Chart&#10;&#10;Description automatically generated">
                <a:extLst>
                  <a:ext uri="{FF2B5EF4-FFF2-40B4-BE49-F238E27FC236}">
                    <a16:creationId xmlns:a16="http://schemas.microsoft.com/office/drawing/2014/main" id="{1C99110D-A387-BA51-25C7-5134DD0E5B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03" b="10776"/>
              <a:stretch/>
            </p:blipFill>
            <p:spPr>
              <a:xfrm>
                <a:off x="8847094" y="14902965"/>
                <a:ext cx="6626758" cy="4776328"/>
              </a:xfrm>
              <a:prstGeom prst="rect">
                <a:avLst/>
              </a:prstGeom>
            </p:spPr>
          </p:pic>
          <p:pic>
            <p:nvPicPr>
              <p:cNvPr id="74" name="Picture 73" descr="A picture containing text, diagram, screenshot, circle&#10;&#10;Description automatically generated">
                <a:extLst>
                  <a:ext uri="{FF2B5EF4-FFF2-40B4-BE49-F238E27FC236}">
                    <a16:creationId xmlns:a16="http://schemas.microsoft.com/office/drawing/2014/main" id="{5000B565-609A-813F-8C7E-D4FDFC708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78371" y="14881728"/>
                <a:ext cx="6747297" cy="4849172"/>
              </a:xfrm>
              <a:prstGeom prst="rect">
                <a:avLst/>
              </a:prstGeom>
            </p:spPr>
          </p:pic>
          <p:pic>
            <p:nvPicPr>
              <p:cNvPr id="32" name="Picture 31" descr="Chart, pie chart&#10;&#10;Description automatically generated">
                <a:extLst>
                  <a:ext uri="{FF2B5EF4-FFF2-40B4-BE49-F238E27FC236}">
                    <a16:creationId xmlns:a16="http://schemas.microsoft.com/office/drawing/2014/main" id="{42827369-8FC3-0931-76CB-87AA81E8AD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7" t="10098" r="4203" b="7785"/>
              <a:stretch/>
            </p:blipFill>
            <p:spPr>
              <a:xfrm>
                <a:off x="16073080" y="14762040"/>
                <a:ext cx="5506358" cy="4929286"/>
              </a:xfrm>
              <a:prstGeom prst="rect">
                <a:avLst/>
              </a:prstGeom>
            </p:spPr>
          </p:pic>
          <p:pic>
            <p:nvPicPr>
              <p:cNvPr id="54" name="Picture 53" descr="Chart, bar chart&#10;&#10;Description automatically generated">
                <a:extLst>
                  <a:ext uri="{FF2B5EF4-FFF2-40B4-BE49-F238E27FC236}">
                    <a16:creationId xmlns:a16="http://schemas.microsoft.com/office/drawing/2014/main" id="{2D7150F3-CDB1-232D-E530-79FA52DD9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359" y="14931619"/>
                <a:ext cx="6845484" cy="474767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4D372B-69D2-F997-5D64-66340F2236FD}"/>
                </a:ext>
              </a:extLst>
            </p:cNvPr>
            <p:cNvGrpSpPr/>
            <p:nvPr/>
          </p:nvGrpSpPr>
          <p:grpSpPr>
            <a:xfrm>
              <a:off x="782840" y="22232059"/>
              <a:ext cx="28869847" cy="18290299"/>
              <a:chOff x="782840" y="22232059"/>
              <a:chExt cx="28869847" cy="18290299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20845034" y="22232059"/>
                <a:ext cx="8807653" cy="60345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800465" y="22236328"/>
                <a:ext cx="19730993" cy="18286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EFE3327-F41E-4510-9CD2-4AAB0E264DDA}"/>
                  </a:ext>
                </a:extLst>
              </p:cNvPr>
              <p:cNvSpPr txBox="1"/>
              <p:nvPr/>
            </p:nvSpPr>
            <p:spPr>
              <a:xfrm>
                <a:off x="1205319" y="22406896"/>
                <a:ext cx="19070931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9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haroni" panose="02010803020104030203" pitchFamily="2" charset="-79"/>
                  </a:rPr>
                  <a:t>Use case vignette: nuts/seeds/legumes diversity &amp; body measures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EFE3327-F41E-4510-9CD2-4AAB0E264DDA}"/>
                  </a:ext>
                </a:extLst>
              </p:cNvPr>
              <p:cNvSpPr txBox="1"/>
              <p:nvPr/>
            </p:nvSpPr>
            <p:spPr>
              <a:xfrm>
                <a:off x="21050691" y="22407140"/>
                <a:ext cx="45334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Availability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EC0FCAA-15B0-4B11-9A1F-4380EC68CF7E}"/>
                  </a:ext>
                </a:extLst>
              </p:cNvPr>
              <p:cNvSpPr txBox="1"/>
              <p:nvPr/>
            </p:nvSpPr>
            <p:spPr>
              <a:xfrm>
                <a:off x="1395063" y="26072551"/>
                <a:ext cx="90647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NHANES 2015</a:t>
                </a:r>
                <a:r>
                  <a:rPr lang="el-GR" sz="3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16, n=3,641, 18+ yo, with waist circumference &amp; BMI.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Extracted reported food items with their foodcodes starting with 4 (Foodcode 4xxxxxxxx: nuts/seeds/legumes) </a:t>
                </a:r>
                <a:r>
                  <a:rPr lang="en-US" sz="3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2 </a:t>
                </a: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days of recalls.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Calculated nuts/seeds/legumes </a:t>
                </a:r>
                <a:r>
                  <a:rPr lang="el-GR" sz="3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α−</a:t>
                </a: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diversity.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Defined diversity groups (</a:t>
                </a:r>
                <a:r>
                  <a:rPr lang="en-US" sz="3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 1</a:t>
                </a: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Analysis of covariance (ANCOVA) with </a:t>
                </a:r>
                <a:r>
                  <a:rPr lang="en-US" sz="3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Age, Sex, Race, </a:t>
                </a:r>
                <a:r>
                  <a:rPr lang="en-US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Income, Education, KCAL as covariates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20845034" y="35344348"/>
                <a:ext cx="8807653" cy="5178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AEFE3327-F41E-4510-9CD2-4AAB0E264DDA}"/>
                  </a:ext>
                </a:extLst>
              </p:cNvPr>
              <p:cNvSpPr txBox="1"/>
              <p:nvPr/>
            </p:nvSpPr>
            <p:spPr>
              <a:xfrm>
                <a:off x="21029910" y="35490048"/>
                <a:ext cx="68229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Acknowledgements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E602892-ABE2-47D7-8382-D0EB4BDF8D02}"/>
                  </a:ext>
                </a:extLst>
              </p:cNvPr>
              <p:cNvSpPr txBox="1"/>
              <p:nvPr/>
            </p:nvSpPr>
            <p:spPr>
              <a:xfrm>
                <a:off x="21183245" y="36269996"/>
                <a:ext cx="8028137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project was supported by internal institutional start-up funds from the University of Minnesota. The authors would like to thank </a:t>
                </a:r>
                <a:r>
                  <a: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 Hutti</a:t>
                </a: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the create_corr_frame function which generates a correlation table with ordination axes and variables; </a:t>
                </a:r>
                <a:r>
                  <a: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Pajau Vangay</a:t>
                </a: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the collapse_by_correlation function which removes correlated variables; and </a:t>
                </a:r>
                <a:r>
                  <a:rPr lang="en-US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Suzie Hoops </a:t>
                </a: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matrix multiplication operation and her insights into statistical analyses.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2724708-96BC-4D73-90BB-87790206B093}"/>
                  </a:ext>
                </a:extLst>
              </p:cNvPr>
              <p:cNvSpPr/>
              <p:nvPr/>
            </p:nvSpPr>
            <p:spPr>
              <a:xfrm>
                <a:off x="20845034" y="28558448"/>
                <a:ext cx="8807653" cy="6498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EFE3327-F41E-4510-9CD2-4AAB0E264DDA}"/>
                  </a:ext>
                </a:extLst>
              </p:cNvPr>
              <p:cNvSpPr txBox="1"/>
              <p:nvPr/>
            </p:nvSpPr>
            <p:spPr>
              <a:xfrm>
                <a:off x="21029909" y="28726610"/>
                <a:ext cx="68229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>
                    <a:solidFill>
                      <a:srgbClr val="1F3600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References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183245" y="29525608"/>
                <a:ext cx="8028137" cy="512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5138" indent="-465138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[1] Johnson AJ, Vangay P, Al-Ghalith GA, et al. Daily sampling reveals personalized diet-microbiome associations in humans. Cell Host Microbe. 2019;25(6):789-802.</a:t>
                </a:r>
              </a:p>
              <a:p>
                <a:pPr marL="465138" indent="-465138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[2]</a:t>
                </a:r>
                <a:r>
                  <a:rPr lang="fr-F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Simpson GL, Minchin PR, De Caceres M, et al. vegan: Community Ecology Package. 2022.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65138" indent="-465138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[3]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</a:rPr>
                  <a:t>Karlsen MC, Ellmore GS, McKeown N. Seeds—Health benefits, barriers to incorporation, and strategies for practitioners in supporting consumption among consumers. Nutr Today. 2016;51(1):50-59.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65138" indent="-465138" algn="just"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[4]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</a:rPr>
                  <a:t>Mitchell DC, Marinangeli CPF, Pigat S, et al. Pulse intake improves nutrient density among US adult consumers. Nutrients. 2021;13(8):2668.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EC0FCAA-15B0-4B11-9A1F-4380EC68CF7E}"/>
                  </a:ext>
                </a:extLst>
              </p:cNvPr>
              <p:cNvSpPr txBox="1"/>
              <p:nvPr/>
            </p:nvSpPr>
            <p:spPr>
              <a:xfrm>
                <a:off x="1392897" y="24054154"/>
                <a:ext cx="17734308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300"/>
                  </a:spcAft>
                  <a:buClr>
                    <a:srgbClr val="81D31A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AU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Previous studies suggest nuts/seeds/legumes have positive impacts on health [3].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rgbClr val="81D31A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AU" sz="3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diversity of nuts/seeds/legumes consumption related to body measures, e.g</a:t>
                </a:r>
                <a:r>
                  <a:rPr lang="en-AU" sz="30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waist size or BMI?</a:t>
                </a:r>
                <a:endParaRPr lang="en-AU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69" descr="Smart Phone with solid fill">
                <a:extLst>
                  <a:ext uri="{FF2B5EF4-FFF2-40B4-BE49-F238E27FC236}">
                    <a16:creationId xmlns:a16="http://schemas.microsoft.com/office/drawing/2014/main" id="{C7E8C072-0E44-F69C-9953-BBF798C02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1541664">
                <a:off x="28260523" y="26933176"/>
                <a:ext cx="1013692" cy="1013692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518B16-F0FD-1AE3-4B82-F8CEEFB0A90A}"/>
                  </a:ext>
                </a:extLst>
              </p:cNvPr>
              <p:cNvSpPr txBox="1"/>
              <p:nvPr/>
            </p:nvSpPr>
            <p:spPr>
              <a:xfrm>
                <a:off x="794789" y="23337968"/>
                <a:ext cx="9016137" cy="584775"/>
              </a:xfrm>
              <a:prstGeom prst="homePlat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defTabSz="3027487">
                  <a:defRPr/>
                </a:pPr>
                <a:r>
                  <a:rPr lang="en-GB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ucida Console" panose="020B0609040504020204" pitchFamily="49" charset="0"/>
                    <a:cs typeface="Arial" panose="020B0604020202020204" pitchFamily="34" charset="0"/>
                  </a:rPr>
                  <a:t>  Background and Research question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88435D-5E1E-AF54-1CF4-1F107371834D}"/>
                  </a:ext>
                </a:extLst>
              </p:cNvPr>
              <p:cNvSpPr txBox="1"/>
              <p:nvPr/>
            </p:nvSpPr>
            <p:spPr>
              <a:xfrm>
                <a:off x="782840" y="25361750"/>
                <a:ext cx="2989060" cy="584775"/>
              </a:xfrm>
              <a:prstGeom prst="homePlat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defTabSz="3027487">
                  <a:defRPr/>
                </a:pPr>
                <a:r>
                  <a:rPr lang="en-GB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ucida Console" panose="020B0609040504020204" pitchFamily="49" charset="0"/>
                    <a:cs typeface="Arial" panose="020B0604020202020204" pitchFamily="34" charset="0"/>
                  </a:rPr>
                  <a:t>  Methods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674345-73F3-FA53-EA58-9CE283E0383E}"/>
                  </a:ext>
                </a:extLst>
              </p:cNvPr>
              <p:cNvSpPr txBox="1"/>
              <p:nvPr/>
            </p:nvSpPr>
            <p:spPr>
              <a:xfrm>
                <a:off x="794788" y="30696685"/>
                <a:ext cx="6083392" cy="584775"/>
              </a:xfrm>
              <a:prstGeom prst="homePlat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defTabSz="3027487">
                  <a:defRPr/>
                </a:pPr>
                <a:r>
                  <a:rPr lang="en-GB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ucida Console" panose="020B0609040504020204" pitchFamily="49" charset="0"/>
                    <a:cs typeface="Arial" panose="020B0604020202020204" pitchFamily="34" charset="0"/>
                  </a:rPr>
                  <a:t>  Results &amp; Discussion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8DEBD6-6764-FCB0-2427-2FF954605E9B}"/>
                  </a:ext>
                </a:extLst>
              </p:cNvPr>
              <p:cNvSpPr txBox="1"/>
              <p:nvPr/>
            </p:nvSpPr>
            <p:spPr>
              <a:xfrm>
                <a:off x="1326674" y="31425997"/>
                <a:ext cx="185103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2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More diverse nuts/seeds/legumes consumption is associated with lower waist circumference.</a:t>
                </a:r>
              </a:p>
              <a:p>
                <a:pPr marL="457200" indent="-457200">
                  <a:spcAft>
                    <a:spcPts val="2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Div2 had 3.8 cm lower waist circumference than DivNA (</a:t>
                </a:r>
                <a:r>
                  <a:rPr lang="en-US" sz="29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&lt;0.001) and 3.4 cm lower than Div0 (</a:t>
                </a:r>
                <a:r>
                  <a:rPr lang="en-US" sz="29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&lt;0.01).</a:t>
                </a:r>
              </a:p>
              <a:p>
                <a:pPr marL="457200" indent="-457200">
                  <a:spcAft>
                    <a:spcPts val="2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Div2 had 1.4 lower BMI than DivNA and Div0 (</a:t>
                </a:r>
                <a:r>
                  <a:rPr lang="en-US" sz="29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&lt;0.01 for both).</a:t>
                </a:r>
              </a:p>
              <a:p>
                <a:pPr marL="457200" indent="-457200">
                  <a:spcAft>
                    <a:spcPts val="2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contrast, higher KCAL intake was associated with increased nuts/seeds/legume diversity. 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B64E999-9451-81AF-50F4-B26674E63BB1}"/>
                  </a:ext>
                </a:extLst>
              </p:cNvPr>
              <p:cNvSpPr txBox="1"/>
              <p:nvPr/>
            </p:nvSpPr>
            <p:spPr>
              <a:xfrm>
                <a:off x="1310962" y="33333647"/>
                <a:ext cx="6097680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Pulse intake in NHANES is associated with better quality diets [4]. Thus, nuts/seeds/ legumes diversity could be a useful index to explore the health-promoting effects of this food group.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Physical exercise, drinking, and smoking habits may be confounders.</a:t>
                </a:r>
              </a:p>
              <a:p>
                <a:pPr marL="457200" indent="-457200"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sz="2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day-data may have been insufficient to capture nuts/seeds/legumes diversity.</a:t>
                </a:r>
              </a:p>
            </p:txBody>
          </p:sp>
          <p:pic>
            <p:nvPicPr>
              <p:cNvPr id="69" name="Graphic 68" descr="Weight Loss with solid fill">
                <a:extLst>
                  <a:ext uri="{FF2B5EF4-FFF2-40B4-BE49-F238E27FC236}">
                    <a16:creationId xmlns:a16="http://schemas.microsoft.com/office/drawing/2014/main" id="{1262E031-BC08-AFBD-CE8A-2A2DE607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21069619">
                <a:off x="18643894" y="24692008"/>
                <a:ext cx="1071025" cy="1071025"/>
              </a:xfrm>
              <a:prstGeom prst="rect">
                <a:avLst/>
              </a:prstGeom>
            </p:spPr>
          </p:pic>
          <p:pic>
            <p:nvPicPr>
              <p:cNvPr id="75" name="Graphic 74" descr="Alterations &amp; Tailoring outline">
                <a:extLst>
                  <a:ext uri="{FF2B5EF4-FFF2-40B4-BE49-F238E27FC236}">
                    <a16:creationId xmlns:a16="http://schemas.microsoft.com/office/drawing/2014/main" id="{6C25C715-2B8C-99AE-B98F-4B59CE767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rot="21005103">
                <a:off x="19124838" y="237317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F30681-B389-FD63-DD7B-28A407814827}"/>
                  </a:ext>
                </a:extLst>
              </p:cNvPr>
              <p:cNvSpPr txBox="1"/>
              <p:nvPr/>
            </p:nvSpPr>
            <p:spPr>
              <a:xfrm>
                <a:off x="10902919" y="29327341"/>
                <a:ext cx="90647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  <a:buClr>
                    <a:schemeClr val="accent3">
                      <a:lumMod val="75000"/>
                    </a:schemeClr>
                  </a:buClr>
                  <a:buSzPct val="130000"/>
                </a:pPr>
                <a:r>
                  <a:rPr lang="en-AU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 1:</a:t>
                </a:r>
                <a:r>
                  <a:rPr lang="en-AU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α−</a:t>
                </a:r>
                <a:r>
                  <a:rPr lang="en-AU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diversity groups. DivNA represents no intake of nuts/seeds/legumes. Div0 are individuals who consumed 1 type of nuts/seeds/legumes. Div1 and Div2 consumed more than 1 type of nuts/seeds/legumes. </a:t>
                </a:r>
                <a:endParaRPr lang="en-AU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5C713E8-8F71-C181-DBA3-91E244B90F24}"/>
                  </a:ext>
                </a:extLst>
              </p:cNvPr>
              <p:cNvGrpSpPr/>
              <p:nvPr/>
            </p:nvGrpSpPr>
            <p:grpSpPr>
              <a:xfrm>
                <a:off x="950006" y="39439705"/>
                <a:ext cx="3909718" cy="972388"/>
                <a:chOff x="831860" y="39301706"/>
                <a:chExt cx="4496664" cy="1118367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4B39FE3-1CD7-799F-9022-4E6FAF36174C}"/>
                    </a:ext>
                  </a:extLst>
                </p:cNvPr>
                <p:cNvSpPr/>
                <p:nvPr/>
              </p:nvSpPr>
              <p:spPr>
                <a:xfrm>
                  <a:off x="962773" y="39382073"/>
                  <a:ext cx="4365751" cy="8964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8" name="Picture 27" descr="Shape&#10;&#10;Description automatically generated">
                  <a:extLst>
                    <a:ext uri="{FF2B5EF4-FFF2-40B4-BE49-F238E27FC236}">
                      <a16:creationId xmlns:a16="http://schemas.microsoft.com/office/drawing/2014/main" id="{7E003BDE-F26E-8538-C0A4-991A8B7394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1344"/>
                <a:stretch/>
              </p:blipFill>
              <p:spPr>
                <a:xfrm>
                  <a:off x="831860" y="39356831"/>
                  <a:ext cx="1253125" cy="1024817"/>
                </a:xfrm>
                <a:prstGeom prst="rect">
                  <a:avLst/>
                </a:prstGeom>
              </p:spPr>
            </p:pic>
            <p:pic>
              <p:nvPicPr>
                <p:cNvPr id="40" name="Picture 39" descr="Shape&#10;&#10;Description automatically generated">
                  <a:extLst>
                    <a:ext uri="{FF2B5EF4-FFF2-40B4-BE49-F238E27FC236}">
                      <a16:creationId xmlns:a16="http://schemas.microsoft.com/office/drawing/2014/main" id="{E5E351A6-DFBB-B0DC-0902-209551451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6071"/>
                <a:stretch/>
              </p:blipFill>
              <p:spPr>
                <a:xfrm>
                  <a:off x="2075722" y="39301706"/>
                  <a:ext cx="2767160" cy="1118367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FB4AC10-8779-30D0-7F06-9B12E471939D}"/>
                  </a:ext>
                </a:extLst>
              </p:cNvPr>
              <p:cNvGrpSpPr/>
              <p:nvPr/>
            </p:nvGrpSpPr>
            <p:grpSpPr>
              <a:xfrm>
                <a:off x="7460075" y="33567016"/>
                <a:ext cx="13040312" cy="6626000"/>
                <a:chOff x="7460075" y="33567016"/>
                <a:chExt cx="13040312" cy="6626000"/>
              </a:xfrm>
            </p:grpSpPr>
            <p:graphicFrame>
              <p:nvGraphicFramePr>
                <p:cNvPr id="55" name="Chart 54">
                  <a:extLst>
                    <a:ext uri="{FF2B5EF4-FFF2-40B4-BE49-F238E27FC236}">
                      <a16:creationId xmlns:a16="http://schemas.microsoft.com/office/drawing/2014/main" id="{4D535927-A1F8-4FFC-A1B7-6297A959B02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87744188"/>
                    </p:ext>
                  </p:extLst>
                </p:nvPr>
              </p:nvGraphicFramePr>
              <p:xfrm>
                <a:off x="7460075" y="33629870"/>
                <a:ext cx="6411771" cy="553901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  <p:graphicFrame>
              <p:nvGraphicFramePr>
                <p:cNvPr id="45" name="Chart 44">
                  <a:extLst>
                    <a:ext uri="{FF2B5EF4-FFF2-40B4-BE49-F238E27FC236}">
                      <a16:creationId xmlns:a16="http://schemas.microsoft.com/office/drawing/2014/main" id="{1DCFE03F-C47B-4B91-B798-11BFFC114D9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34805545"/>
                    </p:ext>
                  </p:extLst>
                </p:nvPr>
              </p:nvGraphicFramePr>
              <p:xfrm>
                <a:off x="14048665" y="33629870"/>
                <a:ext cx="6411771" cy="553901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9"/>
                </a:graphicData>
              </a:graphic>
            </p:graphicFrame>
            <p:sp>
              <p:nvSpPr>
                <p:cNvPr id="47" name="Left Bracket 46">
                  <a:extLst>
                    <a:ext uri="{FF2B5EF4-FFF2-40B4-BE49-F238E27FC236}">
                      <a16:creationId xmlns:a16="http://schemas.microsoft.com/office/drawing/2014/main" id="{B3C327BE-AF9C-5487-173B-36F5839DC1E6}"/>
                    </a:ext>
                  </a:extLst>
                </p:cNvPr>
                <p:cNvSpPr/>
                <p:nvPr/>
              </p:nvSpPr>
              <p:spPr>
                <a:xfrm rot="5400000">
                  <a:off x="12499759" y="34546540"/>
                  <a:ext cx="189006" cy="1463040"/>
                </a:xfrm>
                <a:prstGeom prst="leftBracket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Left Bracket 48">
                  <a:extLst>
                    <a:ext uri="{FF2B5EF4-FFF2-40B4-BE49-F238E27FC236}">
                      <a16:creationId xmlns:a16="http://schemas.microsoft.com/office/drawing/2014/main" id="{C28EA1F5-0048-40C0-B240-5CEE2E7B3DB8}"/>
                    </a:ext>
                  </a:extLst>
                </p:cNvPr>
                <p:cNvSpPr/>
                <p:nvPr/>
              </p:nvSpPr>
              <p:spPr>
                <a:xfrm rot="5400000">
                  <a:off x="11951119" y="33508359"/>
                  <a:ext cx="189006" cy="2560320"/>
                </a:xfrm>
                <a:prstGeom prst="leftBracket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Left Bracket 50">
                  <a:extLst>
                    <a:ext uri="{FF2B5EF4-FFF2-40B4-BE49-F238E27FC236}">
                      <a16:creationId xmlns:a16="http://schemas.microsoft.com/office/drawing/2014/main" id="{F374D524-89F2-B32F-7899-887BB09FB48E}"/>
                    </a:ext>
                  </a:extLst>
                </p:cNvPr>
                <p:cNvSpPr/>
                <p:nvPr/>
              </p:nvSpPr>
              <p:spPr>
                <a:xfrm rot="5400000">
                  <a:off x="11356759" y="32491410"/>
                  <a:ext cx="189006" cy="3749040"/>
                </a:xfrm>
                <a:prstGeom prst="leftBracket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8BB649A-5C07-01FB-D4FC-819E0AAC6C99}"/>
                    </a:ext>
                  </a:extLst>
                </p:cNvPr>
                <p:cNvSpPr txBox="1"/>
                <p:nvPr/>
              </p:nvSpPr>
              <p:spPr>
                <a:xfrm>
                  <a:off x="17597744" y="34762615"/>
                  <a:ext cx="17548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−1.4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**</a:t>
                  </a:r>
                </a:p>
              </p:txBody>
            </p:sp>
            <p:sp>
              <p:nvSpPr>
                <p:cNvPr id="8" name="Left Bracket 7">
                  <a:extLst>
                    <a:ext uri="{FF2B5EF4-FFF2-40B4-BE49-F238E27FC236}">
                      <a16:creationId xmlns:a16="http://schemas.microsoft.com/office/drawing/2014/main" id="{B21C22B8-D487-A195-285A-E8F4B166AC29}"/>
                    </a:ext>
                  </a:extLst>
                </p:cNvPr>
                <p:cNvSpPr/>
                <p:nvPr/>
              </p:nvSpPr>
              <p:spPr>
                <a:xfrm rot="5400000">
                  <a:off x="18382654" y="33988136"/>
                  <a:ext cx="189006" cy="2560320"/>
                </a:xfrm>
                <a:prstGeom prst="leftBracket">
                  <a:avLst/>
                </a:prstGeom>
                <a:ln w="22225">
                  <a:solidFill>
                    <a:schemeClr val="accent5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F95C0A-29A4-AC70-68F1-B8387A37400C}"/>
                    </a:ext>
                  </a:extLst>
                </p:cNvPr>
                <p:cNvSpPr txBox="1"/>
                <p:nvPr/>
              </p:nvSpPr>
              <p:spPr>
                <a:xfrm>
                  <a:off x="17005368" y="34098987"/>
                  <a:ext cx="17548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−1.4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**</a:t>
                  </a:r>
                </a:p>
              </p:txBody>
            </p:sp>
            <p:sp>
              <p:nvSpPr>
                <p:cNvPr id="10" name="Left Bracket 9">
                  <a:extLst>
                    <a:ext uri="{FF2B5EF4-FFF2-40B4-BE49-F238E27FC236}">
                      <a16:creationId xmlns:a16="http://schemas.microsoft.com/office/drawing/2014/main" id="{7E611113-E16D-3E37-7FEB-E3167B1045F6}"/>
                    </a:ext>
                  </a:extLst>
                </p:cNvPr>
                <p:cNvSpPr/>
                <p:nvPr/>
              </p:nvSpPr>
              <p:spPr>
                <a:xfrm rot="5400000">
                  <a:off x="17788294" y="32751836"/>
                  <a:ext cx="189006" cy="3749040"/>
                </a:xfrm>
                <a:prstGeom prst="leftBracket">
                  <a:avLst/>
                </a:prstGeom>
                <a:ln w="22225">
                  <a:solidFill>
                    <a:schemeClr val="accent5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12D5DD-18E1-6061-F0D2-B8CED78E00FC}"/>
                    </a:ext>
                  </a:extLst>
                </p:cNvPr>
                <p:cNvSpPr txBox="1"/>
                <p:nvPr/>
              </p:nvSpPr>
              <p:spPr>
                <a:xfrm>
                  <a:off x="7504213" y="33567016"/>
                  <a:ext cx="669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30C162C-BCE6-ED77-A829-B474C998F443}"/>
                    </a:ext>
                  </a:extLst>
                </p:cNvPr>
                <p:cNvSpPr txBox="1"/>
                <p:nvPr/>
              </p:nvSpPr>
              <p:spPr>
                <a:xfrm>
                  <a:off x="14084480" y="33567016"/>
                  <a:ext cx="669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US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F322650-376B-37E8-09DA-2F113CD1A0C7}"/>
                    </a:ext>
                  </a:extLst>
                </p:cNvPr>
                <p:cNvSpPr txBox="1"/>
                <p:nvPr/>
              </p:nvSpPr>
              <p:spPr>
                <a:xfrm>
                  <a:off x="7504213" y="38992687"/>
                  <a:ext cx="1299617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Figure 2: </a:t>
                  </a: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Bar charts showing emmeans ± SE for ANCOVA models for (A) waist circumference and (B) BMI; pairwise differences shown are significantly different. </a:t>
                  </a:r>
                </a:p>
                <a:p>
                  <a:pPr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***: </a:t>
                  </a:r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&lt;0.001, **: </a:t>
                  </a:r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&lt;0.01, *: </a:t>
                  </a:r>
                  <a:r>
                    <a:rPr lang="en-US" sz="24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&lt;0.05.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A8C56F0-BF9C-9382-F6F4-0674593C60C1}"/>
                    </a:ext>
                  </a:extLst>
                </p:cNvPr>
                <p:cNvSpPr txBox="1"/>
                <p:nvPr/>
              </p:nvSpPr>
              <p:spPr>
                <a:xfrm>
                  <a:off x="10573833" y="34026256"/>
                  <a:ext cx="175485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−3.8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***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5D8AD9-F0C7-EFC3-59CF-1D1C1D43FEF2}"/>
                    </a:ext>
                  </a:extLst>
                </p:cNvPr>
                <p:cNvSpPr txBox="1"/>
                <p:nvPr/>
              </p:nvSpPr>
              <p:spPr>
                <a:xfrm>
                  <a:off x="11417966" y="34463317"/>
                  <a:ext cx="134668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−3.4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**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764576E-4576-A9A2-09C1-6CF4C57BD0EE}"/>
                    </a:ext>
                  </a:extLst>
                </p:cNvPr>
                <p:cNvSpPr txBox="1"/>
                <p:nvPr/>
              </p:nvSpPr>
              <p:spPr>
                <a:xfrm>
                  <a:off x="12117766" y="34943182"/>
                  <a:ext cx="99665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3">
                        <a:lumMod val="75000"/>
                      </a:schemeClr>
                    </a:buClr>
                    <a:buSzPct val="130000"/>
                  </a:pPr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−3.2 </a:t>
                  </a:r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*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5841CB2-97ED-6B1A-AB92-16644FC60EC9}"/>
                  </a:ext>
                </a:extLst>
              </p:cNvPr>
              <p:cNvGrpSpPr/>
              <p:nvPr/>
            </p:nvGrpSpPr>
            <p:grpSpPr>
              <a:xfrm>
                <a:off x="21258920" y="23405970"/>
                <a:ext cx="8097131" cy="4403093"/>
                <a:chOff x="21258920" y="23405970"/>
                <a:chExt cx="8097131" cy="4403093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9844F234-F4F0-48E5-843D-B4D881FBBB03}"/>
                    </a:ext>
                  </a:extLst>
                </p:cNvPr>
                <p:cNvSpPr txBox="1"/>
                <p:nvPr/>
              </p:nvSpPr>
              <p:spPr>
                <a:xfrm>
                  <a:off x="21258920" y="23431278"/>
                  <a:ext cx="3820405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571500" indent="-571500">
                    <a:buBlip>
                      <a:blip r:embed="rId3"/>
                    </a:buBlip>
                  </a:pPr>
                  <a:r>
                    <a:rPr lang="en-AU" sz="3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GitHub repo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4D0A43-804A-9AF6-AC09-72DB6D167ACE}"/>
                    </a:ext>
                  </a:extLst>
                </p:cNvPr>
                <p:cNvSpPr txBox="1"/>
                <p:nvPr/>
              </p:nvSpPr>
              <p:spPr>
                <a:xfrm>
                  <a:off x="21258920" y="24994673"/>
                  <a:ext cx="5805488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571500" indent="-571500">
                    <a:buBlip>
                      <a:blip r:embed="rId3"/>
                    </a:buBlip>
                  </a:pPr>
                  <a:r>
                    <a:rPr lang="en-AU" sz="3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Website with tutorials</a:t>
                  </a:r>
                  <a:endPara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557D89-8C69-2995-31C9-76A1636AF81E}"/>
                    </a:ext>
                  </a:extLst>
                </p:cNvPr>
                <p:cNvSpPr txBox="1"/>
                <p:nvPr/>
              </p:nvSpPr>
              <p:spPr>
                <a:xfrm>
                  <a:off x="21258920" y="26582870"/>
                  <a:ext cx="5077705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571500" indent="-571500">
                    <a:buBlip>
                      <a:blip r:embed="rId3"/>
                    </a:buBlip>
                  </a:pPr>
                  <a:r>
                    <a:rPr lang="en-AU" sz="3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Preprint on medRxiv </a:t>
                  </a:r>
                  <a:endPara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0F1BAA7-B54D-5F2E-356D-1DC88F666770}"/>
                    </a:ext>
                  </a:extLst>
                </p:cNvPr>
                <p:cNvSpPr txBox="1"/>
                <p:nvPr/>
              </p:nvSpPr>
              <p:spPr>
                <a:xfrm>
                  <a:off x="21259514" y="24195151"/>
                  <a:ext cx="809653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u="sng" dirty="0">
                      <a:solidFill>
                        <a:srgbClr val="000000"/>
                      </a:solidFill>
                      <a:latin typeface="Arial" panose="020B0604020202020204" pitchFamily="34" charset="0"/>
                      <a:hlinkClick r:id="rId20"/>
                    </a:rPr>
                    <a:t>https://github.com/computational-nutrition-lab/DietR</a:t>
                  </a:r>
                  <a:endParaRPr lang="en-US" sz="2400" u="sng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D555A58-2E65-0112-06E6-FF1B966371D9}"/>
                    </a:ext>
                  </a:extLst>
                </p:cNvPr>
                <p:cNvSpPr txBox="1"/>
                <p:nvPr/>
              </p:nvSpPr>
              <p:spPr>
                <a:xfrm>
                  <a:off x="21258920" y="25763586"/>
                  <a:ext cx="774198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u="sng" dirty="0">
                      <a:solidFill>
                        <a:srgbClr val="1155CC"/>
                      </a:solidFill>
                      <a:latin typeface="Arial" panose="020B0604020202020204" pitchFamily="34" charset="0"/>
                      <a:hlinkClick r:id="rId21"/>
                    </a:rPr>
                    <a:t>https://computational-nutrition-lab.github.io/DietR/</a:t>
                  </a:r>
                  <a:endParaRPr lang="en-US" sz="24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E7BEAE9-25BF-3EBD-A461-BC0BB7E9797D}"/>
                    </a:ext>
                  </a:extLst>
                </p:cNvPr>
                <p:cNvSpPr txBox="1"/>
                <p:nvPr/>
              </p:nvSpPr>
              <p:spPr>
                <a:xfrm>
                  <a:off x="21258920" y="27347398"/>
                  <a:ext cx="644980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u="sng" dirty="0">
                      <a:solidFill>
                        <a:srgbClr val="56C7AA"/>
                      </a:solidFill>
                      <a:latin typeface="Arial" panose="020B0604020202020204" pitchFamily="34" charset="0"/>
                      <a:hlinkClick r:id="rId22"/>
                    </a:rPr>
                    <a:t>https://doi.org/10.1101/2023.07.07.23292390</a:t>
                  </a:r>
                  <a:endParaRPr lang="en-US" sz="2400" dirty="0">
                    <a:solidFill>
                      <a:srgbClr val="56C7AA"/>
                    </a:solidFill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EE5124E0-7F8F-1364-A8FF-FB25F321A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38051" y="23405970"/>
                  <a:ext cx="713927" cy="713927"/>
                </a:xfrm>
                <a:prstGeom prst="rect">
                  <a:avLst/>
                </a:prstGeom>
              </p:spPr>
            </p:pic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590D9344-B0EA-46ED-1534-48452EA3C8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32159" y="24978398"/>
                  <a:ext cx="713232" cy="713232"/>
                </a:xfrm>
                <a:prstGeom prst="rect">
                  <a:avLst/>
                </a:prstGeom>
              </p:spPr>
            </p:pic>
            <p:pic>
              <p:nvPicPr>
                <p:cNvPr id="62" name="Graphic 61">
                  <a:extLst>
                    <a:ext uri="{FF2B5EF4-FFF2-40B4-BE49-F238E27FC236}">
                      <a16:creationId xmlns:a16="http://schemas.microsoft.com/office/drawing/2014/main" id="{BACDF0C4-8342-3B4A-22F9-CE2D9A1537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51043" y="26551374"/>
                  <a:ext cx="713927" cy="713927"/>
                </a:xfrm>
                <a:prstGeom prst="rect">
                  <a:avLst/>
                </a:prstGeom>
              </p:spPr>
            </p:pic>
          </p:grpSp>
        </p:grpSp>
      </p:grp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46417"/>
              </p:ext>
            </p:extLst>
          </p:nvPr>
        </p:nvGraphicFramePr>
        <p:xfrm>
          <a:off x="12033545" y="7689032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rgbClr val="7ED01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α−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indices for dietary records, participants, or food groups.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individual food consumption tables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consumption amount and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98714"/>
              </p:ext>
            </p:extLst>
          </p:nvPr>
        </p:nvGraphicFramePr>
        <p:xfrm>
          <a:off x="10913065" y="26477106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1,819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3499</TotalTime>
  <Words>978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130</cp:revision>
  <cp:lastPrinted>2019-05-09T17:37:57Z</cp:lastPrinted>
  <dcterms:created xsi:type="dcterms:W3CDTF">2017-10-21T13:09:05Z</dcterms:created>
  <dcterms:modified xsi:type="dcterms:W3CDTF">2023-07-13T02:56:50Z</dcterms:modified>
</cp:coreProperties>
</file>