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30275213" cy="4206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 userDrawn="1">
          <p15:clr>
            <a:srgbClr val="A4A3A4"/>
          </p15:clr>
        </p15:guide>
        <p15:guide id="2" pos="10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9C7"/>
    <a:srgbClr val="6DC300"/>
    <a:srgbClr val="C5EB8F"/>
    <a:srgbClr val="1F3600"/>
    <a:srgbClr val="006600"/>
    <a:srgbClr val="A98D11"/>
    <a:srgbClr val="D8EBCD"/>
    <a:srgbClr val="6C2E9A"/>
    <a:srgbClr val="0000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0" autoAdjust="0"/>
    <p:restoredTop sz="94660"/>
  </p:normalViewPr>
  <p:slideViewPr>
    <p:cSldViewPr snapToGrid="0" showGuides="1">
      <p:cViewPr>
        <p:scale>
          <a:sx n="46" d="100"/>
          <a:sy n="46" d="100"/>
        </p:scale>
        <p:origin x="1308" y="36"/>
      </p:cViewPr>
      <p:guideLst>
        <p:guide orient="horz" pos="13248"/>
        <p:guide pos="10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Waist2\Waist\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Waist2\BMI\BMI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9433689329562"/>
          <c:y val="6.7276620684465105E-2"/>
          <c:w val="0.73202990585847294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Sheet1!$T$14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Sheet1!$D$26:$D$29</c:f>
                <c:numCache>
                  <c:formatCode>General</c:formatCode>
                  <c:ptCount val="4"/>
                  <c:pt idx="0">
                    <c:v>0.49717622541682699</c:v>
                  </c:pt>
                  <c:pt idx="1">
                    <c:v>0.57794009477446495</c:v>
                  </c:pt>
                  <c:pt idx="2">
                    <c:v>0.91177681798301902</c:v>
                  </c:pt>
                  <c:pt idx="3">
                    <c:v>0.92661116736473403</c:v>
                  </c:pt>
                </c:numCache>
              </c:numRef>
            </c:plus>
            <c:minus>
              <c:numRef>
                <c:f>Sheet1!$D$26:$D$29</c:f>
                <c:numCache>
                  <c:formatCode>General</c:formatCode>
                  <c:ptCount val="4"/>
                  <c:pt idx="0">
                    <c:v>0.49717622541682699</c:v>
                  </c:pt>
                  <c:pt idx="1">
                    <c:v>0.57794009477446495</c:v>
                  </c:pt>
                  <c:pt idx="2">
                    <c:v>0.91177681798301902</c:v>
                  </c:pt>
                  <c:pt idx="3">
                    <c:v>0.92661116736473403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Sheet1!$S$15:$S$18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Sheet1!$T$15:$T$18</c:f>
              <c:numCache>
                <c:formatCode>0</c:formatCode>
                <c:ptCount val="4"/>
                <c:pt idx="0">
                  <c:v>99.809817040061105</c:v>
                </c:pt>
                <c:pt idx="1">
                  <c:v>99.455013043041106</c:v>
                </c:pt>
                <c:pt idx="2">
                  <c:v>99.2700958938469</c:v>
                </c:pt>
                <c:pt idx="3">
                  <c:v>96.051246256646195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B-44BB-9A9B-675238A4E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04"/>
          <c:min val="94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  <c:majorUnit val="2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'NEW(6.28)'!$T$14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rgbClr val="FDCBCB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'NEW(6.28)'!$D$26:$D$29</c:f>
                <c:numCache>
                  <c:formatCode>General</c:formatCode>
                  <c:ptCount val="4"/>
                  <c:pt idx="0">
                    <c:v>0.20968120301689799</c:v>
                  </c:pt>
                  <c:pt idx="1">
                    <c:v>0.24374289869233201</c:v>
                  </c:pt>
                  <c:pt idx="2">
                    <c:v>0.38453660956396801</c:v>
                  </c:pt>
                  <c:pt idx="3">
                    <c:v>0.39079291078135497</c:v>
                  </c:pt>
                </c:numCache>
              </c:numRef>
            </c:plus>
            <c:minus>
              <c:numRef>
                <c:f>'NEW(6.28)'!$D$26:$D$29</c:f>
                <c:numCache>
                  <c:formatCode>General</c:formatCode>
                  <c:ptCount val="4"/>
                  <c:pt idx="0">
                    <c:v>0.20968120301689799</c:v>
                  </c:pt>
                  <c:pt idx="1">
                    <c:v>0.24374289869233201</c:v>
                  </c:pt>
                  <c:pt idx="2">
                    <c:v>0.38453660956396801</c:v>
                  </c:pt>
                  <c:pt idx="3">
                    <c:v>0.39079291078135497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'NEW(6.28)'!$S$15:$S$18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'NEW(6.28)'!$T$15:$T$18</c:f>
              <c:numCache>
                <c:formatCode>0</c:formatCode>
                <c:ptCount val="4"/>
                <c:pt idx="0">
                  <c:v>29.233804878220202</c:v>
                </c:pt>
                <c:pt idx="1">
                  <c:v>29.241590661609401</c:v>
                </c:pt>
                <c:pt idx="2">
                  <c:v>29.038371512135399</c:v>
                </c:pt>
                <c:pt idx="3">
                  <c:v>27.846636199183202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C-4889-BA46-296D97050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32"/>
          <c:min val="26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13:13:55.067" idx="1">
    <p:pos x="6845" y="19429"/>
    <p:text>We need to include something about magnitude or direction of this difference.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0.00869</cdr:x>
      <cdr:y>0.02708</cdr:y>
    </cdr:from>
    <cdr:to>
      <cdr:x>0.10869</cdr:x>
      <cdr:y>0.91424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80663" y="2286395"/>
          <a:ext cx="4913995" cy="6411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</a:t>
          </a:r>
          <a:r>
            <a:rPr lang="en-US" sz="26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(cm)</a:t>
          </a:r>
          <a:endParaRPr lang="en-US" sz="260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0.01097</cdr:x>
      <cdr:y>0.01167</cdr:y>
    </cdr:from>
    <cdr:to>
      <cdr:x>0.11097</cdr:x>
      <cdr:y>0.89883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66068" y="2201050"/>
          <a:ext cx="4913996" cy="641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6488" y="1162050"/>
            <a:ext cx="22574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6488" y="1162050"/>
            <a:ext cx="22574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3380"/>
            <a:ext cx="9144000" cy="249612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5767"/>
            <a:ext cx="9144000" cy="17310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81722"/>
            <a:ext cx="2628900" cy="6076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81722"/>
            <a:ext cx="7734300" cy="6076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883826"/>
            <a:ext cx="25733931" cy="14643947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092500"/>
            <a:ext cx="22706410" cy="10155340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16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142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486402"/>
            <a:ext cx="26112371" cy="1749678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148716"/>
            <a:ext cx="26112371" cy="920114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24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197167"/>
            <a:ext cx="12866966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197167"/>
            <a:ext cx="12866966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560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39442"/>
            <a:ext cx="26112371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311133"/>
            <a:ext cx="12807832" cy="505332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364460"/>
            <a:ext cx="12807832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311133"/>
            <a:ext cx="12870909" cy="505332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364460"/>
            <a:ext cx="12870909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990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054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192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04160"/>
            <a:ext cx="9764544" cy="981456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056216"/>
            <a:ext cx="15326827" cy="2989156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618720"/>
            <a:ext cx="9764544" cy="2337774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600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04160"/>
            <a:ext cx="9764544" cy="981456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056216"/>
            <a:ext cx="15326827" cy="2989156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618720"/>
            <a:ext cx="9764544" cy="2337774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9511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39433"/>
            <a:ext cx="6528093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39433"/>
            <a:ext cx="19205838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29/06/2023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87454"/>
            <a:ext cx="10515600" cy="29824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8076"/>
            <a:ext cx="10515600" cy="15683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8608"/>
            <a:ext cx="5181600" cy="454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8608"/>
            <a:ext cx="5181600" cy="454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1722"/>
            <a:ext cx="10515600" cy="1385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757579"/>
            <a:ext cx="5157787" cy="861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18942"/>
            <a:ext cx="5157787" cy="3852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7579"/>
            <a:ext cx="5183188" cy="861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8942"/>
            <a:ext cx="5183188" cy="3852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77982"/>
            <a:ext cx="3932237" cy="1672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32309"/>
            <a:ext cx="6172200" cy="5095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150918"/>
            <a:ext cx="3932237" cy="39848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77982"/>
            <a:ext cx="3932237" cy="1672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32309"/>
            <a:ext cx="6172200" cy="5095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150918"/>
            <a:ext cx="3932237" cy="39848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22"/>
            <a:ext cx="10515600" cy="138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8608"/>
            <a:ext cx="10515600" cy="454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45275"/>
            <a:ext cx="27432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275"/>
            <a:ext cx="41148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45275"/>
            <a:ext cx="27432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39442"/>
            <a:ext cx="26112371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197167"/>
            <a:ext cx="26112371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8985623"/>
            <a:ext cx="6811923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8985623"/>
            <a:ext cx="10217884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8985623"/>
            <a:ext cx="6811923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0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putational-nutrition-lab.github.io/DietR/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chart" Target="../charts/chart2.xml"/><Relationship Id="rId7" Type="http://schemas.openxmlformats.org/officeDocument/2006/relationships/hyperlink" Target="https://github.com/computational-nutrition-lab/DietR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7.svg"/><Relationship Id="rId10" Type="http://schemas.openxmlformats.org/officeDocument/2006/relationships/image" Target="../media/image6.svg"/><Relationship Id="rId19" Type="http://schemas.openxmlformats.org/officeDocument/2006/relationships/image" Target="../media/image15.jp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800465" y="22236328"/>
            <a:ext cx="19730993" cy="180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980057" y="4053637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205319" y="22406896"/>
            <a:ext cx="190709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Use case vignette: nuts/seeds/legumes diversity &amp; body measures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22232059"/>
            <a:ext cx="8807653" cy="603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50691" y="22407140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6246341"/>
            <a:ext cx="1822026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1503" y="6335734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6246341"/>
            <a:ext cx="1026535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144926" y="6334378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13434506"/>
            <a:ext cx="28857898" cy="836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0065" y="7196676"/>
            <a:ext cx="9480435" cy="5429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20000"/>
              </a:lnSpc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24-hour recall data can be complicated and difficult. </a:t>
            </a:r>
          </a:p>
          <a:p>
            <a:pPr marL="571500" indent="-571500">
              <a:lnSpc>
                <a:spcPct val="120000"/>
              </a:lnSpc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dietary datasets and dietary analysis tools are written in SAS.</a:t>
            </a:r>
          </a:p>
          <a:p>
            <a:pPr marL="571500" indent="-571500"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packages.</a:t>
            </a:r>
          </a:p>
          <a:p>
            <a:pPr marL="571500" indent="-571500"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5063" y="26072551"/>
            <a:ext cx="9064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 2015-16, n=3,641, 18+ yo, with waist circumference &amp; BMI.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with 4 (Foodcode 4xxxxxxxx: nuts/seeds/legumes) from two days of recalls.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nuts/seeds/legumes </a:t>
            </a:r>
            <a:r>
              <a:rPr lang="el-GR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diversity groups (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Age, Gender, Income, Education, KCAL as covariates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35344348"/>
            <a:ext cx="8807653" cy="4972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10" y="35490048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83245" y="36245933"/>
            <a:ext cx="8103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28534385"/>
            <a:ext cx="8807653" cy="649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28726610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83246" y="29460625"/>
            <a:ext cx="78176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Johnson AJ, Vangay P, Al-Ghalith GA, et al. Daily sampling reveals personalized diet-microbiome associations in humans. Cell Host Microbe. 2019;25(6):789-802.</a:t>
            </a: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Simpson GL, Minchin PR, De Caceres M, et al. vegan: Community Ecology Package. 2022 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Karlsen MC, Ellmore GS, McKeown N. Seeds—Health benefits, barriers to incorporation, and strategies for practitioners in supporting consumption among consumers. Nutr Today. 2016;51(1):50-59.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Mitchell DC, Marinangeli CPF, Pigat S, et al. Pulse intake improves nutrient density among US adult consumers. Nutrients. 2021;13(8):2668.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2897" y="24054154"/>
            <a:ext cx="1773430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rgbClr val="81D31A"/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 [</a:t>
            </a: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3].</a:t>
            </a:r>
          </a:p>
          <a:p>
            <a:pPr marL="457200" indent="-457200">
              <a:spcAft>
                <a:spcPts val="300"/>
              </a:spcAft>
              <a:buClr>
                <a:srgbClr val="81D31A"/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diversity </a:t>
            </a: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nuts/seeds/legumes consumption related to body measures, e.g. BMI or waist size?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258920" y="23431278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/>
              </a:buBlip>
            </a:pPr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875" y="4016616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91483"/>
              </p:ext>
            </p:extLst>
          </p:nvPr>
        </p:nvGraphicFramePr>
        <p:xfrm>
          <a:off x="12033544" y="7334393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participant, compute means of food intake across days/groups, filter the total data for outliers.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alpha diversity indices for dietary records, participants, or food groups.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food OTU table 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0271"/>
              </p:ext>
            </p:extLst>
          </p:nvPr>
        </p:nvGraphicFramePr>
        <p:xfrm>
          <a:off x="10913064" y="26106425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1,819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6" y="14207479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56707" y="14207478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597744" y="14112228"/>
            <a:ext cx="2317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9210" y="14273435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rgbClr val="6C2E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762040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4931619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4" y="24195151"/>
            <a:ext cx="8096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https://github.com/computational-nutrition-lab/DietR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258920" y="25676496"/>
            <a:ext cx="7741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https://computational-nutrition-lab.github.io/DietR/</a:t>
            </a:r>
            <a:endParaRPr lang="en-US" sz="2400" dirty="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1541664">
            <a:off x="28441335" y="26879864"/>
            <a:ext cx="1013692" cy="101369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794789" y="23337968"/>
            <a:ext cx="9016137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Background and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782840" y="25361750"/>
            <a:ext cx="2989060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86" y="1353669"/>
            <a:ext cx="2777193" cy="3201468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4902965"/>
            <a:ext cx="6626758" cy="47763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1392897" y="20849333"/>
            <a:ext cx="2800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plots created with DietR using a set of simulated ASA24 dietary records designed to show differences in eating patterns. The example dataset includes 15 imagined people with 5 different diets: Vegetarian, Vegan, Keto, American, and Japanese.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144926" y="13520801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542280" y="19726460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 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55255" y="19723322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151562" y="19779414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9726461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794788" y="30696685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58921" y="27116622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https://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326674" y="31425997"/>
            <a:ext cx="1851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diverse nuts/seeds/legumes consumption is associated with lower waist circumference.</a:t>
            </a:r>
          </a:p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Div2 had 3.8 cm lower waist circumference than DivNA (</a:t>
            </a:r>
            <a:r>
              <a:rPr lang="en-US" sz="2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&lt;0.001) and 3.4 cm lower than Div0 (</a:t>
            </a:r>
            <a:r>
              <a:rPr lang="en-US" sz="2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&lt;0.01).</a:t>
            </a:r>
          </a:p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Div2 had 1.4 lower BMI than DivNA and Div0 (</a:t>
            </a:r>
            <a:r>
              <a:rPr lang="en-US" sz="2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&lt;0.01 for both).</a:t>
            </a:r>
          </a:p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higher KCAL intake was associated with increased nuts/seeds/legume diversity.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310962" y="33333647"/>
            <a:ext cx="609768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intake in NHANES is associated with better quality diets [4]. Thus, nuts/seeds/ legumes diversity could be a useful index to explore the health-promoting effects of this food group.</a:t>
            </a: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exercise, drinking, 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smoking </a:t>
            </a:r>
            <a:r>
              <a:rPr lang="en-US" sz="29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habits may be confounders.</a:t>
            </a: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day-data may have been 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to capture nuts/seeds/legumes diversity.</a:t>
            </a: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069619">
            <a:off x="18643894" y="24692008"/>
            <a:ext cx="1071025" cy="1071025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005103">
            <a:off x="19124838" y="23731789"/>
            <a:ext cx="914400" cy="9144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5EAA6B5-AF94-9269-1236-D8F0432591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470830" y="23349258"/>
            <a:ext cx="815045" cy="815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F30681-B389-FD63-DD7B-28A407814827}"/>
              </a:ext>
            </a:extLst>
          </p:cNvPr>
          <p:cNvSpPr txBox="1"/>
          <p:nvPr/>
        </p:nvSpPr>
        <p:spPr>
          <a:xfrm>
            <a:off x="10902919" y="29327341"/>
            <a:ext cx="906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groups. DivNA represents no intake of nuts/seeds/legumes. Div0 are individuals who consumed 1 type of nuts/seeds/legumes. Div1 and Div2 consumed more than 1 type of nuts/seeds/legumes. </a:t>
            </a:r>
            <a:endParaRPr lang="en-AU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46FFA-0D84-2D64-34EA-7333A474EE0B}"/>
              </a:ext>
            </a:extLst>
          </p:cNvPr>
          <p:cNvSpPr txBox="1"/>
          <p:nvPr/>
        </p:nvSpPr>
        <p:spPr>
          <a:xfrm>
            <a:off x="-4402627" y="33364989"/>
            <a:ext cx="3914825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Limitations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DAE09-4C65-6861-CD9E-78146668952D}"/>
              </a:ext>
            </a:extLst>
          </p:cNvPr>
          <p:cNvSpPr txBox="1"/>
          <p:nvPr/>
        </p:nvSpPr>
        <p:spPr>
          <a:xfrm rot="10800000">
            <a:off x="29011787" y="4524688"/>
            <a:ext cx="821031" cy="584775"/>
          </a:xfrm>
          <a:prstGeom prst="homePlate">
            <a:avLst/>
          </a:prstGeom>
          <a:solidFill>
            <a:srgbClr val="D8EBCD"/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713E8-8F71-C181-DBA3-91E244B90F24}"/>
              </a:ext>
            </a:extLst>
          </p:cNvPr>
          <p:cNvGrpSpPr/>
          <p:nvPr/>
        </p:nvGrpSpPr>
        <p:grpSpPr>
          <a:xfrm>
            <a:off x="879679" y="39316157"/>
            <a:ext cx="3909718" cy="972388"/>
            <a:chOff x="831860" y="39270312"/>
            <a:chExt cx="4496664" cy="11183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39FE3-1CD7-799F-9022-4E6FAF36174C}"/>
                </a:ext>
              </a:extLst>
            </p:cNvPr>
            <p:cNvSpPr/>
            <p:nvPr/>
          </p:nvSpPr>
          <p:spPr>
            <a:xfrm>
              <a:off x="962773" y="39382073"/>
              <a:ext cx="4365751" cy="896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27" descr="Shape&#10;&#10;Description automatically generated">
              <a:extLst>
                <a:ext uri="{FF2B5EF4-FFF2-40B4-BE49-F238E27FC236}">
                  <a16:creationId xmlns:a16="http://schemas.microsoft.com/office/drawing/2014/main" id="{7E003BDE-F26E-8538-C0A4-991A8B739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344"/>
            <a:stretch/>
          </p:blipFill>
          <p:spPr>
            <a:xfrm>
              <a:off x="831860" y="39356831"/>
              <a:ext cx="1253125" cy="1024817"/>
            </a:xfrm>
            <a:prstGeom prst="rect">
              <a:avLst/>
            </a:prstGeom>
          </p:spPr>
        </p:pic>
        <p:pic>
          <p:nvPicPr>
            <p:cNvPr id="40" name="Picture 39" descr="Shape&#10;&#10;Description automatically generated">
              <a:extLst>
                <a:ext uri="{FF2B5EF4-FFF2-40B4-BE49-F238E27FC236}">
                  <a16:creationId xmlns:a16="http://schemas.microsoft.com/office/drawing/2014/main" id="{E5E351A6-DFBB-B0DC-0902-209551451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71"/>
            <a:stretch/>
          </p:blipFill>
          <p:spPr>
            <a:xfrm>
              <a:off x="2075722" y="39270312"/>
              <a:ext cx="2767160" cy="111836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B4AC10-8779-30D0-7F06-9B12E471939D}"/>
              </a:ext>
            </a:extLst>
          </p:cNvPr>
          <p:cNvGrpSpPr/>
          <p:nvPr/>
        </p:nvGrpSpPr>
        <p:grpSpPr>
          <a:xfrm>
            <a:off x="7460075" y="33567016"/>
            <a:ext cx="13040312" cy="6626000"/>
            <a:chOff x="7460075" y="33567016"/>
            <a:chExt cx="13040312" cy="6626000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4D535927-A1F8-4FFC-A1B7-6297A959B0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744188"/>
                </p:ext>
              </p:extLst>
            </p:nvPr>
          </p:nvGraphicFramePr>
          <p:xfrm>
            <a:off x="7460075" y="33629870"/>
            <a:ext cx="6411771" cy="5539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1DCFE03F-C47B-4B91-B798-11BFFC114D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4805545"/>
                </p:ext>
              </p:extLst>
            </p:nvPr>
          </p:nvGraphicFramePr>
          <p:xfrm>
            <a:off x="14048665" y="33629870"/>
            <a:ext cx="6411771" cy="5539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12499759" y="34546540"/>
              <a:ext cx="189006" cy="1463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11951119" y="33508359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11356759" y="32491410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BB649A-5C07-01FB-D4FC-819E0AAC6C99}"/>
                </a:ext>
              </a:extLst>
            </p:cNvPr>
            <p:cNvSpPr txBox="1"/>
            <p:nvPr/>
          </p:nvSpPr>
          <p:spPr>
            <a:xfrm>
              <a:off x="17597744" y="34762615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−1.4 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B21C22B8-D487-A195-285A-E8F4B166AC29}"/>
                </a:ext>
              </a:extLst>
            </p:cNvPr>
            <p:cNvSpPr/>
            <p:nvPr/>
          </p:nvSpPr>
          <p:spPr>
            <a:xfrm rot="5400000">
              <a:off x="18382654" y="33988136"/>
              <a:ext cx="189006" cy="256032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95C0A-29A4-AC70-68F1-B8387A37400C}"/>
                </a:ext>
              </a:extLst>
            </p:cNvPr>
            <p:cNvSpPr txBox="1"/>
            <p:nvPr/>
          </p:nvSpPr>
          <p:spPr>
            <a:xfrm>
              <a:off x="17005368" y="34098987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−1.4 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E611113-E16D-3E37-7FEB-E3167B1045F6}"/>
                </a:ext>
              </a:extLst>
            </p:cNvPr>
            <p:cNvSpPr/>
            <p:nvPr/>
          </p:nvSpPr>
          <p:spPr>
            <a:xfrm rot="5400000">
              <a:off x="17788294" y="32751836"/>
              <a:ext cx="189006" cy="374904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12D5DD-18E1-6061-F0D2-B8CED78E00FC}"/>
                </a:ext>
              </a:extLst>
            </p:cNvPr>
            <p:cNvSpPr txBox="1"/>
            <p:nvPr/>
          </p:nvSpPr>
          <p:spPr>
            <a:xfrm>
              <a:off x="7504213" y="33567016"/>
              <a:ext cx="669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0C162C-BCE6-ED77-A829-B474C998F443}"/>
                </a:ext>
              </a:extLst>
            </p:cNvPr>
            <p:cNvSpPr txBox="1"/>
            <p:nvPr/>
          </p:nvSpPr>
          <p:spPr>
            <a:xfrm>
              <a:off x="14084480" y="33567016"/>
              <a:ext cx="669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322650-376B-37E8-09DA-2F113CD1A0C7}"/>
                </a:ext>
              </a:extLst>
            </p:cNvPr>
            <p:cNvSpPr txBox="1"/>
            <p:nvPr/>
          </p:nvSpPr>
          <p:spPr>
            <a:xfrm>
              <a:off x="7504213" y="38992687"/>
              <a:ext cx="129961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Figure 2: 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Bar charts showing Emmeans ± SE for ANCOVA models for (A) waist circumference and (B</a:t>
              </a: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BMI; pairwise differences shown are significantly different. </a:t>
              </a:r>
            </a:p>
            <a:p>
              <a:pPr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***: </a:t>
              </a:r>
              <a:r>
                <a:rPr lang="en-US" sz="2400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&lt;0.001, **: </a:t>
              </a:r>
              <a:r>
                <a:rPr lang="en-US" sz="2400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&lt;0.01, *: </a:t>
              </a:r>
              <a:r>
                <a:rPr lang="en-US" sz="2400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&lt;0.05.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10573833" y="34026256"/>
              <a:ext cx="17548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−3.8 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11417966" y="34463317"/>
              <a:ext cx="13466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−3.4 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12117766" y="34943182"/>
              <a:ext cx="99665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−3.2 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4D0A43-804A-9AF6-AC09-72DB6D167ACE}"/>
              </a:ext>
            </a:extLst>
          </p:cNvPr>
          <p:cNvSpPr txBox="1"/>
          <p:nvPr/>
        </p:nvSpPr>
        <p:spPr>
          <a:xfrm>
            <a:off x="21258920" y="24994673"/>
            <a:ext cx="58054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/>
              </a:buBlip>
            </a:pPr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6FD603F-87EB-CA89-16E6-E0ED2EC3A6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415995" y="24854058"/>
            <a:ext cx="819863" cy="8198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C557D89-8C69-2995-31C9-76A1636AF81E}"/>
              </a:ext>
            </a:extLst>
          </p:cNvPr>
          <p:cNvSpPr txBox="1"/>
          <p:nvPr/>
        </p:nvSpPr>
        <p:spPr>
          <a:xfrm>
            <a:off x="21258920" y="26439397"/>
            <a:ext cx="58054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/>
              </a:buBlip>
            </a:pPr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05CFDE8A-F6EC-C9DB-0AF6-CDFE78BCBA1C}"/>
              </a:ext>
            </a:extLst>
          </p:cNvPr>
          <p:cNvSpPr/>
          <p:nvPr/>
        </p:nvSpPr>
        <p:spPr>
          <a:xfrm rot="5575133">
            <a:off x="-2983649" y="678045"/>
            <a:ext cx="1229261" cy="1066195"/>
          </a:xfrm>
          <a:prstGeom prst="hexagon">
            <a:avLst>
              <a:gd name="adj" fmla="val 28824"/>
              <a:gd name="vf" fmla="val 115470"/>
            </a:avLst>
          </a:prstGeom>
          <a:solidFill>
            <a:srgbClr val="81D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D31A"/>
              </a:solidFill>
            </a:endParaRP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D2B68FDF-E17A-5BFF-DAF5-DAFE819A1333}"/>
              </a:ext>
            </a:extLst>
          </p:cNvPr>
          <p:cNvSpPr/>
          <p:nvPr/>
        </p:nvSpPr>
        <p:spPr>
          <a:xfrm rot="4516511">
            <a:off x="-2311834" y="926795"/>
            <a:ext cx="1229261" cy="1066195"/>
          </a:xfrm>
          <a:prstGeom prst="hexagon">
            <a:avLst>
              <a:gd name="adj" fmla="val 28824"/>
              <a:gd name="vf" fmla="val 115470"/>
            </a:avLst>
          </a:prstGeom>
          <a:solidFill>
            <a:srgbClr val="C5E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D31A"/>
              </a:solidFill>
            </a:endParaRP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2A31C930-EACE-9F21-C70A-5B66C7B86083}"/>
              </a:ext>
            </a:extLst>
          </p:cNvPr>
          <p:cNvSpPr/>
          <p:nvPr/>
        </p:nvSpPr>
        <p:spPr>
          <a:xfrm rot="4516511">
            <a:off x="-2749172" y="1530346"/>
            <a:ext cx="932261" cy="808593"/>
          </a:xfrm>
          <a:prstGeom prst="hexagon">
            <a:avLst>
              <a:gd name="adj" fmla="val 28824"/>
              <a:gd name="vf" fmla="val 115470"/>
            </a:avLst>
          </a:prstGeom>
          <a:solidFill>
            <a:srgbClr val="E2F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D31A"/>
              </a:solidFill>
            </a:endParaRP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63002EC5-973B-9232-0546-0609693C5E8B}"/>
              </a:ext>
            </a:extLst>
          </p:cNvPr>
          <p:cNvSpPr/>
          <p:nvPr/>
        </p:nvSpPr>
        <p:spPr>
          <a:xfrm rot="5400000">
            <a:off x="-2427150" y="58132"/>
            <a:ext cx="1459893" cy="1343628"/>
          </a:xfrm>
          <a:prstGeom prst="hexagon">
            <a:avLst>
              <a:gd name="adj" fmla="val 28824"/>
              <a:gd name="vf" fmla="val 115470"/>
            </a:avLst>
          </a:prstGeom>
          <a:solidFill>
            <a:srgbClr val="6D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D31A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672633" y="374380"/>
            <a:ext cx="29551779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</a:p>
        </p:txBody>
      </p:sp>
      <p:pic>
        <p:nvPicPr>
          <p:cNvPr id="74" name="Picture 73" descr="A picture containing text, diagram, screenshot, circle&#10;&#10;Description automatically generated">
            <a:extLst>
              <a:ext uri="{FF2B5EF4-FFF2-40B4-BE49-F238E27FC236}">
                <a16:creationId xmlns:a16="http://schemas.microsoft.com/office/drawing/2014/main" id="{5000B565-609A-813F-8C7E-D4FDFC70879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371" y="14904712"/>
            <a:ext cx="6535483" cy="46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3366</TotalTime>
  <Words>961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119</cp:revision>
  <cp:lastPrinted>2019-05-09T17:37:57Z</cp:lastPrinted>
  <dcterms:created xsi:type="dcterms:W3CDTF">2017-10-21T13:09:05Z</dcterms:created>
  <dcterms:modified xsi:type="dcterms:W3CDTF">2023-06-29T08:48:10Z</dcterms:modified>
</cp:coreProperties>
</file>