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1" r:id="rId4"/>
    <p:sldId id="269" r:id="rId5"/>
    <p:sldId id="306" r:id="rId6"/>
    <p:sldId id="307" r:id="rId7"/>
    <p:sldId id="333" r:id="rId8"/>
    <p:sldId id="354" r:id="rId9"/>
    <p:sldId id="321" r:id="rId10"/>
    <p:sldId id="301" r:id="rId11"/>
    <p:sldId id="317" r:id="rId12"/>
    <p:sldId id="316" r:id="rId13"/>
    <p:sldId id="318" r:id="rId14"/>
    <p:sldId id="319" r:id="rId15"/>
    <p:sldId id="323" r:id="rId16"/>
    <p:sldId id="324" r:id="rId17"/>
    <p:sldId id="325" r:id="rId18"/>
    <p:sldId id="326" r:id="rId19"/>
    <p:sldId id="329" r:id="rId20"/>
    <p:sldId id="344" r:id="rId21"/>
    <p:sldId id="346" r:id="rId22"/>
    <p:sldId id="355" r:id="rId23"/>
    <p:sldId id="322" r:id="rId24"/>
    <p:sldId id="356" r:id="rId25"/>
    <p:sldId id="360" r:id="rId26"/>
    <p:sldId id="357" r:id="rId27"/>
    <p:sldId id="358" r:id="rId28"/>
    <p:sldId id="359" r:id="rId29"/>
    <p:sldId id="361" r:id="rId30"/>
    <p:sldId id="351" r:id="rId31"/>
    <p:sldId id="352" r:id="rId32"/>
    <p:sldId id="35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1585"/>
    <a:srgbClr val="66CDAA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66CDAA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4</c:v>
                </c:pt>
                <c:pt idx="1">
                  <c:v>5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5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0</c:v>
                </c:pt>
                <c:pt idx="19">
                  <c:v>2</c:v>
                </c:pt>
                <c:pt idx="2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C3-440B-907B-46A80B7C5E5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Prediabetic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7</c:v>
                </c:pt>
                <c:pt idx="1">
                  <c:v>12</c:v>
                </c:pt>
                <c:pt idx="2">
                  <c:v>9</c:v>
                </c:pt>
                <c:pt idx="3">
                  <c:v>1</c:v>
                </c:pt>
                <c:pt idx="4">
                  <c:v>7</c:v>
                </c:pt>
                <c:pt idx="5">
                  <c:v>5</c:v>
                </c:pt>
                <c:pt idx="6">
                  <c:v>11</c:v>
                </c:pt>
                <c:pt idx="7">
                  <c:v>6</c:v>
                </c:pt>
                <c:pt idx="8">
                  <c:v>5</c:v>
                </c:pt>
                <c:pt idx="9">
                  <c:v>10</c:v>
                </c:pt>
                <c:pt idx="10">
                  <c:v>9</c:v>
                </c:pt>
                <c:pt idx="11">
                  <c:v>4</c:v>
                </c:pt>
                <c:pt idx="12">
                  <c:v>8</c:v>
                </c:pt>
                <c:pt idx="13">
                  <c:v>4</c:v>
                </c:pt>
                <c:pt idx="14">
                  <c:v>7</c:v>
                </c:pt>
                <c:pt idx="15">
                  <c:v>6</c:v>
                </c:pt>
                <c:pt idx="16">
                  <c:v>6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C3-440B-907B-46A80B7C5E50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Diabetic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60</c:v>
                </c:pt>
                <c:pt idx="1">
                  <c:v>61</c:v>
                </c:pt>
                <c:pt idx="2">
                  <c:v>62</c:v>
                </c:pt>
                <c:pt idx="3">
                  <c:v>63</c:v>
                </c:pt>
                <c:pt idx="4">
                  <c:v>64</c:v>
                </c:pt>
                <c:pt idx="5">
                  <c:v>65</c:v>
                </c:pt>
                <c:pt idx="6">
                  <c:v>66</c:v>
                </c:pt>
                <c:pt idx="7">
                  <c:v>67</c:v>
                </c:pt>
                <c:pt idx="8">
                  <c:v>68</c:v>
                </c:pt>
                <c:pt idx="9">
                  <c:v>69</c:v>
                </c:pt>
                <c:pt idx="10">
                  <c:v>70</c:v>
                </c:pt>
                <c:pt idx="11">
                  <c:v>71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75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79</c:v>
                </c:pt>
                <c:pt idx="20">
                  <c:v>80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7</c:v>
                </c:pt>
                <c:pt idx="4">
                  <c:v>4</c:v>
                </c:pt>
                <c:pt idx="5">
                  <c:v>7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7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2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0</c:v>
                </c:pt>
                <c:pt idx="2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C3-440B-907B-46A80B7C5E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4531208"/>
        <c:axId val="544532520"/>
      </c:barChart>
      <c:catAx>
        <c:axId val="544531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532520"/>
        <c:crosses val="autoZero"/>
        <c:auto val="1"/>
        <c:lblAlgn val="ctr"/>
        <c:lblOffset val="100"/>
        <c:noMultiLvlLbl val="0"/>
      </c:catAx>
      <c:valAx>
        <c:axId val="54453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531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DF38-1837-82AC-619E-95DA00512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latin typeface="Amasis MT Pro Black" panose="02040A04050005020304" pitchFamily="18" charset="0"/>
                <a:cs typeface="Aharoni" panose="02010803020104030203" pitchFamily="2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4A95C-E467-D25B-C9C3-E6EFA5B12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9A47-C44E-5618-A194-599D9FBB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37C2CC6-8D09-460E-A36A-8BF1F4A55F79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CA90F-38AE-6174-640C-229A5E8C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A4FB-794F-5776-8EED-579C07EF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76EA74F9-FD14-4293-9E29-B117371A6F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2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EE3B-8A99-A183-1E7D-5F7F5A07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F8E3C-D1CB-5938-0C15-77E4FC79E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8768-389B-BF83-A6C2-E9D20493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21B3-CEC4-AE87-3285-FAA1F14C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CE72-4F9E-2D82-1B40-C105289A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7F899-FE6A-6C82-7D65-C2FA264A6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7A26-801F-2DF5-EACA-59682DF2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51F20-59FD-EF88-D975-1B827FF6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4CF6-BD4F-5D80-7EF8-D47070B1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2DA5-9BDA-2A78-9C44-F4BDED9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E56A-A5F2-ED29-A5CE-2B6DEE0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ABBB-98F3-A536-DD1E-D4261317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2A24-7A8A-80AD-6D8F-9FEB759B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37C2CC6-8D09-460E-A36A-8BF1F4A55F79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E7B8-09D2-9A77-1855-B19ED1CF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4863-9A7D-17D5-5AEC-B1E347B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76EA74F9-FD14-4293-9E29-B117371A6F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603E-ADFF-0C5E-F8F8-2220A410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C2DD-8482-C8AC-20A7-9740FBA4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90DC-D8F9-8CCD-273A-7B0EE6E2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9436-91F3-705A-E74E-9821ACDE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E070-50C1-71CF-6B1C-0F0F0FC2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C730-D8A4-416C-DE55-48F1B83D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A7CC-6319-6EA6-C87D-C5150B02B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53898-4E69-564E-8041-FD8383B32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06950-4C69-7930-B7AE-BE066046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165C2-B804-BCD8-FA3F-FC81144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B711B-9C00-14D0-4A89-49BB7B5C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953C-1C6E-1810-680B-3501A4E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A4B6-6BAB-F767-1AA0-97050F020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C2121-C3E8-DCFC-D8D5-759E40E6B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01827-52AD-77C9-8330-D8701F159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ECE90-D501-764F-C103-B60C90549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98A82-CEDD-A35A-7DB4-CB694A64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58215-BC24-964D-52AA-34F5CE90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31C31-0140-CE25-2EFF-EA473C59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BAA-4522-169B-F23D-DB06595A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379D6-BEDD-A3A9-9D7B-73B6346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47811-A38F-C2F5-2E16-5549799C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73DD2-5DFA-163E-7EA9-FE599203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4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B49C7-F175-7FF3-593F-8B5762CA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5B838-A72E-D16D-E8CA-B8BB1877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2272-8197-E6BC-EF28-130C89FA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6F8-4E6A-7649-3E5C-EE90FC11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4D72-6826-1FE3-5CC3-964E77C7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FB242-BEB8-BB33-6CFF-4C17A597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368A-CBEE-B734-3809-F3D5DEA4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6066-87BF-7A7B-9C7C-D7E25DA0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BCEE-3CBD-D9DD-1A93-8DDC795E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6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59C7-A55F-7473-6088-B3257C37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F554E-5BD6-484F-BBAC-6ACE0859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E4C07-8EE1-034A-2CA9-95B75DDA2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21F16-C531-B4E2-9A70-00F98761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DB9F-AC5F-A625-4968-14A0A5E2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9F1EA-62D7-D293-8FB0-E8C2D762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1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0A3DB-80AF-B002-FD40-42022F0C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56848-C391-6F0A-9CED-8A303B68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1DFB-654D-799F-99DF-306AEAE98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2CC6-8D09-460E-A36A-8BF1F4A55F79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BF5E-11C8-974A-49E4-F3391A49C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7B8CE-A894-C4E1-AA38-5ECA9BB6C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986" y="1387928"/>
            <a:ext cx="5089071" cy="2387600"/>
          </a:xfrm>
        </p:spPr>
        <p:txBody>
          <a:bodyPr>
            <a:normAutofit/>
          </a:bodyPr>
          <a:lstStyle/>
          <a:p>
            <a:r>
              <a:rPr lang="en-US" sz="4800"/>
              <a:t>Ordination with unifrac distance matrix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86" y="3814310"/>
            <a:ext cx="5089071" cy="1655762"/>
          </a:xfrm>
        </p:spPr>
        <p:txBody>
          <a:bodyPr>
            <a:normAutofit/>
          </a:bodyPr>
          <a:lstStyle/>
          <a:p>
            <a:r>
              <a:rPr lang="en-US" sz="2000"/>
              <a:t>With various age, gender subgroups and food tree levels 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6270170" y="947057"/>
            <a:ext cx="5921829" cy="59109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5878286" y="0"/>
            <a:ext cx="4816928" cy="6476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1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Axes: Axes 1 and 2 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1232821" y="5256213"/>
            <a:ext cx="9618895" cy="12197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foods that had the highest correlation with Axes 1&amp;2 were almost the same – ice cream and milks. Banana foor Axis 1, and American cheese for Axis 2.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5311F-6FEF-D619-C2A1-B4EF7B26F68C}"/>
              </a:ext>
            </a:extLst>
          </p:cNvPr>
          <p:cNvSpPr/>
          <p:nvPr/>
        </p:nvSpPr>
        <p:spPr>
          <a:xfrm>
            <a:off x="0" y="0"/>
            <a:ext cx="79375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After sorting food by SEQN, males60to79, Lv3, WEIGHTED unifrac distance PCoA.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31C71-F244-7E6C-7A66-FD11C44E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4" y="1238250"/>
            <a:ext cx="11734855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81AEA04C-9DD3-36B3-03E5-D5BC4873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097" y="2995045"/>
            <a:ext cx="4466090" cy="35090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Axes. (heatmap) Axes 1 and 2 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8F54FA-5901-B731-9814-E033BA53BB07}"/>
              </a:ext>
            </a:extLst>
          </p:cNvPr>
          <p:cNvSpPr/>
          <p:nvPr/>
        </p:nvSpPr>
        <p:spPr>
          <a:xfrm>
            <a:off x="7483864" y="2995045"/>
            <a:ext cx="3298956" cy="10943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1 (+) and Axis 2 (–) …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1ACB70-52E0-E803-6869-7D687AB996D3}"/>
              </a:ext>
            </a:extLst>
          </p:cNvPr>
          <p:cNvSpPr/>
          <p:nvPr/>
        </p:nvSpPr>
        <p:spPr>
          <a:xfrm>
            <a:off x="396741" y="3448609"/>
            <a:ext cx="3298956" cy="10943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1 (–) and Axis 2 (–) …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Ice cream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EA9737-82F3-A2E6-AB9D-E57C77EB8BA0}"/>
              </a:ext>
            </a:extLst>
          </p:cNvPr>
          <p:cNvSpPr/>
          <p:nvPr/>
        </p:nvSpPr>
        <p:spPr>
          <a:xfrm rot="1837578">
            <a:off x="3675851" y="4080237"/>
            <a:ext cx="1423430" cy="1845912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A1BF95-C447-6A79-45A1-123FFBCF4B60}"/>
              </a:ext>
            </a:extLst>
          </p:cNvPr>
          <p:cNvSpPr/>
          <p:nvPr/>
        </p:nvSpPr>
        <p:spPr>
          <a:xfrm rot="1773489">
            <a:off x="5078391" y="3793968"/>
            <a:ext cx="2131827" cy="1314642"/>
          </a:xfrm>
          <a:prstGeom prst="ellips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5677DB-1432-12D7-DE47-FB8506D68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38"/>
          <a:stretch/>
        </p:blipFill>
        <p:spPr>
          <a:xfrm>
            <a:off x="223545" y="157436"/>
            <a:ext cx="11213239" cy="961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B7CC4D-82DD-E482-A947-C0BEBCC50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046"/>
          <a:stretch/>
        </p:blipFill>
        <p:spPr>
          <a:xfrm>
            <a:off x="223545" y="1184177"/>
            <a:ext cx="11213239" cy="9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Axes: Axes 3 and 4 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490305" y="4850056"/>
            <a:ext cx="11219095" cy="15846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foods that had the highest correlation with Axes 3&amp;4 were – Soft drinks (Cola type), White bread, milk.</a:t>
            </a:r>
          </a:p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Also, White sugar and Cheese for Axis 4. </a:t>
            </a: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Axis 4 (+) were less healthy foods such as soft drinks, sugar, white bread, cheese.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2AF03-9DB0-D250-D646-042256D2C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07"/>
          <a:stretch/>
        </p:blipFill>
        <p:spPr>
          <a:xfrm>
            <a:off x="490305" y="1013513"/>
            <a:ext cx="11534599" cy="1465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948F20-B442-A523-4435-20965C6DE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93"/>
          <a:stretch/>
        </p:blipFill>
        <p:spPr>
          <a:xfrm>
            <a:off x="490305" y="2590828"/>
            <a:ext cx="11553394" cy="19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0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Axes. (heatmap) Axes 2 and 3 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1B3A6D-934B-2638-ECB6-D7DE3FD82801}"/>
              </a:ext>
            </a:extLst>
          </p:cNvPr>
          <p:cNvCxnSpPr>
            <a:cxnSpLocks/>
          </p:cNvCxnSpPr>
          <p:nvPr/>
        </p:nvCxnSpPr>
        <p:spPr>
          <a:xfrm>
            <a:off x="3941097" y="6645838"/>
            <a:ext cx="430138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31AFE5-EF52-D697-FC54-B1701E8A66EA}"/>
              </a:ext>
            </a:extLst>
          </p:cNvPr>
          <p:cNvSpPr/>
          <p:nvPr/>
        </p:nvSpPr>
        <p:spPr>
          <a:xfrm>
            <a:off x="8432038" y="5976822"/>
            <a:ext cx="3226713" cy="7796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2 (+) … (rice, nonfat milk; not significant)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0781C-BA0E-95B2-BA37-DDC95F44D155}"/>
              </a:ext>
            </a:extLst>
          </p:cNvPr>
          <p:cNvSpPr/>
          <p:nvPr/>
        </p:nvSpPr>
        <p:spPr>
          <a:xfrm>
            <a:off x="1021959" y="6261102"/>
            <a:ext cx="2664448" cy="5968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2 (-) … ice cream, 2%, whole milk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7095E4-F058-C5DA-8F61-43660A05AA2E}"/>
              </a:ext>
            </a:extLst>
          </p:cNvPr>
          <p:cNvSpPr/>
          <p:nvPr/>
        </p:nvSpPr>
        <p:spPr>
          <a:xfrm>
            <a:off x="490782" y="3019594"/>
            <a:ext cx="2664448" cy="7167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3 (+) … White bread, lean beef steak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2A44BA-5F54-86F6-9D67-3D1BC19D6BE8}"/>
              </a:ext>
            </a:extLst>
          </p:cNvPr>
          <p:cNvSpPr/>
          <p:nvPr/>
        </p:nvSpPr>
        <p:spPr>
          <a:xfrm>
            <a:off x="490782" y="5428820"/>
            <a:ext cx="2664448" cy="7167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3 (–) … soft drink, raw banana, 2% milk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DCE4C4-E974-0C34-E694-79FB3F901AF2}"/>
              </a:ext>
            </a:extLst>
          </p:cNvPr>
          <p:cNvCxnSpPr>
            <a:cxnSpLocks/>
          </p:cNvCxnSpPr>
          <p:nvPr/>
        </p:nvCxnSpPr>
        <p:spPr>
          <a:xfrm flipV="1">
            <a:off x="3352800" y="3253731"/>
            <a:ext cx="0" cy="272309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CADEBD4-7935-9216-8879-A832A311D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369"/>
          <a:stretch/>
        </p:blipFill>
        <p:spPr>
          <a:xfrm>
            <a:off x="282263" y="186297"/>
            <a:ext cx="11376488" cy="886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E1E26E-5B80-4F70-FC88-DD2A6EDC1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07"/>
          <a:stretch/>
        </p:blipFill>
        <p:spPr>
          <a:xfrm>
            <a:off x="282263" y="1233148"/>
            <a:ext cx="11534599" cy="1465264"/>
          </a:xfrm>
          <a:prstGeom prst="rect">
            <a:avLst/>
          </a:prstGeom>
        </p:spPr>
      </p:pic>
      <p:pic>
        <p:nvPicPr>
          <p:cNvPr id="23" name="Picture 2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9DE83068-188A-1258-376B-E55DBFE1D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407" y="2869242"/>
            <a:ext cx="4548060" cy="357347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D65A74-4B22-4945-889A-75F11BA891F3}"/>
              </a:ext>
            </a:extLst>
          </p:cNvPr>
          <p:cNvSpPr/>
          <p:nvPr/>
        </p:nvSpPr>
        <p:spPr>
          <a:xfrm>
            <a:off x="8432038" y="3142786"/>
            <a:ext cx="3484172" cy="21150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Axis 2 (–) were somewhat unhealthy dairy products such as ice cream, 2% or whole milk. </a:t>
            </a:r>
          </a:p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Prediabetic, and Diabetic groups shifting to less Axis 2 values. Makes sense accounting for their BMI…? </a:t>
            </a:r>
          </a:p>
        </p:txBody>
      </p:sp>
    </p:spTree>
    <p:extLst>
      <p:ext uri="{BB962C8B-B14F-4D97-AF65-F5344CB8AC3E}">
        <p14:creationId xmlns:p14="http://schemas.microsoft.com/office/powerpoint/2010/main" val="31170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Axes. (heatmap) Axes 2 and 4 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8154188" y="3429000"/>
            <a:ext cx="3762022" cy="20954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Axis 4 (+) were less healthy foods such as soft drinks, sugar, white bread, cheese, beer. </a:t>
            </a:r>
          </a:p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But GLU groups do not show much  difference in the Axis 4 direction in Axis2&amp;4 plot.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CAA3CB-A315-221B-EB63-91E343FFA9C4}"/>
              </a:ext>
            </a:extLst>
          </p:cNvPr>
          <p:cNvSpPr/>
          <p:nvPr/>
        </p:nvSpPr>
        <p:spPr>
          <a:xfrm>
            <a:off x="490782" y="3019594"/>
            <a:ext cx="2664448" cy="96728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4 (+) … soft drinks, white bread, sugar, cheese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146D09-EF5B-7388-FED1-F76EB19E5134}"/>
              </a:ext>
            </a:extLst>
          </p:cNvPr>
          <p:cNvSpPr/>
          <p:nvPr/>
        </p:nvSpPr>
        <p:spPr>
          <a:xfrm>
            <a:off x="490782" y="5113868"/>
            <a:ext cx="2664448" cy="103169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4 (–) … raw banana, nonfat or 1% milk, peanut butter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CB592D-C7F7-AFF6-A16B-6090BCB6F456}"/>
              </a:ext>
            </a:extLst>
          </p:cNvPr>
          <p:cNvCxnSpPr>
            <a:cxnSpLocks/>
          </p:cNvCxnSpPr>
          <p:nvPr/>
        </p:nvCxnSpPr>
        <p:spPr>
          <a:xfrm flipV="1">
            <a:off x="3352800" y="3253731"/>
            <a:ext cx="0" cy="272309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14565DB-218C-55E4-3A05-237CD16D8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93"/>
          <a:stretch/>
        </p:blipFill>
        <p:spPr>
          <a:xfrm>
            <a:off x="263468" y="954352"/>
            <a:ext cx="11553394" cy="1916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F0F63E-78EB-76A0-42A2-0DCDBEEB4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46"/>
          <a:stretch/>
        </p:blipFill>
        <p:spPr>
          <a:xfrm>
            <a:off x="263468" y="58161"/>
            <a:ext cx="11213239" cy="924243"/>
          </a:xfrm>
          <a:prstGeom prst="rect">
            <a:avLst/>
          </a:prstGeom>
        </p:spPr>
      </p:pic>
      <p:pic>
        <p:nvPicPr>
          <p:cNvPr id="15" name="Picture 1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22B60914-5020-D2D2-9700-BDBF8C937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06" y="3200514"/>
            <a:ext cx="4029655" cy="316615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FA9D8E-CF09-378A-0970-A1EEF57D42F3}"/>
              </a:ext>
            </a:extLst>
          </p:cNvPr>
          <p:cNvCxnSpPr>
            <a:cxnSpLocks/>
          </p:cNvCxnSpPr>
          <p:nvPr/>
        </p:nvCxnSpPr>
        <p:spPr>
          <a:xfrm>
            <a:off x="3941097" y="6645838"/>
            <a:ext cx="430138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CF0A1B-37EA-D751-7876-5FA51417A668}"/>
              </a:ext>
            </a:extLst>
          </p:cNvPr>
          <p:cNvSpPr/>
          <p:nvPr/>
        </p:nvSpPr>
        <p:spPr>
          <a:xfrm>
            <a:off x="8432038" y="5976822"/>
            <a:ext cx="3226713" cy="7796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2 (+) … (rice, nonfat milk; not significant)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E8DC1F-F5E8-85A5-1497-BF6C3E7BD05A}"/>
              </a:ext>
            </a:extLst>
          </p:cNvPr>
          <p:cNvSpPr/>
          <p:nvPr/>
        </p:nvSpPr>
        <p:spPr>
          <a:xfrm>
            <a:off x="1021959" y="6261102"/>
            <a:ext cx="2664448" cy="5968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2 (-) … ice cream, 2%, whole milk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1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</a:rPr>
              <a:t>Corr between food groups and Axes.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65202" y="3052874"/>
            <a:ext cx="4048344" cy="2074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male subjects aged 60-79 were separated by their dietary patterns with weighted unifrac distance, ice cream was the key food category that separated them.. interesting.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Ice cream outline">
            <a:extLst>
              <a:ext uri="{FF2B5EF4-FFF2-40B4-BE49-F238E27FC236}">
                <a16:creationId xmlns:a16="http://schemas.microsoft.com/office/drawing/2014/main" id="{3F6BBB2A-2F70-0DE2-E2E0-7796A66D8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9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US" sz="2800"/>
              <a:t>males60to79_red_Lv3_ord_WEIGHTED_corr_icecream_GLU</a:t>
            </a:r>
            <a:r>
              <a:rPr lang="en-AU" sz="2800"/>
              <a:t> </a:t>
            </a:r>
            <a:endParaRPr lang="en-US" sz="28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B782D02-226B-F3E4-7C40-925A3E8F5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70"/>
          <a:stretch/>
        </p:blipFill>
        <p:spPr>
          <a:xfrm>
            <a:off x="103395" y="1247530"/>
            <a:ext cx="8062706" cy="5178669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5459205" y="1247530"/>
            <a:ext cx="6521938" cy="27226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Food OTU table + GLU_index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plot “ice cream regular flavors other than chocolate” consumption and color code by GLU_index.</a:t>
            </a:r>
          </a:p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Most people did not consume ice cream, but some did.  And most of them were either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prediabetic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>
                <a:solidFill>
                  <a:srgbClr val="C71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diabetic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 That’s why the correlation was strong..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0CD5F5E-9400-4143-16A1-25984D16A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50" t="31324" b="42352"/>
          <a:stretch/>
        </p:blipFill>
        <p:spPr>
          <a:xfrm>
            <a:off x="1948963" y="1471271"/>
            <a:ext cx="1330500" cy="120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05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US" sz="2800"/>
              <a:t>males60to79_red_Lv3_ord_WEIGHTED_corr_2%milk_GLU</a:t>
            </a:r>
            <a:r>
              <a:rPr lang="en-AU" sz="2800"/>
              <a:t> </a:t>
            </a:r>
            <a:endParaRPr lang="en-US" sz="2800" dirty="0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B6989175-E187-4D06-7ED7-2804DA48A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155695"/>
            <a:ext cx="6197600" cy="5262113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6787662" y="1383762"/>
            <a:ext cx="5315438" cy="30358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Food OTU table + GLU_index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plot “Milk cows fluid 2 fat” consumption and color code by GLU_index.</a:t>
            </a:r>
          </a:p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Similarly to ice cream,</a:t>
            </a:r>
          </a:p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Most people did not consume 2% milk, but some did.  And more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prediabetic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>
                <a:solidFill>
                  <a:srgbClr val="C71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diabetic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people did. </a:t>
            </a:r>
          </a:p>
        </p:txBody>
      </p:sp>
    </p:spTree>
    <p:extLst>
      <p:ext uri="{BB962C8B-B14F-4D97-AF65-F5344CB8AC3E}">
        <p14:creationId xmlns:p14="http://schemas.microsoft.com/office/powerpoint/2010/main" val="1805483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US" sz="2800"/>
              <a:t>males60to79_red_Lv3_ord_WEIGHTED_corr_wholemilk_GLU</a:t>
            </a:r>
            <a:r>
              <a:rPr lang="en-AU" sz="2800"/>
              <a:t> 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6787662" y="1383762"/>
            <a:ext cx="5315438" cy="3035838"/>
          </a:xfrm>
          <a:prstGeom prst="roundRect">
            <a:avLst>
              <a:gd name="adj" fmla="val 12149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Food OTU table + GLU_index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plot “Milk cows fluid whole” consumption and color code by GLU_index.</a:t>
            </a:r>
          </a:p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Similarly to ice cream and 2% milk but difference not as obvious. Plus, Prediabetic group outnumbers Normal and Diabetic groups. That difference is accounted for…?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992DBF8-D35A-0B96-9BC8-E15C370B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8" y="1498595"/>
            <a:ext cx="5753891" cy="4885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8117D4-0FFF-A733-37A8-D70487CD12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5"/>
          <a:stretch/>
        </p:blipFill>
        <p:spPr>
          <a:xfrm>
            <a:off x="6724159" y="4762500"/>
            <a:ext cx="53154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6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US" sz="2800"/>
              <a:t>How to adjust sample size difference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8117D4-0FFF-A733-37A8-D70487CD1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5"/>
          <a:stretch/>
        </p:blipFill>
        <p:spPr>
          <a:xfrm>
            <a:off x="6618651" y="262843"/>
            <a:ext cx="5315439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6431D4-C380-6F3E-433F-B887A8EF9C8C}"/>
              </a:ext>
            </a:extLst>
          </p:cNvPr>
          <p:cNvSpPr/>
          <p:nvPr/>
        </p:nvSpPr>
        <p:spPr>
          <a:xfrm>
            <a:off x="924258" y="3745033"/>
            <a:ext cx="5315438" cy="1073588"/>
          </a:xfrm>
          <a:prstGeom prst="roundRect">
            <a:avLst>
              <a:gd name="adj" fmla="val 12149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Bootstrapping - Random sampling of prediabetic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E8F0D-603F-3C74-1CE3-F0A5DAAAC358}"/>
              </a:ext>
            </a:extLst>
          </p:cNvPr>
          <p:cNvSpPr txBox="1"/>
          <p:nvPr/>
        </p:nvSpPr>
        <p:spPr>
          <a:xfrm>
            <a:off x="3165956" y="3176365"/>
            <a:ext cx="83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1537B1-1D28-2311-19A3-34F86D6C947F}"/>
              </a:ext>
            </a:extLst>
          </p:cNvPr>
          <p:cNvSpPr/>
          <p:nvPr/>
        </p:nvSpPr>
        <p:spPr>
          <a:xfrm>
            <a:off x="852410" y="1811937"/>
            <a:ext cx="7163085" cy="1073588"/>
          </a:xfrm>
          <a:prstGeom prst="roundRect">
            <a:avLst>
              <a:gd name="adj" fmla="val 12149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Divide Prediabetic group into two – high and low. And make an argument that Prediabetic spectrum is a continuum. </a:t>
            </a:r>
          </a:p>
        </p:txBody>
      </p:sp>
    </p:spTree>
    <p:extLst>
      <p:ext uri="{BB962C8B-B14F-4D97-AF65-F5344CB8AC3E}">
        <p14:creationId xmlns:p14="http://schemas.microsoft.com/office/powerpoint/2010/main" val="165890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Diabetic groups by gender and age</a:t>
            </a:r>
            <a:endParaRPr lang="en-US" sz="2800" dirty="0"/>
          </a:p>
        </p:txBody>
      </p:sp>
      <p:pic>
        <p:nvPicPr>
          <p:cNvPr id="21" name="Picture 20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AA82126D-1D8D-DDC8-BD95-A84C3F54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79" y="1526142"/>
            <a:ext cx="4846330" cy="4114808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347EF9B4-E426-396C-95F3-9D41F5C13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00" y="1526142"/>
            <a:ext cx="4846330" cy="411480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E3218-5C97-8172-0805-13950E12A860}"/>
              </a:ext>
            </a:extLst>
          </p:cNvPr>
          <p:cNvGrpSpPr/>
          <p:nvPr/>
        </p:nvGrpSpPr>
        <p:grpSpPr>
          <a:xfrm>
            <a:off x="9298547" y="4932608"/>
            <a:ext cx="2369712" cy="1161554"/>
            <a:chOff x="991674" y="3923007"/>
            <a:chExt cx="2369712" cy="11615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EA753E-C82D-E339-4911-30940E618E33}"/>
                </a:ext>
              </a:extLst>
            </p:cNvPr>
            <p:cNvSpPr/>
            <p:nvPr/>
          </p:nvSpPr>
          <p:spPr>
            <a:xfrm>
              <a:off x="991674" y="4167710"/>
              <a:ext cx="2369712" cy="91685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We focused on male &gt;= 60 where diabetes is most common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1FAA2-9D9D-4501-E6E5-B194F22CA0E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146220" y="3923007"/>
              <a:ext cx="1030310" cy="24470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947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A6B11-642B-AC93-E36F-42EAA110C6BE}"/>
              </a:ext>
            </a:extLst>
          </p:cNvPr>
          <p:cNvSpPr txBox="1"/>
          <p:nvPr/>
        </p:nvSpPr>
        <p:spPr>
          <a:xfrm>
            <a:off x="482600" y="1988070"/>
            <a:ext cx="3090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If 112.5 was the threshold, too many Prediabetic_L</a:t>
            </a:r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B96E4D-524E-DF0B-AA2C-7E3FB59F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978" y="1976401"/>
            <a:ext cx="5042561" cy="5145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44C9FD-826E-F5EB-47D3-EC14A4EC6EF8}"/>
              </a:ext>
            </a:extLst>
          </p:cNvPr>
          <p:cNvSpPr txBox="1"/>
          <p:nvPr/>
        </p:nvSpPr>
        <p:spPr>
          <a:xfrm>
            <a:off x="482599" y="3061658"/>
            <a:ext cx="3090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If 110 was the threshold, well-balanced. </a:t>
            </a:r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453F5A-5854-B083-A0F3-01DA48293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978" y="3061657"/>
            <a:ext cx="5055424" cy="5145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0D17DC-FFF6-5C14-D5C8-D1C7AA2BB85D}"/>
              </a:ext>
            </a:extLst>
          </p:cNvPr>
          <p:cNvSpPr txBox="1"/>
          <p:nvPr/>
        </p:nvSpPr>
        <p:spPr>
          <a:xfrm>
            <a:off x="482598" y="4318280"/>
            <a:ext cx="88085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But it’s a bit strange to have thresholds of 100, 110, 126 for separating Normal, Prediabetic_L, Prediabetic_H, and Diabetic.  </a:t>
            </a:r>
            <a:endParaRPr lang="en-US" sz="18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5B58E3-0B8F-EAD0-6DF9-BA70D4BA161E}"/>
              </a:ext>
            </a:extLst>
          </p:cNvPr>
          <p:cNvSpPr/>
          <p:nvPr/>
        </p:nvSpPr>
        <p:spPr>
          <a:xfrm>
            <a:off x="375138" y="262843"/>
            <a:ext cx="7163085" cy="1114936"/>
          </a:xfrm>
          <a:prstGeom prst="roundRect">
            <a:avLst>
              <a:gd name="adj" fmla="val 12149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Divide Prediabetic group into two – high and low. (Make an argument that Prediabetic spectrum is a continuum.)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1D525D-D274-E23B-BA2F-D15D3C4BB792}"/>
              </a:ext>
            </a:extLst>
          </p:cNvPr>
          <p:cNvSpPr txBox="1"/>
          <p:nvPr/>
        </p:nvSpPr>
        <p:spPr>
          <a:xfrm>
            <a:off x="7538223" y="6410491"/>
            <a:ext cx="4467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15_subset_NHANES_males60to79_PredLH.R</a:t>
            </a:r>
          </a:p>
        </p:txBody>
      </p:sp>
    </p:spTree>
    <p:extLst>
      <p:ext uri="{BB962C8B-B14F-4D97-AF65-F5344CB8AC3E}">
        <p14:creationId xmlns:p14="http://schemas.microsoft.com/office/powerpoint/2010/main" val="37384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EEDB445-56CC-64FC-ACE7-DA6BF700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18" y="663162"/>
            <a:ext cx="3863282" cy="673269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2EA33D9-19BE-09CC-8E09-32981258BCA8}"/>
              </a:ext>
            </a:extLst>
          </p:cNvPr>
          <p:cNvSpPr/>
          <p:nvPr/>
        </p:nvSpPr>
        <p:spPr>
          <a:xfrm>
            <a:off x="356478" y="262843"/>
            <a:ext cx="4748922" cy="1073588"/>
          </a:xfrm>
          <a:prstGeom prst="wedgeRoundRectCallout">
            <a:avLst>
              <a:gd name="adj1" fmla="val -48082"/>
              <a:gd name="adj2" fmla="val 2776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Try bootstrapping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6694E-8388-90D8-349D-6628F2D1D2C7}"/>
              </a:ext>
            </a:extLst>
          </p:cNvPr>
          <p:cNvSpPr txBox="1"/>
          <p:nvPr/>
        </p:nvSpPr>
        <p:spPr>
          <a:xfrm>
            <a:off x="821464" y="1872040"/>
            <a:ext cx="58841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random 55 samples from Prediabetic (total n=127)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food tree, OUT table, tax table.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phyloseq object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 and save p-values of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adonis::bdisp,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adonis::vegan,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pairwise.adonis, only if adonis is significant. If not, “NA”.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05216-CC1C-288C-A9D1-66D89E3BB7F1}"/>
              </a:ext>
            </a:extLst>
          </p:cNvPr>
          <p:cNvSpPr txBox="1"/>
          <p:nvPr/>
        </p:nvSpPr>
        <p:spPr>
          <a:xfrm>
            <a:off x="9131300" y="0"/>
            <a:ext cx="30607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/>
              <a:t>Male in 60-79 </a:t>
            </a:r>
            <a:r>
              <a:rPr lang="en-AU" sz="1800"/>
              <a:t>Lv3 PCoA with </a:t>
            </a:r>
            <a:r>
              <a:rPr lang="en-AU" sz="1800" b="1"/>
              <a:t>WEIGHTED</a:t>
            </a:r>
            <a:r>
              <a:rPr lang="en-AU" sz="1800"/>
              <a:t> unifrac distance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76324-FFDB-A8A4-6FF8-EE732828790C}"/>
              </a:ext>
            </a:extLst>
          </p:cNvPr>
          <p:cNvSpPr txBox="1"/>
          <p:nvPr/>
        </p:nvSpPr>
        <p:spPr>
          <a:xfrm>
            <a:off x="6705600" y="1714884"/>
            <a:ext cx="2874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(n=100)</a:t>
            </a:r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1607CF-30B5-4964-7C3D-2125CCC1E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7511"/>
              </p:ext>
            </p:extLst>
          </p:nvPr>
        </p:nvGraphicFramePr>
        <p:xfrm>
          <a:off x="6846333" y="2251934"/>
          <a:ext cx="2349501" cy="580166"/>
        </p:xfrm>
        <a:graphic>
          <a:graphicData uri="http://schemas.openxmlformats.org/drawingml/2006/table">
            <a:tbl>
              <a:tblPr/>
              <a:tblGrid>
                <a:gridCol w="783167">
                  <a:extLst>
                    <a:ext uri="{9D8B030D-6E8A-4147-A177-3AD203B41FA5}">
                      <a16:colId xmlns:a16="http://schemas.microsoft.com/office/drawing/2014/main" val="3568944295"/>
                    </a:ext>
                  </a:extLst>
                </a:gridCol>
                <a:gridCol w="783167">
                  <a:extLst>
                    <a:ext uri="{9D8B030D-6E8A-4147-A177-3AD203B41FA5}">
                      <a16:colId xmlns:a16="http://schemas.microsoft.com/office/drawing/2014/main" val="2704872242"/>
                    </a:ext>
                  </a:extLst>
                </a:gridCol>
                <a:gridCol w="783167">
                  <a:extLst>
                    <a:ext uri="{9D8B030D-6E8A-4147-A177-3AD203B41FA5}">
                      <a16:colId xmlns:a16="http://schemas.microsoft.com/office/drawing/2014/main" val="2316224859"/>
                    </a:ext>
                  </a:extLst>
                </a:gridCol>
              </a:tblGrid>
              <a:tr h="290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dist.p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adonis.p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31540"/>
                  </a:ext>
                </a:extLst>
              </a:tr>
              <a:tr h="290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8956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266734-68B3-55A4-7287-34D2C95B8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48700"/>
              </p:ext>
            </p:extLst>
          </p:nvPr>
        </p:nvGraphicFramePr>
        <p:xfrm>
          <a:off x="6846333" y="4367865"/>
          <a:ext cx="4008908" cy="506730"/>
        </p:xfrm>
        <a:graphic>
          <a:graphicData uri="http://schemas.openxmlformats.org/drawingml/2006/table">
            <a:tbl>
              <a:tblPr/>
              <a:tblGrid>
                <a:gridCol w="869729">
                  <a:extLst>
                    <a:ext uri="{9D8B030D-6E8A-4147-A177-3AD203B41FA5}">
                      <a16:colId xmlns:a16="http://schemas.microsoft.com/office/drawing/2014/main" val="1606877813"/>
                    </a:ext>
                  </a:extLst>
                </a:gridCol>
                <a:gridCol w="1050923">
                  <a:extLst>
                    <a:ext uri="{9D8B030D-6E8A-4147-A177-3AD203B41FA5}">
                      <a16:colId xmlns:a16="http://schemas.microsoft.com/office/drawing/2014/main" val="3502616886"/>
                    </a:ext>
                  </a:extLst>
                </a:gridCol>
                <a:gridCol w="1019214">
                  <a:extLst>
                    <a:ext uri="{9D8B030D-6E8A-4147-A177-3AD203B41FA5}">
                      <a16:colId xmlns:a16="http://schemas.microsoft.com/office/drawing/2014/main" val="2303388402"/>
                    </a:ext>
                  </a:extLst>
                </a:gridCol>
                <a:gridCol w="1069042">
                  <a:extLst>
                    <a:ext uri="{9D8B030D-6E8A-4147-A177-3AD203B41FA5}">
                      <a16:colId xmlns:a16="http://schemas.microsoft.com/office/drawing/2014/main" val="1695992821"/>
                    </a:ext>
                  </a:extLst>
                </a:gridCol>
              </a:tblGrid>
              <a:tr h="15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Dia_vs_Nor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Dia_vs_Pre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Pre_vs_Nor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430403"/>
                  </a:ext>
                </a:extLst>
              </a:tr>
              <a:tr h="15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4403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3AA810-D64F-89FA-8762-48AE1EB1067C}"/>
              </a:ext>
            </a:extLst>
          </p:cNvPr>
          <p:cNvSpPr txBox="1"/>
          <p:nvPr/>
        </p:nvSpPr>
        <p:spPr>
          <a:xfrm>
            <a:off x="6846333" y="2999818"/>
            <a:ext cx="3912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 the 100 runs, adonis was significant only 3 times, so pairwise comparison was done 3 times. but no pairs were different.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BCA1D-753B-64D4-41DF-DC02DFCC16E3}"/>
              </a:ext>
            </a:extLst>
          </p:cNvPr>
          <p:cNvSpPr txBox="1"/>
          <p:nvPr/>
        </p:nvSpPr>
        <p:spPr>
          <a:xfrm>
            <a:off x="3314700" y="5588409"/>
            <a:ext cx="807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Not different. Kind of expected. </a:t>
            </a:r>
          </a:p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At least I can provide the script (300 lines of a loop) for a simulation like this.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67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0" y="0"/>
            <a:ext cx="10121900" cy="5841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9350" y="1715584"/>
            <a:ext cx="7239000" cy="2888711"/>
          </a:xfrm>
        </p:spPr>
        <p:txBody>
          <a:bodyPr>
            <a:normAutofit/>
          </a:bodyPr>
          <a:lstStyle/>
          <a:p>
            <a:r>
              <a:rPr lang="en-US" altLang="ja-JP" sz="4800"/>
              <a:t>With Unweighted Unifrac Distance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4566" y="4806741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2694650" y="5332651"/>
            <a:ext cx="9497350" cy="15253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54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60-79 </a:t>
            </a:r>
            <a:r>
              <a:rPr lang="en-AU" sz="2400"/>
              <a:t>Lv3 PCoA with Unweighted unifrac distance</a:t>
            </a:r>
            <a:endParaRPr lang="en-US" sz="2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4AFCD8-1D1B-6C7A-3446-5CCF0EDE155E}"/>
              </a:ext>
            </a:extLst>
          </p:cNvPr>
          <p:cNvGrpSpPr/>
          <p:nvPr/>
        </p:nvGrpSpPr>
        <p:grpSpPr>
          <a:xfrm>
            <a:off x="207234" y="167235"/>
            <a:ext cx="11933966" cy="6523530"/>
            <a:chOff x="207234" y="167235"/>
            <a:chExt cx="11933966" cy="6523530"/>
          </a:xfrm>
        </p:grpSpPr>
        <p:pic>
          <p:nvPicPr>
            <p:cNvPr id="25" name="Picture 24" descr="Chart, scatter chart&#10;&#10;Description automatically generated">
              <a:extLst>
                <a:ext uri="{FF2B5EF4-FFF2-40B4-BE49-F238E27FC236}">
                  <a16:creationId xmlns:a16="http://schemas.microsoft.com/office/drawing/2014/main" id="{C64FAB35-5B9D-872C-5E58-9ABD6144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185" y="167235"/>
              <a:ext cx="4051407" cy="318324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44FCFA-5CCB-01B5-5038-CA102F0E8DDE}"/>
                </a:ext>
              </a:extLst>
            </p:cNvPr>
            <p:cNvSpPr txBox="1"/>
            <p:nvPr/>
          </p:nvSpPr>
          <p:spPr>
            <a:xfrm>
              <a:off x="207234" y="4910753"/>
              <a:ext cx="46109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vegan::permutest: p-value ~0.6. Assumption OK.</a:t>
              </a:r>
            </a:p>
            <a:p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vegan::adonis: p-value:0.07. Groups are borderline but </a:t>
              </a:r>
              <a:r>
                <a:rPr lang="en-US" sz="16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different.</a:t>
              </a:r>
            </a:p>
          </p:txBody>
        </p:sp>
        <p:pic>
          <p:nvPicPr>
            <p:cNvPr id="18" name="Picture 17" descr="Chart&#10;&#10;Description automatically generated">
              <a:extLst>
                <a:ext uri="{FF2B5EF4-FFF2-40B4-BE49-F238E27FC236}">
                  <a16:creationId xmlns:a16="http://schemas.microsoft.com/office/drawing/2014/main" id="{FC506357-6748-24EE-A7E7-180689718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138" y="1725046"/>
              <a:ext cx="3730200" cy="2930871"/>
            </a:xfrm>
            <a:prstGeom prst="rect">
              <a:avLst/>
            </a:prstGeom>
          </p:spPr>
        </p:pic>
        <p:pic>
          <p:nvPicPr>
            <p:cNvPr id="21" name="Picture 20" descr="Chart, scatter chart&#10;&#10;Description automatically generated">
              <a:extLst>
                <a:ext uri="{FF2B5EF4-FFF2-40B4-BE49-F238E27FC236}">
                  <a16:creationId xmlns:a16="http://schemas.microsoft.com/office/drawing/2014/main" id="{BD8A4EFB-3799-D9D3-9B3B-519F5F7E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185" y="3507517"/>
              <a:ext cx="4051407" cy="3183248"/>
            </a:xfrm>
            <a:prstGeom prst="rect">
              <a:avLst/>
            </a:prstGeom>
          </p:spPr>
        </p:pic>
        <p:pic>
          <p:nvPicPr>
            <p:cNvPr id="23" name="Picture 22" descr="Chart, diagram&#10;&#10;Description automatically generated">
              <a:extLst>
                <a:ext uri="{FF2B5EF4-FFF2-40B4-BE49-F238E27FC236}">
                  <a16:creationId xmlns:a16="http://schemas.microsoft.com/office/drawing/2014/main" id="{D432DC8E-4DAC-56DD-04E4-087D13254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9793" y="167235"/>
              <a:ext cx="4051407" cy="3183248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D8CF00-AC29-B310-CDBF-074C3A73FCA4}"/>
                </a:ext>
              </a:extLst>
            </p:cNvPr>
            <p:cNvSpPr/>
            <p:nvPr/>
          </p:nvSpPr>
          <p:spPr>
            <a:xfrm>
              <a:off x="8089793" y="4192924"/>
              <a:ext cx="3730200" cy="14356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Checked that ordination results are the same even after sorting SEQN columns in food object first.  Though mirrored, but separation and % var explained are the same. 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5B05B4-7EEA-5D79-6163-293188F2D737}"/>
              </a:ext>
            </a:extLst>
          </p:cNvPr>
          <p:cNvSpPr/>
          <p:nvPr/>
        </p:nvSpPr>
        <p:spPr>
          <a:xfrm>
            <a:off x="0" y="0"/>
            <a:ext cx="31877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sorting food by SEQN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2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Axes: Axes 1 and 2 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1232821" y="5256213"/>
            <a:ext cx="9618895" cy="12197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foods that had the highest correlation with Axes 1 were milk, lettuce, white sugar, water, Italian dressing, cheese, tomatoes. </a:t>
            </a: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For axis 2: water, coffee, lettce, tomatoes, cheese, ham, wheat bread, cream substute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5311F-6FEF-D619-C2A1-B4EF7B26F68C}"/>
              </a:ext>
            </a:extLst>
          </p:cNvPr>
          <p:cNvSpPr/>
          <p:nvPr/>
        </p:nvSpPr>
        <p:spPr>
          <a:xfrm>
            <a:off x="0" y="0"/>
            <a:ext cx="79375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After sorting food by SEQN, males60to79, Lv3, UNweighted unifrac distance PCoA.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41C6E-1CC8-A077-DA08-BB74CFD8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7" y="1144268"/>
            <a:ext cx="10633365" cy="1827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6B3F5-3A6C-271A-8EE7-3D671079B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901966"/>
            <a:ext cx="9916302" cy="201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4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Whole milk consumed by Prediabetic and Diabetics more frequently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973027" y="5804947"/>
            <a:ext cx="9618895" cy="798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But again, the sample size difference is a confounding factor. Running a t-test might be useful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5311F-6FEF-D619-C2A1-B4EF7B26F68C}"/>
              </a:ext>
            </a:extLst>
          </p:cNvPr>
          <p:cNvSpPr/>
          <p:nvPr/>
        </p:nvSpPr>
        <p:spPr>
          <a:xfrm>
            <a:off x="0" y="0"/>
            <a:ext cx="79375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After sorting food by SEQN, males60to79, Lv3, UNweighted unifrac distance PCoA.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6DCA6-8A26-9650-88AD-6E7931C74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4" y="1213920"/>
            <a:ext cx="6444028" cy="3967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E154BF-1E6C-36CC-886C-B01DAF2D5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5"/>
          <a:stretch/>
        </p:blipFill>
        <p:spPr>
          <a:xfrm>
            <a:off x="7543800" y="1599274"/>
            <a:ext cx="3989672" cy="6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05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Axes: Axes 3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1232821" y="5256213"/>
            <a:ext cx="9618895" cy="12197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For axis 3: cheese, white sugar, white bread, milk, lettce, tomatoes,  spinach, ham, Italian dressing, carrots.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5311F-6FEF-D619-C2A1-B4EF7B26F68C}"/>
              </a:ext>
            </a:extLst>
          </p:cNvPr>
          <p:cNvSpPr/>
          <p:nvPr/>
        </p:nvSpPr>
        <p:spPr>
          <a:xfrm>
            <a:off x="0" y="0"/>
            <a:ext cx="79375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After sorting food by SEQN, males60to79, Lv3, UNweighted unifrac distance PCoA.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D5D0C-32AF-ECA7-5616-1B2FDAFE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60" y="1184031"/>
            <a:ext cx="11589279" cy="27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76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Corr between food groups and Axes: Axes 4 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1232821" y="5256213"/>
            <a:ext cx="9618895" cy="12197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For axis 4: tomatoes, lettuce, coffee, water, cheese, cream substute, ham, carrots</a:t>
            </a:r>
          </a:p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Coffee and sandwich ingredients…?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5311F-6FEF-D619-C2A1-B4EF7B26F68C}"/>
              </a:ext>
            </a:extLst>
          </p:cNvPr>
          <p:cNvSpPr/>
          <p:nvPr/>
        </p:nvSpPr>
        <p:spPr>
          <a:xfrm>
            <a:off x="0" y="0"/>
            <a:ext cx="79375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After sorting food by SEQN, males60to79, Lv3, UNweighted unifrac distance PCoA.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ABE06-04CC-0F7C-F627-BB1B8FFDA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2"/>
          <a:stretch/>
        </p:blipFill>
        <p:spPr>
          <a:xfrm>
            <a:off x="312331" y="1238250"/>
            <a:ext cx="11567337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19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AU" sz="2800"/>
              <a:t>What are low correlation items?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1232821" y="5256213"/>
            <a:ext cx="9618895" cy="12197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Very specific dishes.  Maybe because they are less frequently consumed..?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endParaRPr lang="en-AU" altLang="ja-JP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ja-JP" sz="1600">
                <a:latin typeface="Arial" panose="020B0604020202020204" pitchFamily="34" charset="0"/>
                <a:cs typeface="Arial" panose="020B0604020202020204" pitchFamily="34" charset="0"/>
              </a:rPr>
              <a:t>Calculate the total consumption by colSums and compare it with correlation coeff?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5311F-6FEF-D619-C2A1-B4EF7B26F68C}"/>
              </a:ext>
            </a:extLst>
          </p:cNvPr>
          <p:cNvSpPr/>
          <p:nvPr/>
        </p:nvSpPr>
        <p:spPr>
          <a:xfrm>
            <a:off x="0" y="0"/>
            <a:ext cx="79375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After sorting food by SEQN, males60to79, Lv3, UNweighted unifrac distance PCoA.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5E8BF-7762-C2F3-74A3-AAD62403F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08"/>
          <a:stretch/>
        </p:blipFill>
        <p:spPr>
          <a:xfrm>
            <a:off x="482600" y="1106840"/>
            <a:ext cx="9715500" cy="35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11334262" cy="1073588"/>
          </a:xfrm>
        </p:spPr>
        <p:txBody>
          <a:bodyPr>
            <a:noAutofit/>
          </a:bodyPr>
          <a:lstStyle/>
          <a:p>
            <a:r>
              <a:rPr lang="en-US" altLang="ja-JP" sz="2800">
                <a:latin typeface="Arial" panose="020B0604020202020204" pitchFamily="34" charset="0"/>
                <a:cs typeface="Arial" panose="020B0604020202020204" pitchFamily="34" charset="0"/>
              </a:rPr>
              <a:t>Calculate the total consumption by colSums and compare it with correlation coeff?</a:t>
            </a:r>
            <a:endParaRPr lang="en-US" sz="2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D8CF00-AC29-B310-CDBF-074C3A73FCA4}"/>
              </a:ext>
            </a:extLst>
          </p:cNvPr>
          <p:cNvSpPr/>
          <p:nvPr/>
        </p:nvSpPr>
        <p:spPr>
          <a:xfrm>
            <a:off x="375138" y="5948241"/>
            <a:ext cx="9618895" cy="6469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>
                <a:latin typeface="Arial" panose="020B0604020202020204" pitchFamily="34" charset="0"/>
                <a:cs typeface="Arial" panose="020B0604020202020204" pitchFamily="34" charset="0"/>
              </a:rPr>
              <a:t>Foods with high consumption amount has high correlation in general? – Not nececssarily.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5311F-6FEF-D619-C2A1-B4EF7B26F68C}"/>
              </a:ext>
            </a:extLst>
          </p:cNvPr>
          <p:cNvSpPr/>
          <p:nvPr/>
        </p:nvSpPr>
        <p:spPr>
          <a:xfrm>
            <a:off x="0" y="0"/>
            <a:ext cx="79375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After sorting food by SEQN, males60to79, Lv3, UNweighted unifrac distance PCoA.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878B0-4A3E-821C-4A60-576E88C94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49"/>
          <a:stretch/>
        </p:blipFill>
        <p:spPr>
          <a:xfrm>
            <a:off x="482600" y="1783779"/>
            <a:ext cx="3847322" cy="3565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C0F23-1FEA-C8A1-14E6-18C4673E0FCE}"/>
              </a:ext>
            </a:extLst>
          </p:cNvPr>
          <p:cNvSpPr txBox="1"/>
          <p:nvPr/>
        </p:nvSpPr>
        <p:spPr>
          <a:xfrm>
            <a:off x="1612231" y="5245003"/>
            <a:ext cx="22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Total food amount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76990-1463-E8B6-4F5A-60EA877849AF}"/>
              </a:ext>
            </a:extLst>
          </p:cNvPr>
          <p:cNvSpPr txBox="1"/>
          <p:nvPr/>
        </p:nvSpPr>
        <p:spPr>
          <a:xfrm>
            <a:off x="-88232" y="1599274"/>
            <a:ext cx="15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|corr coeff|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66DB39-4EEC-F05A-8CA7-C6C9D1453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76"/>
          <a:stretch/>
        </p:blipFill>
        <p:spPr>
          <a:xfrm>
            <a:off x="5720517" y="1726619"/>
            <a:ext cx="4047619" cy="38640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997B23-E278-49E3-8311-369FE68E5D04}"/>
              </a:ext>
            </a:extLst>
          </p:cNvPr>
          <p:cNvSpPr txBox="1"/>
          <p:nvPr/>
        </p:nvSpPr>
        <p:spPr>
          <a:xfrm>
            <a:off x="5189092" y="1599113"/>
            <a:ext cx="106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P-value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485AA7-909D-B174-45BA-68A0EF060F5C}"/>
              </a:ext>
            </a:extLst>
          </p:cNvPr>
          <p:cNvSpPr/>
          <p:nvPr/>
        </p:nvSpPr>
        <p:spPr>
          <a:xfrm>
            <a:off x="2201333" y="1896533"/>
            <a:ext cx="491067" cy="353030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44339-2CA2-C002-487E-AC80EA5CF1C6}"/>
              </a:ext>
            </a:extLst>
          </p:cNvPr>
          <p:cNvSpPr txBox="1"/>
          <p:nvPr/>
        </p:nvSpPr>
        <p:spPr>
          <a:xfrm>
            <a:off x="2201333" y="1516600"/>
            <a:ext cx="1062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>
                <a:solidFill>
                  <a:schemeClr val="accent4">
                    <a:lumMod val="50000"/>
                  </a:schemeClr>
                </a:solidFill>
              </a:rPr>
              <a:t>Milks</a:t>
            </a:r>
            <a:endParaRPr lang="en-US" sz="16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BE54BD-918A-C95A-295B-3D773C9DCDE6}"/>
              </a:ext>
            </a:extLst>
          </p:cNvPr>
          <p:cNvSpPr txBox="1"/>
          <p:nvPr/>
        </p:nvSpPr>
        <p:spPr>
          <a:xfrm>
            <a:off x="1080806" y="2512405"/>
            <a:ext cx="1062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>
                <a:solidFill>
                  <a:schemeClr val="accent4">
                    <a:lumMod val="50000"/>
                  </a:schemeClr>
                </a:solidFill>
              </a:rPr>
              <a:t>Lettuce</a:t>
            </a:r>
            <a:endParaRPr lang="en-US" sz="16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04C303-90BB-C1D7-DE66-7860F7F33EF4}"/>
              </a:ext>
            </a:extLst>
          </p:cNvPr>
          <p:cNvSpPr/>
          <p:nvPr/>
        </p:nvSpPr>
        <p:spPr>
          <a:xfrm>
            <a:off x="1078832" y="2810933"/>
            <a:ext cx="402836" cy="195532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54A66-F49D-9370-B498-94A195C17020}"/>
              </a:ext>
            </a:extLst>
          </p:cNvPr>
          <p:cNvSpPr txBox="1"/>
          <p:nvPr/>
        </p:nvSpPr>
        <p:spPr>
          <a:xfrm>
            <a:off x="2208463" y="2550402"/>
            <a:ext cx="1325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>
                <a:solidFill>
                  <a:schemeClr val="accent4">
                    <a:lumMod val="50000"/>
                  </a:schemeClr>
                </a:solidFill>
              </a:rPr>
              <a:t>White sugar</a:t>
            </a:r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B5BF30-DD94-CF0D-EDE6-874C0430F80C}"/>
              </a:ext>
            </a:extLst>
          </p:cNvPr>
          <p:cNvSpPr/>
          <p:nvPr/>
        </p:nvSpPr>
        <p:spPr>
          <a:xfrm>
            <a:off x="2206490" y="2848930"/>
            <a:ext cx="402836" cy="195532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4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6154451" cy="1073588"/>
          </a:xfrm>
        </p:spPr>
        <p:txBody>
          <a:bodyPr>
            <a:noAutofit/>
          </a:bodyPr>
          <a:lstStyle/>
          <a:p>
            <a:r>
              <a:rPr lang="en-AU" sz="2800"/>
              <a:t>Male - Diabetic groups by age</a:t>
            </a: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E3218-5C97-8172-0805-13950E12A860}"/>
              </a:ext>
            </a:extLst>
          </p:cNvPr>
          <p:cNvGrpSpPr/>
          <p:nvPr/>
        </p:nvGrpSpPr>
        <p:grpSpPr>
          <a:xfrm>
            <a:off x="9169473" y="837032"/>
            <a:ext cx="2743199" cy="1377458"/>
            <a:chOff x="946597" y="4167711"/>
            <a:chExt cx="2743199" cy="13774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EA753E-C82D-E339-4911-30940E618E33}"/>
                </a:ext>
              </a:extLst>
            </p:cNvPr>
            <p:cNvSpPr/>
            <p:nvPr/>
          </p:nvSpPr>
          <p:spPr>
            <a:xfrm>
              <a:off x="946597" y="4167711"/>
              <a:ext cx="2743199" cy="1002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A lot of 80 year-olds.  Perhaps 80 or older were grouped.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1FAA2-9D9D-4501-E6E5-B194F22CA0E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1561848" y="5170267"/>
              <a:ext cx="756349" cy="37490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850E9B3-246A-43DD-82B1-0C895CCE7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263220"/>
              </p:ext>
            </p:extLst>
          </p:nvPr>
        </p:nvGraphicFramePr>
        <p:xfrm>
          <a:off x="631065" y="2963142"/>
          <a:ext cx="7714446" cy="341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17971F-2B60-321F-1803-B394E4836A70}"/>
              </a:ext>
            </a:extLst>
          </p:cNvPr>
          <p:cNvSpPr txBox="1"/>
          <p:nvPr/>
        </p:nvSpPr>
        <p:spPr>
          <a:xfrm>
            <a:off x="962696" y="1936678"/>
            <a:ext cx="9327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(Age) 60 61 62 63 64 65 66 67 68 69 70 71 72 73 74 75 76 77 78 79 80 </a:t>
            </a:r>
          </a:p>
          <a:p>
            <a:r>
              <a:rPr lang="en-US">
                <a:latin typeface="Consolas" panose="020B0609020204030204" pitchFamily="49" charset="0"/>
              </a:rPr>
              <a:t>(n)   17 22 14 12 13 17 14 11  8 13 15 11 11  9 12 11  9  7  6  5 43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2D8105-3B8C-A023-BBFF-4AC834787AC3}"/>
              </a:ext>
            </a:extLst>
          </p:cNvPr>
          <p:cNvGrpSpPr/>
          <p:nvPr/>
        </p:nvGrpSpPr>
        <p:grpSpPr>
          <a:xfrm>
            <a:off x="8472813" y="4790941"/>
            <a:ext cx="3349993" cy="1584101"/>
            <a:chOff x="500790" y="3843333"/>
            <a:chExt cx="3349993" cy="1584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0A8AE9-8361-2121-F62D-93559908868A}"/>
                </a:ext>
              </a:extLst>
            </p:cNvPr>
            <p:cNvSpPr/>
            <p:nvPr/>
          </p:nvSpPr>
          <p:spPr>
            <a:xfrm>
              <a:off x="631065" y="4167711"/>
              <a:ext cx="3219718" cy="125972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But their Normal/Prediabetic/Diabetics percentages are similar to other ages, so should be OK…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878225-97B7-527B-7BDC-158494EDF6E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00790" y="3843333"/>
              <a:ext cx="1740134" cy="32437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C593E6-D984-7E76-50E8-8660EAC2FA9F}"/>
              </a:ext>
            </a:extLst>
          </p:cNvPr>
          <p:cNvSpPr/>
          <p:nvPr/>
        </p:nvSpPr>
        <p:spPr>
          <a:xfrm>
            <a:off x="8841347" y="2637652"/>
            <a:ext cx="3071325" cy="10025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80+ may not be eating as freely as others due to nursing homes or meal assistance.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32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EEDB445-56CC-64FC-ACE7-DA6BF700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18" y="663162"/>
            <a:ext cx="3863282" cy="673269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2EA33D9-19BE-09CC-8E09-32981258BCA8}"/>
              </a:ext>
            </a:extLst>
          </p:cNvPr>
          <p:cNvSpPr/>
          <p:nvPr/>
        </p:nvSpPr>
        <p:spPr>
          <a:xfrm>
            <a:off x="356478" y="262843"/>
            <a:ext cx="4748922" cy="1073588"/>
          </a:xfrm>
          <a:prstGeom prst="wedgeRoundRectCallout">
            <a:avLst>
              <a:gd name="adj1" fmla="val -48082"/>
              <a:gd name="adj2" fmla="val 2776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Try bootstrapping to sample Prediabetic.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6694E-8388-90D8-349D-6628F2D1D2C7}"/>
              </a:ext>
            </a:extLst>
          </p:cNvPr>
          <p:cNvSpPr txBox="1"/>
          <p:nvPr/>
        </p:nvSpPr>
        <p:spPr>
          <a:xfrm>
            <a:off x="821464" y="1872040"/>
            <a:ext cx="58841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random 55 samples from Prediabetic (total n=127)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food tree, OUT table, tax table.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phyloseq object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 and save p-values of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adonis::bdisp,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adonis::vegan,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pairwise.adonis, only if adonis is significant. If not, “NA”.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35A5D0-21DA-9FDD-596D-F9D040539CD9}"/>
              </a:ext>
            </a:extLst>
          </p:cNvPr>
          <p:cNvGraphicFramePr>
            <a:graphicFrameLocks noGrp="1"/>
          </p:cNvGraphicFramePr>
          <p:nvPr/>
        </p:nvGraphicFramePr>
        <p:xfrm>
          <a:off x="6716019" y="2985916"/>
          <a:ext cx="3507684" cy="3040380"/>
        </p:xfrm>
        <a:graphic>
          <a:graphicData uri="http://schemas.openxmlformats.org/drawingml/2006/table">
            <a:tbl>
              <a:tblPr/>
              <a:tblGrid>
                <a:gridCol w="876921">
                  <a:extLst>
                    <a:ext uri="{9D8B030D-6E8A-4147-A177-3AD203B41FA5}">
                      <a16:colId xmlns:a16="http://schemas.microsoft.com/office/drawing/2014/main" val="464266220"/>
                    </a:ext>
                  </a:extLst>
                </a:gridCol>
                <a:gridCol w="876921">
                  <a:extLst>
                    <a:ext uri="{9D8B030D-6E8A-4147-A177-3AD203B41FA5}">
                      <a16:colId xmlns:a16="http://schemas.microsoft.com/office/drawing/2014/main" val="4125869911"/>
                    </a:ext>
                  </a:extLst>
                </a:gridCol>
                <a:gridCol w="876921">
                  <a:extLst>
                    <a:ext uri="{9D8B030D-6E8A-4147-A177-3AD203B41FA5}">
                      <a16:colId xmlns:a16="http://schemas.microsoft.com/office/drawing/2014/main" val="3216505175"/>
                    </a:ext>
                  </a:extLst>
                </a:gridCol>
                <a:gridCol w="876921">
                  <a:extLst>
                    <a:ext uri="{9D8B030D-6E8A-4147-A177-3AD203B41FA5}">
                      <a16:colId xmlns:a16="http://schemas.microsoft.com/office/drawing/2014/main" val="1732362513"/>
                    </a:ext>
                  </a:extLst>
                </a:gridCol>
              </a:tblGrid>
              <a:tr h="2475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dist.p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adonis.p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424092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10192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145653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61293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457504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133482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637383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49259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8010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851197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776285"/>
                  </a:ext>
                </a:extLst>
              </a:tr>
              <a:tr h="2475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9902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61718B-B400-5C84-D16E-1B5C0069AE9C}"/>
              </a:ext>
            </a:extLst>
          </p:cNvPr>
          <p:cNvSpPr txBox="1"/>
          <p:nvPr/>
        </p:nvSpPr>
        <p:spPr>
          <a:xfrm>
            <a:off x="6716019" y="2616584"/>
            <a:ext cx="2874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(n=10)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05216-CC1C-288C-A9D1-66D89E3BB7F1}"/>
              </a:ext>
            </a:extLst>
          </p:cNvPr>
          <p:cNvSpPr txBox="1"/>
          <p:nvPr/>
        </p:nvSpPr>
        <p:spPr>
          <a:xfrm>
            <a:off x="9131300" y="0"/>
            <a:ext cx="33655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/>
              <a:t>Male in 60-79 </a:t>
            </a:r>
            <a:r>
              <a:rPr lang="en-AU" sz="1800"/>
              <a:t>Lv3 PCoA with </a:t>
            </a:r>
            <a:r>
              <a:rPr lang="en-AU" sz="1800" b="1"/>
              <a:t>Unweighted</a:t>
            </a:r>
            <a:r>
              <a:rPr lang="en-AU" sz="1800"/>
              <a:t> unifrac distance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4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EEDB445-56CC-64FC-ACE7-DA6BF700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18" y="656433"/>
            <a:ext cx="3863282" cy="673269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2EA33D9-19BE-09CC-8E09-32981258BCA8}"/>
              </a:ext>
            </a:extLst>
          </p:cNvPr>
          <p:cNvSpPr/>
          <p:nvPr/>
        </p:nvSpPr>
        <p:spPr>
          <a:xfrm>
            <a:off x="356478" y="262843"/>
            <a:ext cx="4748922" cy="1073588"/>
          </a:xfrm>
          <a:prstGeom prst="wedgeRoundRectCallout">
            <a:avLst>
              <a:gd name="adj1" fmla="val -48082"/>
              <a:gd name="adj2" fmla="val 2776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Try bootstrapping (n=10)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6694E-8388-90D8-349D-6628F2D1D2C7}"/>
              </a:ext>
            </a:extLst>
          </p:cNvPr>
          <p:cNvSpPr txBox="1"/>
          <p:nvPr/>
        </p:nvSpPr>
        <p:spPr>
          <a:xfrm>
            <a:off x="356478" y="1833940"/>
            <a:ext cx="4498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means the pair of comparison was different for each of the 10 runs.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29F2F9-5DDB-25AB-6A4A-EB9F71D44961}"/>
              </a:ext>
            </a:extLst>
          </p:cNvPr>
          <p:cNvGraphicFramePr>
            <a:graphicFrameLocks noGrp="1"/>
          </p:cNvGraphicFramePr>
          <p:nvPr/>
        </p:nvGraphicFramePr>
        <p:xfrm>
          <a:off x="495300" y="2418715"/>
          <a:ext cx="4279899" cy="3040380"/>
        </p:xfrm>
        <a:graphic>
          <a:graphicData uri="http://schemas.openxmlformats.org/drawingml/2006/table">
            <a:tbl>
              <a:tblPr/>
              <a:tblGrid>
                <a:gridCol w="928520">
                  <a:extLst>
                    <a:ext uri="{9D8B030D-6E8A-4147-A177-3AD203B41FA5}">
                      <a16:colId xmlns:a16="http://schemas.microsoft.com/office/drawing/2014/main" val="1790146815"/>
                    </a:ext>
                  </a:extLst>
                </a:gridCol>
                <a:gridCol w="1121962">
                  <a:extLst>
                    <a:ext uri="{9D8B030D-6E8A-4147-A177-3AD203B41FA5}">
                      <a16:colId xmlns:a16="http://schemas.microsoft.com/office/drawing/2014/main" val="473592687"/>
                    </a:ext>
                  </a:extLst>
                </a:gridCol>
                <a:gridCol w="1088111">
                  <a:extLst>
                    <a:ext uri="{9D8B030D-6E8A-4147-A177-3AD203B41FA5}">
                      <a16:colId xmlns:a16="http://schemas.microsoft.com/office/drawing/2014/main" val="3656197407"/>
                    </a:ext>
                  </a:extLst>
                </a:gridCol>
                <a:gridCol w="1141306">
                  <a:extLst>
                    <a:ext uri="{9D8B030D-6E8A-4147-A177-3AD203B41FA5}">
                      <a16:colId xmlns:a16="http://schemas.microsoft.com/office/drawing/2014/main" val="3098136380"/>
                    </a:ext>
                  </a:extLst>
                </a:gridCol>
              </a:tblGrid>
              <a:tr h="205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Dia_vs_Nor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Dia_vs_Pre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Pre_vs_Nor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199245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32511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94803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851356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707855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134202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3857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336523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597047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19976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346747"/>
                  </a:ext>
                </a:extLst>
              </a:tr>
              <a:tr h="205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32503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9090746-D19C-46CF-F6D1-23C639A9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77" y="2110439"/>
            <a:ext cx="3727487" cy="242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505032-D5E2-C816-64E3-5E95F3716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842" y="2110439"/>
            <a:ext cx="3727488" cy="24267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2FF8EC-102C-4C6D-66DF-6625DE832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777" y="4230059"/>
            <a:ext cx="3727487" cy="2426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072A88-DBC3-40C9-C5DF-D9FCCBBC8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4839" y="4230058"/>
            <a:ext cx="3727489" cy="24267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8604DB-5B64-C4A6-6A14-33080730A40C}"/>
              </a:ext>
            </a:extLst>
          </p:cNvPr>
          <p:cNvSpPr txBox="1"/>
          <p:nvPr/>
        </p:nvSpPr>
        <p:spPr>
          <a:xfrm>
            <a:off x="5740962" y="1710120"/>
            <a:ext cx="6184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10 results where </a:t>
            </a:r>
            <a:r>
              <a:rPr lang="en-US" sz="1600">
                <a:solidFill>
                  <a:srgbClr val="C71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Diabetic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groups were different.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69158-3744-1966-3582-68AE74C2ECC8}"/>
              </a:ext>
            </a:extLst>
          </p:cNvPr>
          <p:cNvSpPr txBox="1"/>
          <p:nvPr/>
        </p:nvSpPr>
        <p:spPr>
          <a:xfrm>
            <a:off x="9131300" y="0"/>
            <a:ext cx="33655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/>
              <a:t>Male in 60-79 </a:t>
            </a:r>
            <a:r>
              <a:rPr lang="en-AU" sz="1800"/>
              <a:t>Lv3 PCoA with </a:t>
            </a:r>
            <a:r>
              <a:rPr lang="en-AU" sz="1800" b="1"/>
              <a:t>Unweighted</a:t>
            </a:r>
            <a:r>
              <a:rPr lang="en-AU" sz="1800"/>
              <a:t> unifrac distance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40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EEDB445-56CC-64FC-ACE7-DA6BF700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299" y="680288"/>
            <a:ext cx="3863282" cy="673269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2EA33D9-19BE-09CC-8E09-32981258BCA8}"/>
              </a:ext>
            </a:extLst>
          </p:cNvPr>
          <p:cNvSpPr/>
          <p:nvPr/>
        </p:nvSpPr>
        <p:spPr>
          <a:xfrm>
            <a:off x="356478" y="262843"/>
            <a:ext cx="4748922" cy="1073588"/>
          </a:xfrm>
          <a:prstGeom prst="wedgeRoundRectCallout">
            <a:avLst>
              <a:gd name="adj1" fmla="val -48082"/>
              <a:gd name="adj2" fmla="val 2776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Try bootstrapping (n=100)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6694E-8388-90D8-349D-6628F2D1D2C7}"/>
              </a:ext>
            </a:extLst>
          </p:cNvPr>
          <p:cNvSpPr txBox="1"/>
          <p:nvPr/>
        </p:nvSpPr>
        <p:spPr>
          <a:xfrm>
            <a:off x="4705838" y="3061275"/>
            <a:ext cx="4498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means the pair of comparison was different for each of the 100 runs.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C5F38-7778-ABB1-D55B-047D36C7CA2A}"/>
              </a:ext>
            </a:extLst>
          </p:cNvPr>
          <p:cNvSpPr txBox="1"/>
          <p:nvPr/>
        </p:nvSpPr>
        <p:spPr>
          <a:xfrm>
            <a:off x="375138" y="1956184"/>
            <a:ext cx="2874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(n=100)</a:t>
            </a:r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EB24CF1-D87E-6B6A-27A2-B9C99BB30077}"/>
              </a:ext>
            </a:extLst>
          </p:cNvPr>
          <p:cNvGraphicFramePr>
            <a:graphicFrameLocks noGrp="1"/>
          </p:cNvGraphicFramePr>
          <p:nvPr/>
        </p:nvGraphicFramePr>
        <p:xfrm>
          <a:off x="515871" y="2493234"/>
          <a:ext cx="2349501" cy="580166"/>
        </p:xfrm>
        <a:graphic>
          <a:graphicData uri="http://schemas.openxmlformats.org/drawingml/2006/table">
            <a:tbl>
              <a:tblPr/>
              <a:tblGrid>
                <a:gridCol w="783167">
                  <a:extLst>
                    <a:ext uri="{9D8B030D-6E8A-4147-A177-3AD203B41FA5}">
                      <a16:colId xmlns:a16="http://schemas.microsoft.com/office/drawing/2014/main" val="3568944295"/>
                    </a:ext>
                  </a:extLst>
                </a:gridCol>
                <a:gridCol w="783167">
                  <a:extLst>
                    <a:ext uri="{9D8B030D-6E8A-4147-A177-3AD203B41FA5}">
                      <a16:colId xmlns:a16="http://schemas.microsoft.com/office/drawing/2014/main" val="2704872242"/>
                    </a:ext>
                  </a:extLst>
                </a:gridCol>
                <a:gridCol w="783167">
                  <a:extLst>
                    <a:ext uri="{9D8B030D-6E8A-4147-A177-3AD203B41FA5}">
                      <a16:colId xmlns:a16="http://schemas.microsoft.com/office/drawing/2014/main" val="2316224859"/>
                    </a:ext>
                  </a:extLst>
                </a:gridCol>
              </a:tblGrid>
              <a:tr h="290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dist.p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adonis.p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31540"/>
                  </a:ext>
                </a:extLst>
              </a:tr>
              <a:tr h="290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8956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3B6A5E5-3323-7D21-56E5-21AA9B00F4D7}"/>
              </a:ext>
            </a:extLst>
          </p:cNvPr>
          <p:cNvGraphicFramePr>
            <a:graphicFrameLocks noGrp="1"/>
          </p:cNvGraphicFramePr>
          <p:nvPr/>
        </p:nvGraphicFramePr>
        <p:xfrm>
          <a:off x="4787363" y="3809159"/>
          <a:ext cx="4008908" cy="506730"/>
        </p:xfrm>
        <a:graphic>
          <a:graphicData uri="http://schemas.openxmlformats.org/drawingml/2006/table">
            <a:tbl>
              <a:tblPr/>
              <a:tblGrid>
                <a:gridCol w="869729">
                  <a:extLst>
                    <a:ext uri="{9D8B030D-6E8A-4147-A177-3AD203B41FA5}">
                      <a16:colId xmlns:a16="http://schemas.microsoft.com/office/drawing/2014/main" val="1606877813"/>
                    </a:ext>
                  </a:extLst>
                </a:gridCol>
                <a:gridCol w="1050923">
                  <a:extLst>
                    <a:ext uri="{9D8B030D-6E8A-4147-A177-3AD203B41FA5}">
                      <a16:colId xmlns:a16="http://schemas.microsoft.com/office/drawing/2014/main" val="3502616886"/>
                    </a:ext>
                  </a:extLst>
                </a:gridCol>
                <a:gridCol w="1019214">
                  <a:extLst>
                    <a:ext uri="{9D8B030D-6E8A-4147-A177-3AD203B41FA5}">
                      <a16:colId xmlns:a16="http://schemas.microsoft.com/office/drawing/2014/main" val="2303388402"/>
                    </a:ext>
                  </a:extLst>
                </a:gridCol>
                <a:gridCol w="1069042">
                  <a:extLst>
                    <a:ext uri="{9D8B030D-6E8A-4147-A177-3AD203B41FA5}">
                      <a16:colId xmlns:a16="http://schemas.microsoft.com/office/drawing/2014/main" val="1695992821"/>
                    </a:ext>
                  </a:extLst>
                </a:gridCol>
              </a:tblGrid>
              <a:tr h="15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Dia_vs_Nor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Dia_vs_Pre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Pre_vs_Nor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430403"/>
                  </a:ext>
                </a:extLst>
              </a:tr>
              <a:tr h="15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4403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0C4BF47-FD04-C4CC-D28D-F1217863D504}"/>
              </a:ext>
            </a:extLst>
          </p:cNvPr>
          <p:cNvSpPr txBox="1"/>
          <p:nvPr/>
        </p:nvSpPr>
        <p:spPr>
          <a:xfrm>
            <a:off x="4705838" y="1956184"/>
            <a:ext cx="3912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 100 runs, adonis was significant 50 times, so pairwise comparison was done 50 times.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4691B5-5535-8841-8649-48938D02ED9E}"/>
              </a:ext>
            </a:extLst>
          </p:cNvPr>
          <p:cNvSpPr txBox="1"/>
          <p:nvPr/>
        </p:nvSpPr>
        <p:spPr>
          <a:xfrm>
            <a:off x="2489200" y="5067684"/>
            <a:ext cx="807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Hmmmm… not conclusive, but at least I can provide the script (300 lines of a loop) for a simulation like this.</a:t>
            </a:r>
          </a:p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Can do more, only takes 20 sec/run.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24DD-AF06-D598-35A7-306CC6D5695E}"/>
              </a:ext>
            </a:extLst>
          </p:cNvPr>
          <p:cNvSpPr txBox="1"/>
          <p:nvPr/>
        </p:nvSpPr>
        <p:spPr>
          <a:xfrm>
            <a:off x="9131300" y="0"/>
            <a:ext cx="33655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/>
              <a:t>Male in 60-79 </a:t>
            </a:r>
            <a:r>
              <a:rPr lang="en-AU" sz="1800"/>
              <a:t>Lv3 PCoA with </a:t>
            </a:r>
            <a:r>
              <a:rPr lang="en-AU" sz="1800" b="1"/>
              <a:t>Unweighted</a:t>
            </a:r>
            <a:r>
              <a:rPr lang="en-AU" sz="1800"/>
              <a:t> unifrac distance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1030" y="1121696"/>
            <a:ext cx="7890235" cy="2888711"/>
          </a:xfrm>
        </p:spPr>
        <p:txBody>
          <a:bodyPr>
            <a:normAutofit/>
          </a:bodyPr>
          <a:lstStyle/>
          <a:p>
            <a:r>
              <a:rPr lang="en-US" altLang="ja-JP" sz="4800">
                <a:solidFill>
                  <a:schemeClr val="bg1">
                    <a:lumMod val="95000"/>
                  </a:schemeClr>
                </a:solidFill>
              </a:rPr>
              <a:t>Male with age 60-79 (n=237)</a:t>
            </a: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5057" y="4212853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3311951" y="5588000"/>
            <a:ext cx="8880049" cy="8484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4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8057662" cy="1073588"/>
          </a:xfrm>
        </p:spPr>
        <p:txBody>
          <a:bodyPr>
            <a:noAutofit/>
          </a:bodyPr>
          <a:lstStyle/>
          <a:p>
            <a:r>
              <a:rPr lang="en-AU" sz="2800"/>
              <a:t>Male in 60-79, BMI (n=234; 3 missing </a:t>
            </a:r>
            <a:r>
              <a:rPr lang="en-AU" sz="2400"/>
              <a:t>BMI</a:t>
            </a:r>
            <a:r>
              <a:rPr lang="en-AU" sz="2800"/>
              <a:t>)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6715103" y="5521569"/>
            <a:ext cx="4504691" cy="95842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Diabetic group has a higher mean BMI than Prediabetic and Normal group.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6564018" y="1336431"/>
            <a:ext cx="4655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significant (p-value= 0.000481).</a:t>
            </a:r>
          </a:p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Diabetic is different from Normal and Prediabetic, but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Normal and Prediabetic are not different.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FF022-95CE-4B42-662C-19BCA0A7441A}"/>
              </a:ext>
            </a:extLst>
          </p:cNvPr>
          <p:cNvSpPr txBox="1"/>
          <p:nvPr/>
        </p:nvSpPr>
        <p:spPr>
          <a:xfrm>
            <a:off x="6715103" y="2997802"/>
            <a:ext cx="51720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data:  df$BMXBMI and df$GLU_index 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        Normal  Prediabetic</a:t>
            </a:r>
          </a:p>
          <a:p>
            <a:r>
              <a:rPr lang="pt-BR" sz="1400">
                <a:latin typeface="Consolas" panose="020B0609020204030204" pitchFamily="49" charset="0"/>
              </a:rPr>
              <a:t>Prediabetic 0.128   -          </a:t>
            </a:r>
          </a:p>
          <a:p>
            <a:r>
              <a:rPr lang="pt-BR" sz="1400">
                <a:latin typeface="Consolas" panose="020B0609020204030204" pitchFamily="49" charset="0"/>
              </a:rPr>
              <a:t>Diabetic    0.00056 0.00499</a:t>
            </a:r>
            <a:endParaRPr lang="en-US" sz="140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BD0E9-18B4-C994-1BB4-0F70B2D1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14" y="1584805"/>
            <a:ext cx="4841569" cy="411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8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60-79, KCAL (n=237)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06A750-1DE1-9D6F-AC50-071DB64A2317}"/>
              </a:ext>
            </a:extLst>
          </p:cNvPr>
          <p:cNvSpPr/>
          <p:nvPr/>
        </p:nvSpPr>
        <p:spPr>
          <a:xfrm>
            <a:off x="586299" y="5562600"/>
            <a:ext cx="4504691" cy="9889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Calorie intake of Normal, Prediabetic, and Diabetic groups are not different.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11CED-A835-F499-C11A-281B7FC123DD}"/>
              </a:ext>
            </a:extLst>
          </p:cNvPr>
          <p:cNvSpPr txBox="1"/>
          <p:nvPr/>
        </p:nvSpPr>
        <p:spPr>
          <a:xfrm>
            <a:off x="435214" y="1506635"/>
            <a:ext cx="4655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ANOVA – not significant (p-value=0.457).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No need to control KCAL intake.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A358E-86C3-996B-E4F3-D47F2349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748" y="0"/>
            <a:ext cx="3753754" cy="322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84D37A-6F51-4991-4BB6-9F4E7AC3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68" y="3225800"/>
            <a:ext cx="4292430" cy="362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4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1676400" y="349642"/>
            <a:ext cx="10515600" cy="5403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9350" y="1715584"/>
            <a:ext cx="7239000" cy="2888711"/>
          </a:xfrm>
        </p:spPr>
        <p:txBody>
          <a:bodyPr>
            <a:normAutofit/>
          </a:bodyPr>
          <a:lstStyle/>
          <a:p>
            <a:r>
              <a:rPr lang="en-US" altLang="ja-JP" sz="4800"/>
              <a:t>Correlation between Axis values and variables </a:t>
            </a:r>
            <a:r>
              <a:rPr lang="en-US" sz="4800"/>
              <a:t>(foods)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4566" y="4806741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0" y="5332651"/>
            <a:ext cx="9497350" cy="15253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5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0" y="311542"/>
            <a:ext cx="10007600" cy="5365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9350" y="1715584"/>
            <a:ext cx="7239000" cy="2888711"/>
          </a:xfrm>
        </p:spPr>
        <p:txBody>
          <a:bodyPr>
            <a:normAutofit/>
          </a:bodyPr>
          <a:lstStyle/>
          <a:p>
            <a:r>
              <a:rPr lang="en-US" altLang="ja-JP" sz="4800"/>
              <a:t>With WEIGHTED Unifrac Distance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4566" y="4806741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2694650" y="5332651"/>
            <a:ext cx="9497350" cy="1525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1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 in 60-79 </a:t>
            </a:r>
            <a:r>
              <a:rPr lang="en-AU" sz="2400"/>
              <a:t>Lv3 PCoA with WEIGHTED unifrac distance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634AC-AD7A-0B59-4163-7BDF4E651ED8}"/>
              </a:ext>
            </a:extLst>
          </p:cNvPr>
          <p:cNvSpPr txBox="1"/>
          <p:nvPr/>
        </p:nvSpPr>
        <p:spPr>
          <a:xfrm>
            <a:off x="173765" y="4880875"/>
            <a:ext cx="4512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</a:t>
            </a:r>
            <a:r>
              <a:rPr lang="en-US" altLang="ja-JP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AU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Borderline, but a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ssumption OK.</a:t>
            </a:r>
          </a:p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0.09. Groups are borderline but </a:t>
            </a:r>
            <a:r>
              <a:rPr lang="en-US" sz="1600" u="sng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different.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6DDF9-31AA-F488-63FF-CCDD0EC9984B}"/>
              </a:ext>
            </a:extLst>
          </p:cNvPr>
          <p:cNvSpPr txBox="1"/>
          <p:nvPr/>
        </p:nvSpPr>
        <p:spPr>
          <a:xfrm>
            <a:off x="2784230" y="4377300"/>
            <a:ext cx="1706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failed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B6B746-0362-9807-6B7F-82CE8FAED2FF}"/>
              </a:ext>
            </a:extLst>
          </p:cNvPr>
          <p:cNvSpPr/>
          <p:nvPr/>
        </p:nvSpPr>
        <p:spPr>
          <a:xfrm>
            <a:off x="9328338" y="4149375"/>
            <a:ext cx="2689897" cy="10726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Looks like Normal population tend to have a higher value of Axis.2.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C9BEAB-228B-EB04-BC73-80036285D1B1}"/>
              </a:ext>
            </a:extLst>
          </p:cNvPr>
          <p:cNvSpPr/>
          <p:nvPr/>
        </p:nvSpPr>
        <p:spPr>
          <a:xfrm>
            <a:off x="0" y="0"/>
            <a:ext cx="3187700" cy="4233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sorting food by SEQN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5E78BC9B-4427-C271-29BE-899C1D428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28" y="3429001"/>
            <a:ext cx="4154055" cy="3263900"/>
          </a:xfrm>
          <a:prstGeom prst="rect">
            <a:avLst/>
          </a:prstGeom>
        </p:spPr>
      </p:pic>
      <p:pic>
        <p:nvPicPr>
          <p:cNvPr id="13" name="Picture 1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3091EA78-F498-EF68-B8A6-137F09EF1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28" y="63344"/>
            <a:ext cx="4154055" cy="3263900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5E009C9D-0938-5282-8AE5-2B488F17F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62" y="1306501"/>
            <a:ext cx="4466090" cy="3509071"/>
          </a:xfrm>
          <a:prstGeom prst="rect">
            <a:avLst/>
          </a:prstGeom>
        </p:spPr>
      </p:pic>
      <p:pic>
        <p:nvPicPr>
          <p:cNvPr id="10" name="Picture 9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C380FD69-D7CC-B8A8-41D0-BFA2CF0AD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04" y="51886"/>
            <a:ext cx="4154055" cy="32639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CEE5327-9FBE-4E98-0D6D-0160CA51FEB3}"/>
              </a:ext>
            </a:extLst>
          </p:cNvPr>
          <p:cNvSpPr/>
          <p:nvPr/>
        </p:nvSpPr>
        <p:spPr>
          <a:xfrm>
            <a:off x="5847186" y="2918564"/>
            <a:ext cx="1516585" cy="510435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5E5C55-0364-F5F7-9F71-642B78FA2F42}"/>
              </a:ext>
            </a:extLst>
          </p:cNvPr>
          <p:cNvSpPr/>
          <p:nvPr/>
        </p:nvSpPr>
        <p:spPr>
          <a:xfrm>
            <a:off x="5847186" y="6233577"/>
            <a:ext cx="1516585" cy="510435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4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8064A2"/>
      </a:dk2>
      <a:lt2>
        <a:srgbClr val="48ACC6"/>
      </a:lt2>
      <a:accent1>
        <a:srgbClr val="6FDFAA"/>
      </a:accent1>
      <a:accent2>
        <a:srgbClr val="ED7D31"/>
      </a:accent2>
      <a:accent3>
        <a:srgbClr val="C0504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65000"/>
            </a:schemeClr>
          </a:solidFill>
        </a:ln>
      </a:spPr>
      <a:bodyPr rtlCol="0" anchor="ctr"/>
      <a:lstStyle>
        <a:defPPr algn="l">
          <a:defRPr sz="1600" i="0" u="none" strike="noStrike" smtClean="0"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6320</TotalTime>
  <Words>1948</Words>
  <Application>Microsoft Office PowerPoint</Application>
  <PresentationFormat>Widescreen</PresentationFormat>
  <Paragraphs>287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Abadi</vt:lpstr>
      <vt:lpstr>Amasis MT Pro Black</vt:lpstr>
      <vt:lpstr>Arial</vt:lpstr>
      <vt:lpstr>Calibri</vt:lpstr>
      <vt:lpstr>Consolas</vt:lpstr>
      <vt:lpstr>Office Theme</vt:lpstr>
      <vt:lpstr>Ordination with unifrac distance matrix</vt:lpstr>
      <vt:lpstr>Diabetic groups by gender and age</vt:lpstr>
      <vt:lpstr>Male - Diabetic groups by age</vt:lpstr>
      <vt:lpstr>Male with age 60-79 (n=237)</vt:lpstr>
      <vt:lpstr>Male in 60-79, BMI (n=234; 3 missing BMI)</vt:lpstr>
      <vt:lpstr>Male in 60-79, KCAL (n=237)</vt:lpstr>
      <vt:lpstr>Correlation between Axis values and variables (foods)</vt:lpstr>
      <vt:lpstr>With WEIGHTED Unifrac Distance</vt:lpstr>
      <vt:lpstr>Male in 60-79 Lv3 PCoA with WEIGHTED unifrac distance</vt:lpstr>
      <vt:lpstr>Corr between food groups and Axes: Axes 1 and 2 </vt:lpstr>
      <vt:lpstr>Corr between food groups and Axes. (heatmap) Axes 1 and 2 </vt:lpstr>
      <vt:lpstr>Corr between food groups and Axes: Axes 3 and 4 </vt:lpstr>
      <vt:lpstr>Corr between food groups and Axes. (heatmap) Axes 2 and 3 </vt:lpstr>
      <vt:lpstr>Corr between food groups and Axes. (heatmap) Axes 2 and 4 </vt:lpstr>
      <vt:lpstr>Corr between food groups and Axes. </vt:lpstr>
      <vt:lpstr>males60to79_red_Lv3_ord_WEIGHTED_corr_icecream_GLU </vt:lpstr>
      <vt:lpstr>males60to79_red_Lv3_ord_WEIGHTED_corr_2%milk_GLU </vt:lpstr>
      <vt:lpstr>males60to79_red_Lv3_ord_WEIGHTED_corr_wholemilk_GLU </vt:lpstr>
      <vt:lpstr>How to adjust sample size difference</vt:lpstr>
      <vt:lpstr>PowerPoint Presentation</vt:lpstr>
      <vt:lpstr>PowerPoint Presentation</vt:lpstr>
      <vt:lpstr>With Unweighted Unifrac Distance</vt:lpstr>
      <vt:lpstr>Male in 60-79 Lv3 PCoA with Unweighted unifrac distance</vt:lpstr>
      <vt:lpstr>Corr between food groups and Axes: Axes 1 and 2 </vt:lpstr>
      <vt:lpstr>Whole milk consumed by Prediabetic and Diabetics more frequently</vt:lpstr>
      <vt:lpstr>Corr between food groups and Axes: Axes 3</vt:lpstr>
      <vt:lpstr>Corr between food groups and Axes: Axes 4 </vt:lpstr>
      <vt:lpstr>What are low correlation items?</vt:lpstr>
      <vt:lpstr>Calculate the total consumption by colSums and compare it with correlation coeff?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Sadohara, Rie</dc:creator>
  <cp:lastModifiedBy>Sadohara, Rie</cp:lastModifiedBy>
  <cp:revision>86</cp:revision>
  <dcterms:created xsi:type="dcterms:W3CDTF">2022-10-08T11:32:53Z</dcterms:created>
  <dcterms:modified xsi:type="dcterms:W3CDTF">2022-11-21T02:47:57Z</dcterms:modified>
</cp:coreProperties>
</file>