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73" r:id="rId7"/>
    <p:sldId id="280" r:id="rId8"/>
    <p:sldId id="271" r:id="rId9"/>
    <p:sldId id="279" r:id="rId10"/>
    <p:sldId id="274" r:id="rId11"/>
    <p:sldId id="272" r:id="rId12"/>
    <p:sldId id="275" r:id="rId13"/>
    <p:sldId id="286" r:id="rId14"/>
    <p:sldId id="287" r:id="rId15"/>
    <p:sldId id="276" r:id="rId16"/>
    <p:sldId id="268" r:id="rId17"/>
    <p:sldId id="288" r:id="rId18"/>
    <p:sldId id="291" r:id="rId19"/>
    <p:sldId id="289" r:id="rId20"/>
    <p:sldId id="290" r:id="rId21"/>
    <p:sldId id="298" r:id="rId22"/>
    <p:sldId id="300" r:id="rId23"/>
    <p:sldId id="297" r:id="rId24"/>
    <p:sldId id="292" r:id="rId25"/>
    <p:sldId id="296" r:id="rId26"/>
    <p:sldId id="299" r:id="rId27"/>
    <p:sldId id="266" r:id="rId28"/>
    <p:sldId id="269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AA"/>
    <a:srgbClr val="C7158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2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adoh\OneDrive\Documents\GitHub\dietarry_patterns\eg_data\NHANES\Laboratory_data\Ordination\Variance%20Ex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779217629056317"/>
          <c:y val="8.7995183059382864E-2"/>
          <c:w val="0.63866603753182538"/>
          <c:h val="0.60675206643945623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Axis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Sheet1!$C$3:$C$10</c:f>
              <c:numCache>
                <c:formatCode>General</c:formatCode>
                <c:ptCount val="8"/>
                <c:pt idx="0">
                  <c:v>3.9</c:v>
                </c:pt>
                <c:pt idx="1">
                  <c:v>3.2</c:v>
                </c:pt>
                <c:pt idx="2">
                  <c:v>4.8</c:v>
                </c:pt>
                <c:pt idx="3">
                  <c:v>3.5</c:v>
                </c:pt>
                <c:pt idx="4" formatCode="0.0">
                  <c:v>3.9542746545876799</c:v>
                </c:pt>
                <c:pt idx="5" formatCode="0.0">
                  <c:v>3.4829880318681998</c:v>
                </c:pt>
                <c:pt idx="6" formatCode="0.0">
                  <c:v>3.9074108373495204</c:v>
                </c:pt>
                <c:pt idx="7" formatCode="0.0">
                  <c:v>3.2902051425716401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F-4E7B-A97A-E9E9905BB291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Axis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Sheet1!$D$3:$D$10</c:f>
              <c:numCache>
                <c:formatCode>General</c:formatCode>
                <c:ptCount val="8"/>
                <c:pt idx="0">
                  <c:v>3.6</c:v>
                </c:pt>
                <c:pt idx="1">
                  <c:v>2.9</c:v>
                </c:pt>
                <c:pt idx="2">
                  <c:v>3.1</c:v>
                </c:pt>
                <c:pt idx="3">
                  <c:v>3</c:v>
                </c:pt>
                <c:pt idx="4" formatCode="0.0">
                  <c:v>3.7044773892449401</c:v>
                </c:pt>
                <c:pt idx="5" formatCode="0.0">
                  <c:v>2.9588064805526901</c:v>
                </c:pt>
                <c:pt idx="6" formatCode="0.0">
                  <c:v>3.4968255181406303</c:v>
                </c:pt>
                <c:pt idx="7" formatCode="0.0">
                  <c:v>2.6632395646743201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F-4E7B-A97A-E9E9905BB291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Axis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3.1</c:v>
                </c:pt>
                <c:pt idx="1">
                  <c:v>2.7</c:v>
                </c:pt>
                <c:pt idx="2">
                  <c:v>2.7</c:v>
                </c:pt>
                <c:pt idx="3">
                  <c:v>2.7</c:v>
                </c:pt>
                <c:pt idx="4" formatCode="0.0">
                  <c:v>3.13077568925558</c:v>
                </c:pt>
                <c:pt idx="5" formatCode="0.0">
                  <c:v>2.59992914349113</c:v>
                </c:pt>
                <c:pt idx="6" formatCode="0.0">
                  <c:v>2.8139372111961301</c:v>
                </c:pt>
                <c:pt idx="7" formatCode="0.0">
                  <c:v>2.61424555031211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FF-4E7B-A97A-E9E9905BB291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Axis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2.8</c:v>
                </c:pt>
                <c:pt idx="1">
                  <c:v>2.5</c:v>
                </c:pt>
                <c:pt idx="2">
                  <c:v>2.6</c:v>
                </c:pt>
                <c:pt idx="3">
                  <c:v>2.6</c:v>
                </c:pt>
                <c:pt idx="4" formatCode="0.0">
                  <c:v>2.6636741137453099</c:v>
                </c:pt>
                <c:pt idx="5" formatCode="0.0">
                  <c:v>2.43118611590597</c:v>
                </c:pt>
                <c:pt idx="6" formatCode="0.0">
                  <c:v>2.71275387200351</c:v>
                </c:pt>
                <c:pt idx="7" formatCode="0.0">
                  <c:v>2.2847314618658898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FF-4E7B-A97A-E9E9905BB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559552"/>
        <c:axId val="828555616"/>
      </c:lineChart>
      <c:catAx>
        <c:axId val="82855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55616"/>
        <c:crosses val="autoZero"/>
        <c:auto val="1"/>
        <c:lblAlgn val="ctr"/>
        <c:lblOffset val="100"/>
        <c:noMultiLvlLbl val="0"/>
      </c:catAx>
      <c:valAx>
        <c:axId val="828555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variance explained</a:t>
                </a:r>
              </a:p>
            </c:rich>
          </c:tx>
          <c:layout>
            <c:manualLayout>
              <c:xMode val="edge"/>
              <c:yMode val="edge"/>
              <c:x val="1.4361713557735108E-2"/>
              <c:y val="0.35690262597772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59552"/>
        <c:crosses val="autoZero"/>
        <c:crossBetween val="between"/>
      </c:valAx>
      <c:spPr>
        <a:noFill/>
        <a:ln>
          <a:solidFill>
            <a:srgbClr val="D9D9D9"/>
          </a:solidFill>
        </a:ln>
        <a:effectLst/>
      </c:spPr>
    </c:plotArea>
    <c:legend>
      <c:legendPos val="b"/>
      <c:layout>
        <c:manualLayout>
          <c:xMode val="edge"/>
          <c:yMode val="edge"/>
          <c:x val="0.78702566673547825"/>
          <c:y val="0.18127002781368748"/>
          <c:w val="0.18227648510228353"/>
          <c:h val="0.41688800094018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66CDAA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3-440B-907B-46A80B7C5E5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Prediabetic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7</c:v>
                </c:pt>
                <c:pt idx="1">
                  <c:v>12</c:v>
                </c:pt>
                <c:pt idx="2">
                  <c:v>9</c:v>
                </c:pt>
                <c:pt idx="3">
                  <c:v>1</c:v>
                </c:pt>
                <c:pt idx="4">
                  <c:v>7</c:v>
                </c:pt>
                <c:pt idx="5">
                  <c:v>5</c:v>
                </c:pt>
                <c:pt idx="6">
                  <c:v>11</c:v>
                </c:pt>
                <c:pt idx="7">
                  <c:v>6</c:v>
                </c:pt>
                <c:pt idx="8">
                  <c:v>5</c:v>
                </c:pt>
                <c:pt idx="9">
                  <c:v>10</c:v>
                </c:pt>
                <c:pt idx="10">
                  <c:v>9</c:v>
                </c:pt>
                <c:pt idx="11">
                  <c:v>4</c:v>
                </c:pt>
                <c:pt idx="12">
                  <c:v>8</c:v>
                </c:pt>
                <c:pt idx="13">
                  <c:v>4</c:v>
                </c:pt>
                <c:pt idx="14">
                  <c:v>7</c:v>
                </c:pt>
                <c:pt idx="15">
                  <c:v>6</c:v>
                </c:pt>
                <c:pt idx="16">
                  <c:v>6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C3-440B-907B-46A80B7C5E5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Diabetic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C3-440B-907B-46A80B7C5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4531208"/>
        <c:axId val="544532520"/>
      </c:barChart>
      <c:catAx>
        <c:axId val="54453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2520"/>
        <c:crosses val="autoZero"/>
        <c:auto val="1"/>
        <c:lblAlgn val="ctr"/>
        <c:lblOffset val="100"/>
        <c:noMultiLvlLbl val="0"/>
      </c:catAx>
      <c:valAx>
        <c:axId val="54453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F38-1837-82AC-619E-95DA0051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latin typeface="Amasis MT Pro Black" panose="02040A04050005020304" pitchFamily="18" charset="0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A95C-E467-D25B-C9C3-E6EFA5B1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9A47-C44E-5618-A194-599D9FB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A90F-38AE-6174-640C-229A5E8C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A4FB-794F-5776-8EED-579C07E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E3B-8A99-A183-1E7D-5F7F5A07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8E3C-D1CB-5938-0C15-77E4FC79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8768-389B-BF83-A6C2-E9D2049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21B3-CEC4-AE87-3285-FAA1F14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CE72-4F9E-2D82-1B40-C105289A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F899-FE6A-6C82-7D65-C2FA264A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7A26-801F-2DF5-EACA-59682DF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1F20-59FD-EF88-D975-1B827FF6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CF6-BD4F-5D80-7EF8-D47070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DA5-9BDA-2A78-9C44-F4BDED9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E56A-A5F2-ED29-A5CE-2B6DEE0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ABBB-98F3-A536-DD1E-D426131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2A24-7A8A-80AD-6D8F-9FEB759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E7B8-09D2-9A77-1855-B19ED1C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863-9A7D-17D5-5AEC-B1E347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03E-ADFF-0C5E-F8F8-2220A410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C2DD-8482-C8AC-20A7-9740FBA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90DC-D8F9-8CCD-273A-7B0EE6E2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9436-91F3-705A-E74E-9821AC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E070-50C1-71CF-6B1C-0F0F0FC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730-D8A4-416C-DE55-48F1B83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7CC-6319-6EA6-C87D-C5150B02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3898-4E69-564E-8041-FD8383B3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6950-4C69-7930-B7AE-BE066046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65C2-B804-BCD8-FA3F-FC81144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711B-9C00-14D0-4A89-49BB7B5C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53C-1C6E-1810-680B-3501A4E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4B6-6BAB-F767-1AA0-97050F02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2121-C3E8-DCFC-D8D5-759E40E6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1827-52AD-77C9-8330-D8701F15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CE90-D501-764F-C103-B60C9054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98A82-CEDD-A35A-7DB4-CB694A64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58215-BC24-964D-52AA-34F5CE9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1C31-0140-CE25-2EFF-EA473C59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BAA-4522-169B-F23D-DB06595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79D6-BEDD-A3A9-9D7B-73B6346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7811-A38F-C2F5-2E16-5549799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3DD2-5DFA-163E-7EA9-FE59920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B49C7-F175-7FF3-593F-8B5762C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B838-A72E-D16D-E8CA-B8BB187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2272-8197-E6BC-EF28-130C89FA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6F8-4E6A-7649-3E5C-EE90FC11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4D72-6826-1FE3-5CC3-964E77C7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B242-BEB8-BB33-6CFF-4C17A597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368A-CBEE-B734-3809-F3D5DEA4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6066-87BF-7A7B-9C7C-D7E25DA0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BCEE-3CBD-D9DD-1A93-8DDC795E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59C7-A55F-7473-6088-B3257C37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F554E-5BD6-484F-BBAC-6ACE0859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4C07-8EE1-034A-2CA9-95B75DDA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1F16-C531-B4E2-9A70-00F9876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DB9F-AC5F-A625-4968-14A0A5E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F1EA-62D7-D293-8FB0-E8C2D76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A3DB-80AF-B002-FD40-42022F0C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6848-C391-6F0A-9CED-8A303B6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1DFB-654D-799F-99DF-306AEAE9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2CC6-8D09-460E-A36A-8BF1F4A55F7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F5E-11C8-974A-49E4-F3391A49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B8CE-A894-C4E1-AA38-5ECA9BB6C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387928"/>
            <a:ext cx="5089071" cy="2387600"/>
          </a:xfrm>
        </p:spPr>
        <p:txBody>
          <a:bodyPr>
            <a:normAutofit/>
          </a:bodyPr>
          <a:lstStyle/>
          <a:p>
            <a:r>
              <a:rPr lang="en-US" sz="4800"/>
              <a:t>Ordination with unifrac distance matrix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3814310"/>
            <a:ext cx="5089071" cy="1655762"/>
          </a:xfrm>
        </p:spPr>
        <p:txBody>
          <a:bodyPr>
            <a:normAutofit/>
          </a:bodyPr>
          <a:lstStyle/>
          <a:p>
            <a:r>
              <a:rPr lang="en-US" sz="2000"/>
              <a:t>With various age, gender subgroups and food tree levels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6270170" y="947057"/>
            <a:ext cx="5921829" cy="5910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5878286" y="0"/>
            <a:ext cx="4816928" cy="64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Lv4 and Lv5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8C57-DF27-E4A7-7428-2CEA5F73D54C}"/>
              </a:ext>
            </a:extLst>
          </p:cNvPr>
          <p:cNvSpPr txBox="1"/>
          <p:nvPr/>
        </p:nvSpPr>
        <p:spPr>
          <a:xfrm>
            <a:off x="2540000" y="2151727"/>
            <a:ext cx="6819899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 results are influenced by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food tree level and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whether weighted or unweighted unifrac distance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used.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at level 4 and level 5, the three GLU index groups are almost different, while their dispersions are not different.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Lv6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573013"/>
            <a:ext cx="11441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ordinated_w &lt;- phyloseq::ordinate(phyfoods, method="PCoA", distance="unifrac", weighted=TRUE)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GIVES ERROR...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Error in h(simpleError(msg, call)) :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error in evaluating the argument 'x' in selecting a method for function 'colSums': subscript out of bounds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43152-2F5F-7D8F-8AA5-DDE5D2954915}"/>
              </a:ext>
            </a:extLst>
          </p:cNvPr>
          <p:cNvSpPr txBox="1"/>
          <p:nvPr/>
        </p:nvSpPr>
        <p:spPr>
          <a:xfrm>
            <a:off x="375138" y="3715328"/>
            <a:ext cx="6626303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Lv6 food tree can be visualized with no problem, but ordination cannot be done…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9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PCA Nutrients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83B8-A440-6A90-E2C7-E9329C72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3"/>
          <a:stretch/>
        </p:blipFill>
        <p:spPr>
          <a:xfrm>
            <a:off x="457317" y="1767944"/>
            <a:ext cx="5588774" cy="4442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12E95-4EFE-6D6F-2772-7995FE4A5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9"/>
          <a:stretch/>
        </p:blipFill>
        <p:spPr>
          <a:xfrm>
            <a:off x="6096000" y="1767944"/>
            <a:ext cx="5553132" cy="444235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441262" y="572474"/>
            <a:ext cx="6207870" cy="7639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Prediabetic and Diabetic has points in the top right direction. That is associated with higher general food intake..? TFAT, SODI, etc.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BMI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074276"/>
            <a:ext cx="4504691" cy="1307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894FF-A850-AE28-9EFD-0E805198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07" y="1721912"/>
            <a:ext cx="5419725" cy="46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(p-value=0.0026).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Prediabetic</a:t>
            </a:r>
          </a:p>
          <a:p>
            <a:r>
              <a:rPr lang="en-US" sz="1400">
                <a:latin typeface="Consolas" panose="020B0609020204030204" pitchFamily="49" charset="0"/>
              </a:rPr>
              <a:t>Prediabetic 0.2471 -          </a:t>
            </a:r>
          </a:p>
          <a:p>
            <a:r>
              <a:rPr lang="en-US" sz="1400">
                <a:latin typeface="Consolas" panose="020B0609020204030204" pitchFamily="49" charset="0"/>
              </a:rPr>
              <a:t>Diabetic    0.0036 0.0115 </a:t>
            </a:r>
          </a:p>
        </p:txBody>
      </p:sp>
    </p:spTree>
    <p:extLst>
      <p:ext uri="{BB962C8B-B14F-4D97-AF65-F5344CB8AC3E}">
        <p14:creationId xmlns:p14="http://schemas.microsoft.com/office/powerpoint/2010/main" val="202054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KCAL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4753138"/>
            <a:ext cx="4504691" cy="1798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different...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(p-value=0.109).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90C9F-3529-99D0-488E-178EB4E6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7627"/>
            <a:ext cx="4217229" cy="3644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6B6DA-553F-9241-38E1-155BA37F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05" y="3944600"/>
            <a:ext cx="3457369" cy="2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PCA Nutrients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0117D-8CB8-A89E-66F6-526BBCF4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681222"/>
            <a:ext cx="6007099" cy="354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14360-6D14-13FF-3F0A-A420A579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1727040"/>
            <a:ext cx="6007097" cy="35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715512"/>
            <a:ext cx="7856258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Male in 60 and older </a:t>
            </a:r>
            <a:br>
              <a:rPr lang="en-US" altLang="ja-JP" sz="4000"/>
            </a:br>
            <a:r>
              <a:rPr lang="en-US" altLang="ja-JP" sz="4000"/>
              <a:t>(60 plus)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4806669"/>
            <a:ext cx="7856258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5227455" y="596309"/>
            <a:ext cx="6964545" cy="12742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0" y="5672517"/>
            <a:ext cx="10695214" cy="80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Diabetic groups by gender and age</a:t>
            </a:r>
            <a:endParaRPr lang="en-US" sz="2800" dirty="0"/>
          </a:p>
        </p:txBody>
      </p:sp>
      <p:pic>
        <p:nvPicPr>
          <p:cNvPr id="21" name="Picture 2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A82126D-1D8D-DDC8-BD95-A84C3F54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9" y="1526142"/>
            <a:ext cx="4846330" cy="4114808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347EF9B4-E426-396C-95F3-9D41F5C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0" y="1526142"/>
            <a:ext cx="4846330" cy="41148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298547" y="4932608"/>
            <a:ext cx="2369712" cy="1161554"/>
            <a:chOff x="991674" y="3923007"/>
            <a:chExt cx="2369712" cy="1161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91674" y="4167710"/>
              <a:ext cx="2369712" cy="9168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We focused on male &gt;= 60 where diabetes is most common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146220" y="3923007"/>
              <a:ext cx="1030310" cy="24470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4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6154451" cy="1073588"/>
          </a:xfrm>
        </p:spPr>
        <p:txBody>
          <a:bodyPr>
            <a:noAutofit/>
          </a:bodyPr>
          <a:lstStyle/>
          <a:p>
            <a:r>
              <a:rPr lang="en-AU" sz="2800"/>
              <a:t>Male - Diabetic groups by age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8918620" y="2583009"/>
            <a:ext cx="2743199" cy="1512474"/>
            <a:chOff x="946597" y="3657793"/>
            <a:chExt cx="2743199" cy="15124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46597" y="4167711"/>
              <a:ext cx="2743199" cy="1002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 lot of 80 year-olds.  Perhaps 80 or older were grouped.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461752" y="3657793"/>
              <a:ext cx="856445" cy="50991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50E9B3-246A-43DD-82B1-0C895CCE7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263220"/>
              </p:ext>
            </p:extLst>
          </p:nvPr>
        </p:nvGraphicFramePr>
        <p:xfrm>
          <a:off x="631065" y="2963142"/>
          <a:ext cx="7714446" cy="341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17971F-2B60-321F-1803-B394E4836A70}"/>
              </a:ext>
            </a:extLst>
          </p:cNvPr>
          <p:cNvSpPr txBox="1"/>
          <p:nvPr/>
        </p:nvSpPr>
        <p:spPr>
          <a:xfrm>
            <a:off x="962696" y="1936678"/>
            <a:ext cx="9327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(Age) 60 61 62 63 64 65 66 67 68 69 70 71 72 73 74 75 76 77 78 79 80 </a:t>
            </a:r>
          </a:p>
          <a:p>
            <a:r>
              <a:rPr lang="en-US">
                <a:latin typeface="Consolas" panose="020B0609020204030204" pitchFamily="49" charset="0"/>
              </a:rPr>
              <a:t>(n)   17 22 14 12 13 17 14 11  8 13 15 11 11  9 12 11  9  7  6  5 43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2D8105-3B8C-A023-BBFF-4AC834787AC3}"/>
              </a:ext>
            </a:extLst>
          </p:cNvPr>
          <p:cNvGrpSpPr/>
          <p:nvPr/>
        </p:nvGrpSpPr>
        <p:grpSpPr>
          <a:xfrm>
            <a:off x="8472813" y="4790941"/>
            <a:ext cx="3349993" cy="1584101"/>
            <a:chOff x="500790" y="3843333"/>
            <a:chExt cx="3349993" cy="1584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0A8AE9-8361-2121-F62D-93559908868A}"/>
                </a:ext>
              </a:extLst>
            </p:cNvPr>
            <p:cNvSpPr/>
            <p:nvPr/>
          </p:nvSpPr>
          <p:spPr>
            <a:xfrm>
              <a:off x="631065" y="4167711"/>
              <a:ext cx="3219718" cy="125972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But their Normal/Prediabetic/Diabetics percentages are similar to other ages, so should be OK…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878225-97B7-527B-7BDC-158494EDF6E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0790" y="3843333"/>
              <a:ext cx="1740134" cy="3243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63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 plus, BMI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074276"/>
            <a:ext cx="4504691" cy="1307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 0.0032).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Prediabetic</a:t>
            </a:r>
          </a:p>
          <a:p>
            <a:r>
              <a:rPr lang="pt-BR" sz="1400">
                <a:latin typeface="Consolas" panose="020B0609020204030204" pitchFamily="49" charset="0"/>
              </a:rPr>
              <a:t>Prediabetic 0.1716 -          </a:t>
            </a:r>
          </a:p>
          <a:p>
            <a:r>
              <a:rPr lang="pt-BR" sz="1400">
                <a:latin typeface="Consolas" panose="020B0609020204030204" pitchFamily="49" charset="0"/>
              </a:rPr>
              <a:t>Diabetic    0.0033 0.0215</a:t>
            </a:r>
            <a:endParaRPr lang="en-US" sz="140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F377F4-59D4-0B0A-B3B0-971FF63D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1603822"/>
            <a:ext cx="5429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~0.3.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0.02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739CC6E-EA40-E8AC-E26E-50155BB3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536141"/>
            <a:ext cx="4818185" cy="3785717"/>
          </a:xfrm>
          <a:prstGeom prst="rect">
            <a:avLst/>
          </a:prstGeom>
        </p:spPr>
      </p:pic>
      <p:pic>
        <p:nvPicPr>
          <p:cNvPr id="14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DE395726-4225-40B1-D2D4-4BB78CA3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95" y="3560085"/>
            <a:ext cx="4071752" cy="3199234"/>
          </a:xfrm>
          <a:prstGeom prst="rect">
            <a:avLst/>
          </a:prstGeom>
        </p:spPr>
      </p:pic>
      <p:pic>
        <p:nvPicPr>
          <p:cNvPr id="19" name="Picture 18" descr="Chart, bubble chart&#10;&#10;Description automatically generated">
            <a:extLst>
              <a:ext uri="{FF2B5EF4-FFF2-40B4-BE49-F238E27FC236}">
                <a16:creationId xmlns:a16="http://schemas.microsoft.com/office/drawing/2014/main" id="{6AF0A0F7-3444-78E3-4A85-5B78A579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96" y="136394"/>
            <a:ext cx="4071752" cy="3199234"/>
          </a:xfrm>
          <a:prstGeom prst="rect">
            <a:avLst/>
          </a:prstGeom>
        </p:spPr>
      </p:pic>
      <p:pic>
        <p:nvPicPr>
          <p:cNvPr id="16" name="Picture 15" descr="Chart, bubble chart&#10;&#10;Description automatically generated">
            <a:extLst>
              <a:ext uri="{FF2B5EF4-FFF2-40B4-BE49-F238E27FC236}">
                <a16:creationId xmlns:a16="http://schemas.microsoft.com/office/drawing/2014/main" id="{7F840C8B-4289-1D5D-CD50-863E3981A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71" y="136394"/>
            <a:ext cx="4071752" cy="319923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 biplot separated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2&amp;4 biplot separated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B0C0C93-410D-30D4-8787-AA0DBA4D37E9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8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 plus, KCAL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4753138"/>
            <a:ext cx="4504691" cy="1798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(p-value=0.308).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Hmm, so no need to control KCAL intake.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C32AF-4ABF-7D93-80B1-0ADB8CBE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17" y="1199814"/>
            <a:ext cx="5419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9184498" cy="1073588"/>
          </a:xfrm>
        </p:spPr>
        <p:txBody>
          <a:bodyPr>
            <a:noAutofit/>
          </a:bodyPr>
          <a:lstStyle/>
          <a:p>
            <a:r>
              <a:rPr lang="en-AU" sz="2800"/>
              <a:t>Mistake in 40_ordination_NHANES_xxxx found!!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6641648" y="2278316"/>
            <a:ext cx="2642995" cy="1150684"/>
          </a:xfrm>
          <a:prstGeom prst="roundRect">
            <a:avLst>
              <a:gd name="adj" fmla="val 13722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This must be </a:t>
            </a: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, not 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!!!!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DD2D1-AF85-2D9F-7941-D99DA8F027E7}"/>
              </a:ext>
            </a:extLst>
          </p:cNvPr>
          <p:cNvSpPr txBox="1"/>
          <p:nvPr/>
        </p:nvSpPr>
        <p:spPr>
          <a:xfrm>
            <a:off x="694250" y="1564549"/>
            <a:ext cx="104921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# Convert the GLU_index as a factor to plot it in order.</a:t>
            </a:r>
          </a:p>
          <a:p>
            <a:r>
              <a:rPr lang="en-US" sz="1600">
                <a:latin typeface="Consolas" panose="020B0609020204030204" pitchFamily="49" charset="0"/>
              </a:rPr>
              <a:t>  loaded_glu_u$GLU_index &lt;- factor(loaded_glu_u$GLU_index, </a:t>
            </a:r>
            <a:r>
              <a:rPr lang="en-US" sz="1600" b="1" strike="sngStrike">
                <a:solidFill>
                  <a:srgbClr val="FF0000"/>
                </a:solidFill>
                <a:latin typeface="Consolas" panose="020B0609020204030204" pitchFamily="49" charset="0"/>
              </a:rPr>
              <a:t>labels</a:t>
            </a:r>
            <a:r>
              <a:rPr lang="en-US" sz="1600">
                <a:latin typeface="Consolas" panose="020B0609020204030204" pitchFamily="49" charset="0"/>
              </a:rPr>
              <a:t>= c("Normal", "Prediabetic", "Diabetic"))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DC44-FABD-7449-4C65-3D68BBA30449}"/>
              </a:ext>
            </a:extLst>
          </p:cNvPr>
          <p:cNvSpPr txBox="1"/>
          <p:nvPr/>
        </p:nvSpPr>
        <p:spPr>
          <a:xfrm>
            <a:off x="694250" y="4046956"/>
            <a:ext cx="104921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# Change the plot colors so that new figures with correct levels can be distinguished from the incorrect ones…</a:t>
            </a:r>
          </a:p>
          <a:p>
            <a:r>
              <a:rPr lang="en-US" sz="1600">
                <a:latin typeface="Consolas" panose="020B0609020204030204" pitchFamily="49" charset="0"/>
              </a:rPr>
              <a:t>colors c("turquoise2", "goldenrod3", "mediumvioletred“) --&gt; replaced with c("steelblue3", "gold3", "hotpink“)</a:t>
            </a:r>
          </a:p>
        </p:txBody>
      </p:sp>
    </p:spTree>
    <p:extLst>
      <p:ext uri="{BB962C8B-B14F-4D97-AF65-F5344CB8AC3E}">
        <p14:creationId xmlns:p14="http://schemas.microsoft.com/office/powerpoint/2010/main" val="67646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34AC-AD7A-0B59-4163-7BDF4E651ED8}"/>
              </a:ext>
            </a:extLst>
          </p:cNvPr>
          <p:cNvSpPr txBox="1"/>
          <p:nvPr/>
        </p:nvSpPr>
        <p:spPr>
          <a:xfrm>
            <a:off x="232571" y="5673968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0.06. Groups are borderline but not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B573E2C-A836-2EFC-5B19-67CBCBA9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3" y="3526746"/>
            <a:ext cx="3914827" cy="307593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0DB13DC-3339-D7D8-F827-19B6F52D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2" y="175593"/>
            <a:ext cx="3914827" cy="3075936"/>
          </a:xfrm>
          <a:prstGeom prst="rect">
            <a:avLst/>
          </a:prstGeom>
        </p:spPr>
      </p:pic>
      <p:pic>
        <p:nvPicPr>
          <p:cNvPr id="13" name="Picture 1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6636BECB-56D5-B5BB-C1FF-1D4C32F0D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4" y="1790750"/>
            <a:ext cx="4419600" cy="347254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71A90A1-6D2B-3A2F-9130-BDBE6ECDC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73" y="174211"/>
            <a:ext cx="3914827" cy="30759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56DDF9-31AA-F488-63FF-CCDD0EC9984B}"/>
              </a:ext>
            </a:extLst>
          </p:cNvPr>
          <p:cNvSpPr txBox="1"/>
          <p:nvPr/>
        </p:nvSpPr>
        <p:spPr>
          <a:xfrm>
            <a:off x="2045612" y="4466200"/>
            <a:ext cx="170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7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4FCFA-5CCB-01B5-5038-CA102F0E8DDE}"/>
              </a:ext>
            </a:extLst>
          </p:cNvPr>
          <p:cNvSpPr txBox="1"/>
          <p:nvPr/>
        </p:nvSpPr>
        <p:spPr>
          <a:xfrm>
            <a:off x="232571" y="56739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~0.839.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p-value:0.009. Groups are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0B52CC-1E54-4BBF-810A-0A96D962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2" y="3578514"/>
            <a:ext cx="3910423" cy="3072475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C96C3DC-3DAC-E290-FA85-AC2AA716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2" y="359412"/>
            <a:ext cx="3910423" cy="307247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71EA81E-71DA-B463-168C-D131E524C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77" y="359411"/>
            <a:ext cx="3910423" cy="3072475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D6BA42B-1B50-8E8A-E119-D37C6D89D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1" y="1724139"/>
            <a:ext cx="4125034" cy="3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~0.15.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0.04. Groups are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054549" y="3565153"/>
            <a:ext cx="2801996" cy="10111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In Axes 2&amp;3 and Axes2&amp;4, Normal subpopulations look distinct.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Chart, diagram, scatter chart&#10;&#10;Description automatically generated">
            <a:extLst>
              <a:ext uri="{FF2B5EF4-FFF2-40B4-BE49-F238E27FC236}">
                <a16:creationId xmlns:a16="http://schemas.microsoft.com/office/drawing/2014/main" id="{DC529580-223E-7D53-85A1-FFD418D9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2" y="153512"/>
            <a:ext cx="4038306" cy="3172955"/>
          </a:xfrm>
          <a:prstGeom prst="rect">
            <a:avLst/>
          </a:prstGeom>
        </p:spPr>
      </p:pic>
      <p:pic>
        <p:nvPicPr>
          <p:cNvPr id="17" name="Picture 16" descr="Chart, diagram, scatter chart&#10;&#10;Description automatically generated">
            <a:extLst>
              <a:ext uri="{FF2B5EF4-FFF2-40B4-BE49-F238E27FC236}">
                <a16:creationId xmlns:a16="http://schemas.microsoft.com/office/drawing/2014/main" id="{5BFB78DF-E595-E192-C1C0-1F7E2D733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848521"/>
            <a:ext cx="4326238" cy="3399187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ADC8666-B1B1-3C9E-2E22-DBAA4A65A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2" y="3531533"/>
            <a:ext cx="4038306" cy="3172955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1943136F-B0CD-3266-CC39-EF92CE736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51" y="153511"/>
            <a:ext cx="4038306" cy="3172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D313D-EE40-F043-A52A-FA3CA683AF07}"/>
              </a:ext>
            </a:extLst>
          </p:cNvPr>
          <p:cNvSpPr txBox="1"/>
          <p:nvPr/>
        </p:nvSpPr>
        <p:spPr>
          <a:xfrm>
            <a:off x="604518" y="4539301"/>
            <a:ext cx="252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35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p-value:0.013. Groups are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815F759-CB31-F673-9442-B4CC2EBB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550500"/>
            <a:ext cx="4419607" cy="3472548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DD8C889-A7B1-AE58-36D1-C3157FC54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69" y="3503731"/>
            <a:ext cx="4007255" cy="3148557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345A5168-8131-70CC-522C-282E8DA2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69" y="280443"/>
            <a:ext cx="4007255" cy="3148557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839C166D-78A4-8FB1-0297-ECC15A543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47" y="280443"/>
            <a:ext cx="4007255" cy="31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69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PCA test separation using adonis by feeding Euclidean distance matrix to the model.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73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title</a:t>
            </a:r>
            <a:endParaRPr lang="en-US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EDBD40-7EA2-5086-093E-88FF3E024C43}"/>
              </a:ext>
            </a:extLst>
          </p:cNvPr>
          <p:cNvGrpSpPr/>
          <p:nvPr/>
        </p:nvGrpSpPr>
        <p:grpSpPr>
          <a:xfrm>
            <a:off x="6998679" y="363066"/>
            <a:ext cx="3580000" cy="6131868"/>
            <a:chOff x="4173415" y="545450"/>
            <a:chExt cx="3580000" cy="6131868"/>
          </a:xfrm>
        </p:grpSpPr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611BA4B2-E1E6-7F22-9EF7-531A7BFBBD0E}"/>
                </a:ext>
              </a:extLst>
            </p:cNvPr>
            <p:cNvSpPr/>
            <p:nvPr/>
          </p:nvSpPr>
          <p:spPr>
            <a:xfrm>
              <a:off x="4173415" y="4310402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Ag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305F387C-7912-4DFD-71B9-C06A11207B3D}"/>
                </a:ext>
              </a:extLst>
            </p:cNvPr>
            <p:cNvSpPr/>
            <p:nvPr/>
          </p:nvSpPr>
          <p:spPr>
            <a:xfrm>
              <a:off x="4173415" y="1141689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HT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5255C755-01C5-4B9C-FE17-C5DC626B2B36}"/>
                </a:ext>
              </a:extLst>
            </p:cNvPr>
            <p:cNvSpPr/>
            <p:nvPr/>
          </p:nvSpPr>
          <p:spPr>
            <a:xfrm rot="10800000" flipH="1">
              <a:off x="5128845" y="545450"/>
              <a:ext cx="193432" cy="15819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011F3F1D-5F4C-BAAD-C595-C44495ECF5EE}"/>
                </a:ext>
              </a:extLst>
            </p:cNvPr>
            <p:cNvSpPr/>
            <p:nvPr/>
          </p:nvSpPr>
          <p:spPr>
            <a:xfrm rot="10800000" flipH="1">
              <a:off x="5128844" y="2695653"/>
              <a:ext cx="205155" cy="36168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0FFBCA-FAB8-8E19-9620-13E361FF3C57}"/>
                </a:ext>
              </a:extLst>
            </p:cNvPr>
            <p:cNvSpPr/>
            <p:nvPr/>
          </p:nvSpPr>
          <p:spPr>
            <a:xfrm>
              <a:off x="5459085" y="2420954"/>
              <a:ext cx="2294330" cy="4256364"/>
            </a:xfrm>
            <a:prstGeom prst="roundRect">
              <a:avLst>
                <a:gd name="adj" fmla="val 4431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531173"/>
            <a:ext cx="355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61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4566" y="1715584"/>
            <a:ext cx="5089071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283222" y="0"/>
            <a:ext cx="2411427" cy="51384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9176368" y="2031101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3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38" y="1335149"/>
            <a:ext cx="5907186" cy="2670299"/>
          </a:xfrm>
        </p:spPr>
        <p:txBody>
          <a:bodyPr>
            <a:normAutofit/>
          </a:bodyPr>
          <a:lstStyle/>
          <a:p>
            <a:r>
              <a:rPr lang="en-US" altLang="ja-JP" sz="32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95" y="4240299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/>
              <a:t>Subtitle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7994931" y="0"/>
            <a:ext cx="4197069" cy="26702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6724481" y="2051259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4DFD7-0F12-1F2C-D0DE-1BF066B8415D}"/>
              </a:ext>
            </a:extLst>
          </p:cNvPr>
          <p:cNvSpPr txBox="1"/>
          <p:nvPr/>
        </p:nvSpPr>
        <p:spPr>
          <a:xfrm>
            <a:off x="334872" y="5317153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p-value 0.02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different!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F7DD2D13-6048-098B-E1DA-60395BA2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0" y="1486340"/>
            <a:ext cx="4635070" cy="3641841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12E1B11-5608-0736-CE2E-BBE31F902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90" y="323962"/>
            <a:ext cx="4103085" cy="322385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EE5997B-C03F-72B2-79F8-1B61BB099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3" y="3608933"/>
            <a:ext cx="4103083" cy="322385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C1AE09D-0FEF-C9D1-77BE-FA55090DB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23" y="323962"/>
            <a:ext cx="4103085" cy="3223852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54004E50-C47A-5218-A889-6C92CA2C860D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Lv3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3150D-7B7E-C35B-620F-5EC67B643F26}"/>
              </a:ext>
            </a:extLst>
          </p:cNvPr>
          <p:cNvSpPr txBox="1"/>
          <p:nvPr/>
        </p:nvSpPr>
        <p:spPr>
          <a:xfrm>
            <a:off x="181955" y="5537233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~0.49.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0.054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3A87B11-353A-9EC5-2C03-C12665DE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5" y="1715382"/>
            <a:ext cx="4686305" cy="36820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A44319-E563-A92F-3142-ED1E99BD0BB4}"/>
              </a:ext>
            </a:extLst>
          </p:cNvPr>
          <p:cNvSpPr/>
          <p:nvPr/>
        </p:nvSpPr>
        <p:spPr>
          <a:xfrm>
            <a:off x="1622917" y="5104506"/>
            <a:ext cx="1422444" cy="292973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A5913475-BBCA-7546-9DA8-B5D4D846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6" y="217292"/>
            <a:ext cx="4057776" cy="3188252"/>
          </a:xfrm>
          <a:prstGeom prst="rect">
            <a:avLst/>
          </a:prstGeom>
        </p:spPr>
      </p:pic>
      <p:pic>
        <p:nvPicPr>
          <p:cNvPr id="8" name="Picture 7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4F905B3E-D548-E213-4568-097B3659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17" y="217292"/>
            <a:ext cx="4057776" cy="3188252"/>
          </a:xfrm>
          <a:prstGeom prst="rect">
            <a:avLst/>
          </a:prstGeom>
        </p:spPr>
      </p:pic>
      <p:pic>
        <p:nvPicPr>
          <p:cNvPr id="17" name="Picture 16" descr="Chart, bubble chart&#10;&#10;Description automatically generated">
            <a:extLst>
              <a:ext uri="{FF2B5EF4-FFF2-40B4-BE49-F238E27FC236}">
                <a16:creationId xmlns:a16="http://schemas.microsoft.com/office/drawing/2014/main" id="{20A60C9E-0CF8-9C64-994A-EB403971B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6" y="3510379"/>
            <a:ext cx="4057777" cy="3188253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AD46F965-6884-C2D2-B78A-1AEAF34D1BCA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4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CD3BF14-1C02-3711-D283-2FBBD7CF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8" y="129336"/>
            <a:ext cx="4162835" cy="3270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9A566-9B0C-BCE9-40B9-3320313AE6F0}"/>
              </a:ext>
            </a:extLst>
          </p:cNvPr>
          <p:cNvSpPr txBox="1"/>
          <p:nvPr/>
        </p:nvSpPr>
        <p:spPr>
          <a:xfrm>
            <a:off x="152861" y="5636589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p-value 0.03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different!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3B3066F6-16B6-0417-319F-39B983860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738"/>
            <a:ext cx="4686306" cy="368209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573439A-CFED-05AC-936E-120D0E890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54" y="124793"/>
            <a:ext cx="4162835" cy="327079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0B2699D5-0B54-649A-9123-67355D1EC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8" y="3462408"/>
            <a:ext cx="4162835" cy="3270799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E0FDDD7-0740-2F5B-136B-5507594997C7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7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Lv4 WEIGHTED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99445-B8A0-C64E-9D78-D34A43FB110A}"/>
              </a:ext>
            </a:extLst>
          </p:cNvPr>
          <p:cNvSpPr txBox="1"/>
          <p:nvPr/>
        </p:nvSpPr>
        <p:spPr>
          <a:xfrm>
            <a:off x="152714" y="5511194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8A1EF-662B-9D5F-8625-FCAEACE99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1"/>
          <a:stretch/>
        </p:blipFill>
        <p:spPr>
          <a:xfrm>
            <a:off x="152714" y="1739899"/>
            <a:ext cx="4557773" cy="3499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E5800D-02C6-AE93-4DCF-DC20B04D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06" y="107276"/>
            <a:ext cx="4112988" cy="3211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11A30-4451-C51C-B7B8-8B9BD9D4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76" y="150842"/>
            <a:ext cx="4134795" cy="3211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4F5DD-CD2F-77A7-0F90-29EC943E7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109" y="3565742"/>
            <a:ext cx="4142604" cy="321106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FE743E-F4FA-717E-C87F-425D9D048111}"/>
              </a:ext>
            </a:extLst>
          </p:cNvPr>
          <p:cNvSpPr/>
          <p:nvPr/>
        </p:nvSpPr>
        <p:spPr>
          <a:xfrm>
            <a:off x="9291942" y="3883843"/>
            <a:ext cx="2642995" cy="90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3&amp;4 biplot and Axes 2&amp;4 biplot separated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538D4B-EFBE-25E9-6391-15C12EE8F1FC}"/>
              </a:ext>
            </a:extLst>
          </p:cNvPr>
          <p:cNvSpPr/>
          <p:nvPr/>
        </p:nvSpPr>
        <p:spPr>
          <a:xfrm>
            <a:off x="9291942" y="5593389"/>
            <a:ext cx="2642995" cy="592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Maybe 3D will work…?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80DBE2A-D4B4-76B2-A5AE-231A5D4470AD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Lv4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ED01E2-C407-8A50-83DB-7D6E7C1717BF}"/>
              </a:ext>
            </a:extLst>
          </p:cNvPr>
          <p:cNvSpPr/>
          <p:nvPr/>
        </p:nvSpPr>
        <p:spPr>
          <a:xfrm>
            <a:off x="8963880" y="3581365"/>
            <a:ext cx="2642995" cy="90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2&amp;4 biplot separated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92DB2C-B1FE-77A3-5B6A-C9F0331AAE2F}"/>
              </a:ext>
            </a:extLst>
          </p:cNvPr>
          <p:cNvSpPr/>
          <p:nvPr/>
        </p:nvSpPr>
        <p:spPr>
          <a:xfrm>
            <a:off x="375138" y="5774649"/>
            <a:ext cx="2642995" cy="6830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Unweighted is presence or absence.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1BA5EA-6CE9-9A58-8D93-C0CE7AD4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53" y="3461475"/>
            <a:ext cx="3960127" cy="307305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75C0E-E59B-F810-95C5-5AC6B1A45AB1}"/>
              </a:ext>
            </a:extLst>
          </p:cNvPr>
          <p:cNvSpPr/>
          <p:nvPr/>
        </p:nvSpPr>
        <p:spPr>
          <a:xfrm>
            <a:off x="8860791" y="5440030"/>
            <a:ext cx="2642995" cy="10176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both weighted and unweighted, Axes 2&amp;4 separated groups.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D6D7D1-4924-419A-CD2A-5C5F0B57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6" y="1863356"/>
            <a:ext cx="4489015" cy="3503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4CFF72-2CF5-5B0C-C585-EA160FFF88C8}"/>
              </a:ext>
            </a:extLst>
          </p:cNvPr>
          <p:cNvSpPr txBox="1"/>
          <p:nvPr/>
        </p:nvSpPr>
        <p:spPr>
          <a:xfrm>
            <a:off x="1305628" y="7076935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~0.27.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But in this,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Prediabetic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looks different from the others.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6F53F-A5DC-3ADB-6849-2D2BF83E5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01" y="163685"/>
            <a:ext cx="3933030" cy="3075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E5D20-70A1-3228-8D69-CADB0A47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527" y="163685"/>
            <a:ext cx="3977522" cy="3073059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AEFC09B9-E52F-7F3C-3AC7-5D86C6561136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4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Lv5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3520D3-50FC-FDEE-1A7C-7C9D11A44E4C}"/>
              </a:ext>
            </a:extLst>
          </p:cNvPr>
          <p:cNvGrpSpPr/>
          <p:nvPr/>
        </p:nvGrpSpPr>
        <p:grpSpPr>
          <a:xfrm>
            <a:off x="375138" y="1301469"/>
            <a:ext cx="5264721" cy="4459452"/>
            <a:chOff x="375138" y="1301469"/>
            <a:chExt cx="5264721" cy="44594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D50E-2657-9163-D347-4C4A1137F739}"/>
                </a:ext>
              </a:extLst>
            </p:cNvPr>
            <p:cNvSpPr txBox="1"/>
            <p:nvPr/>
          </p:nvSpPr>
          <p:spPr>
            <a:xfrm>
              <a:off x="375138" y="1301469"/>
              <a:ext cx="5047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Lv5_ord_WEIGHTED, no error in ordination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78A60B-3414-6D11-F7A3-727966B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138" y="1640023"/>
              <a:ext cx="5264721" cy="412089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9C88-C6E2-36D5-6282-6C578AA1928B}"/>
              </a:ext>
            </a:extLst>
          </p:cNvPr>
          <p:cNvGrpSpPr/>
          <p:nvPr/>
        </p:nvGrpSpPr>
        <p:grpSpPr>
          <a:xfrm>
            <a:off x="5994861" y="1301469"/>
            <a:ext cx="5268223" cy="4459452"/>
            <a:chOff x="5994861" y="1301469"/>
            <a:chExt cx="5268223" cy="4459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AB456-1F6B-EE8C-3855-3A8365316ED4}"/>
                </a:ext>
              </a:extLst>
            </p:cNvPr>
            <p:cNvSpPr txBox="1"/>
            <p:nvPr/>
          </p:nvSpPr>
          <p:spPr>
            <a:xfrm>
              <a:off x="5994861" y="1301469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Lv5_ord_UNweighted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3B14B1-277C-F21A-7733-DE4640E5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861" y="1640023"/>
              <a:ext cx="5268223" cy="412089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B3C004-B98B-4E00-B69C-3DC8ADFED1D9}"/>
              </a:ext>
            </a:extLst>
          </p:cNvPr>
          <p:cNvSpPr txBox="1"/>
          <p:nvPr/>
        </p:nvSpPr>
        <p:spPr>
          <a:xfrm>
            <a:off x="375137" y="5742152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0.08. Groups are almost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549F3-2D59-CB1C-C86C-AADB65E9ED71}"/>
              </a:ext>
            </a:extLst>
          </p:cNvPr>
          <p:cNvSpPr txBox="1"/>
          <p:nvPr/>
        </p:nvSpPr>
        <p:spPr>
          <a:xfrm>
            <a:off x="5994861" y="5742151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92474935-3233-80FC-722C-160BE1B3D7D3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70" y="859766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and Lv3 – more variance explained?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501A5-AAA4-75D0-87F8-EA5186054F67}"/>
              </a:ext>
            </a:extLst>
          </p:cNvPr>
          <p:cNvSpPr txBox="1"/>
          <p:nvPr/>
        </p:nvSpPr>
        <p:spPr>
          <a:xfrm>
            <a:off x="6564018" y="2551837"/>
            <a:ext cx="4655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Kind of yes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Axis 1 of Lv3 weighted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Lv2 weighted is as good as Lv4 weighted.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general, PCoA with weighted (unifrac distance) is better than unweighted.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10D3DE-A34B-84E7-8B0B-C890E6D12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191680"/>
              </p:ext>
            </p:extLst>
          </p:nvPr>
        </p:nvGraphicFramePr>
        <p:xfrm>
          <a:off x="850006" y="2048409"/>
          <a:ext cx="5107389" cy="428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8602F27-9316-DA12-7258-4B2046001393}"/>
              </a:ext>
            </a:extLst>
          </p:cNvPr>
          <p:cNvSpPr/>
          <p:nvPr/>
        </p:nvSpPr>
        <p:spPr>
          <a:xfrm>
            <a:off x="3059963" y="7771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incorrect, but the results (var explained) itself is not wrong.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1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8064A2"/>
      </a:dk2>
      <a:lt2>
        <a:srgbClr val="48ACC6"/>
      </a:lt2>
      <a:accent1>
        <a:srgbClr val="6FDFAA"/>
      </a:accent1>
      <a:accent2>
        <a:srgbClr val="ED7D31"/>
      </a:accent2>
      <a:accent3>
        <a:srgbClr val="C0504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65000"/>
            </a:schemeClr>
          </a:solidFill>
        </a:ln>
      </a:spPr>
      <a:bodyPr rtlCol="0" anchor="ctr"/>
      <a:lstStyle>
        <a:defPPr algn="l">
          <a:defRPr sz="1600" i="0" u="none" strike="noStrike" smtClean="0"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1208</Words>
  <Application>Microsoft Office PowerPoint</Application>
  <PresentationFormat>Widescreen</PresentationFormat>
  <Paragraphs>137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Abadi</vt:lpstr>
      <vt:lpstr>Amasis MT Pro Black</vt:lpstr>
      <vt:lpstr>Arial</vt:lpstr>
      <vt:lpstr>Calibri</vt:lpstr>
      <vt:lpstr>Consolas</vt:lpstr>
      <vt:lpstr>Office Theme</vt:lpstr>
      <vt:lpstr>Ordination with unifrac distance matrix</vt:lpstr>
      <vt:lpstr>Male in 60s Lv2 WEIGHTED</vt:lpstr>
      <vt:lpstr>Male in 60s Lv2 UNweighted</vt:lpstr>
      <vt:lpstr>Male in 60s Lv3 WEIGHTED</vt:lpstr>
      <vt:lpstr>Male in 60s Lv3 UNweighted</vt:lpstr>
      <vt:lpstr>Male in 60s Lv4 WEIGHTED</vt:lpstr>
      <vt:lpstr>Male in 60s Lv4 UNweighted</vt:lpstr>
      <vt:lpstr>Male in 60s Lv5</vt:lpstr>
      <vt:lpstr>Male in 60s Lv2 and Lv3 – more variance explained?</vt:lpstr>
      <vt:lpstr>Males in 60s Lv4 and Lv5</vt:lpstr>
      <vt:lpstr>Males in 60s Lv6</vt:lpstr>
      <vt:lpstr>Males in 60s PCA Nutrients</vt:lpstr>
      <vt:lpstr>Males in 60s BMI</vt:lpstr>
      <vt:lpstr>Males in 60s KCAL</vt:lpstr>
      <vt:lpstr>Male in 60s PCA Nutrients</vt:lpstr>
      <vt:lpstr>Male in 60 and older  (60 plus) </vt:lpstr>
      <vt:lpstr>Diabetic groups by gender and age</vt:lpstr>
      <vt:lpstr>Male - Diabetic groups by age</vt:lpstr>
      <vt:lpstr>Males in 60 plus, BMI</vt:lpstr>
      <vt:lpstr>Males in 60 plus, KCAL</vt:lpstr>
      <vt:lpstr>Mistake in 40_ordination_NHANES_xxxx found!!</vt:lpstr>
      <vt:lpstr>Male in 60plus Lv3 WEIGHTED</vt:lpstr>
      <vt:lpstr>Male in 60plus Lv3 UNweighted</vt:lpstr>
      <vt:lpstr>Male in 60plus Lv2 WEIGHTED</vt:lpstr>
      <vt:lpstr>Male in 60plus Lv2 UNweighted</vt:lpstr>
      <vt:lpstr>Male in 60plus PCA test separation using adonis by feeding Euclidean distance matrix to the model.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33</cp:revision>
  <dcterms:created xsi:type="dcterms:W3CDTF">2022-10-08T11:32:53Z</dcterms:created>
  <dcterms:modified xsi:type="dcterms:W3CDTF">2022-10-19T07:23:51Z</dcterms:modified>
</cp:coreProperties>
</file>