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4" r:id="rId5"/>
    <p:sldId id="272" r:id="rId6"/>
    <p:sldId id="275" r:id="rId7"/>
    <p:sldId id="276" r:id="rId8"/>
    <p:sldId id="268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DF38-1837-82AC-619E-95DA00512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>
                <a:latin typeface="Amasis MT Pro Black" panose="02040A04050005020304" pitchFamily="18" charset="0"/>
                <a:cs typeface="Aharoni" panose="02010803020104030203" pitchFamily="2" charset="-79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4A95C-E467-D25B-C9C3-E6EFA5B12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D9A47-C44E-5618-A194-599D9FBB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A90F-38AE-6174-640C-229A5E8C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A4FB-794F-5776-8EED-579C07EF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2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EE3B-8A99-A183-1E7D-5F7F5A07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F8E3C-D1CB-5938-0C15-77E4FC79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8768-389B-BF83-A6C2-E9D2049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21B3-CEC4-AE87-3285-FAA1F14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CCE72-4F9E-2D82-1B40-C105289A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7F899-FE6A-6C82-7D65-C2FA264A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E7A26-801F-2DF5-EACA-59682DF23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51F20-59FD-EF88-D975-1B827FF6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4CF6-BD4F-5D80-7EF8-D47070B1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12DA5-9BDA-2A78-9C44-F4BDED9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56A-A5F2-ED29-A5CE-2B6DEE03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ABBB-98F3-A536-DD1E-D4261317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2A24-7A8A-80AD-6D8F-9FEB759B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D37C2CC6-8D09-460E-A36A-8BF1F4A55F79}" type="datetimeFigureOut">
              <a:rPr lang="en-US" smtClean="0"/>
              <a:pPr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2E7B8-09D2-9A77-1855-B19ED1CF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4863-9A7D-17D5-5AEC-B1E347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</a:lstStyle>
          <a:p>
            <a:fld id="{76EA74F9-FD14-4293-9E29-B117371A6F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603E-ADFF-0C5E-F8F8-2220A410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C2DD-8482-C8AC-20A7-9740FBA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190DC-D8F9-8CCD-273A-7B0EE6E2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436-91F3-705A-E74E-9821AC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E070-50C1-71CF-6B1C-0F0F0FC2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C730-D8A4-416C-DE55-48F1B83D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A7CC-6319-6EA6-C87D-C5150B02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53898-4E69-564E-8041-FD8383B32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06950-4C69-7930-B7AE-BE066046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165C2-B804-BCD8-FA3F-FC811448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B711B-9C00-14D0-4A89-49BB7B5C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953C-1C6E-1810-680B-3501A4E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A4B6-6BAB-F767-1AA0-97050F02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2121-C3E8-DCFC-D8D5-759E40E6B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01827-52AD-77C9-8330-D8701F159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ECE90-D501-764F-C103-B60C9054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8A82-CEDD-A35A-7DB4-CB694A64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58215-BC24-964D-52AA-34F5CE9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31C31-0140-CE25-2EFF-EA473C59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9BAA-4522-169B-F23D-DB06595A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379D6-BEDD-A3A9-9D7B-73B6346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7811-A38F-C2F5-2E16-5549799C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D2-5DFA-163E-7EA9-FE599203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B49C7-F175-7FF3-593F-8B5762C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838-A72E-D16D-E8CA-B8BB1877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2272-8197-E6BC-EF28-130C89FA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6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A6F8-4E6A-7649-3E5C-EE90FC11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4D72-6826-1FE3-5CC3-964E77C72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B242-BEB8-BB33-6CFF-4C17A597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368A-CBEE-B734-3809-F3D5DEA4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16066-87BF-7A7B-9C7C-D7E25DA0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BCEE-3CBD-D9DD-1A93-8DDC795E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59C7-A55F-7473-6088-B3257C37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F554E-5BD6-484F-BBAC-6ACE0859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E4C07-8EE1-034A-2CA9-95B75DDA2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21F16-C531-B4E2-9A70-00F98761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8DB9F-AC5F-A625-4968-14A0A5E2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F1EA-62D7-D293-8FB0-E8C2D76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0A3DB-80AF-B002-FD40-42022F0C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56848-C391-6F0A-9CED-8A303B6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1DFB-654D-799F-99DF-306AEAE98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2CC6-8D09-460E-A36A-8BF1F4A55F79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BF5E-11C8-974A-49E4-F3391A49C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7B8CE-A894-C4E1-AA38-5ECA9BB6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74F9-FD14-4293-9E29-B117371A6F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334635"/>
            <a:ext cx="5089071" cy="2387600"/>
          </a:xfrm>
        </p:spPr>
        <p:txBody>
          <a:bodyPr>
            <a:normAutofit/>
          </a:bodyPr>
          <a:lstStyle/>
          <a:p>
            <a:r>
              <a:rPr lang="en-US" sz="4800"/>
              <a:t>Ordination with unifrac distance matrix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3814310"/>
            <a:ext cx="5089071" cy="1655762"/>
          </a:xfrm>
        </p:spPr>
        <p:txBody>
          <a:bodyPr>
            <a:normAutofit/>
          </a:bodyPr>
          <a:lstStyle/>
          <a:p>
            <a:r>
              <a:rPr lang="en-US" sz="2000"/>
              <a:t>With various age, gender subgroups and food tree levels 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6270170" y="947057"/>
            <a:ext cx="5921829" cy="59109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5878286" y="0"/>
            <a:ext cx="4816928" cy="64769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4566" y="1715584"/>
            <a:ext cx="5089071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566" y="4806741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283222" y="0"/>
            <a:ext cx="2411427" cy="513844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9176368" y="2031101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4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38" y="1335149"/>
            <a:ext cx="5907186" cy="2670299"/>
          </a:xfrm>
        </p:spPr>
        <p:txBody>
          <a:bodyPr>
            <a:normAutofit/>
          </a:bodyPr>
          <a:lstStyle/>
          <a:p>
            <a:r>
              <a:rPr lang="en-US" altLang="ja-JP" sz="32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395" y="4240299"/>
            <a:ext cx="5089071" cy="663402"/>
          </a:xfrm>
        </p:spPr>
        <p:txBody>
          <a:bodyPr>
            <a:normAutofit/>
          </a:bodyPr>
          <a:lstStyle/>
          <a:p>
            <a:r>
              <a:rPr lang="en-US" sz="2000"/>
              <a:t>Subtitle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7994931" y="0"/>
            <a:ext cx="4197069" cy="2670299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6724481" y="2051259"/>
            <a:ext cx="2411427" cy="48268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Lv4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9445-B8A0-C64E-9D78-D34A43FB110A}"/>
              </a:ext>
            </a:extLst>
          </p:cNvPr>
          <p:cNvSpPr txBox="1"/>
          <p:nvPr/>
        </p:nvSpPr>
        <p:spPr>
          <a:xfrm>
            <a:off x="375138" y="5601627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~0.18.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F86591-5218-074E-CA7D-93C5ED288851}"/>
              </a:ext>
            </a:extLst>
          </p:cNvPr>
          <p:cNvGrpSpPr/>
          <p:nvPr/>
        </p:nvGrpSpPr>
        <p:grpSpPr>
          <a:xfrm>
            <a:off x="375138" y="1301469"/>
            <a:ext cx="5029733" cy="4300157"/>
            <a:chOff x="375138" y="1301469"/>
            <a:chExt cx="5029733" cy="43001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D50E-2657-9163-D347-4C4A1137F739}"/>
                </a:ext>
              </a:extLst>
            </p:cNvPr>
            <p:cNvSpPr txBox="1"/>
            <p:nvPr/>
          </p:nvSpPr>
          <p:spPr>
            <a:xfrm>
              <a:off x="375138" y="1301469"/>
              <a:ext cx="24003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Lv4_ord_WEIGHTED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F8A1EF-662B-9D5F-8625-FCAEACE997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21"/>
            <a:stretch/>
          </p:blipFill>
          <p:spPr>
            <a:xfrm>
              <a:off x="375138" y="1739899"/>
              <a:ext cx="5029733" cy="386172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2999E-D77A-9906-4E19-8ED9315DC2C5}"/>
              </a:ext>
            </a:extLst>
          </p:cNvPr>
          <p:cNvGrpSpPr/>
          <p:nvPr/>
        </p:nvGrpSpPr>
        <p:grpSpPr>
          <a:xfrm>
            <a:off x="5994861" y="1301469"/>
            <a:ext cx="5075490" cy="4300158"/>
            <a:chOff x="5994861" y="1301469"/>
            <a:chExt cx="5075490" cy="43001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AB456-1F6B-EE8C-3855-3A8365316ED4}"/>
                </a:ext>
              </a:extLst>
            </p:cNvPr>
            <p:cNvSpPr txBox="1"/>
            <p:nvPr/>
          </p:nvSpPr>
          <p:spPr>
            <a:xfrm>
              <a:off x="5994861" y="130146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Lv4_ord_UNweighted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CEC5A0-32E4-C22D-F756-8B34ABB43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861" y="1640023"/>
              <a:ext cx="5075490" cy="3961604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3188800-8D0C-03E6-761F-044D8470787F}"/>
              </a:ext>
            </a:extLst>
          </p:cNvPr>
          <p:cNvSpPr txBox="1"/>
          <p:nvPr/>
        </p:nvSpPr>
        <p:spPr>
          <a:xfrm>
            <a:off x="5994861" y="5601627"/>
            <a:ext cx="4818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~0.27.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But in this, 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Prediabetic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looks different from the others.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Lv5</a:t>
            </a:r>
            <a:endParaRPr lang="en-US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3520D3-50FC-FDEE-1A7C-7C9D11A44E4C}"/>
              </a:ext>
            </a:extLst>
          </p:cNvPr>
          <p:cNvGrpSpPr/>
          <p:nvPr/>
        </p:nvGrpSpPr>
        <p:grpSpPr>
          <a:xfrm>
            <a:off x="375138" y="1301469"/>
            <a:ext cx="5264721" cy="4459452"/>
            <a:chOff x="375138" y="1301469"/>
            <a:chExt cx="5264721" cy="44594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F8D50E-2657-9163-D347-4C4A1137F739}"/>
                </a:ext>
              </a:extLst>
            </p:cNvPr>
            <p:cNvSpPr txBox="1"/>
            <p:nvPr/>
          </p:nvSpPr>
          <p:spPr>
            <a:xfrm>
              <a:off x="375138" y="1301469"/>
              <a:ext cx="50477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Lv5_ord_WEIGHTED, no error in ordination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78A60B-3414-6D11-F7A3-727966B3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138" y="1640023"/>
              <a:ext cx="5264721" cy="412089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9C88-C6E2-36D5-6282-6C578AA1928B}"/>
              </a:ext>
            </a:extLst>
          </p:cNvPr>
          <p:cNvGrpSpPr/>
          <p:nvPr/>
        </p:nvGrpSpPr>
        <p:grpSpPr>
          <a:xfrm>
            <a:off x="5994861" y="1301469"/>
            <a:ext cx="5268223" cy="4459452"/>
            <a:chOff x="5994861" y="1301469"/>
            <a:chExt cx="5268223" cy="4459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AB456-1F6B-EE8C-3855-3A8365316ED4}"/>
                </a:ext>
              </a:extLst>
            </p:cNvPr>
            <p:cNvSpPr txBox="1"/>
            <p:nvPr/>
          </p:nvSpPr>
          <p:spPr>
            <a:xfrm>
              <a:off x="5994861" y="130146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Lv5_ord_UNweighted</a:t>
              </a:r>
              <a:endPara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3B14B1-277C-F21A-7733-DE4640E5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4861" y="1640023"/>
              <a:ext cx="5268223" cy="412089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CB3C004-B98B-4E00-B69C-3DC8ADFED1D9}"/>
              </a:ext>
            </a:extLst>
          </p:cNvPr>
          <p:cNvSpPr txBox="1"/>
          <p:nvPr/>
        </p:nvSpPr>
        <p:spPr>
          <a:xfrm>
            <a:off x="375137" y="5742152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~0.10.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0.08. Groups are almost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549F3-2D59-CB1C-C86C-AADB65E9ED71}"/>
              </a:ext>
            </a:extLst>
          </p:cNvPr>
          <p:cNvSpPr txBox="1"/>
          <p:nvPr/>
        </p:nvSpPr>
        <p:spPr>
          <a:xfrm>
            <a:off x="5994861" y="5742151"/>
            <a:ext cx="4818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vegan::permutest: p-value ~0.50. Assumption OK.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vegan::adonis: p-value 0.05. Groups are borderline different. 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Lv4 and Lv5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8C57-DF27-E4A7-7428-2CEA5F73D54C}"/>
              </a:ext>
            </a:extLst>
          </p:cNvPr>
          <p:cNvSpPr txBox="1"/>
          <p:nvPr/>
        </p:nvSpPr>
        <p:spPr>
          <a:xfrm>
            <a:off x="2540000" y="2151727"/>
            <a:ext cx="6819899" cy="25545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Ordination results are influenced by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food tree level and 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whether weighted or unweighted unifrac distance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used.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at level 4 and level 5, the three GLU index groups are almost different, while their dispersions are not different.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9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Lv6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942913"/>
            <a:ext cx="11441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 ordinated_w &lt;- phyloseq::ordinate(phyfoods, method="PCoA", distance="unifrac", weighted=TRUE)  # GIVES ERROR...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in h(simpleError(msg, call)) : </a:t>
            </a:r>
          </a:p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error in evaluating the argument 'x' in selecting a method for function 'colSums': subscript out of bounds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99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PCA Nutrients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C83B8-A440-6A90-E2C7-E9329C7249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3"/>
          <a:stretch/>
        </p:blipFill>
        <p:spPr>
          <a:xfrm>
            <a:off x="457317" y="1767944"/>
            <a:ext cx="5588774" cy="4442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12E95-4EFE-6D6F-2772-7995FE4A5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9"/>
          <a:stretch/>
        </p:blipFill>
        <p:spPr>
          <a:xfrm>
            <a:off x="6096000" y="1767944"/>
            <a:ext cx="5553132" cy="44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Males in 60s PCA Nutrients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0117D-8CB8-A89E-66F6-526BBCF4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681222"/>
            <a:ext cx="6007099" cy="3545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14360-6D14-13FF-3F0A-A420A579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0" y="1727040"/>
            <a:ext cx="6007097" cy="35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369B-91C8-BF84-3CDC-670D788B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986" y="1715512"/>
            <a:ext cx="7856258" cy="2888711"/>
          </a:xfrm>
        </p:spPr>
        <p:txBody>
          <a:bodyPr>
            <a:normAutofit/>
          </a:bodyPr>
          <a:lstStyle/>
          <a:p>
            <a:r>
              <a:rPr lang="en-US" altLang="ja-JP" sz="4000"/>
              <a:t>Title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CE0CA-BEC4-432E-F301-3C632AB0C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986" y="4806669"/>
            <a:ext cx="7856258" cy="66340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B4393-6FD8-F14F-3F03-5C2E22515D6F}"/>
              </a:ext>
            </a:extLst>
          </p:cNvPr>
          <p:cNvSpPr/>
          <p:nvPr/>
        </p:nvSpPr>
        <p:spPr>
          <a:xfrm>
            <a:off x="5227455" y="596309"/>
            <a:ext cx="6964545" cy="127420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9AF850-49DC-22FE-E75A-9463091C4AEB}"/>
              </a:ext>
            </a:extLst>
          </p:cNvPr>
          <p:cNvSpPr/>
          <p:nvPr/>
        </p:nvSpPr>
        <p:spPr>
          <a:xfrm>
            <a:off x="0" y="5672517"/>
            <a:ext cx="10695214" cy="8044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FE2C-EC3C-618F-59D2-D97D34FA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38" y="262843"/>
            <a:ext cx="4818185" cy="1073588"/>
          </a:xfrm>
        </p:spPr>
        <p:txBody>
          <a:bodyPr>
            <a:noAutofit/>
          </a:bodyPr>
          <a:lstStyle/>
          <a:p>
            <a:r>
              <a:rPr lang="en-AU" sz="2800"/>
              <a:t>title</a:t>
            </a:r>
            <a:endParaRPr lang="en-US" sz="2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EDBD40-7EA2-5086-093E-88FF3E024C43}"/>
              </a:ext>
            </a:extLst>
          </p:cNvPr>
          <p:cNvGrpSpPr/>
          <p:nvPr/>
        </p:nvGrpSpPr>
        <p:grpSpPr>
          <a:xfrm>
            <a:off x="6998679" y="363066"/>
            <a:ext cx="3580000" cy="6131868"/>
            <a:chOff x="4173415" y="545450"/>
            <a:chExt cx="3580000" cy="6131868"/>
          </a:xfrm>
        </p:grpSpPr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611BA4B2-E1E6-7F22-9EF7-531A7BFBBD0E}"/>
                </a:ext>
              </a:extLst>
            </p:cNvPr>
            <p:cNvSpPr/>
            <p:nvPr/>
          </p:nvSpPr>
          <p:spPr>
            <a:xfrm>
              <a:off x="4173415" y="4310402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Ag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305F387C-7912-4DFD-71B9-C06A11207B3D}"/>
                </a:ext>
              </a:extLst>
            </p:cNvPr>
            <p:cNvSpPr/>
            <p:nvPr/>
          </p:nvSpPr>
          <p:spPr>
            <a:xfrm>
              <a:off x="4173415" y="1141689"/>
              <a:ext cx="1019907" cy="389484"/>
            </a:xfrm>
            <a:prstGeom prst="wedgeRoundRectCallout">
              <a:avLst>
                <a:gd name="adj1" fmla="val -11441"/>
                <a:gd name="adj2" fmla="val 39354"/>
                <a:gd name="adj3" fmla="val 16667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600" i="0" u="none" strike="noStrike" dirty="0">
                  <a:solidFill>
                    <a:schemeClr val="accent1">
                      <a:lumMod val="5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HT traits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5255C755-01C5-4B9C-FE17-C5DC626B2B36}"/>
                </a:ext>
              </a:extLst>
            </p:cNvPr>
            <p:cNvSpPr/>
            <p:nvPr/>
          </p:nvSpPr>
          <p:spPr>
            <a:xfrm rot="10800000" flipH="1">
              <a:off x="5128845" y="545450"/>
              <a:ext cx="193432" cy="15819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011F3F1D-5F4C-BAAD-C595-C44495ECF5EE}"/>
                </a:ext>
              </a:extLst>
            </p:cNvPr>
            <p:cNvSpPr/>
            <p:nvPr/>
          </p:nvSpPr>
          <p:spPr>
            <a:xfrm rot="10800000" flipH="1">
              <a:off x="5128844" y="2695653"/>
              <a:ext cx="205155" cy="361689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F0FFBCA-FAB8-8E19-9620-13E361FF3C57}"/>
                </a:ext>
              </a:extLst>
            </p:cNvPr>
            <p:cNvSpPr/>
            <p:nvPr/>
          </p:nvSpPr>
          <p:spPr>
            <a:xfrm>
              <a:off x="5459085" y="2420954"/>
              <a:ext cx="2294330" cy="4256364"/>
            </a:xfrm>
            <a:prstGeom prst="roundRect">
              <a:avLst>
                <a:gd name="adj" fmla="val 4431"/>
              </a:avLst>
            </a:prstGeom>
            <a:noFill/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F8D50E-2657-9163-D347-4C4A1137F739}"/>
              </a:ext>
            </a:extLst>
          </p:cNvPr>
          <p:cNvSpPr txBox="1"/>
          <p:nvPr/>
        </p:nvSpPr>
        <p:spPr>
          <a:xfrm>
            <a:off x="375138" y="1531173"/>
            <a:ext cx="355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Textbox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6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8064A2"/>
      </a:dk2>
      <a:lt2>
        <a:srgbClr val="48ACC6"/>
      </a:lt2>
      <a:accent1>
        <a:srgbClr val="6FDFAA"/>
      </a:accent1>
      <a:accent2>
        <a:srgbClr val="ED7D31"/>
      </a:accent2>
      <a:accent3>
        <a:srgbClr val="C0504D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bg1">
              <a:lumMod val="65000"/>
            </a:schemeClr>
          </a:solidFill>
        </a:ln>
      </a:spPr>
      <a:bodyPr rtlCol="0" anchor="ctr"/>
      <a:lstStyle>
        <a:defPPr algn="l">
          <a:defRPr sz="1600" i="0" u="none" strike="noStrike" smtClean="0"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286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Amasis MT Pro Black</vt:lpstr>
      <vt:lpstr>Arial</vt:lpstr>
      <vt:lpstr>Calibri</vt:lpstr>
      <vt:lpstr>Office Theme</vt:lpstr>
      <vt:lpstr>Ordination with unifrac distance matrix</vt:lpstr>
      <vt:lpstr>Males in 60s Lv4</vt:lpstr>
      <vt:lpstr>Males in 60s Lv5</vt:lpstr>
      <vt:lpstr>Males in 60s Lv4 and Lv5</vt:lpstr>
      <vt:lpstr>Males in 60s Lv6</vt:lpstr>
      <vt:lpstr>Males in 60s PCA Nutrients</vt:lpstr>
      <vt:lpstr>Males in 60s PCA Nutrients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Sadohara, Rie</dc:creator>
  <cp:lastModifiedBy>Sadohara, Rie</cp:lastModifiedBy>
  <cp:revision>14</cp:revision>
  <dcterms:created xsi:type="dcterms:W3CDTF">2022-10-08T11:32:53Z</dcterms:created>
  <dcterms:modified xsi:type="dcterms:W3CDTF">2022-10-13T08:36:17Z</dcterms:modified>
</cp:coreProperties>
</file>