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8" r:id="rId4"/>
    <p:sldId id="291" r:id="rId5"/>
    <p:sldId id="268" r:id="rId6"/>
    <p:sldId id="289" r:id="rId7"/>
    <p:sldId id="290" r:id="rId8"/>
    <p:sldId id="292" r:id="rId9"/>
    <p:sldId id="296" r:id="rId10"/>
    <p:sldId id="300" r:id="rId11"/>
    <p:sldId id="297" r:id="rId12"/>
    <p:sldId id="299" r:id="rId13"/>
    <p:sldId id="301" r:id="rId14"/>
    <p:sldId id="266" r:id="rId15"/>
    <p:sldId id="269" r:id="rId16"/>
    <p:sldId id="270" r:id="rId17"/>
    <p:sldId id="298" r:id="rId18"/>
    <p:sldId id="282" r:id="rId19"/>
    <p:sldId id="283" r:id="rId20"/>
    <p:sldId id="284" r:id="rId21"/>
    <p:sldId id="285" r:id="rId22"/>
    <p:sldId id="273" r:id="rId23"/>
    <p:sldId id="280" r:id="rId24"/>
    <p:sldId id="271" r:id="rId25"/>
    <p:sldId id="274" r:id="rId26"/>
    <p:sldId id="272" r:id="rId27"/>
    <p:sldId id="275" r:id="rId28"/>
    <p:sldId id="286" r:id="rId29"/>
    <p:sldId id="287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DAA"/>
    <a:srgbClr val="C71585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48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sadoh\OneDrive\Documents\GitHub\dietarry_patterns\eg_data\NHANES\Laboratory_data\Ordination\Variance%20Exp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779217629056317"/>
          <c:y val="8.7995183059382864E-2"/>
          <c:w val="0.63866603753182538"/>
          <c:h val="0.60675206643945623"/>
        </c:manualLayout>
      </c:layout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Axis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multiLvlStrRef>
              <c:f>Sheet1!$A$3:$B$10</c:f>
              <c:multiLvlStrCache>
                <c:ptCount val="8"/>
                <c:lvl>
                  <c:pt idx="0">
                    <c:v>WEIGHTED</c:v>
                  </c:pt>
                  <c:pt idx="1">
                    <c:v>Unweighted</c:v>
                  </c:pt>
                  <c:pt idx="2">
                    <c:v>WEIGHTED</c:v>
                  </c:pt>
                  <c:pt idx="3">
                    <c:v>Unweighted</c:v>
                  </c:pt>
                  <c:pt idx="4">
                    <c:v>WEIGHTED</c:v>
                  </c:pt>
                  <c:pt idx="5">
                    <c:v>Unweighted</c:v>
                  </c:pt>
                  <c:pt idx="6">
                    <c:v>WEIGHTED</c:v>
                  </c:pt>
                  <c:pt idx="7">
                    <c:v>Unweighted</c:v>
                  </c:pt>
                </c:lvl>
                <c:lvl>
                  <c:pt idx="0">
                    <c:v>Lv 2</c:v>
                  </c:pt>
                  <c:pt idx="2">
                    <c:v>Lv3</c:v>
                  </c:pt>
                  <c:pt idx="4">
                    <c:v>Lv4</c:v>
                  </c:pt>
                  <c:pt idx="6">
                    <c:v>Lv5</c:v>
                  </c:pt>
                </c:lvl>
              </c:multiLvlStrCache>
            </c:multiLvlStrRef>
          </c:cat>
          <c:val>
            <c:numRef>
              <c:f>Sheet1!$C$3:$C$10</c:f>
              <c:numCache>
                <c:formatCode>General</c:formatCode>
                <c:ptCount val="8"/>
                <c:pt idx="0">
                  <c:v>3.9</c:v>
                </c:pt>
                <c:pt idx="1">
                  <c:v>3.2</c:v>
                </c:pt>
                <c:pt idx="2">
                  <c:v>4.8</c:v>
                </c:pt>
                <c:pt idx="3">
                  <c:v>3.5</c:v>
                </c:pt>
                <c:pt idx="4" formatCode="0.0">
                  <c:v>3.9542746545876799</c:v>
                </c:pt>
                <c:pt idx="5" formatCode="0.0">
                  <c:v>3.4829880318681998</c:v>
                </c:pt>
                <c:pt idx="6" formatCode="0.0">
                  <c:v>3.9074108373495204</c:v>
                </c:pt>
                <c:pt idx="7" formatCode="0.0">
                  <c:v>3.2902051425716401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FF-4E7B-A97A-E9E9905BB291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Axis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multiLvlStrRef>
              <c:f>Sheet1!$A$3:$B$10</c:f>
              <c:multiLvlStrCache>
                <c:ptCount val="8"/>
                <c:lvl>
                  <c:pt idx="0">
                    <c:v>WEIGHTED</c:v>
                  </c:pt>
                  <c:pt idx="1">
                    <c:v>Unweighted</c:v>
                  </c:pt>
                  <c:pt idx="2">
                    <c:v>WEIGHTED</c:v>
                  </c:pt>
                  <c:pt idx="3">
                    <c:v>Unweighted</c:v>
                  </c:pt>
                  <c:pt idx="4">
                    <c:v>WEIGHTED</c:v>
                  </c:pt>
                  <c:pt idx="5">
                    <c:v>Unweighted</c:v>
                  </c:pt>
                  <c:pt idx="6">
                    <c:v>WEIGHTED</c:v>
                  </c:pt>
                  <c:pt idx="7">
                    <c:v>Unweighted</c:v>
                  </c:pt>
                </c:lvl>
                <c:lvl>
                  <c:pt idx="0">
                    <c:v>Lv 2</c:v>
                  </c:pt>
                  <c:pt idx="2">
                    <c:v>Lv3</c:v>
                  </c:pt>
                  <c:pt idx="4">
                    <c:v>Lv4</c:v>
                  </c:pt>
                  <c:pt idx="6">
                    <c:v>Lv5</c:v>
                  </c:pt>
                </c:lvl>
              </c:multiLvlStrCache>
            </c:multiLvlStrRef>
          </c:cat>
          <c:val>
            <c:numRef>
              <c:f>Sheet1!$D$3:$D$10</c:f>
              <c:numCache>
                <c:formatCode>General</c:formatCode>
                <c:ptCount val="8"/>
                <c:pt idx="0">
                  <c:v>3.6</c:v>
                </c:pt>
                <c:pt idx="1">
                  <c:v>2.9</c:v>
                </c:pt>
                <c:pt idx="2">
                  <c:v>3.1</c:v>
                </c:pt>
                <c:pt idx="3">
                  <c:v>3</c:v>
                </c:pt>
                <c:pt idx="4" formatCode="0.0">
                  <c:v>3.7044773892449401</c:v>
                </c:pt>
                <c:pt idx="5" formatCode="0.0">
                  <c:v>2.9588064805526901</c:v>
                </c:pt>
                <c:pt idx="6" formatCode="0.0">
                  <c:v>3.4968255181406303</c:v>
                </c:pt>
                <c:pt idx="7" formatCode="0.0">
                  <c:v>2.6632395646743201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FF-4E7B-A97A-E9E9905BB291}"/>
            </c:ext>
          </c:extLst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Axis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multiLvlStrRef>
              <c:f>Sheet1!$A$3:$B$10</c:f>
              <c:multiLvlStrCache>
                <c:ptCount val="8"/>
                <c:lvl>
                  <c:pt idx="0">
                    <c:v>WEIGHTED</c:v>
                  </c:pt>
                  <c:pt idx="1">
                    <c:v>Unweighted</c:v>
                  </c:pt>
                  <c:pt idx="2">
                    <c:v>WEIGHTED</c:v>
                  </c:pt>
                  <c:pt idx="3">
                    <c:v>Unweighted</c:v>
                  </c:pt>
                  <c:pt idx="4">
                    <c:v>WEIGHTED</c:v>
                  </c:pt>
                  <c:pt idx="5">
                    <c:v>Unweighted</c:v>
                  </c:pt>
                  <c:pt idx="6">
                    <c:v>WEIGHTED</c:v>
                  </c:pt>
                  <c:pt idx="7">
                    <c:v>Unweighted</c:v>
                  </c:pt>
                </c:lvl>
                <c:lvl>
                  <c:pt idx="0">
                    <c:v>Lv 2</c:v>
                  </c:pt>
                  <c:pt idx="2">
                    <c:v>Lv3</c:v>
                  </c:pt>
                  <c:pt idx="4">
                    <c:v>Lv4</c:v>
                  </c:pt>
                  <c:pt idx="6">
                    <c:v>Lv5</c:v>
                  </c:pt>
                </c:lvl>
              </c:multiLvlStrCache>
            </c:multiLvlStrRef>
          </c:cat>
          <c:val>
            <c:numRef>
              <c:f>Sheet1!$E$3:$E$10</c:f>
              <c:numCache>
                <c:formatCode>General</c:formatCode>
                <c:ptCount val="8"/>
                <c:pt idx="0">
                  <c:v>3.1</c:v>
                </c:pt>
                <c:pt idx="1">
                  <c:v>2.7</c:v>
                </c:pt>
                <c:pt idx="2">
                  <c:v>2.7</c:v>
                </c:pt>
                <c:pt idx="3">
                  <c:v>2.7</c:v>
                </c:pt>
                <c:pt idx="4" formatCode="0.0">
                  <c:v>3.13077568925558</c:v>
                </c:pt>
                <c:pt idx="5" formatCode="0.0">
                  <c:v>2.59992914349113</c:v>
                </c:pt>
                <c:pt idx="6" formatCode="0.0">
                  <c:v>2.8139372111961301</c:v>
                </c:pt>
                <c:pt idx="7" formatCode="0.0">
                  <c:v>2.61424555031211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FF-4E7B-A97A-E9E9905BB291}"/>
            </c:ext>
          </c:extLst>
        </c:ser>
        <c:ser>
          <c:idx val="3"/>
          <c:order val="3"/>
          <c:tx>
            <c:strRef>
              <c:f>Sheet1!$F$2</c:f>
              <c:strCache>
                <c:ptCount val="1"/>
                <c:pt idx="0">
                  <c:v>Axis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multiLvlStrRef>
              <c:f>Sheet1!$A$3:$B$10</c:f>
              <c:multiLvlStrCache>
                <c:ptCount val="8"/>
                <c:lvl>
                  <c:pt idx="0">
                    <c:v>WEIGHTED</c:v>
                  </c:pt>
                  <c:pt idx="1">
                    <c:v>Unweighted</c:v>
                  </c:pt>
                  <c:pt idx="2">
                    <c:v>WEIGHTED</c:v>
                  </c:pt>
                  <c:pt idx="3">
                    <c:v>Unweighted</c:v>
                  </c:pt>
                  <c:pt idx="4">
                    <c:v>WEIGHTED</c:v>
                  </c:pt>
                  <c:pt idx="5">
                    <c:v>Unweighted</c:v>
                  </c:pt>
                  <c:pt idx="6">
                    <c:v>WEIGHTED</c:v>
                  </c:pt>
                  <c:pt idx="7">
                    <c:v>Unweighted</c:v>
                  </c:pt>
                </c:lvl>
                <c:lvl>
                  <c:pt idx="0">
                    <c:v>Lv 2</c:v>
                  </c:pt>
                  <c:pt idx="2">
                    <c:v>Lv3</c:v>
                  </c:pt>
                  <c:pt idx="4">
                    <c:v>Lv4</c:v>
                  </c:pt>
                  <c:pt idx="6">
                    <c:v>Lv5</c:v>
                  </c:pt>
                </c:lvl>
              </c:multiLvlStrCache>
            </c:multiLvlStrRef>
          </c:cat>
          <c:val>
            <c:numRef>
              <c:f>Sheet1!$F$3:$F$10</c:f>
              <c:numCache>
                <c:formatCode>General</c:formatCode>
                <c:ptCount val="8"/>
                <c:pt idx="0">
                  <c:v>2.8</c:v>
                </c:pt>
                <c:pt idx="1">
                  <c:v>2.5</c:v>
                </c:pt>
                <c:pt idx="2">
                  <c:v>2.6</c:v>
                </c:pt>
                <c:pt idx="3">
                  <c:v>2.6</c:v>
                </c:pt>
                <c:pt idx="4" formatCode="0.0">
                  <c:v>2.6636741137453099</c:v>
                </c:pt>
                <c:pt idx="5" formatCode="0.0">
                  <c:v>2.43118611590597</c:v>
                </c:pt>
                <c:pt idx="6" formatCode="0.0">
                  <c:v>2.71275387200351</c:v>
                </c:pt>
                <c:pt idx="7" formatCode="0.0">
                  <c:v>2.2847314618658898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7FF-4E7B-A97A-E9E9905BB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8559552"/>
        <c:axId val="828555616"/>
      </c:lineChart>
      <c:catAx>
        <c:axId val="82855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555616"/>
        <c:crosses val="autoZero"/>
        <c:auto val="1"/>
        <c:lblAlgn val="ctr"/>
        <c:lblOffset val="100"/>
        <c:noMultiLvlLbl val="0"/>
      </c:catAx>
      <c:valAx>
        <c:axId val="8285556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variance explained</a:t>
                </a:r>
              </a:p>
            </c:rich>
          </c:tx>
          <c:layout>
            <c:manualLayout>
              <c:xMode val="edge"/>
              <c:yMode val="edge"/>
              <c:x val="1.4361713557735108E-2"/>
              <c:y val="0.356902625977722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559552"/>
        <c:crosses val="autoZero"/>
        <c:crossBetween val="between"/>
      </c:valAx>
      <c:spPr>
        <a:noFill/>
        <a:ln>
          <a:solidFill>
            <a:srgbClr val="D9D9D9"/>
          </a:solidFill>
        </a:ln>
        <a:effectLst/>
      </c:spPr>
    </c:plotArea>
    <c:legend>
      <c:legendPos val="b"/>
      <c:layout>
        <c:manualLayout>
          <c:xMode val="edge"/>
          <c:yMode val="edge"/>
          <c:x val="0.78702566673547825"/>
          <c:y val="0.18127002781368748"/>
          <c:w val="0.18227648510228353"/>
          <c:h val="0.416888000940181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percentStack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rgbClr val="66CDAA"/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60</c:v>
                </c:pt>
                <c:pt idx="1">
                  <c:v>61</c:v>
                </c:pt>
                <c:pt idx="2">
                  <c:v>62</c:v>
                </c:pt>
                <c:pt idx="3">
                  <c:v>63</c:v>
                </c:pt>
                <c:pt idx="4">
                  <c:v>64</c:v>
                </c:pt>
                <c:pt idx="5">
                  <c:v>65</c:v>
                </c:pt>
                <c:pt idx="6">
                  <c:v>66</c:v>
                </c:pt>
                <c:pt idx="7">
                  <c:v>67</c:v>
                </c:pt>
                <c:pt idx="8">
                  <c:v>68</c:v>
                </c:pt>
                <c:pt idx="9">
                  <c:v>69</c:v>
                </c:pt>
                <c:pt idx="10">
                  <c:v>70</c:v>
                </c:pt>
                <c:pt idx="11">
                  <c:v>71</c:v>
                </c:pt>
                <c:pt idx="12">
                  <c:v>72</c:v>
                </c:pt>
                <c:pt idx="13">
                  <c:v>73</c:v>
                </c:pt>
                <c:pt idx="14">
                  <c:v>74</c:v>
                </c:pt>
                <c:pt idx="15">
                  <c:v>75</c:v>
                </c:pt>
                <c:pt idx="16">
                  <c:v>76</c:v>
                </c:pt>
                <c:pt idx="17">
                  <c:v>77</c:v>
                </c:pt>
                <c:pt idx="18">
                  <c:v>78</c:v>
                </c:pt>
                <c:pt idx="19">
                  <c:v>79</c:v>
                </c:pt>
                <c:pt idx="20">
                  <c:v>80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4</c:v>
                </c:pt>
                <c:pt idx="1">
                  <c:v>5</c:v>
                </c:pt>
                <c:pt idx="2">
                  <c:v>1</c:v>
                </c:pt>
                <c:pt idx="3">
                  <c:v>4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5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0</c:v>
                </c:pt>
                <c:pt idx="19">
                  <c:v>2</c:v>
                </c:pt>
                <c:pt idx="2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C3-440B-907B-46A80B7C5E50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Prediabetic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60</c:v>
                </c:pt>
                <c:pt idx="1">
                  <c:v>61</c:v>
                </c:pt>
                <c:pt idx="2">
                  <c:v>62</c:v>
                </c:pt>
                <c:pt idx="3">
                  <c:v>63</c:v>
                </c:pt>
                <c:pt idx="4">
                  <c:v>64</c:v>
                </c:pt>
                <c:pt idx="5">
                  <c:v>65</c:v>
                </c:pt>
                <c:pt idx="6">
                  <c:v>66</c:v>
                </c:pt>
                <c:pt idx="7">
                  <c:v>67</c:v>
                </c:pt>
                <c:pt idx="8">
                  <c:v>68</c:v>
                </c:pt>
                <c:pt idx="9">
                  <c:v>69</c:v>
                </c:pt>
                <c:pt idx="10">
                  <c:v>70</c:v>
                </c:pt>
                <c:pt idx="11">
                  <c:v>71</c:v>
                </c:pt>
                <c:pt idx="12">
                  <c:v>72</c:v>
                </c:pt>
                <c:pt idx="13">
                  <c:v>73</c:v>
                </c:pt>
                <c:pt idx="14">
                  <c:v>74</c:v>
                </c:pt>
                <c:pt idx="15">
                  <c:v>75</c:v>
                </c:pt>
                <c:pt idx="16">
                  <c:v>76</c:v>
                </c:pt>
                <c:pt idx="17">
                  <c:v>77</c:v>
                </c:pt>
                <c:pt idx="18">
                  <c:v>78</c:v>
                </c:pt>
                <c:pt idx="19">
                  <c:v>79</c:v>
                </c:pt>
                <c:pt idx="20">
                  <c:v>80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7</c:v>
                </c:pt>
                <c:pt idx="1">
                  <c:v>12</c:v>
                </c:pt>
                <c:pt idx="2">
                  <c:v>9</c:v>
                </c:pt>
                <c:pt idx="3">
                  <c:v>1</c:v>
                </c:pt>
                <c:pt idx="4">
                  <c:v>7</c:v>
                </c:pt>
                <c:pt idx="5">
                  <c:v>5</c:v>
                </c:pt>
                <c:pt idx="6">
                  <c:v>11</c:v>
                </c:pt>
                <c:pt idx="7">
                  <c:v>6</c:v>
                </c:pt>
                <c:pt idx="8">
                  <c:v>5</c:v>
                </c:pt>
                <c:pt idx="9">
                  <c:v>10</c:v>
                </c:pt>
                <c:pt idx="10">
                  <c:v>9</c:v>
                </c:pt>
                <c:pt idx="11">
                  <c:v>4</c:v>
                </c:pt>
                <c:pt idx="12">
                  <c:v>8</c:v>
                </c:pt>
                <c:pt idx="13">
                  <c:v>4</c:v>
                </c:pt>
                <c:pt idx="14">
                  <c:v>7</c:v>
                </c:pt>
                <c:pt idx="15">
                  <c:v>6</c:v>
                </c:pt>
                <c:pt idx="16">
                  <c:v>6</c:v>
                </c:pt>
                <c:pt idx="17">
                  <c:v>3</c:v>
                </c:pt>
                <c:pt idx="18">
                  <c:v>4</c:v>
                </c:pt>
                <c:pt idx="19">
                  <c:v>3</c:v>
                </c:pt>
                <c:pt idx="2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C3-440B-907B-46A80B7C5E50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Diabetic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60</c:v>
                </c:pt>
                <c:pt idx="1">
                  <c:v>61</c:v>
                </c:pt>
                <c:pt idx="2">
                  <c:v>62</c:v>
                </c:pt>
                <c:pt idx="3">
                  <c:v>63</c:v>
                </c:pt>
                <c:pt idx="4">
                  <c:v>64</c:v>
                </c:pt>
                <c:pt idx="5">
                  <c:v>65</c:v>
                </c:pt>
                <c:pt idx="6">
                  <c:v>66</c:v>
                </c:pt>
                <c:pt idx="7">
                  <c:v>67</c:v>
                </c:pt>
                <c:pt idx="8">
                  <c:v>68</c:v>
                </c:pt>
                <c:pt idx="9">
                  <c:v>69</c:v>
                </c:pt>
                <c:pt idx="10">
                  <c:v>70</c:v>
                </c:pt>
                <c:pt idx="11">
                  <c:v>71</c:v>
                </c:pt>
                <c:pt idx="12">
                  <c:v>72</c:v>
                </c:pt>
                <c:pt idx="13">
                  <c:v>73</c:v>
                </c:pt>
                <c:pt idx="14">
                  <c:v>74</c:v>
                </c:pt>
                <c:pt idx="15">
                  <c:v>75</c:v>
                </c:pt>
                <c:pt idx="16">
                  <c:v>76</c:v>
                </c:pt>
                <c:pt idx="17">
                  <c:v>77</c:v>
                </c:pt>
                <c:pt idx="18">
                  <c:v>78</c:v>
                </c:pt>
                <c:pt idx="19">
                  <c:v>79</c:v>
                </c:pt>
                <c:pt idx="20">
                  <c:v>80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7</c:v>
                </c:pt>
                <c:pt idx="4">
                  <c:v>4</c:v>
                </c:pt>
                <c:pt idx="5">
                  <c:v>7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7</c:v>
                </c:pt>
                <c:pt idx="12">
                  <c:v>3</c:v>
                </c:pt>
                <c:pt idx="13">
                  <c:v>4</c:v>
                </c:pt>
                <c:pt idx="14">
                  <c:v>4</c:v>
                </c:pt>
                <c:pt idx="15">
                  <c:v>2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0</c:v>
                </c:pt>
                <c:pt idx="2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C3-440B-907B-46A80B7C5E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44531208"/>
        <c:axId val="544532520"/>
      </c:barChart>
      <c:catAx>
        <c:axId val="544531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44532520"/>
        <c:crosses val="autoZero"/>
        <c:auto val="1"/>
        <c:lblAlgn val="ctr"/>
        <c:lblOffset val="100"/>
        <c:noMultiLvlLbl val="0"/>
      </c:catAx>
      <c:valAx>
        <c:axId val="544532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44531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DF38-1837-82AC-619E-95DA00512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>
                <a:latin typeface="Amasis MT Pro Black" panose="02040A04050005020304" pitchFamily="18" charset="0"/>
                <a:cs typeface="Aharoni" panose="02010803020104030203" pitchFamily="2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4A95C-E467-D25B-C9C3-E6EFA5B12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9A47-C44E-5618-A194-599D9FBB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D37C2CC6-8D09-460E-A36A-8BF1F4A55F79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CA90F-38AE-6174-640C-229A5E8C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0A4FB-794F-5776-8EED-579C07EF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76EA74F9-FD14-4293-9E29-B117371A6F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2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EE3B-8A99-A183-1E7D-5F7F5A07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F8E3C-D1CB-5938-0C15-77E4FC79E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48768-389B-BF83-A6C2-E9D20493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721B3-CEC4-AE87-3285-FAA1F14C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CCE72-4F9E-2D82-1B40-C105289A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2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7F899-FE6A-6C82-7D65-C2FA264A6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E7A26-801F-2DF5-EACA-59682DF23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51F20-59FD-EF88-D975-1B827FF6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44CF6-BD4F-5D80-7EF8-D47070B1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12DA5-9BDA-2A78-9C44-F4BDED9E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9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E56A-A5F2-ED29-A5CE-2B6DEE03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FABBB-98F3-A536-DD1E-D42613179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2A24-7A8A-80AD-6D8F-9FEB759B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D37C2CC6-8D09-460E-A36A-8BF1F4A55F79}" type="datetimeFigureOut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E7B8-09D2-9A77-1855-B19ED1CF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24863-9A7D-17D5-5AEC-B1E347B9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76EA74F9-FD14-4293-9E29-B117371A6F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9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603E-ADFF-0C5E-F8F8-2220A410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C2DD-8482-C8AC-20A7-9740FBA4F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190DC-D8F9-8CCD-273A-7B0EE6E2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B9436-91F3-705A-E74E-9821ACDE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6E070-50C1-71CF-6B1C-0F0F0FC2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C730-D8A4-416C-DE55-48F1B83D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A7CC-6319-6EA6-C87D-C5150B02B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53898-4E69-564E-8041-FD8383B32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06950-4C69-7930-B7AE-BE066046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165C2-B804-BCD8-FA3F-FC811448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B711B-9C00-14D0-4A89-49BB7B5C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953C-1C6E-1810-680B-3501A4EE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9A4B6-6BAB-F767-1AA0-97050F020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C2121-C3E8-DCFC-D8D5-759E40E6B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01827-52AD-77C9-8330-D8701F159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ECE90-D501-764F-C103-B60C90549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98A82-CEDD-A35A-7DB4-CB694A64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58215-BC24-964D-52AA-34F5CE90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31C31-0140-CE25-2EFF-EA473C59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5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BAA-4522-169B-F23D-DB06595A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379D6-BEDD-A3A9-9D7B-73B6346F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47811-A38F-C2F5-2E16-5549799C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73DD2-5DFA-163E-7EA9-FE599203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4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B49C7-F175-7FF3-593F-8B5762CA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5B838-A72E-D16D-E8CA-B8BB1877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2272-8197-E6BC-EF28-130C89FA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6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A6F8-4E6A-7649-3E5C-EE90FC11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4D72-6826-1FE3-5CC3-964E77C72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FB242-BEB8-BB33-6CFF-4C17A597E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6368A-CBEE-B734-3809-F3D5DEA4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16066-87BF-7A7B-9C7C-D7E25DA0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3BCEE-3CBD-D9DD-1A93-8DDC795E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6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59C7-A55F-7473-6088-B3257C37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F554E-5BD6-484F-BBAC-6ACE0859E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E4C07-8EE1-034A-2CA9-95B75DDA2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21F16-C531-B4E2-9A70-00F98761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8DB9F-AC5F-A625-4968-14A0A5E2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9F1EA-62D7-D293-8FB0-E8C2D762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1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0A3DB-80AF-B002-FD40-42022F0C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56848-C391-6F0A-9CED-8A303B68B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D1DFB-654D-799F-99DF-306AEAE98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C2CC6-8D09-460E-A36A-8BF1F4A55F79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5BF5E-11C8-974A-49E4-F3391A49C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7B8CE-A894-C4E1-AA38-5ECA9BB6C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986" y="1387928"/>
            <a:ext cx="5089071" cy="2387600"/>
          </a:xfrm>
        </p:spPr>
        <p:txBody>
          <a:bodyPr>
            <a:normAutofit/>
          </a:bodyPr>
          <a:lstStyle/>
          <a:p>
            <a:r>
              <a:rPr lang="en-US" sz="4800"/>
              <a:t>Ordination with unifrac distance matrix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986" y="3814310"/>
            <a:ext cx="5089071" cy="1655762"/>
          </a:xfrm>
        </p:spPr>
        <p:txBody>
          <a:bodyPr>
            <a:normAutofit/>
          </a:bodyPr>
          <a:lstStyle/>
          <a:p>
            <a:r>
              <a:rPr lang="en-US" sz="2000"/>
              <a:t>With various age, gender subgroups and food tree levels 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6270170" y="947057"/>
            <a:ext cx="5921829" cy="59109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AF850-49DC-22FE-E75A-9463091C4AEB}"/>
              </a:ext>
            </a:extLst>
          </p:cNvPr>
          <p:cNvSpPr/>
          <p:nvPr/>
        </p:nvSpPr>
        <p:spPr>
          <a:xfrm>
            <a:off x="5878286" y="0"/>
            <a:ext cx="4816928" cy="647699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1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60plus Lv3 </a:t>
            </a:r>
            <a:r>
              <a:rPr lang="en-AU" sz="2400"/>
              <a:t>WEIGHTED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634AC-AD7A-0B59-4163-7BDF4E651ED8}"/>
              </a:ext>
            </a:extLst>
          </p:cNvPr>
          <p:cNvSpPr txBox="1"/>
          <p:nvPr/>
        </p:nvSpPr>
        <p:spPr>
          <a:xfrm>
            <a:off x="232571" y="5673968"/>
            <a:ext cx="4818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~0.18.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0.06. Groups are borderline but not different.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BB573E2C-A836-2EFC-5B19-67CBCBA9B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323" y="3526746"/>
            <a:ext cx="3914827" cy="3075936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30DB13DC-3339-D7D8-F827-19B6F52DF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322" y="175593"/>
            <a:ext cx="3914827" cy="3075936"/>
          </a:xfrm>
          <a:prstGeom prst="rect">
            <a:avLst/>
          </a:prstGeom>
        </p:spPr>
      </p:pic>
      <p:pic>
        <p:nvPicPr>
          <p:cNvPr id="13" name="Picture 12" descr="Chart, diagram&#10;&#10;Description automatically generated with medium confidence">
            <a:extLst>
              <a:ext uri="{FF2B5EF4-FFF2-40B4-BE49-F238E27FC236}">
                <a16:creationId xmlns:a16="http://schemas.microsoft.com/office/drawing/2014/main" id="{6636BECB-56D5-B5BB-C1FF-1D4C32F0D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64" y="1790750"/>
            <a:ext cx="4419600" cy="3472543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A71A90A1-6D2B-3A2F-9130-BDBE6ECDC9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173" y="174211"/>
            <a:ext cx="3914827" cy="30759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56DDF9-31AA-F488-63FF-CCDD0EC9984B}"/>
              </a:ext>
            </a:extLst>
          </p:cNvPr>
          <p:cNvSpPr txBox="1"/>
          <p:nvPr/>
        </p:nvSpPr>
        <p:spPr>
          <a:xfrm>
            <a:off x="2045612" y="4466200"/>
            <a:ext cx="1706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Conversion failed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7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60plus Lv3 </a:t>
            </a:r>
            <a:r>
              <a:rPr lang="en-AU" sz="2400"/>
              <a:t>UNweighted</a:t>
            </a:r>
            <a:endParaRPr lang="en-US" sz="2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9253305" y="4532243"/>
            <a:ext cx="2642995" cy="7896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1&amp;2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4FCFA-5CCB-01B5-5038-CA102F0E8DDE}"/>
              </a:ext>
            </a:extLst>
          </p:cNvPr>
          <p:cNvSpPr txBox="1"/>
          <p:nvPr/>
        </p:nvSpPr>
        <p:spPr>
          <a:xfrm>
            <a:off x="232571" y="5673968"/>
            <a:ext cx="4818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~0.839.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p-value:0.009. Groups are different.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10B52CC-1E54-4BBF-810A-0A96D9621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52" y="3578514"/>
            <a:ext cx="3910423" cy="3072475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0C96C3DC-3DAC-E290-FA85-AC2AA7165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52" y="359412"/>
            <a:ext cx="3910423" cy="3072475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171EA81E-71DA-B463-168C-D131E524C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577" y="359411"/>
            <a:ext cx="3910423" cy="3072475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BD6BA42B-1B50-8E8A-E119-D37C6D89D5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71" y="1724139"/>
            <a:ext cx="4125034" cy="324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0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8717347" cy="1073588"/>
          </a:xfrm>
        </p:spPr>
        <p:txBody>
          <a:bodyPr>
            <a:noAutofit/>
          </a:bodyPr>
          <a:lstStyle/>
          <a:p>
            <a:r>
              <a:rPr lang="en-AU" sz="2800"/>
              <a:t>Male in 60plus PCA test separation using adonis by feeding Euclidean distance matrix to the model.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CD46D-6078-AC2F-CB5A-35C8DE794A2E}"/>
              </a:ext>
            </a:extLst>
          </p:cNvPr>
          <p:cNvSpPr txBox="1"/>
          <p:nvPr/>
        </p:nvSpPr>
        <p:spPr>
          <a:xfrm>
            <a:off x="80171" y="5521568"/>
            <a:ext cx="4818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~. 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p-value. Groups are.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9253305" y="4393096"/>
            <a:ext cx="2642995" cy="92876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1&amp;2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873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8717347" cy="1073588"/>
          </a:xfrm>
        </p:spPr>
        <p:txBody>
          <a:bodyPr>
            <a:noAutofit/>
          </a:bodyPr>
          <a:lstStyle/>
          <a:p>
            <a:r>
              <a:rPr lang="en-AU" sz="2800"/>
              <a:t>.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CD46D-6078-AC2F-CB5A-35C8DE794A2E}"/>
              </a:ext>
            </a:extLst>
          </p:cNvPr>
          <p:cNvSpPr txBox="1"/>
          <p:nvPr/>
        </p:nvSpPr>
        <p:spPr>
          <a:xfrm>
            <a:off x="80171" y="5521568"/>
            <a:ext cx="4818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p-value. Groups are.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9253305" y="3729296"/>
            <a:ext cx="2642995" cy="159256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1&amp;2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title</a:t>
            </a:r>
            <a:endParaRPr lang="en-US" sz="28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EDBD40-7EA2-5086-093E-88FF3E024C43}"/>
              </a:ext>
            </a:extLst>
          </p:cNvPr>
          <p:cNvGrpSpPr/>
          <p:nvPr/>
        </p:nvGrpSpPr>
        <p:grpSpPr>
          <a:xfrm>
            <a:off x="6998679" y="363066"/>
            <a:ext cx="3580000" cy="6131868"/>
            <a:chOff x="4173415" y="545450"/>
            <a:chExt cx="3580000" cy="6131868"/>
          </a:xfrm>
        </p:grpSpPr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id="{611BA4B2-E1E6-7F22-9EF7-531A7BFBBD0E}"/>
                </a:ext>
              </a:extLst>
            </p:cNvPr>
            <p:cNvSpPr/>
            <p:nvPr/>
          </p:nvSpPr>
          <p:spPr>
            <a:xfrm>
              <a:off x="4173415" y="4310402"/>
              <a:ext cx="1019907" cy="389484"/>
            </a:xfrm>
            <a:prstGeom prst="wedgeRoundRectCallout">
              <a:avLst>
                <a:gd name="adj1" fmla="val -11441"/>
                <a:gd name="adj2" fmla="val 39354"/>
                <a:gd name="adj3" fmla="val 16667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i="0" u="none" strike="noStrike" dirty="0">
                  <a:solidFill>
                    <a:schemeClr val="accent1">
                      <a:lumMod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Ag traits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305F387C-7912-4DFD-71B9-C06A11207B3D}"/>
                </a:ext>
              </a:extLst>
            </p:cNvPr>
            <p:cNvSpPr/>
            <p:nvPr/>
          </p:nvSpPr>
          <p:spPr>
            <a:xfrm>
              <a:off x="4173415" y="1141689"/>
              <a:ext cx="1019907" cy="389484"/>
            </a:xfrm>
            <a:prstGeom prst="wedgeRoundRectCallout">
              <a:avLst>
                <a:gd name="adj1" fmla="val -11441"/>
                <a:gd name="adj2" fmla="val 39354"/>
                <a:gd name="adj3" fmla="val 16667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i="0" u="none" strike="noStrike" dirty="0">
                  <a:solidFill>
                    <a:schemeClr val="accent1">
                      <a:lumMod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HT traits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5255C755-01C5-4B9C-FE17-C5DC626B2B36}"/>
                </a:ext>
              </a:extLst>
            </p:cNvPr>
            <p:cNvSpPr/>
            <p:nvPr/>
          </p:nvSpPr>
          <p:spPr>
            <a:xfrm rot="10800000" flipH="1">
              <a:off x="5128845" y="545450"/>
              <a:ext cx="193432" cy="158195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011F3F1D-5F4C-BAAD-C595-C44495ECF5EE}"/>
                </a:ext>
              </a:extLst>
            </p:cNvPr>
            <p:cNvSpPr/>
            <p:nvPr/>
          </p:nvSpPr>
          <p:spPr>
            <a:xfrm rot="10800000" flipH="1">
              <a:off x="5128844" y="2695653"/>
              <a:ext cx="205155" cy="361689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F0FFBCA-FAB8-8E19-9620-13E361FF3C57}"/>
                </a:ext>
              </a:extLst>
            </p:cNvPr>
            <p:cNvSpPr/>
            <p:nvPr/>
          </p:nvSpPr>
          <p:spPr>
            <a:xfrm>
              <a:off x="5459085" y="2420954"/>
              <a:ext cx="2294330" cy="4256364"/>
            </a:xfrm>
            <a:prstGeom prst="roundRect">
              <a:avLst>
                <a:gd name="adj" fmla="val 4431"/>
              </a:avLst>
            </a:prstGeom>
            <a:noFill/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F8D50E-2657-9163-D347-4C4A1137F739}"/>
              </a:ext>
            </a:extLst>
          </p:cNvPr>
          <p:cNvSpPr txBox="1"/>
          <p:nvPr/>
        </p:nvSpPr>
        <p:spPr>
          <a:xfrm>
            <a:off x="375138" y="1531173"/>
            <a:ext cx="3557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Textbox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26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4566" y="1715584"/>
            <a:ext cx="5089071" cy="2888711"/>
          </a:xfrm>
        </p:spPr>
        <p:txBody>
          <a:bodyPr>
            <a:normAutofit/>
          </a:bodyPr>
          <a:lstStyle/>
          <a:p>
            <a:r>
              <a:rPr lang="en-US" altLang="ja-JP" sz="4000"/>
              <a:t>Title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4566" y="4806741"/>
            <a:ext cx="5089071" cy="663402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283222" y="0"/>
            <a:ext cx="2411427" cy="513844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AF850-49DC-22FE-E75A-9463091C4AEB}"/>
              </a:ext>
            </a:extLst>
          </p:cNvPr>
          <p:cNvSpPr/>
          <p:nvPr/>
        </p:nvSpPr>
        <p:spPr>
          <a:xfrm>
            <a:off x="9176368" y="2031101"/>
            <a:ext cx="2411427" cy="48268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43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338" y="1335149"/>
            <a:ext cx="5907186" cy="2670299"/>
          </a:xfrm>
        </p:spPr>
        <p:txBody>
          <a:bodyPr>
            <a:normAutofit/>
          </a:bodyPr>
          <a:lstStyle/>
          <a:p>
            <a:r>
              <a:rPr lang="en-US" altLang="ja-JP" sz="3200"/>
              <a:t>Title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395" y="4240299"/>
            <a:ext cx="5089071" cy="663402"/>
          </a:xfrm>
        </p:spPr>
        <p:txBody>
          <a:bodyPr>
            <a:normAutofit/>
          </a:bodyPr>
          <a:lstStyle/>
          <a:p>
            <a:r>
              <a:rPr lang="en-US" sz="2000"/>
              <a:t>Subtitle 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7994931" y="0"/>
            <a:ext cx="4197069" cy="267029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AF850-49DC-22FE-E75A-9463091C4AEB}"/>
              </a:ext>
            </a:extLst>
          </p:cNvPr>
          <p:cNvSpPr/>
          <p:nvPr/>
        </p:nvSpPr>
        <p:spPr>
          <a:xfrm>
            <a:off x="6724481" y="2051259"/>
            <a:ext cx="2411427" cy="48268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4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9184498" cy="1073588"/>
          </a:xfrm>
        </p:spPr>
        <p:txBody>
          <a:bodyPr>
            <a:noAutofit/>
          </a:bodyPr>
          <a:lstStyle/>
          <a:p>
            <a:r>
              <a:rPr lang="en-AU" sz="2800"/>
              <a:t>Mistake in 40_ordination_NHANES_xxxx found!!</a:t>
            </a:r>
            <a:endParaRPr lang="en-US" sz="2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6641648" y="2278316"/>
            <a:ext cx="2642995" cy="1150684"/>
          </a:xfrm>
          <a:prstGeom prst="roundRect">
            <a:avLst>
              <a:gd name="adj" fmla="val 13722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This must be </a:t>
            </a:r>
            <a:r>
              <a:rPr lang="en-US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, not </a:t>
            </a:r>
            <a:r>
              <a: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!!!!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DD2D1-AF85-2D9F-7941-D99DA8F027E7}"/>
              </a:ext>
            </a:extLst>
          </p:cNvPr>
          <p:cNvSpPr txBox="1"/>
          <p:nvPr/>
        </p:nvSpPr>
        <p:spPr>
          <a:xfrm>
            <a:off x="694250" y="1564549"/>
            <a:ext cx="104921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# Convert the GLU_index as a factor to plot it in order.</a:t>
            </a:r>
          </a:p>
          <a:p>
            <a:r>
              <a:rPr lang="en-US" sz="1600">
                <a:latin typeface="Consolas" panose="020B0609020204030204" pitchFamily="49" charset="0"/>
              </a:rPr>
              <a:t>  loaded_glu_u$GLU_index &lt;- factor(loaded_glu_u$GLU_index, </a:t>
            </a:r>
            <a:r>
              <a:rPr lang="en-US" sz="1600" b="1" strike="sngStrike">
                <a:solidFill>
                  <a:srgbClr val="FF0000"/>
                </a:solidFill>
                <a:latin typeface="Consolas" panose="020B0609020204030204" pitchFamily="49" charset="0"/>
              </a:rPr>
              <a:t>labels</a:t>
            </a:r>
            <a:r>
              <a:rPr lang="en-US" sz="1600">
                <a:latin typeface="Consolas" panose="020B0609020204030204" pitchFamily="49" charset="0"/>
              </a:rPr>
              <a:t>= c("Normal", "Prediabetic", "Diabetic"))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6DC44-FABD-7449-4C65-3D68BBA30449}"/>
              </a:ext>
            </a:extLst>
          </p:cNvPr>
          <p:cNvSpPr txBox="1"/>
          <p:nvPr/>
        </p:nvSpPr>
        <p:spPr>
          <a:xfrm>
            <a:off x="694250" y="4046956"/>
            <a:ext cx="104921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# Change the plot colors so that new figures with correct levels can be distinguished from the incorrect ones…</a:t>
            </a:r>
          </a:p>
          <a:p>
            <a:r>
              <a:rPr lang="en-US" sz="1600">
                <a:latin typeface="Consolas" panose="020B0609020204030204" pitchFamily="49" charset="0"/>
              </a:rPr>
              <a:t>colors c("turquoise2", "goldenrod3", "mediumvioletred“) --&gt; replaced with c("steelblue3", "gold3", "hotpink“)</a:t>
            </a:r>
          </a:p>
        </p:txBody>
      </p:sp>
    </p:spTree>
    <p:extLst>
      <p:ext uri="{BB962C8B-B14F-4D97-AF65-F5344CB8AC3E}">
        <p14:creationId xmlns:p14="http://schemas.microsoft.com/office/powerpoint/2010/main" val="676462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Lv2 </a:t>
            </a:r>
            <a:r>
              <a:rPr lang="en-AU" sz="2400"/>
              <a:t>WEIGHTED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CD46D-6078-AC2F-CB5A-35C8DE794A2E}"/>
              </a:ext>
            </a:extLst>
          </p:cNvPr>
          <p:cNvSpPr txBox="1"/>
          <p:nvPr/>
        </p:nvSpPr>
        <p:spPr>
          <a:xfrm>
            <a:off x="80171" y="5521568"/>
            <a:ext cx="4818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~0.3.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0.02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Groups are different.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E739CC6E-EA40-E8AC-E26E-50155BB3C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1" y="1536141"/>
            <a:ext cx="4818185" cy="3785717"/>
          </a:xfrm>
          <a:prstGeom prst="rect">
            <a:avLst/>
          </a:prstGeom>
        </p:spPr>
      </p:pic>
      <p:pic>
        <p:nvPicPr>
          <p:cNvPr id="14" name="Picture 13" descr="Chart, bubble chart&#10;&#10;Description automatically generated">
            <a:extLst>
              <a:ext uri="{FF2B5EF4-FFF2-40B4-BE49-F238E27FC236}">
                <a16:creationId xmlns:a16="http://schemas.microsoft.com/office/drawing/2014/main" id="{DE395726-4225-40B1-D2D4-4BB78CA32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95" y="3560085"/>
            <a:ext cx="4071752" cy="3199234"/>
          </a:xfrm>
          <a:prstGeom prst="rect">
            <a:avLst/>
          </a:prstGeom>
        </p:spPr>
      </p:pic>
      <p:pic>
        <p:nvPicPr>
          <p:cNvPr id="19" name="Picture 18" descr="Chart, bubble chart&#10;&#10;Description automatically generated">
            <a:extLst>
              <a:ext uri="{FF2B5EF4-FFF2-40B4-BE49-F238E27FC236}">
                <a16:creationId xmlns:a16="http://schemas.microsoft.com/office/drawing/2014/main" id="{6AF0A0F7-3444-78E3-4A85-5B78A579F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96" y="136394"/>
            <a:ext cx="4071752" cy="3199234"/>
          </a:xfrm>
          <a:prstGeom prst="rect">
            <a:avLst/>
          </a:prstGeom>
        </p:spPr>
      </p:pic>
      <p:pic>
        <p:nvPicPr>
          <p:cNvPr id="16" name="Picture 15" descr="Chart, bubble chart&#10;&#10;Description automatically generated">
            <a:extLst>
              <a:ext uri="{FF2B5EF4-FFF2-40B4-BE49-F238E27FC236}">
                <a16:creationId xmlns:a16="http://schemas.microsoft.com/office/drawing/2014/main" id="{7F840C8B-4289-1D5D-CD50-863E3981A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471" y="136394"/>
            <a:ext cx="4071752" cy="319923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9253305" y="3729296"/>
            <a:ext cx="2642995" cy="159256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1&amp;2 biplot separated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2&amp;4 biplot separated </a:t>
            </a:r>
            <a:r>
              <a:rPr lang="en-US" sz="1600">
                <a:solidFill>
                  <a:srgbClr val="C71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Diabetic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group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1B0C0C93-410D-30D4-8787-AA0DBA4D37E9}"/>
              </a:ext>
            </a:extLst>
          </p:cNvPr>
          <p:cNvSpPr/>
          <p:nvPr/>
        </p:nvSpPr>
        <p:spPr>
          <a:xfrm>
            <a:off x="2907563" y="624756"/>
            <a:ext cx="7339680" cy="5970401"/>
          </a:xfrm>
          <a:prstGeom prst="mathMultiply">
            <a:avLst>
              <a:gd name="adj1" fmla="val 16528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levels of GLU_index is incorrect!!</a:t>
            </a:r>
            <a:endParaRPr lang="en-US" sz="160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085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Lv2 </a:t>
            </a:r>
            <a:r>
              <a:rPr lang="en-AU" sz="2400"/>
              <a:t>UNweighted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4DFD7-0F12-1F2C-D0DE-1BF066B8415D}"/>
              </a:ext>
            </a:extLst>
          </p:cNvPr>
          <p:cNvSpPr txBox="1"/>
          <p:nvPr/>
        </p:nvSpPr>
        <p:spPr>
          <a:xfrm>
            <a:off x="334872" y="5317153"/>
            <a:ext cx="4818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~0.7.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p-value 0.02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Groups are different!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F7DD2D13-6048-098B-E1DA-60395BA2D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20" y="1486340"/>
            <a:ext cx="4635070" cy="3641841"/>
          </a:xfrm>
          <a:prstGeom prst="rect">
            <a:avLst/>
          </a:prstGeom>
        </p:spPr>
      </p:pic>
      <p:pic>
        <p:nvPicPr>
          <p:cNvPr id="11" name="Picture 1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12E1B11-5608-0736-CE2E-BBE31F902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90" y="323962"/>
            <a:ext cx="4103085" cy="3223852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2EE5997B-C03F-72B2-79F8-1B61BB099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323" y="3608933"/>
            <a:ext cx="4103083" cy="3223851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C1AE09D-0FEF-C9D1-77BE-FA55090DB9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023" y="323962"/>
            <a:ext cx="4103085" cy="3223852"/>
          </a:xfrm>
          <a:prstGeom prst="rect">
            <a:avLst/>
          </a:prstGeom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54004E50-C47A-5218-A889-6C92CA2C860D}"/>
              </a:ext>
            </a:extLst>
          </p:cNvPr>
          <p:cNvSpPr/>
          <p:nvPr/>
        </p:nvSpPr>
        <p:spPr>
          <a:xfrm>
            <a:off x="2907563" y="624756"/>
            <a:ext cx="7339680" cy="5970401"/>
          </a:xfrm>
          <a:prstGeom prst="mathMultiply">
            <a:avLst>
              <a:gd name="adj1" fmla="val 16528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levels of GLU_index is incorrect!!</a:t>
            </a:r>
            <a:endParaRPr lang="en-US" sz="160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070" y="859766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Lv2 and Lv3 – more variance explained?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501A5-AAA4-75D0-87F8-EA5186054F67}"/>
              </a:ext>
            </a:extLst>
          </p:cNvPr>
          <p:cNvSpPr txBox="1"/>
          <p:nvPr/>
        </p:nvSpPr>
        <p:spPr>
          <a:xfrm>
            <a:off x="6564018" y="2551837"/>
            <a:ext cx="46557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Kind of yes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Axis 1 of Lv3 weighted is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Lv2 weighted is as good as Lv4 weighted.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general, PCoA with weighted (unifrac distance) is better than unweighted.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610D3DE-A34B-84E7-8B0B-C890E6D12D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191680"/>
              </p:ext>
            </p:extLst>
          </p:nvPr>
        </p:nvGraphicFramePr>
        <p:xfrm>
          <a:off x="850006" y="2048409"/>
          <a:ext cx="5107389" cy="4287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8602F27-9316-DA12-7258-4B2046001393}"/>
              </a:ext>
            </a:extLst>
          </p:cNvPr>
          <p:cNvSpPr/>
          <p:nvPr/>
        </p:nvSpPr>
        <p:spPr>
          <a:xfrm>
            <a:off x="9471991" y="5307495"/>
            <a:ext cx="3034748" cy="1470992"/>
          </a:xfrm>
          <a:prstGeom prst="mathMultiply">
            <a:avLst>
              <a:gd name="adj1" fmla="val 16528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levels of GLU_index is incorrect, but the results (var explained) itself is not wrong.</a:t>
            </a:r>
            <a:endParaRPr lang="en-US" sz="160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316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Lv3 </a:t>
            </a:r>
            <a:r>
              <a:rPr lang="en-AU" sz="2400"/>
              <a:t>WEIGHTED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33150D-7B7E-C35B-620F-5EC67B643F26}"/>
              </a:ext>
            </a:extLst>
          </p:cNvPr>
          <p:cNvSpPr txBox="1"/>
          <p:nvPr/>
        </p:nvSpPr>
        <p:spPr>
          <a:xfrm>
            <a:off x="181955" y="5537233"/>
            <a:ext cx="4818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~0.49.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0.054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Groups are borderline different.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3A87B11-353A-9EC5-2C03-C12665DEB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5" y="1715382"/>
            <a:ext cx="4686305" cy="368209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A44319-E563-A92F-3142-ED1E99BD0BB4}"/>
              </a:ext>
            </a:extLst>
          </p:cNvPr>
          <p:cNvSpPr/>
          <p:nvPr/>
        </p:nvSpPr>
        <p:spPr>
          <a:xfrm>
            <a:off x="1622917" y="5104506"/>
            <a:ext cx="1422444" cy="292973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Chart, bubble chart&#10;&#10;Description automatically generated">
            <a:extLst>
              <a:ext uri="{FF2B5EF4-FFF2-40B4-BE49-F238E27FC236}">
                <a16:creationId xmlns:a16="http://schemas.microsoft.com/office/drawing/2014/main" id="{A5913475-BBCA-7546-9DA8-B5D4D8461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46" y="217292"/>
            <a:ext cx="4057776" cy="3188252"/>
          </a:xfrm>
          <a:prstGeom prst="rect">
            <a:avLst/>
          </a:prstGeom>
        </p:spPr>
      </p:pic>
      <p:pic>
        <p:nvPicPr>
          <p:cNvPr id="8" name="Picture 7" descr="Chart, diagram&#10;&#10;Description automatically generated with medium confidence">
            <a:extLst>
              <a:ext uri="{FF2B5EF4-FFF2-40B4-BE49-F238E27FC236}">
                <a16:creationId xmlns:a16="http://schemas.microsoft.com/office/drawing/2014/main" id="{4F905B3E-D548-E213-4568-097B36592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117" y="217292"/>
            <a:ext cx="4057776" cy="3188252"/>
          </a:xfrm>
          <a:prstGeom prst="rect">
            <a:avLst/>
          </a:prstGeom>
        </p:spPr>
      </p:pic>
      <p:pic>
        <p:nvPicPr>
          <p:cNvPr id="17" name="Picture 16" descr="Chart, bubble chart&#10;&#10;Description automatically generated">
            <a:extLst>
              <a:ext uri="{FF2B5EF4-FFF2-40B4-BE49-F238E27FC236}">
                <a16:creationId xmlns:a16="http://schemas.microsoft.com/office/drawing/2014/main" id="{20A60C9E-0CF8-9C64-994A-EB403971B4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46" y="3510379"/>
            <a:ext cx="4057777" cy="3188253"/>
          </a:xfrm>
          <a:prstGeom prst="rect">
            <a:avLst/>
          </a:prstGeom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AD46F965-6884-C2D2-B78A-1AEAF34D1BCA}"/>
              </a:ext>
            </a:extLst>
          </p:cNvPr>
          <p:cNvSpPr/>
          <p:nvPr/>
        </p:nvSpPr>
        <p:spPr>
          <a:xfrm>
            <a:off x="2907563" y="624756"/>
            <a:ext cx="7339680" cy="5970401"/>
          </a:xfrm>
          <a:prstGeom prst="mathMultiply">
            <a:avLst>
              <a:gd name="adj1" fmla="val 16528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levels of GLU_index is incorrect!!</a:t>
            </a:r>
            <a:endParaRPr lang="en-US" sz="160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745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DCD3BF14-1C02-3711-D283-2FBBD7CFD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18" y="129336"/>
            <a:ext cx="4162835" cy="32707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Lv3 </a:t>
            </a:r>
            <a:r>
              <a:rPr lang="en-AU" sz="2400"/>
              <a:t>UNweighted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9A566-9B0C-BCE9-40B9-3320313AE6F0}"/>
              </a:ext>
            </a:extLst>
          </p:cNvPr>
          <p:cNvSpPr txBox="1"/>
          <p:nvPr/>
        </p:nvSpPr>
        <p:spPr>
          <a:xfrm>
            <a:off x="152861" y="5636589"/>
            <a:ext cx="4818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~0.57.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p-value 0.03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Groups are different!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3B3066F6-16B6-0417-319F-39B983860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4738"/>
            <a:ext cx="4686306" cy="3682097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1573439A-CFED-05AC-936E-120D0E890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954" y="124793"/>
            <a:ext cx="4162835" cy="3270799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0B2699D5-0B54-649A-9123-67355D1ECD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18" y="3462408"/>
            <a:ext cx="4162835" cy="3270799"/>
          </a:xfrm>
          <a:prstGeom prst="rect">
            <a:avLst/>
          </a:prstGeom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6E0FDDD7-0740-2F5B-136B-5507594997C7}"/>
              </a:ext>
            </a:extLst>
          </p:cNvPr>
          <p:cNvSpPr/>
          <p:nvPr/>
        </p:nvSpPr>
        <p:spPr>
          <a:xfrm>
            <a:off x="2907563" y="624756"/>
            <a:ext cx="7339680" cy="5970401"/>
          </a:xfrm>
          <a:prstGeom prst="mathMultiply">
            <a:avLst>
              <a:gd name="adj1" fmla="val 16528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levels of GLU_index is incorrect!!</a:t>
            </a:r>
            <a:endParaRPr lang="en-US" sz="160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674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Lv4 WEIGHTED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99445-B8A0-C64E-9D78-D34A43FB110A}"/>
              </a:ext>
            </a:extLst>
          </p:cNvPr>
          <p:cNvSpPr txBox="1"/>
          <p:nvPr/>
        </p:nvSpPr>
        <p:spPr>
          <a:xfrm>
            <a:off x="152714" y="5511194"/>
            <a:ext cx="4818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~0.18.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0.05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Groups are borderline different.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F8A1EF-662B-9D5F-8625-FCAEACE997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1"/>
          <a:stretch/>
        </p:blipFill>
        <p:spPr>
          <a:xfrm>
            <a:off x="152714" y="1739899"/>
            <a:ext cx="4557773" cy="34993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E5800D-02C6-AE93-4DCF-DC20B04D7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206" y="107276"/>
            <a:ext cx="4112988" cy="32110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011A30-4451-C51C-B7B8-8B9BD9D49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976" y="150842"/>
            <a:ext cx="4134795" cy="3211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E4F5DD-CD2F-77A7-0F90-29EC943E7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109" y="3565742"/>
            <a:ext cx="4142604" cy="321106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FE743E-F4FA-717E-C87F-425D9D048111}"/>
              </a:ext>
            </a:extLst>
          </p:cNvPr>
          <p:cNvSpPr/>
          <p:nvPr/>
        </p:nvSpPr>
        <p:spPr>
          <a:xfrm>
            <a:off x="9291942" y="3883843"/>
            <a:ext cx="2642995" cy="9058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3&amp;4 biplot and Axes 2&amp;4 biplot separated </a:t>
            </a:r>
            <a:r>
              <a:rPr lang="en-US" sz="1600">
                <a:solidFill>
                  <a:srgbClr val="C71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Diabetic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group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538D4B-EFBE-25E9-6391-15C12EE8F1FC}"/>
              </a:ext>
            </a:extLst>
          </p:cNvPr>
          <p:cNvSpPr/>
          <p:nvPr/>
        </p:nvSpPr>
        <p:spPr>
          <a:xfrm>
            <a:off x="9291942" y="5593389"/>
            <a:ext cx="2642995" cy="5921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Maybe 3D will work…?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D80DBE2A-D4B4-76B2-A5AE-231A5D4470AD}"/>
              </a:ext>
            </a:extLst>
          </p:cNvPr>
          <p:cNvSpPr/>
          <p:nvPr/>
        </p:nvSpPr>
        <p:spPr>
          <a:xfrm>
            <a:off x="2907563" y="624756"/>
            <a:ext cx="7339680" cy="5970401"/>
          </a:xfrm>
          <a:prstGeom prst="mathMultiply">
            <a:avLst>
              <a:gd name="adj1" fmla="val 16528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levels of GLU_index is incorrect!!</a:t>
            </a:r>
            <a:endParaRPr lang="en-US" sz="160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91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Lv4 </a:t>
            </a:r>
            <a:r>
              <a:rPr lang="en-AU" sz="2400"/>
              <a:t>UNweighted</a:t>
            </a:r>
            <a:endParaRPr lang="en-US" sz="28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ED01E2-C407-8A50-83DB-7D6E7C1717BF}"/>
              </a:ext>
            </a:extLst>
          </p:cNvPr>
          <p:cNvSpPr/>
          <p:nvPr/>
        </p:nvSpPr>
        <p:spPr>
          <a:xfrm>
            <a:off x="8963880" y="3581365"/>
            <a:ext cx="2642995" cy="9058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2&amp;4 biplot separated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E92DB2C-B1FE-77A3-5B6A-C9F0331AAE2F}"/>
              </a:ext>
            </a:extLst>
          </p:cNvPr>
          <p:cNvSpPr/>
          <p:nvPr/>
        </p:nvSpPr>
        <p:spPr>
          <a:xfrm>
            <a:off x="375138" y="5774649"/>
            <a:ext cx="2642995" cy="68307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Unweighted is presence or absence.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1BA5EA-6CE9-9A58-8D93-C0CE7AD4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753" y="3461475"/>
            <a:ext cx="3960127" cy="307305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075C0E-E59B-F810-95C5-5AC6B1A45AB1}"/>
              </a:ext>
            </a:extLst>
          </p:cNvPr>
          <p:cNvSpPr/>
          <p:nvPr/>
        </p:nvSpPr>
        <p:spPr>
          <a:xfrm>
            <a:off x="8860791" y="5440030"/>
            <a:ext cx="2642995" cy="10176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For both weighted and unweighted, Axes 2&amp;4 separated groups.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D6D7D1-4924-419A-CD2A-5C5F0B57F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76" y="1863356"/>
            <a:ext cx="4489015" cy="35038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4CFF72-2CF5-5B0C-C585-EA160FFF88C8}"/>
              </a:ext>
            </a:extLst>
          </p:cNvPr>
          <p:cNvSpPr txBox="1"/>
          <p:nvPr/>
        </p:nvSpPr>
        <p:spPr>
          <a:xfrm>
            <a:off x="1305628" y="7076935"/>
            <a:ext cx="48181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~0.27.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0.05. Groups are borderline different.  But in this,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Prediabetic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looks different from the others.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6F53F-A5DC-3ADB-6849-2D2BF83E5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301" y="163685"/>
            <a:ext cx="3933030" cy="3075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3E5D20-70A1-3228-8D69-CADB0A470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3527" y="163685"/>
            <a:ext cx="3977522" cy="3073059"/>
          </a:xfrm>
          <a:prstGeom prst="rect">
            <a:avLst/>
          </a:prstGeom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AEFC09B9-E52F-7F3C-3AC7-5D86C6561136}"/>
              </a:ext>
            </a:extLst>
          </p:cNvPr>
          <p:cNvSpPr/>
          <p:nvPr/>
        </p:nvSpPr>
        <p:spPr>
          <a:xfrm>
            <a:off x="2907563" y="624756"/>
            <a:ext cx="7339680" cy="5970401"/>
          </a:xfrm>
          <a:prstGeom prst="mathMultiply">
            <a:avLst>
              <a:gd name="adj1" fmla="val 16528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levels of GLU_index is incorrect!!</a:t>
            </a:r>
            <a:endParaRPr lang="en-US" sz="160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648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Lv5</a:t>
            </a:r>
            <a:endParaRPr lang="en-US" sz="2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3520D3-50FC-FDEE-1A7C-7C9D11A44E4C}"/>
              </a:ext>
            </a:extLst>
          </p:cNvPr>
          <p:cNvGrpSpPr/>
          <p:nvPr/>
        </p:nvGrpSpPr>
        <p:grpSpPr>
          <a:xfrm>
            <a:off x="375138" y="1301469"/>
            <a:ext cx="5264721" cy="4459452"/>
            <a:chOff x="375138" y="1301469"/>
            <a:chExt cx="5264721" cy="44594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F8D50E-2657-9163-D347-4C4A1137F739}"/>
                </a:ext>
              </a:extLst>
            </p:cNvPr>
            <p:cNvSpPr txBox="1"/>
            <p:nvPr/>
          </p:nvSpPr>
          <p:spPr>
            <a:xfrm>
              <a:off x="375138" y="1301469"/>
              <a:ext cx="50477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Lv5_ord_WEIGHTED, no error in ordination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78A60B-3414-6D11-F7A3-727966B3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138" y="1640023"/>
              <a:ext cx="5264721" cy="412089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7B9C88-C6E2-36D5-6282-6C578AA1928B}"/>
              </a:ext>
            </a:extLst>
          </p:cNvPr>
          <p:cNvGrpSpPr/>
          <p:nvPr/>
        </p:nvGrpSpPr>
        <p:grpSpPr>
          <a:xfrm>
            <a:off x="5994861" y="1301469"/>
            <a:ext cx="5268223" cy="4459452"/>
            <a:chOff x="5994861" y="1301469"/>
            <a:chExt cx="5268223" cy="44594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AB456-1F6B-EE8C-3855-3A8365316ED4}"/>
                </a:ext>
              </a:extLst>
            </p:cNvPr>
            <p:cNvSpPr txBox="1"/>
            <p:nvPr/>
          </p:nvSpPr>
          <p:spPr>
            <a:xfrm>
              <a:off x="5994861" y="1301469"/>
              <a:ext cx="31089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Lv5_ord_UNweighted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3B14B1-277C-F21A-7733-DE4640E5D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4861" y="1640023"/>
              <a:ext cx="5268223" cy="412089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CB3C004-B98B-4E00-B69C-3DC8ADFED1D9}"/>
              </a:ext>
            </a:extLst>
          </p:cNvPr>
          <p:cNvSpPr txBox="1"/>
          <p:nvPr/>
        </p:nvSpPr>
        <p:spPr>
          <a:xfrm>
            <a:off x="375137" y="5742152"/>
            <a:ext cx="4818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~0.10.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0.08. Groups are almost borderline different.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D549F3-2D59-CB1C-C86C-AADB65E9ED71}"/>
              </a:ext>
            </a:extLst>
          </p:cNvPr>
          <p:cNvSpPr txBox="1"/>
          <p:nvPr/>
        </p:nvSpPr>
        <p:spPr>
          <a:xfrm>
            <a:off x="5994861" y="5742151"/>
            <a:ext cx="4818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~0.50.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0.05. Groups are borderline different.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92474935-3233-80FC-722C-160BE1B3D7D3}"/>
              </a:ext>
            </a:extLst>
          </p:cNvPr>
          <p:cNvSpPr/>
          <p:nvPr/>
        </p:nvSpPr>
        <p:spPr>
          <a:xfrm>
            <a:off x="2907563" y="624756"/>
            <a:ext cx="7339680" cy="5970401"/>
          </a:xfrm>
          <a:prstGeom prst="mathMultiply">
            <a:avLst>
              <a:gd name="adj1" fmla="val 16528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levels of GLU_index is incorrect!!</a:t>
            </a:r>
            <a:endParaRPr lang="en-US" sz="160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25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Males in 60s Lv4 and Lv5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B8C57-DF27-E4A7-7428-2CEA5F73D54C}"/>
              </a:ext>
            </a:extLst>
          </p:cNvPr>
          <p:cNvSpPr txBox="1"/>
          <p:nvPr/>
        </p:nvSpPr>
        <p:spPr>
          <a:xfrm>
            <a:off x="2540000" y="2151727"/>
            <a:ext cx="6819899" cy="25545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Ordination results are influenced by 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food tree level and 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whether weighted or unweighted unifrac distance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used.</a:t>
            </a: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at level 4 and level 5, the three GLU index groups are almost different, while their dispersions are not different. 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91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Males in 60s Lv6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F8D50E-2657-9163-D347-4C4A1137F739}"/>
              </a:ext>
            </a:extLst>
          </p:cNvPr>
          <p:cNvSpPr txBox="1"/>
          <p:nvPr/>
        </p:nvSpPr>
        <p:spPr>
          <a:xfrm>
            <a:off x="375138" y="1573013"/>
            <a:ext cx="114417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ordinated_w &lt;- phyloseq::ordinate(phyfoods, method="PCoA", distance="unifrac", weighted=TRUE) 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GIVES ERROR...</a:t>
            </a:r>
          </a:p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Error in h(simpleError(msg, call)) : 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error in evaluating the argument 'x' in selecting a method for function 'colSums': subscript out of bounds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043152-2F5F-7D8F-8AA5-DDE5D2954915}"/>
              </a:ext>
            </a:extLst>
          </p:cNvPr>
          <p:cNvSpPr txBox="1"/>
          <p:nvPr/>
        </p:nvSpPr>
        <p:spPr>
          <a:xfrm>
            <a:off x="375138" y="3715328"/>
            <a:ext cx="6626303" cy="8309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Lv6 food tree can be visualized with no problem, but ordination cannot be done…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998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Males in 60s PCA Nutrients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C83B8-A440-6A90-E2C7-E9329C724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73"/>
          <a:stretch/>
        </p:blipFill>
        <p:spPr>
          <a:xfrm>
            <a:off x="457317" y="1767944"/>
            <a:ext cx="5588774" cy="4442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012E95-4EFE-6D6F-2772-7995FE4A56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69"/>
          <a:stretch/>
        </p:blipFill>
        <p:spPr>
          <a:xfrm>
            <a:off x="6096000" y="1767944"/>
            <a:ext cx="5553132" cy="444235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06A750-1DE1-9D6F-AC50-071DB64A2317}"/>
              </a:ext>
            </a:extLst>
          </p:cNvPr>
          <p:cNvSpPr/>
          <p:nvPr/>
        </p:nvSpPr>
        <p:spPr>
          <a:xfrm>
            <a:off x="5441262" y="572474"/>
            <a:ext cx="6207870" cy="76395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Prediabetic and Diabetic has points in the top right direction. That is associated with higher general food intake..? TFAT, SODI, etc.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21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Males in 60s BMI</a:t>
            </a:r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06A750-1DE1-9D6F-AC50-071DB64A2317}"/>
              </a:ext>
            </a:extLst>
          </p:cNvPr>
          <p:cNvSpPr/>
          <p:nvPr/>
        </p:nvSpPr>
        <p:spPr>
          <a:xfrm>
            <a:off x="6715103" y="5074276"/>
            <a:ext cx="4504691" cy="13070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Diabetic group has a higher mean BMI than Prediabetic and Normal group.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5894FF-A850-AE28-9EFD-0E805198F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07" y="1721912"/>
            <a:ext cx="5419725" cy="4619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F11CED-A835-F499-C11A-281B7FC123DD}"/>
              </a:ext>
            </a:extLst>
          </p:cNvPr>
          <p:cNvSpPr txBox="1"/>
          <p:nvPr/>
        </p:nvSpPr>
        <p:spPr>
          <a:xfrm>
            <a:off x="6564018" y="1336431"/>
            <a:ext cx="46557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ANOVA – significant (p-value=0.0026).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Diabetic is different from Normal and Prediabetic, but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Normal and Prediabetic are not different.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FF022-95CE-4B42-662C-19BCA0A7441A}"/>
              </a:ext>
            </a:extLst>
          </p:cNvPr>
          <p:cNvSpPr txBox="1"/>
          <p:nvPr/>
        </p:nvSpPr>
        <p:spPr>
          <a:xfrm>
            <a:off x="6715103" y="2997802"/>
            <a:ext cx="51720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data:  df$BMXBMI and df$GLU_index 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            Normal Prediabetic</a:t>
            </a:r>
          </a:p>
          <a:p>
            <a:r>
              <a:rPr lang="en-US" sz="1400">
                <a:latin typeface="Consolas" panose="020B0609020204030204" pitchFamily="49" charset="0"/>
              </a:rPr>
              <a:t>Prediabetic 0.2471 -          </a:t>
            </a:r>
          </a:p>
          <a:p>
            <a:r>
              <a:rPr lang="en-US" sz="1400">
                <a:latin typeface="Consolas" panose="020B0609020204030204" pitchFamily="49" charset="0"/>
              </a:rPr>
              <a:t>Diabetic    0.0036 0.0115 </a:t>
            </a:r>
          </a:p>
        </p:txBody>
      </p:sp>
    </p:spTree>
    <p:extLst>
      <p:ext uri="{BB962C8B-B14F-4D97-AF65-F5344CB8AC3E}">
        <p14:creationId xmlns:p14="http://schemas.microsoft.com/office/powerpoint/2010/main" val="2020548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Males in 60s KCAL</a:t>
            </a:r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06A750-1DE1-9D6F-AC50-071DB64A2317}"/>
              </a:ext>
            </a:extLst>
          </p:cNvPr>
          <p:cNvSpPr/>
          <p:nvPr/>
        </p:nvSpPr>
        <p:spPr>
          <a:xfrm>
            <a:off x="586299" y="4753138"/>
            <a:ext cx="4504691" cy="179838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Calorie intake of Normal, Prediabetic, and Diabetic groups are not different...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11CED-A835-F499-C11A-281B7FC123DD}"/>
              </a:ext>
            </a:extLst>
          </p:cNvPr>
          <p:cNvSpPr txBox="1"/>
          <p:nvPr/>
        </p:nvSpPr>
        <p:spPr>
          <a:xfrm>
            <a:off x="435214" y="1506635"/>
            <a:ext cx="4655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ANOVA – not significant (p-value=0.109).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090C9F-3529-99D0-488E-178EB4E60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67627"/>
            <a:ext cx="4217229" cy="3644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C6B6DA-553F-9241-38E1-155BA37FD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605" y="3944600"/>
            <a:ext cx="3457369" cy="29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8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Diabetic groups by gender and age</a:t>
            </a:r>
            <a:endParaRPr lang="en-US" sz="2800" dirty="0"/>
          </a:p>
        </p:txBody>
      </p:sp>
      <p:pic>
        <p:nvPicPr>
          <p:cNvPr id="21" name="Picture 20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AA82126D-1D8D-DDC8-BD95-A84C3F545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79" y="1526142"/>
            <a:ext cx="4846330" cy="4114808"/>
          </a:xfrm>
          <a:prstGeom prst="rect">
            <a:avLst/>
          </a:prstGeom>
        </p:spPr>
      </p:pic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347EF9B4-E426-396C-95F3-9D41F5C13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00" y="1526142"/>
            <a:ext cx="4846330" cy="411480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DE3218-5C97-8172-0805-13950E12A860}"/>
              </a:ext>
            </a:extLst>
          </p:cNvPr>
          <p:cNvGrpSpPr/>
          <p:nvPr/>
        </p:nvGrpSpPr>
        <p:grpSpPr>
          <a:xfrm>
            <a:off x="9298547" y="4932608"/>
            <a:ext cx="2369712" cy="1161554"/>
            <a:chOff x="991674" y="3923007"/>
            <a:chExt cx="2369712" cy="116155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AEA753E-C82D-E339-4911-30940E618E33}"/>
                </a:ext>
              </a:extLst>
            </p:cNvPr>
            <p:cNvSpPr/>
            <p:nvPr/>
          </p:nvSpPr>
          <p:spPr>
            <a:xfrm>
              <a:off x="991674" y="4167710"/>
              <a:ext cx="2369712" cy="91685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We focused on male &gt;= 60 where diabetes is most common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531FAA2-9D9D-4501-E6E5-B194F22CA0E3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1146220" y="3923007"/>
              <a:ext cx="1030310" cy="24470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6947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60s PCA Nutrients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0117D-8CB8-A89E-66F6-526BBCF44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1681222"/>
            <a:ext cx="6007099" cy="3545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514360-6D14-13FF-3F0A-A420A5790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450" y="1727040"/>
            <a:ext cx="6007097" cy="354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2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6154451" cy="1073588"/>
          </a:xfrm>
        </p:spPr>
        <p:txBody>
          <a:bodyPr>
            <a:noAutofit/>
          </a:bodyPr>
          <a:lstStyle/>
          <a:p>
            <a:r>
              <a:rPr lang="en-AU" sz="2800"/>
              <a:t>Male - Diabetic groups by age</a:t>
            </a:r>
            <a:endParaRPr lang="en-US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DE3218-5C97-8172-0805-13950E12A860}"/>
              </a:ext>
            </a:extLst>
          </p:cNvPr>
          <p:cNvGrpSpPr/>
          <p:nvPr/>
        </p:nvGrpSpPr>
        <p:grpSpPr>
          <a:xfrm>
            <a:off x="8918620" y="2583009"/>
            <a:ext cx="2743199" cy="1512474"/>
            <a:chOff x="946597" y="3657793"/>
            <a:chExt cx="2743199" cy="15124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AEA753E-C82D-E339-4911-30940E618E33}"/>
                </a:ext>
              </a:extLst>
            </p:cNvPr>
            <p:cNvSpPr/>
            <p:nvPr/>
          </p:nvSpPr>
          <p:spPr>
            <a:xfrm>
              <a:off x="946597" y="4167711"/>
              <a:ext cx="2743199" cy="10025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A lot of 80 year-olds.  Perhaps 80 or older were grouped.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531FAA2-9D9D-4501-E6E5-B194F22CA0E3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1461752" y="3657793"/>
              <a:ext cx="856445" cy="50991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850E9B3-246A-43DD-82B1-0C895CCE74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263220"/>
              </p:ext>
            </p:extLst>
          </p:nvPr>
        </p:nvGraphicFramePr>
        <p:xfrm>
          <a:off x="631065" y="2963142"/>
          <a:ext cx="7714446" cy="341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17971F-2B60-321F-1803-B394E4836A70}"/>
              </a:ext>
            </a:extLst>
          </p:cNvPr>
          <p:cNvSpPr txBox="1"/>
          <p:nvPr/>
        </p:nvSpPr>
        <p:spPr>
          <a:xfrm>
            <a:off x="962696" y="1936678"/>
            <a:ext cx="9327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(Age) 60 61 62 63 64 65 66 67 68 69 70 71 72 73 74 75 76 77 78 79 80 </a:t>
            </a:r>
          </a:p>
          <a:p>
            <a:r>
              <a:rPr lang="en-US">
                <a:latin typeface="Consolas" panose="020B0609020204030204" pitchFamily="49" charset="0"/>
              </a:rPr>
              <a:t>(n)   17 22 14 12 13 17 14 11  8 13 15 11 11  9 12 11  9  7  6  5 43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2D8105-3B8C-A023-BBFF-4AC834787AC3}"/>
              </a:ext>
            </a:extLst>
          </p:cNvPr>
          <p:cNvGrpSpPr/>
          <p:nvPr/>
        </p:nvGrpSpPr>
        <p:grpSpPr>
          <a:xfrm>
            <a:off x="8472813" y="4790941"/>
            <a:ext cx="3349993" cy="1584101"/>
            <a:chOff x="500790" y="3843333"/>
            <a:chExt cx="3349993" cy="158410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40A8AE9-8361-2121-F62D-93559908868A}"/>
                </a:ext>
              </a:extLst>
            </p:cNvPr>
            <p:cNvSpPr/>
            <p:nvPr/>
          </p:nvSpPr>
          <p:spPr>
            <a:xfrm>
              <a:off x="631065" y="4167711"/>
              <a:ext cx="3219718" cy="125972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But their Normal/Prediabetic/Diabetics percentages are similar to other ages, so should be OK…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878225-97B7-527B-7BDC-158494EDF6EA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0790" y="3843333"/>
              <a:ext cx="1740134" cy="32437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163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986" y="1715512"/>
            <a:ext cx="7856258" cy="2888711"/>
          </a:xfrm>
        </p:spPr>
        <p:txBody>
          <a:bodyPr>
            <a:normAutofit/>
          </a:bodyPr>
          <a:lstStyle/>
          <a:p>
            <a:r>
              <a:rPr lang="en-US" altLang="ja-JP" sz="4000"/>
              <a:t>Male in 60 and older </a:t>
            </a:r>
            <a:br>
              <a:rPr lang="en-US" altLang="ja-JP" sz="4000"/>
            </a:br>
            <a:r>
              <a:rPr lang="en-US" altLang="ja-JP" sz="4000"/>
              <a:t>(60 plus)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986" y="4806669"/>
            <a:ext cx="7856258" cy="663402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5227455" y="596309"/>
            <a:ext cx="6964545" cy="127420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AF850-49DC-22FE-E75A-9463091C4AEB}"/>
              </a:ext>
            </a:extLst>
          </p:cNvPr>
          <p:cNvSpPr/>
          <p:nvPr/>
        </p:nvSpPr>
        <p:spPr>
          <a:xfrm>
            <a:off x="0" y="5672517"/>
            <a:ext cx="10695214" cy="8044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3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Males in 60 plus, BMI</a:t>
            </a:r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06A750-1DE1-9D6F-AC50-071DB64A2317}"/>
              </a:ext>
            </a:extLst>
          </p:cNvPr>
          <p:cNvSpPr/>
          <p:nvPr/>
        </p:nvSpPr>
        <p:spPr>
          <a:xfrm>
            <a:off x="6715103" y="5074276"/>
            <a:ext cx="4504691" cy="13070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Diabetic group has a higher mean BMI than Prediabetic and Normal group.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11CED-A835-F499-C11A-281B7FC123DD}"/>
              </a:ext>
            </a:extLst>
          </p:cNvPr>
          <p:cNvSpPr txBox="1"/>
          <p:nvPr/>
        </p:nvSpPr>
        <p:spPr>
          <a:xfrm>
            <a:off x="6564018" y="1336431"/>
            <a:ext cx="46557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ANOVA – significant (p-value= 0.0032).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Diabetic is different from Normal and Prediabetic, but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Normal and Prediabetic are not different.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FF022-95CE-4B42-662C-19BCA0A7441A}"/>
              </a:ext>
            </a:extLst>
          </p:cNvPr>
          <p:cNvSpPr txBox="1"/>
          <p:nvPr/>
        </p:nvSpPr>
        <p:spPr>
          <a:xfrm>
            <a:off x="6715103" y="2997802"/>
            <a:ext cx="51720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data:  df$BMXBMI and df$GLU_index 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            Normal Prediabetic</a:t>
            </a:r>
          </a:p>
          <a:p>
            <a:r>
              <a:rPr lang="pt-BR" sz="1400">
                <a:latin typeface="Consolas" panose="020B0609020204030204" pitchFamily="49" charset="0"/>
              </a:rPr>
              <a:t>Prediabetic 0.1716 -          </a:t>
            </a:r>
          </a:p>
          <a:p>
            <a:r>
              <a:rPr lang="pt-BR" sz="1400">
                <a:latin typeface="Consolas" panose="020B0609020204030204" pitchFamily="49" charset="0"/>
              </a:rPr>
              <a:t>Diabetic    0.0033 0.0215</a:t>
            </a:r>
            <a:endParaRPr lang="en-US" sz="1400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F377F4-59D4-0B0A-B3B0-971FF63DA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8" y="1603822"/>
            <a:ext cx="54292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6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Males in 60 plus, KCAL</a:t>
            </a:r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06A750-1DE1-9D6F-AC50-071DB64A2317}"/>
              </a:ext>
            </a:extLst>
          </p:cNvPr>
          <p:cNvSpPr/>
          <p:nvPr/>
        </p:nvSpPr>
        <p:spPr>
          <a:xfrm>
            <a:off x="586299" y="4753138"/>
            <a:ext cx="4504691" cy="179838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Calorie intake of Normal, Prediabetic, and Diabetic groups are not different.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11CED-A835-F499-C11A-281B7FC123DD}"/>
              </a:ext>
            </a:extLst>
          </p:cNvPr>
          <p:cNvSpPr txBox="1"/>
          <p:nvPr/>
        </p:nvSpPr>
        <p:spPr>
          <a:xfrm>
            <a:off x="435214" y="1506635"/>
            <a:ext cx="4655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ANOVA – not significant (p-value=0.308).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Hmm, so no need to control KCAL intake.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C32AF-4ABF-7D93-80B1-0ADB8CBE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517" y="1199814"/>
            <a:ext cx="54197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4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60plus Lv2 </a:t>
            </a:r>
            <a:r>
              <a:rPr lang="en-AU" sz="2400"/>
              <a:t>WEIGHTED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CD46D-6078-AC2F-CB5A-35C8DE794A2E}"/>
              </a:ext>
            </a:extLst>
          </p:cNvPr>
          <p:cNvSpPr txBox="1"/>
          <p:nvPr/>
        </p:nvSpPr>
        <p:spPr>
          <a:xfrm>
            <a:off x="80171" y="5521568"/>
            <a:ext cx="48181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~0.15.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0.04. Groups are different.</a:t>
            </a:r>
          </a:p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pairwise.adonis not significant for any pair.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9054549" y="3565153"/>
            <a:ext cx="2801996" cy="10111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In Axes 2&amp;3 and Axes2&amp;4, Normal subpopulations look distinct.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Chart, diagram, scatter chart&#10;&#10;Description automatically generated">
            <a:extLst>
              <a:ext uri="{FF2B5EF4-FFF2-40B4-BE49-F238E27FC236}">
                <a16:creationId xmlns:a16="http://schemas.microsoft.com/office/drawing/2014/main" id="{DC529580-223E-7D53-85A1-FFD418D91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192" y="153512"/>
            <a:ext cx="4038306" cy="3172955"/>
          </a:xfrm>
          <a:prstGeom prst="rect">
            <a:avLst/>
          </a:prstGeom>
        </p:spPr>
      </p:pic>
      <p:pic>
        <p:nvPicPr>
          <p:cNvPr id="17" name="Picture 16" descr="Chart, diagram, scatter chart&#10;&#10;Description automatically generated">
            <a:extLst>
              <a:ext uri="{FF2B5EF4-FFF2-40B4-BE49-F238E27FC236}">
                <a16:creationId xmlns:a16="http://schemas.microsoft.com/office/drawing/2014/main" id="{5BFB78DF-E595-E192-C1C0-1F7E2D733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1" y="1848521"/>
            <a:ext cx="4326238" cy="3399187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1ADC8666-B1B1-3C9E-2E22-DBAA4A65A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192" y="3531533"/>
            <a:ext cx="4038306" cy="3172955"/>
          </a:xfrm>
          <a:prstGeom prst="rect">
            <a:avLst/>
          </a:prstGeom>
        </p:spPr>
      </p:pic>
      <p:pic>
        <p:nvPicPr>
          <p:cNvPr id="22" name="Picture 21" descr="Chart, scatter chart&#10;&#10;Description automatically generated">
            <a:extLst>
              <a:ext uri="{FF2B5EF4-FFF2-40B4-BE49-F238E27FC236}">
                <a16:creationId xmlns:a16="http://schemas.microsoft.com/office/drawing/2014/main" id="{1943136F-B0CD-3266-CC39-EF92CE7366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051" y="153511"/>
            <a:ext cx="4038306" cy="31729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9D313D-EE40-F043-A52A-FA3CA683AF07}"/>
              </a:ext>
            </a:extLst>
          </p:cNvPr>
          <p:cNvSpPr txBox="1"/>
          <p:nvPr/>
        </p:nvSpPr>
        <p:spPr>
          <a:xfrm>
            <a:off x="604518" y="4539301"/>
            <a:ext cx="2522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Conversion failed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3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60plus Lv2 </a:t>
            </a:r>
            <a:r>
              <a:rPr lang="en-AU" sz="2400"/>
              <a:t>UNweighted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CD46D-6078-AC2F-CB5A-35C8DE794A2E}"/>
              </a:ext>
            </a:extLst>
          </p:cNvPr>
          <p:cNvSpPr txBox="1"/>
          <p:nvPr/>
        </p:nvSpPr>
        <p:spPr>
          <a:xfrm>
            <a:off x="93484" y="5402299"/>
            <a:ext cx="48181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~0.8.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p-value:0.013. Groups are different.</a:t>
            </a:r>
          </a:p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pairwise.adonis not significant for any pair.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9253305" y="4293704"/>
            <a:ext cx="2642995" cy="102815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Axes 1&amp;2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1815F759-CB31-F673-9442-B4CC2EBB4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1" y="1550500"/>
            <a:ext cx="4419607" cy="3472548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ADD8C889-A7B1-AE58-36D1-C3157FC54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669" y="3503731"/>
            <a:ext cx="4007255" cy="3148557"/>
          </a:xfrm>
          <a:prstGeom prst="rect">
            <a:avLst/>
          </a:prstGeom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345A5168-8131-70CC-522C-282E8DA2F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669" y="280443"/>
            <a:ext cx="4007255" cy="3148557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839C166D-78A4-8FB1-0297-ECC15A543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47" y="280443"/>
            <a:ext cx="4007255" cy="314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6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8064A2"/>
      </a:dk2>
      <a:lt2>
        <a:srgbClr val="48ACC6"/>
      </a:lt2>
      <a:accent1>
        <a:srgbClr val="6FDFAA"/>
      </a:accent1>
      <a:accent2>
        <a:srgbClr val="ED7D31"/>
      </a:accent2>
      <a:accent3>
        <a:srgbClr val="C0504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65000"/>
            </a:schemeClr>
          </a:solidFill>
        </a:ln>
      </a:spPr>
      <a:bodyPr rtlCol="0" anchor="ctr"/>
      <a:lstStyle>
        <a:defPPr algn="l">
          <a:defRPr sz="1600" i="0" u="none" strike="noStrike" smtClean="0"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1246</Words>
  <Application>Microsoft Office PowerPoint</Application>
  <PresentationFormat>Widescreen</PresentationFormat>
  <Paragraphs>145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Abadi</vt:lpstr>
      <vt:lpstr>Amasis MT Pro Black</vt:lpstr>
      <vt:lpstr>Arial</vt:lpstr>
      <vt:lpstr>Calibri</vt:lpstr>
      <vt:lpstr>Consolas</vt:lpstr>
      <vt:lpstr>Office Theme</vt:lpstr>
      <vt:lpstr>Ordination with unifrac distance matrix</vt:lpstr>
      <vt:lpstr>Male in 60s Lv2 and Lv3 – more variance explained?</vt:lpstr>
      <vt:lpstr>Diabetic groups by gender and age</vt:lpstr>
      <vt:lpstr>Male - Diabetic groups by age</vt:lpstr>
      <vt:lpstr>Male in 60 and older  (60 plus) </vt:lpstr>
      <vt:lpstr>Males in 60 plus, BMI</vt:lpstr>
      <vt:lpstr>Males in 60 plus, KCAL</vt:lpstr>
      <vt:lpstr>Male in 60plus Lv2 WEIGHTED</vt:lpstr>
      <vt:lpstr>Male in 60plus Lv2 UNweighted</vt:lpstr>
      <vt:lpstr>Male in 60plus Lv3 WEIGHTED</vt:lpstr>
      <vt:lpstr>Male in 60plus Lv3 UNweighted</vt:lpstr>
      <vt:lpstr>Male in 60plus PCA test separation using adonis by feeding Euclidean distance matrix to the model.</vt:lpstr>
      <vt:lpstr>.</vt:lpstr>
      <vt:lpstr>title</vt:lpstr>
      <vt:lpstr>Title</vt:lpstr>
      <vt:lpstr>Title</vt:lpstr>
      <vt:lpstr>Mistake in 40_ordination_NHANES_xxxx found!!</vt:lpstr>
      <vt:lpstr>Male in 60s Lv2 WEIGHTED</vt:lpstr>
      <vt:lpstr>Male in 60s Lv2 UNweighted</vt:lpstr>
      <vt:lpstr>Male in 60s Lv3 WEIGHTED</vt:lpstr>
      <vt:lpstr>Male in 60s Lv3 UNweighted</vt:lpstr>
      <vt:lpstr>Male in 60s Lv4 WEIGHTED</vt:lpstr>
      <vt:lpstr>Male in 60s Lv4 UNweighted</vt:lpstr>
      <vt:lpstr>Male in 60s Lv5</vt:lpstr>
      <vt:lpstr>Males in 60s Lv4 and Lv5</vt:lpstr>
      <vt:lpstr>Males in 60s Lv6</vt:lpstr>
      <vt:lpstr>Males in 60s PCA Nutrients</vt:lpstr>
      <vt:lpstr>Males in 60s BMI</vt:lpstr>
      <vt:lpstr>Males in 60s KCAL</vt:lpstr>
      <vt:lpstr>Male in 60s PCA Nutrients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Sadohara, Rie</dc:creator>
  <cp:lastModifiedBy>Sadohara, Rie</cp:lastModifiedBy>
  <cp:revision>36</cp:revision>
  <dcterms:created xsi:type="dcterms:W3CDTF">2022-10-08T11:32:53Z</dcterms:created>
  <dcterms:modified xsi:type="dcterms:W3CDTF">2022-10-20T08:33:42Z</dcterms:modified>
</cp:coreProperties>
</file>