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1" r:id="rId4"/>
    <p:sldId id="335" r:id="rId5"/>
    <p:sldId id="289" r:id="rId6"/>
    <p:sldId id="290" r:id="rId7"/>
    <p:sldId id="268" r:id="rId8"/>
    <p:sldId id="292" r:id="rId9"/>
    <p:sldId id="296" r:id="rId10"/>
    <p:sldId id="300" r:id="rId11"/>
    <p:sldId id="297" r:id="rId12"/>
    <p:sldId id="302" r:id="rId13"/>
    <p:sldId id="303" r:id="rId14"/>
    <p:sldId id="336" r:id="rId15"/>
    <p:sldId id="299" r:id="rId16"/>
    <p:sldId id="304" r:id="rId17"/>
    <p:sldId id="305" r:id="rId18"/>
    <p:sldId id="313" r:id="rId19"/>
    <p:sldId id="270" r:id="rId20"/>
    <p:sldId id="332" r:id="rId21"/>
    <p:sldId id="337" r:id="rId22"/>
    <p:sldId id="339" r:id="rId23"/>
    <p:sldId id="338" r:id="rId24"/>
    <p:sldId id="340" r:id="rId25"/>
    <p:sldId id="34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1585"/>
    <a:srgbClr val="66CDAA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percentStack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66CDAA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60</c:v>
                </c:pt>
                <c:pt idx="1">
                  <c:v>61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65</c:v>
                </c:pt>
                <c:pt idx="6">
                  <c:v>66</c:v>
                </c:pt>
                <c:pt idx="7">
                  <c:v>67</c:v>
                </c:pt>
                <c:pt idx="8">
                  <c:v>68</c:v>
                </c:pt>
                <c:pt idx="9">
                  <c:v>69</c:v>
                </c:pt>
                <c:pt idx="10">
                  <c:v>70</c:v>
                </c:pt>
                <c:pt idx="11">
                  <c:v>71</c:v>
                </c:pt>
                <c:pt idx="12">
                  <c:v>72</c:v>
                </c:pt>
                <c:pt idx="13">
                  <c:v>73</c:v>
                </c:pt>
                <c:pt idx="14">
                  <c:v>74</c:v>
                </c:pt>
                <c:pt idx="15">
                  <c:v>75</c:v>
                </c:pt>
                <c:pt idx="16">
                  <c:v>76</c:v>
                </c:pt>
                <c:pt idx="17">
                  <c:v>77</c:v>
                </c:pt>
                <c:pt idx="18">
                  <c:v>78</c:v>
                </c:pt>
                <c:pt idx="19">
                  <c:v>79</c:v>
                </c:pt>
                <c:pt idx="20">
                  <c:v>80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4</c:v>
                </c:pt>
                <c:pt idx="1">
                  <c:v>5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5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0</c:v>
                </c:pt>
                <c:pt idx="19">
                  <c:v>2</c:v>
                </c:pt>
                <c:pt idx="2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C3-440B-907B-46A80B7C5E5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Prediabetic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60</c:v>
                </c:pt>
                <c:pt idx="1">
                  <c:v>61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65</c:v>
                </c:pt>
                <c:pt idx="6">
                  <c:v>66</c:v>
                </c:pt>
                <c:pt idx="7">
                  <c:v>67</c:v>
                </c:pt>
                <c:pt idx="8">
                  <c:v>68</c:v>
                </c:pt>
                <c:pt idx="9">
                  <c:v>69</c:v>
                </c:pt>
                <c:pt idx="10">
                  <c:v>70</c:v>
                </c:pt>
                <c:pt idx="11">
                  <c:v>71</c:v>
                </c:pt>
                <c:pt idx="12">
                  <c:v>72</c:v>
                </c:pt>
                <c:pt idx="13">
                  <c:v>73</c:v>
                </c:pt>
                <c:pt idx="14">
                  <c:v>74</c:v>
                </c:pt>
                <c:pt idx="15">
                  <c:v>75</c:v>
                </c:pt>
                <c:pt idx="16">
                  <c:v>76</c:v>
                </c:pt>
                <c:pt idx="17">
                  <c:v>77</c:v>
                </c:pt>
                <c:pt idx="18">
                  <c:v>78</c:v>
                </c:pt>
                <c:pt idx="19">
                  <c:v>79</c:v>
                </c:pt>
                <c:pt idx="20">
                  <c:v>80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7</c:v>
                </c:pt>
                <c:pt idx="1">
                  <c:v>12</c:v>
                </c:pt>
                <c:pt idx="2">
                  <c:v>9</c:v>
                </c:pt>
                <c:pt idx="3">
                  <c:v>1</c:v>
                </c:pt>
                <c:pt idx="4">
                  <c:v>7</c:v>
                </c:pt>
                <c:pt idx="5">
                  <c:v>5</c:v>
                </c:pt>
                <c:pt idx="6">
                  <c:v>11</c:v>
                </c:pt>
                <c:pt idx="7">
                  <c:v>6</c:v>
                </c:pt>
                <c:pt idx="8">
                  <c:v>5</c:v>
                </c:pt>
                <c:pt idx="9">
                  <c:v>10</c:v>
                </c:pt>
                <c:pt idx="10">
                  <c:v>9</c:v>
                </c:pt>
                <c:pt idx="11">
                  <c:v>4</c:v>
                </c:pt>
                <c:pt idx="12">
                  <c:v>8</c:v>
                </c:pt>
                <c:pt idx="13">
                  <c:v>4</c:v>
                </c:pt>
                <c:pt idx="14">
                  <c:v>7</c:v>
                </c:pt>
                <c:pt idx="15">
                  <c:v>6</c:v>
                </c:pt>
                <c:pt idx="16">
                  <c:v>6</c:v>
                </c:pt>
                <c:pt idx="17">
                  <c:v>3</c:v>
                </c:pt>
                <c:pt idx="18">
                  <c:v>4</c:v>
                </c:pt>
                <c:pt idx="19">
                  <c:v>3</c:v>
                </c:pt>
                <c:pt idx="2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C3-440B-907B-46A80B7C5E50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Diabetic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60</c:v>
                </c:pt>
                <c:pt idx="1">
                  <c:v>61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65</c:v>
                </c:pt>
                <c:pt idx="6">
                  <c:v>66</c:v>
                </c:pt>
                <c:pt idx="7">
                  <c:v>67</c:v>
                </c:pt>
                <c:pt idx="8">
                  <c:v>68</c:v>
                </c:pt>
                <c:pt idx="9">
                  <c:v>69</c:v>
                </c:pt>
                <c:pt idx="10">
                  <c:v>70</c:v>
                </c:pt>
                <c:pt idx="11">
                  <c:v>71</c:v>
                </c:pt>
                <c:pt idx="12">
                  <c:v>72</c:v>
                </c:pt>
                <c:pt idx="13">
                  <c:v>73</c:v>
                </c:pt>
                <c:pt idx="14">
                  <c:v>74</c:v>
                </c:pt>
                <c:pt idx="15">
                  <c:v>75</c:v>
                </c:pt>
                <c:pt idx="16">
                  <c:v>76</c:v>
                </c:pt>
                <c:pt idx="17">
                  <c:v>77</c:v>
                </c:pt>
                <c:pt idx="18">
                  <c:v>78</c:v>
                </c:pt>
                <c:pt idx="19">
                  <c:v>79</c:v>
                </c:pt>
                <c:pt idx="20">
                  <c:v>80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7</c:v>
                </c:pt>
                <c:pt idx="4">
                  <c:v>4</c:v>
                </c:pt>
                <c:pt idx="5">
                  <c:v>7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7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2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0</c:v>
                </c:pt>
                <c:pt idx="2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C3-440B-907B-46A80B7C5E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44531208"/>
        <c:axId val="544532520"/>
      </c:barChart>
      <c:catAx>
        <c:axId val="544531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4532520"/>
        <c:crosses val="autoZero"/>
        <c:auto val="1"/>
        <c:lblAlgn val="ctr"/>
        <c:lblOffset val="100"/>
        <c:noMultiLvlLbl val="0"/>
      </c:catAx>
      <c:valAx>
        <c:axId val="544532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4531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DF38-1837-82AC-619E-95DA00512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>
                <a:latin typeface="Amasis MT Pro Black" panose="02040A04050005020304" pitchFamily="18" charset="0"/>
                <a:cs typeface="Aharoni" panose="02010803020104030203" pitchFamily="2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4A95C-E467-D25B-C9C3-E6EFA5B12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9A47-C44E-5618-A194-599D9FBB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D37C2CC6-8D09-460E-A36A-8BF1F4A55F79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CA90F-38AE-6174-640C-229A5E8C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0A4FB-794F-5776-8EED-579C07EF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76EA74F9-FD14-4293-9E29-B117371A6F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2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EE3B-8A99-A183-1E7D-5F7F5A07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F8E3C-D1CB-5938-0C15-77E4FC79E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8768-389B-BF83-A6C2-E9D20493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21B3-CEC4-AE87-3285-FAA1F14C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CE72-4F9E-2D82-1B40-C105289A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2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7F899-FE6A-6C82-7D65-C2FA264A6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E7A26-801F-2DF5-EACA-59682DF23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51F20-59FD-EF88-D975-1B827FF6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44CF6-BD4F-5D80-7EF8-D47070B1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2DA5-9BDA-2A78-9C44-F4BDED9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E56A-A5F2-ED29-A5CE-2B6DEE03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ABBB-98F3-A536-DD1E-D4261317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2A24-7A8A-80AD-6D8F-9FEB759B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D37C2CC6-8D09-460E-A36A-8BF1F4A55F79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E7B8-09D2-9A77-1855-B19ED1CF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4863-9A7D-17D5-5AEC-B1E347B9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76EA74F9-FD14-4293-9E29-B117371A6F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9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603E-ADFF-0C5E-F8F8-2220A410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C2DD-8482-C8AC-20A7-9740FBA4F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90DC-D8F9-8CCD-273A-7B0EE6E2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9436-91F3-705A-E74E-9821ACDE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E070-50C1-71CF-6B1C-0F0F0FC2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C730-D8A4-416C-DE55-48F1B83D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A7CC-6319-6EA6-C87D-C5150B02B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53898-4E69-564E-8041-FD8383B32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06950-4C69-7930-B7AE-BE066046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165C2-B804-BCD8-FA3F-FC81144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B711B-9C00-14D0-4A89-49BB7B5C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953C-1C6E-1810-680B-3501A4EE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9A4B6-6BAB-F767-1AA0-97050F020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C2121-C3E8-DCFC-D8D5-759E40E6B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01827-52AD-77C9-8330-D8701F159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ECE90-D501-764F-C103-B60C90549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98A82-CEDD-A35A-7DB4-CB694A64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58215-BC24-964D-52AA-34F5CE90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31C31-0140-CE25-2EFF-EA473C59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5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BAA-4522-169B-F23D-DB06595A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379D6-BEDD-A3A9-9D7B-73B6346F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47811-A38F-C2F5-2E16-5549799C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73DD2-5DFA-163E-7EA9-FE599203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4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B49C7-F175-7FF3-593F-8B5762CA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5B838-A72E-D16D-E8CA-B8BB1877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2272-8197-E6BC-EF28-130C89FA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6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6F8-4E6A-7649-3E5C-EE90FC11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4D72-6826-1FE3-5CC3-964E77C72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FB242-BEB8-BB33-6CFF-4C17A597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368A-CBEE-B734-3809-F3D5DEA4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16066-87BF-7A7B-9C7C-D7E25DA0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3BCEE-3CBD-D9DD-1A93-8DDC795E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6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59C7-A55F-7473-6088-B3257C37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F554E-5BD6-484F-BBAC-6ACE0859E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E4C07-8EE1-034A-2CA9-95B75DDA2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21F16-C531-B4E2-9A70-00F98761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DB9F-AC5F-A625-4968-14A0A5E2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9F1EA-62D7-D293-8FB0-E8C2D762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1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0A3DB-80AF-B002-FD40-42022F0C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56848-C391-6F0A-9CED-8A303B68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D1DFB-654D-799F-99DF-306AEAE98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2CC6-8D09-460E-A36A-8BF1F4A55F7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BF5E-11C8-974A-49E4-F3391A49C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7B8CE-A894-C4E1-AA38-5ECA9BB6C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986" y="1387928"/>
            <a:ext cx="5089071" cy="2387600"/>
          </a:xfrm>
        </p:spPr>
        <p:txBody>
          <a:bodyPr>
            <a:normAutofit/>
          </a:bodyPr>
          <a:lstStyle/>
          <a:p>
            <a:r>
              <a:rPr lang="en-US" sz="4800"/>
              <a:t>Ordination with unifrac distance matrix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986" y="3814310"/>
            <a:ext cx="5089071" cy="1655762"/>
          </a:xfrm>
        </p:spPr>
        <p:txBody>
          <a:bodyPr>
            <a:normAutofit/>
          </a:bodyPr>
          <a:lstStyle/>
          <a:p>
            <a:r>
              <a:rPr lang="en-US" sz="2000"/>
              <a:t>With various age, gender subgroups and food tree levels 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6270170" y="947057"/>
            <a:ext cx="5921829" cy="59109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5878286" y="0"/>
            <a:ext cx="4816928" cy="64769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1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Lv3 </a:t>
            </a:r>
            <a:r>
              <a:rPr lang="en-AU" sz="2400"/>
              <a:t>WEIGHTED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634AC-AD7A-0B59-4163-7BDF4E651ED8}"/>
              </a:ext>
            </a:extLst>
          </p:cNvPr>
          <p:cNvSpPr txBox="1"/>
          <p:nvPr/>
        </p:nvSpPr>
        <p:spPr>
          <a:xfrm>
            <a:off x="148364" y="5288340"/>
            <a:ext cx="4818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~0.18.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0.06. Groups are borderline but not different.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supposed to do this, but run pairwise adonis 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correct the sample order!)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Prediabetic vs Normal are different (p=0.034) but other pairs are not.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BB573E2C-A836-2EFC-5B19-67CBCBA9B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23" y="3526746"/>
            <a:ext cx="3914827" cy="307593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0DB13DC-3339-D7D8-F827-19B6F52D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22" y="175593"/>
            <a:ext cx="3914827" cy="3075936"/>
          </a:xfrm>
          <a:prstGeom prst="rect">
            <a:avLst/>
          </a:prstGeom>
        </p:spPr>
      </p:pic>
      <p:pic>
        <p:nvPicPr>
          <p:cNvPr id="13" name="Picture 12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6636BECB-56D5-B5BB-C1FF-1D4C32F0D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64" y="1641928"/>
            <a:ext cx="4419600" cy="347254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71A90A1-6D2B-3A2F-9130-BDBE6ECDC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173" y="174211"/>
            <a:ext cx="3914827" cy="30759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56DDF9-31AA-F488-63FF-CCDD0EC9984B}"/>
              </a:ext>
            </a:extLst>
          </p:cNvPr>
          <p:cNvSpPr txBox="1"/>
          <p:nvPr/>
        </p:nvSpPr>
        <p:spPr>
          <a:xfrm>
            <a:off x="2096412" y="4377300"/>
            <a:ext cx="1706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failed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7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Lv3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253305" y="4621695"/>
            <a:ext cx="2642995" cy="7001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1&amp;2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4FCFA-5CCB-01B5-5038-CA102F0E8DDE}"/>
              </a:ext>
            </a:extLst>
          </p:cNvPr>
          <p:cNvSpPr txBox="1"/>
          <p:nvPr/>
        </p:nvSpPr>
        <p:spPr>
          <a:xfrm>
            <a:off x="232571" y="5321856"/>
            <a:ext cx="4818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~0.86.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p-value:0.007. Groups are different.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pairwise adonis 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correct the sample order!)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Prediabetic vs Normal are different (p=0.006) but other pairs are not.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10B52CC-1E54-4BBF-810A-0A96D9621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52" y="3578514"/>
            <a:ext cx="3910423" cy="3072475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C96C3DC-3DAC-E290-FA85-AC2AA7165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52" y="359412"/>
            <a:ext cx="3910423" cy="3072475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71EA81E-71DA-B463-168C-D131E524C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77" y="359411"/>
            <a:ext cx="3910423" cy="3072475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BD6BA42B-1B50-8E8A-E119-D37C6D89D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71" y="1724139"/>
            <a:ext cx="4125034" cy="32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0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8717347" cy="1073588"/>
          </a:xfrm>
        </p:spPr>
        <p:txBody>
          <a:bodyPr>
            <a:noAutofit/>
          </a:bodyPr>
          <a:lstStyle/>
          <a:p>
            <a:r>
              <a:rPr lang="en-AU" sz="2800"/>
              <a:t>If you subset only </a:t>
            </a:r>
            <a:r>
              <a:rPr lang="en-AU" sz="2800">
                <a:solidFill>
                  <a:srgbClr val="0070C0"/>
                </a:solidFill>
              </a:rPr>
              <a:t>Normal</a:t>
            </a:r>
            <a:r>
              <a:rPr lang="en-AU" sz="2800"/>
              <a:t> and </a:t>
            </a:r>
            <a:r>
              <a:rPr lang="en-AU" sz="2800" u="sng">
                <a:solidFill>
                  <a:srgbClr val="C71585"/>
                </a:solidFill>
              </a:rPr>
              <a:t>Diabetic</a:t>
            </a:r>
            <a:r>
              <a:rPr lang="en-AU" sz="2800"/>
              <a:t>, is there a  difference between them? 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295700" y="4525576"/>
            <a:ext cx="48181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~0.15.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p-value: 0.06. Groups are still borderline.. 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Pairwise adonis should return the same results as overall adonis because there are only two groups. And it did with a similar p-value.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6781801" y="6334793"/>
            <a:ext cx="5279600" cy="50577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Should look at Normal vs. Prediabetic.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1AF7E-A4FB-061F-FE98-3369DB4A2D2D}"/>
              </a:ext>
            </a:extLst>
          </p:cNvPr>
          <p:cNvSpPr txBox="1"/>
          <p:nvPr/>
        </p:nvSpPr>
        <p:spPr>
          <a:xfrm>
            <a:off x="5769317" y="4525575"/>
            <a:ext cx="48181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UNweighted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~0.6.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p-value:0.04. Groups are different.. 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Pairwise adonis should return the same results as overall adonis because there are only two groups. And it did with a similar p-value.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Chart, radar chart&#10;&#10;Description automatically generated">
            <a:extLst>
              <a:ext uri="{FF2B5EF4-FFF2-40B4-BE49-F238E27FC236}">
                <a16:creationId xmlns:a16="http://schemas.microsoft.com/office/drawing/2014/main" id="{C2C4D090-DFC8-46A7-6B47-E5801A40E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556" y="1170812"/>
            <a:ext cx="4056497" cy="3187247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34DE0820-8E42-4C32-076C-BEA601A6C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8" y="1170812"/>
            <a:ext cx="4056497" cy="318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7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8717347" cy="1073588"/>
          </a:xfrm>
        </p:spPr>
        <p:txBody>
          <a:bodyPr>
            <a:noAutofit/>
          </a:bodyPr>
          <a:lstStyle/>
          <a:p>
            <a:r>
              <a:rPr lang="en-AU" sz="2800"/>
              <a:t>If you subset only </a:t>
            </a:r>
            <a:r>
              <a:rPr lang="en-AU" sz="2800">
                <a:solidFill>
                  <a:srgbClr val="0070C0"/>
                </a:solidFill>
              </a:rPr>
              <a:t>Normal</a:t>
            </a:r>
            <a:r>
              <a:rPr lang="en-AU" sz="2800"/>
              <a:t> and </a:t>
            </a:r>
            <a:r>
              <a:rPr lang="en-AU" sz="2800" u="sng">
                <a:solidFill>
                  <a:schemeClr val="accent4">
                    <a:lumMod val="75000"/>
                  </a:schemeClr>
                </a:solidFill>
              </a:rPr>
              <a:t>Prediabetic</a:t>
            </a:r>
            <a:r>
              <a:rPr lang="en-AU" sz="2800"/>
              <a:t>, is there a  difference between them? 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295700" y="4525576"/>
            <a:ext cx="48181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~0.5.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p-value: 0.02. Groups are different, as expected. 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Pairwise adonis should return the same results as overall adonis because there are only two groups. And it did with a similar p-value.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1AF7E-A4FB-061F-FE98-3369DB4A2D2D}"/>
              </a:ext>
            </a:extLst>
          </p:cNvPr>
          <p:cNvSpPr txBox="1"/>
          <p:nvPr/>
        </p:nvSpPr>
        <p:spPr>
          <a:xfrm>
            <a:off x="5769317" y="4525575"/>
            <a:ext cx="4993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UNweighted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~0.77.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p-value: ~0.01. Groups are different.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Pairwise adonis should return the same results as overall adonis because there are only two groups. And it did with a similar p-value.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44CDF42-A453-40C8-41F6-196EBE82B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317" y="1336431"/>
            <a:ext cx="4038606" cy="3173190"/>
          </a:xfrm>
          <a:prstGeom prst="rect">
            <a:avLst/>
          </a:prstGeom>
        </p:spPr>
      </p:pic>
      <p:pic>
        <p:nvPicPr>
          <p:cNvPr id="10" name="Picture 9" descr="Chart, diagram, scatter chart&#10;&#10;Description automatically generated">
            <a:extLst>
              <a:ext uri="{FF2B5EF4-FFF2-40B4-BE49-F238E27FC236}">
                <a16:creationId xmlns:a16="http://schemas.microsoft.com/office/drawing/2014/main" id="{A84967DF-5707-EE9C-FCE4-A8C06BDC8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8" y="1336431"/>
            <a:ext cx="4038606" cy="31731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2C268D-EB40-2B00-FEE6-3F0D37BB4ACD}"/>
              </a:ext>
            </a:extLst>
          </p:cNvPr>
          <p:cNvSpPr/>
          <p:nvPr/>
        </p:nvSpPr>
        <p:spPr>
          <a:xfrm>
            <a:off x="6912400" y="6357411"/>
            <a:ext cx="5279600" cy="50577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Yes, they are different!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2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233" y="1579500"/>
            <a:ext cx="6513921" cy="2670299"/>
          </a:xfrm>
        </p:spPr>
        <p:txBody>
          <a:bodyPr>
            <a:normAutofit/>
          </a:bodyPr>
          <a:lstStyle/>
          <a:p>
            <a:r>
              <a:rPr lang="en-US" altLang="ja-JP" sz="4400"/>
              <a:t>Ordination with an Euclidean distance matrix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6143" y="4484650"/>
            <a:ext cx="5089071" cy="663402"/>
          </a:xfrm>
        </p:spPr>
        <p:txBody>
          <a:bodyPr>
            <a:normAutofit/>
          </a:bodyPr>
          <a:lstStyle/>
          <a:p>
            <a:r>
              <a:rPr lang="en-AU" sz="2000"/>
              <a:t>.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 flipV="1">
            <a:off x="5019675" y="5238749"/>
            <a:ext cx="7172325" cy="16192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8076807" y="0"/>
            <a:ext cx="2774191" cy="63351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1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8717347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test separation using adonis by feeding Euclidean distance matrix to the model.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256847" y="2887482"/>
            <a:ext cx="5381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~0.9.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p-value”: 0.08. Groups are </a:t>
            </a:r>
            <a:r>
              <a:rPr lang="en-US" sz="1600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different.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Pairwise.adonis: All pairs are not different (p ~0.14). 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1DB03-2482-69EC-C22D-C0ED3A1F2122}"/>
              </a:ext>
            </a:extLst>
          </p:cNvPr>
          <p:cNvSpPr txBox="1"/>
          <p:nvPr/>
        </p:nvSpPr>
        <p:spPr>
          <a:xfrm>
            <a:off x="256847" y="1474201"/>
            <a:ext cx="101495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dist_matrix_e &lt;- dist(as.data.frame(t(food2)), method = "euclidean", diag = T)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vegan::adonis(DISTANCE_MATRIX, FACTOR, perm=999)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theory, it can handle any distance matrix, even Euclidean.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73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8717347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test separation using adonis by feeding Euclidean distance matrix to the model.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1DB03-2482-69EC-C22D-C0ED3A1F2122}"/>
              </a:ext>
            </a:extLst>
          </p:cNvPr>
          <p:cNvSpPr txBox="1"/>
          <p:nvPr/>
        </p:nvSpPr>
        <p:spPr>
          <a:xfrm>
            <a:off x="256847" y="1474201"/>
            <a:ext cx="10149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Comparison of Unweighted unifrac distance matrix (1) and Euclidean distance matrix (2).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7672C-8453-450D-0746-BCEC0DB50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8" y="1950525"/>
            <a:ext cx="7496175" cy="3267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243A2F-3556-EFB8-432B-71CC12309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892" y="3429000"/>
            <a:ext cx="8248650" cy="324802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22D400-19B0-AAB3-2901-CC84CC554DAE}"/>
              </a:ext>
            </a:extLst>
          </p:cNvPr>
          <p:cNvSpPr/>
          <p:nvPr/>
        </p:nvSpPr>
        <p:spPr>
          <a:xfrm>
            <a:off x="157458" y="5807550"/>
            <a:ext cx="3268895" cy="7876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These two don’t look similar…?!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35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8717347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PCA test separation using adonis by feeding Euclidean distance matrix to the model.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1DB03-2482-69EC-C22D-C0ED3A1F2122}"/>
              </a:ext>
            </a:extLst>
          </p:cNvPr>
          <p:cNvSpPr txBox="1"/>
          <p:nvPr/>
        </p:nvSpPr>
        <p:spPr>
          <a:xfrm>
            <a:off x="256847" y="1474201"/>
            <a:ext cx="10149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Comparison of Euclidean distance matrix (2) and WEIGHTED unifrac distance matrix (3).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243A2F-3556-EFB8-432B-71CC12309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47" y="1925125"/>
            <a:ext cx="8248650" cy="3248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CDFC5D-45F8-E64E-929A-717206BB9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811" y="3387896"/>
            <a:ext cx="7429500" cy="33147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CCDA7A-0326-8571-EE5C-A2DBAC982AD7}"/>
              </a:ext>
            </a:extLst>
          </p:cNvPr>
          <p:cNvSpPr/>
          <p:nvPr/>
        </p:nvSpPr>
        <p:spPr>
          <a:xfrm>
            <a:off x="256847" y="5676900"/>
            <a:ext cx="3268895" cy="7876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Weighted looks closer to Euclidean, unexpectedly.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3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508462" cy="1073588"/>
          </a:xfrm>
        </p:spPr>
        <p:txBody>
          <a:bodyPr>
            <a:noAutofit/>
          </a:bodyPr>
          <a:lstStyle/>
          <a:p>
            <a:r>
              <a:rPr lang="en-AU" sz="2800"/>
              <a:t>What to do next…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5B442-3C02-0497-5541-6D3B3161E00C}"/>
              </a:ext>
            </a:extLst>
          </p:cNvPr>
          <p:cNvSpPr txBox="1"/>
          <p:nvPr/>
        </p:nvSpPr>
        <p:spPr>
          <a:xfrm>
            <a:off x="1282700" y="1850257"/>
            <a:ext cx="8204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>
                <a:latin typeface="Arial" panose="020B0604020202020204" pitchFamily="34" charset="0"/>
                <a:cs typeface="Arial" panose="020B0604020202020204" pitchFamily="34" charset="0"/>
              </a:rPr>
              <a:t>So far, the only subset that showed between-group difference was </a:t>
            </a:r>
          </a:p>
          <a:p>
            <a:r>
              <a:rPr lang="en-AU" sz="2400" b="1">
                <a:latin typeface="Arial" panose="020B0604020202020204" pitchFamily="34" charset="0"/>
                <a:cs typeface="Arial" panose="020B0604020202020204" pitchFamily="34" charset="0"/>
              </a:rPr>
              <a:t>Male in 60plus Lv3 tree with </a:t>
            </a:r>
            <a:r>
              <a:rPr lang="en-AU" sz="2000" b="1">
                <a:latin typeface="Arial" panose="020B0604020202020204" pitchFamily="34" charset="0"/>
                <a:cs typeface="Arial" panose="020B0604020202020204" pitchFamily="34" charset="0"/>
              </a:rPr>
              <a:t>Unweighted unifrac distance.</a:t>
            </a:r>
          </a:p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So… use this subpopulation for now to see the correlation between food variable and PCoA Axis.</a:t>
            </a:r>
          </a:p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063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338" y="1335149"/>
            <a:ext cx="5907186" cy="2670299"/>
          </a:xfrm>
        </p:spPr>
        <p:txBody>
          <a:bodyPr>
            <a:normAutofit/>
          </a:bodyPr>
          <a:lstStyle/>
          <a:p>
            <a:r>
              <a:rPr lang="en-US" sz="4000"/>
              <a:t>Correlation between Axis values and variables (foods)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395" y="4240299"/>
            <a:ext cx="5089071" cy="663402"/>
          </a:xfrm>
        </p:spPr>
        <p:txBody>
          <a:bodyPr>
            <a:normAutofit/>
          </a:bodyPr>
          <a:lstStyle/>
          <a:p>
            <a:r>
              <a:rPr lang="en-US" sz="2000"/>
              <a:t>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7994931" y="0"/>
            <a:ext cx="4197069" cy="26702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6724481" y="2051259"/>
            <a:ext cx="2411427" cy="4826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Diabetic groups by gender and age</a:t>
            </a:r>
            <a:endParaRPr lang="en-US" sz="2800" dirty="0"/>
          </a:p>
        </p:txBody>
      </p:sp>
      <p:pic>
        <p:nvPicPr>
          <p:cNvPr id="21" name="Picture 20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AA82126D-1D8D-DDC8-BD95-A84C3F54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79" y="1526142"/>
            <a:ext cx="4846330" cy="4114808"/>
          </a:xfrm>
          <a:prstGeom prst="rect">
            <a:avLst/>
          </a:prstGeo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347EF9B4-E426-396C-95F3-9D41F5C13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0" y="1526142"/>
            <a:ext cx="4846330" cy="411480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DE3218-5C97-8172-0805-13950E12A860}"/>
              </a:ext>
            </a:extLst>
          </p:cNvPr>
          <p:cNvGrpSpPr/>
          <p:nvPr/>
        </p:nvGrpSpPr>
        <p:grpSpPr>
          <a:xfrm>
            <a:off x="9298547" y="4932608"/>
            <a:ext cx="2369712" cy="1161554"/>
            <a:chOff x="991674" y="3923007"/>
            <a:chExt cx="2369712" cy="116155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EA753E-C82D-E339-4911-30940E618E33}"/>
                </a:ext>
              </a:extLst>
            </p:cNvPr>
            <p:cNvSpPr/>
            <p:nvPr/>
          </p:nvSpPr>
          <p:spPr>
            <a:xfrm>
              <a:off x="991674" y="4167710"/>
              <a:ext cx="2369712" cy="91685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We focused on male &gt;= 60 where diabetes is most common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31FAA2-9D9D-4501-E6E5-B194F22CA0E3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1146220" y="3923007"/>
              <a:ext cx="1030310" cy="24470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6947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Lv3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4FCFA-5CCB-01B5-5038-CA102F0E8DDE}"/>
              </a:ext>
            </a:extLst>
          </p:cNvPr>
          <p:cNvSpPr txBox="1"/>
          <p:nvPr/>
        </p:nvSpPr>
        <p:spPr>
          <a:xfrm>
            <a:off x="232571" y="5149406"/>
            <a:ext cx="4818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~0.86.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p-value:0.007. Groups are different.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pairwise adonis 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correct the sample order!)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Prediabetic vs Normal are different (p=0.006) but other pairs are not.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B4419F-66A9-9C29-CC8E-8A17BFFA0B13}"/>
              </a:ext>
            </a:extLst>
          </p:cNvPr>
          <p:cNvSpPr/>
          <p:nvPr/>
        </p:nvSpPr>
        <p:spPr>
          <a:xfrm>
            <a:off x="0" y="0"/>
            <a:ext cx="3187700" cy="4233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sorting food by SEQN</a:t>
            </a:r>
            <a:endParaRPr lang="en-US" sz="1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3BC5D1E8-4886-CAB6-751C-C9CC6A1A9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56" y="3496040"/>
            <a:ext cx="3873048" cy="3043109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DC2A30D5-AF9E-155F-4F30-4A0826D2F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56" y="270743"/>
            <a:ext cx="3873048" cy="3043109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A7CD5BD4-F20F-FEBA-47BE-112BDF519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71" y="1708594"/>
            <a:ext cx="4125034" cy="3241098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043588E-0265-D77D-DEB1-C905902981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121" y="262843"/>
            <a:ext cx="3873048" cy="304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97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Axes: Axes 1 and 2 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951308" y="1161248"/>
            <a:ext cx="2012192" cy="4011134"/>
          </a:xfrm>
          <a:prstGeom prst="roundRect">
            <a:avLst>
              <a:gd name="adj" fmla="val 11037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Axis 1 (+)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Lettuce, Water, Italian dressing skim milk, Cucumber, Tomatoes, Whole egg, Honey, Olive oil … </a:t>
            </a:r>
            <a:r>
              <a:rPr lang="en-US" sz="16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healthier foods</a:t>
            </a:r>
          </a:p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Axis 1 (–)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Whole milk, Sugar, 2% milk, Cream sub, Cheese, Ham, Bread … </a:t>
            </a:r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healthy foods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5311F-6FEF-D619-C2A1-B4EF7B26F68C}"/>
              </a:ext>
            </a:extLst>
          </p:cNvPr>
          <p:cNvSpPr/>
          <p:nvPr/>
        </p:nvSpPr>
        <p:spPr>
          <a:xfrm>
            <a:off x="0" y="0"/>
            <a:ext cx="7937500" cy="4233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After sorting food by SEQN, males60plus, Lv3, UNweighted unifrac distance PCoA.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6145B-D8D6-7A8E-6AE7-F93D06C5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14" y="1161248"/>
            <a:ext cx="9108439" cy="2753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2CFEC0-9E98-FA1C-4542-322E189A1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14" y="3863481"/>
            <a:ext cx="9110366" cy="130890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62E8B6-3709-78E1-893E-5A1D4FBEDCE9}"/>
              </a:ext>
            </a:extLst>
          </p:cNvPr>
          <p:cNvSpPr/>
          <p:nvPr/>
        </p:nvSpPr>
        <p:spPr>
          <a:xfrm>
            <a:off x="644414" y="5440136"/>
            <a:ext cx="4461660" cy="1219757"/>
          </a:xfrm>
          <a:prstGeom prst="roundRect">
            <a:avLst>
              <a:gd name="adj" fmla="val 11360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Axis 2 (+)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Bottoled water</a:t>
            </a:r>
          </a:p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Axis 2 (–)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Tap water, Ice cream, Coffee, Cream sub, Butter stick salted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4865A0-B65B-8931-2BD0-48C6555B9B4F}"/>
              </a:ext>
            </a:extLst>
          </p:cNvPr>
          <p:cNvSpPr/>
          <p:nvPr/>
        </p:nvSpPr>
        <p:spPr>
          <a:xfrm>
            <a:off x="5401182" y="5440135"/>
            <a:ext cx="4461660" cy="1219757"/>
          </a:xfrm>
          <a:prstGeom prst="roundRect">
            <a:avLst>
              <a:gd name="adj" fmla="val 11360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Unweighted distance, so the amounts should not matter, but water is the most correlated variable with the Axes. (?)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9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Axes. (heatmap) Axes 1 and 2 </a:t>
            </a:r>
            <a:endParaRPr lang="en-US" sz="2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5C44F2-7590-44AF-17CA-013284E50BBB}"/>
              </a:ext>
            </a:extLst>
          </p:cNvPr>
          <p:cNvGrpSpPr/>
          <p:nvPr/>
        </p:nvGrpSpPr>
        <p:grpSpPr>
          <a:xfrm>
            <a:off x="779997" y="2141856"/>
            <a:ext cx="11017317" cy="3991649"/>
            <a:chOff x="779997" y="2141856"/>
            <a:chExt cx="11017317" cy="3991649"/>
          </a:xfrm>
        </p:grpSpPr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A9C59B63-11F0-DBB7-E4B6-00DF92CEB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8485" y="2244067"/>
              <a:ext cx="4125034" cy="32410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B50C66C-FC73-6D11-2743-77AE313AAD6F}"/>
                </a:ext>
              </a:extLst>
            </p:cNvPr>
            <p:cNvSpPr/>
            <p:nvPr/>
          </p:nvSpPr>
          <p:spPr>
            <a:xfrm>
              <a:off x="779997" y="2141856"/>
              <a:ext cx="2664448" cy="795556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Axis 2 (+) …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Bottled water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EFB5547-F4D8-268B-D122-566D7E975B09}"/>
                </a:ext>
              </a:extLst>
            </p:cNvPr>
            <p:cNvSpPr/>
            <p:nvPr/>
          </p:nvSpPr>
          <p:spPr>
            <a:xfrm>
              <a:off x="779997" y="4067393"/>
              <a:ext cx="2664448" cy="103169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Axis 2 (–) …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Tap water, Ice cream, Coffee, Cream sub, Butter stick salted</a:t>
              </a: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56147B1-7E0D-A78E-2DCE-A20647391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2015" y="2375992"/>
              <a:ext cx="0" cy="272309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A7E98E2-2F97-485F-3180-8FC20D4D9498}"/>
                </a:ext>
              </a:extLst>
            </p:cNvPr>
            <p:cNvCxnSpPr>
              <a:cxnSpLocks/>
            </p:cNvCxnSpPr>
            <p:nvPr/>
          </p:nvCxnSpPr>
          <p:spPr>
            <a:xfrm>
              <a:off x="4230312" y="5768099"/>
              <a:ext cx="4301382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D39518F-7FE2-583E-F0B7-C4AE127C227B}"/>
                </a:ext>
              </a:extLst>
            </p:cNvPr>
            <p:cNvSpPr/>
            <p:nvPr/>
          </p:nvSpPr>
          <p:spPr>
            <a:xfrm>
              <a:off x="8570601" y="4830539"/>
              <a:ext cx="3226713" cy="130296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Axis 1 (+) …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Lettuce, Water, Italian dressing skim milk, Cucumber, Tomatoes, Whole egg, Honey, Olive oil 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2F354A5-40E6-5E57-03C1-5B7439C252BA}"/>
                </a:ext>
              </a:extLst>
            </p:cNvPr>
            <p:cNvSpPr/>
            <p:nvPr/>
          </p:nvSpPr>
          <p:spPr>
            <a:xfrm>
              <a:off x="1234499" y="5402692"/>
              <a:ext cx="2905079" cy="73081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Axis 1 (–) …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Whole milk, Sugar, 2% milk, Cream sub, Cheese, Ham, Bread 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437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Axes: Axes 3 and 4 </a:t>
            </a:r>
            <a:endParaRPr 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5311F-6FEF-D619-C2A1-B4EF7B26F68C}"/>
              </a:ext>
            </a:extLst>
          </p:cNvPr>
          <p:cNvSpPr/>
          <p:nvPr/>
        </p:nvSpPr>
        <p:spPr>
          <a:xfrm>
            <a:off x="0" y="0"/>
            <a:ext cx="7937500" cy="4233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After sorting food by SEQN, males60plus, Lv3, UNweighted unifrac distance PCoA.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16699-A1C7-D030-5A12-75FD61DB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4" y="1154074"/>
            <a:ext cx="9747897" cy="1743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55F161-52F1-4E7A-C39B-029FEDBFB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4" y="2897149"/>
            <a:ext cx="9877508" cy="194155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D5CA3F-5CB2-CB1F-BEA9-29667BB07374}"/>
              </a:ext>
            </a:extLst>
          </p:cNvPr>
          <p:cNvSpPr/>
          <p:nvPr/>
        </p:nvSpPr>
        <p:spPr>
          <a:xfrm>
            <a:off x="10179808" y="1154074"/>
            <a:ext cx="2012192" cy="2823073"/>
          </a:xfrm>
          <a:prstGeom prst="roundRect">
            <a:avLst>
              <a:gd name="adj" fmla="val 11037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Axis 3 (+)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Cream sub</a:t>
            </a:r>
          </a:p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Axis 3 (–)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Ice cream, Tomatoes, Ham, Lettuce, Cheese, Mayonnaise-type dressing, Cucumber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4C6C44-41DC-569B-2894-0EEE69F3D4DA}"/>
              </a:ext>
            </a:extLst>
          </p:cNvPr>
          <p:cNvSpPr/>
          <p:nvPr/>
        </p:nvSpPr>
        <p:spPr>
          <a:xfrm>
            <a:off x="174624" y="5127288"/>
            <a:ext cx="5484771" cy="1339849"/>
          </a:xfrm>
          <a:prstGeom prst="roundRect">
            <a:avLst>
              <a:gd name="adj" fmla="val 11037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Axis 4 (+)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Skim milk, Banana, Ice cream, 1%fat milk</a:t>
            </a:r>
          </a:p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Axis 4 (–)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Lettuce, Coffee, Cream sub, Tomatoes, Beef steak, Pork bacon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542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Axes. (heatmap) Axes 2 and 3 </a:t>
            </a:r>
            <a:endParaRPr 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50C66C-FC73-6D11-2743-77AE313AAD6F}"/>
              </a:ext>
            </a:extLst>
          </p:cNvPr>
          <p:cNvSpPr/>
          <p:nvPr/>
        </p:nvSpPr>
        <p:spPr>
          <a:xfrm>
            <a:off x="7506767" y="5799601"/>
            <a:ext cx="2664448" cy="795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2 (+) …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Bottled water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FB5547-F4D8-268B-D122-566D7E975B09}"/>
              </a:ext>
            </a:extLst>
          </p:cNvPr>
          <p:cNvSpPr/>
          <p:nvPr/>
        </p:nvSpPr>
        <p:spPr>
          <a:xfrm>
            <a:off x="1055126" y="5754773"/>
            <a:ext cx="2664448" cy="103169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2 (–) …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Tap water, Ice cream, Coffee, Cream sub, Butter stick salted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6147B1-7E0D-A78E-2DCE-A20647391FD6}"/>
              </a:ext>
            </a:extLst>
          </p:cNvPr>
          <p:cNvCxnSpPr>
            <a:cxnSpLocks/>
          </p:cNvCxnSpPr>
          <p:nvPr/>
        </p:nvCxnSpPr>
        <p:spPr>
          <a:xfrm flipV="1">
            <a:off x="1748479" y="2727016"/>
            <a:ext cx="0" cy="130281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7E98E2-2F97-485F-3180-8FC20D4D9498}"/>
              </a:ext>
            </a:extLst>
          </p:cNvPr>
          <p:cNvCxnSpPr>
            <a:cxnSpLocks/>
          </p:cNvCxnSpPr>
          <p:nvPr/>
        </p:nvCxnSpPr>
        <p:spPr>
          <a:xfrm>
            <a:off x="4078385" y="6213264"/>
            <a:ext cx="306957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41F1700-2AC3-F261-0751-B3D263A27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99" y="2228125"/>
            <a:ext cx="3873048" cy="304310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FA3E89-8947-DD49-DD72-AED687118E7F}"/>
              </a:ext>
            </a:extLst>
          </p:cNvPr>
          <p:cNvSpPr/>
          <p:nvPr/>
        </p:nvSpPr>
        <p:spPr>
          <a:xfrm>
            <a:off x="498874" y="2047285"/>
            <a:ext cx="2664448" cy="4931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3 (+) …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Cream sub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BF5CD8-9D70-961D-1CDB-55B55B3E3080}"/>
              </a:ext>
            </a:extLst>
          </p:cNvPr>
          <p:cNvSpPr/>
          <p:nvPr/>
        </p:nvSpPr>
        <p:spPr>
          <a:xfrm>
            <a:off x="498874" y="4246340"/>
            <a:ext cx="2664448" cy="12792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3 (–)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Ice cream, Tomatoes, Ham, Lettuce, Cheese, Mayonnaise-type dressing, Cucumber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942F2E-052B-F46E-9A30-B62A5006C241}"/>
              </a:ext>
            </a:extLst>
          </p:cNvPr>
          <p:cNvSpPr/>
          <p:nvPr/>
        </p:nvSpPr>
        <p:spPr>
          <a:xfrm>
            <a:off x="7684791" y="2584913"/>
            <a:ext cx="3377021" cy="118993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Those with lower Axis 2 and lower Axis 3 may have high food intake?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4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Axes. (heatmap) Axes 2 and 4</a:t>
            </a:r>
            <a:endParaRPr 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50C66C-FC73-6D11-2743-77AE313AAD6F}"/>
              </a:ext>
            </a:extLst>
          </p:cNvPr>
          <p:cNvSpPr/>
          <p:nvPr/>
        </p:nvSpPr>
        <p:spPr>
          <a:xfrm>
            <a:off x="7506767" y="5799601"/>
            <a:ext cx="2664448" cy="795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2 (+) …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Bottled water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FB5547-F4D8-268B-D122-566D7E975B09}"/>
              </a:ext>
            </a:extLst>
          </p:cNvPr>
          <p:cNvSpPr/>
          <p:nvPr/>
        </p:nvSpPr>
        <p:spPr>
          <a:xfrm>
            <a:off x="1055126" y="5754773"/>
            <a:ext cx="2664448" cy="103169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2 (–) …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Tap water, Ice cream, Coffee, Cream sub, Butter stick salted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6147B1-7E0D-A78E-2DCE-A20647391FD6}"/>
              </a:ext>
            </a:extLst>
          </p:cNvPr>
          <p:cNvCxnSpPr>
            <a:cxnSpLocks/>
          </p:cNvCxnSpPr>
          <p:nvPr/>
        </p:nvCxnSpPr>
        <p:spPr>
          <a:xfrm flipV="1">
            <a:off x="1748479" y="2727016"/>
            <a:ext cx="0" cy="130281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7E98E2-2F97-485F-3180-8FC20D4D9498}"/>
              </a:ext>
            </a:extLst>
          </p:cNvPr>
          <p:cNvCxnSpPr>
            <a:cxnSpLocks/>
          </p:cNvCxnSpPr>
          <p:nvPr/>
        </p:nvCxnSpPr>
        <p:spPr>
          <a:xfrm>
            <a:off x="4078385" y="6213264"/>
            <a:ext cx="306957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FA3E89-8947-DD49-DD72-AED687118E7F}"/>
              </a:ext>
            </a:extLst>
          </p:cNvPr>
          <p:cNvSpPr/>
          <p:nvPr/>
        </p:nvSpPr>
        <p:spPr>
          <a:xfrm>
            <a:off x="498874" y="1565617"/>
            <a:ext cx="2664448" cy="9748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4 (+) …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Skim milk, Banana, Ice cream, 1%fat milk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BF5CD8-9D70-961D-1CDB-55B55B3E3080}"/>
              </a:ext>
            </a:extLst>
          </p:cNvPr>
          <p:cNvSpPr/>
          <p:nvPr/>
        </p:nvSpPr>
        <p:spPr>
          <a:xfrm>
            <a:off x="498874" y="4246340"/>
            <a:ext cx="2664448" cy="12792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4 (–)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Lettuce, Coffee, Cream sub, Tomatoes, Beef steak, Pork bacon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E6D65105-069E-1B4A-E2ED-8F5634987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46" y="2402867"/>
            <a:ext cx="3873048" cy="304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0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6154451" cy="1073588"/>
          </a:xfrm>
        </p:spPr>
        <p:txBody>
          <a:bodyPr>
            <a:noAutofit/>
          </a:bodyPr>
          <a:lstStyle/>
          <a:p>
            <a:r>
              <a:rPr lang="en-AU" sz="2800"/>
              <a:t>Male - Diabetic groups by age</a:t>
            </a:r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DE3218-5C97-8172-0805-13950E12A860}"/>
              </a:ext>
            </a:extLst>
          </p:cNvPr>
          <p:cNvGrpSpPr/>
          <p:nvPr/>
        </p:nvGrpSpPr>
        <p:grpSpPr>
          <a:xfrm>
            <a:off x="9169473" y="837032"/>
            <a:ext cx="2743199" cy="1377458"/>
            <a:chOff x="946597" y="4167711"/>
            <a:chExt cx="2743199" cy="137745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EA753E-C82D-E339-4911-30940E618E33}"/>
                </a:ext>
              </a:extLst>
            </p:cNvPr>
            <p:cNvSpPr/>
            <p:nvPr/>
          </p:nvSpPr>
          <p:spPr>
            <a:xfrm>
              <a:off x="946597" y="4167711"/>
              <a:ext cx="2743199" cy="1002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A lot of 80 year-olds.  Perhaps 80 or older were grouped.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31FAA2-9D9D-4501-E6E5-B194F22CA0E3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1561848" y="5170267"/>
              <a:ext cx="756349" cy="37490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850E9B3-246A-43DD-82B1-0C895CCE74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263220"/>
              </p:ext>
            </p:extLst>
          </p:nvPr>
        </p:nvGraphicFramePr>
        <p:xfrm>
          <a:off x="631065" y="2963142"/>
          <a:ext cx="7714446" cy="341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17971F-2B60-321F-1803-B394E4836A70}"/>
              </a:ext>
            </a:extLst>
          </p:cNvPr>
          <p:cNvSpPr txBox="1"/>
          <p:nvPr/>
        </p:nvSpPr>
        <p:spPr>
          <a:xfrm>
            <a:off x="962696" y="1936678"/>
            <a:ext cx="9327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(Age) 60 61 62 63 64 65 66 67 68 69 70 71 72 73 74 75 76 77 78 79 80 </a:t>
            </a:r>
          </a:p>
          <a:p>
            <a:r>
              <a:rPr lang="en-US">
                <a:latin typeface="Consolas" panose="020B0609020204030204" pitchFamily="49" charset="0"/>
              </a:rPr>
              <a:t>(n)   17 22 14 12 13 17 14 11  8 13 15 11 11  9 12 11  9  7  6  5 43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2D8105-3B8C-A023-BBFF-4AC834787AC3}"/>
              </a:ext>
            </a:extLst>
          </p:cNvPr>
          <p:cNvGrpSpPr/>
          <p:nvPr/>
        </p:nvGrpSpPr>
        <p:grpSpPr>
          <a:xfrm>
            <a:off x="8472813" y="4790941"/>
            <a:ext cx="3349993" cy="1584101"/>
            <a:chOff x="500790" y="3843333"/>
            <a:chExt cx="3349993" cy="15841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40A8AE9-8361-2121-F62D-93559908868A}"/>
                </a:ext>
              </a:extLst>
            </p:cNvPr>
            <p:cNvSpPr/>
            <p:nvPr/>
          </p:nvSpPr>
          <p:spPr>
            <a:xfrm>
              <a:off x="631065" y="4167711"/>
              <a:ext cx="3219718" cy="125972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But their Normal/Prediabetic/Diabetics percentages are similar to other ages, so should be OK…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878225-97B7-527B-7BDC-158494EDF6E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0790" y="3843333"/>
              <a:ext cx="1740134" cy="32437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C593E6-D984-7E76-50E8-8660EAC2FA9F}"/>
              </a:ext>
            </a:extLst>
          </p:cNvPr>
          <p:cNvSpPr/>
          <p:nvPr/>
        </p:nvSpPr>
        <p:spPr>
          <a:xfrm>
            <a:off x="8841347" y="2637652"/>
            <a:ext cx="3071325" cy="100255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80+ may not be eating as freely as others due to nursing homes or meal assistance.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3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1030" y="1121696"/>
            <a:ext cx="7890235" cy="2888711"/>
          </a:xfrm>
        </p:spPr>
        <p:txBody>
          <a:bodyPr>
            <a:normAutofit/>
          </a:bodyPr>
          <a:lstStyle/>
          <a:p>
            <a:r>
              <a:rPr lang="en-US" altLang="ja-JP" sz="4800">
                <a:solidFill>
                  <a:schemeClr val="bg1">
                    <a:lumMod val="95000"/>
                  </a:schemeClr>
                </a:solidFill>
              </a:rPr>
              <a:t>Male in 60 and older </a:t>
            </a:r>
            <a:br>
              <a:rPr lang="en-US" altLang="ja-JP" sz="480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ja-JP" sz="4800">
                <a:solidFill>
                  <a:schemeClr val="bg1">
                    <a:lumMod val="95000"/>
                  </a:schemeClr>
                </a:solidFill>
              </a:rPr>
              <a:t>(60 plus) </a:t>
            </a:r>
            <a:endParaRPr lang="en-US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5057" y="4212853"/>
            <a:ext cx="5089071" cy="66340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-1" y="5486400"/>
            <a:ext cx="8880049" cy="8484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0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 plus, BMI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6715103" y="5074276"/>
            <a:ext cx="4504691" cy="13070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Diabetic group has a higher mean BMI than Prediabetic and Normal group.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11CED-A835-F499-C11A-281B7FC123DD}"/>
              </a:ext>
            </a:extLst>
          </p:cNvPr>
          <p:cNvSpPr txBox="1"/>
          <p:nvPr/>
        </p:nvSpPr>
        <p:spPr>
          <a:xfrm>
            <a:off x="6564018" y="1336431"/>
            <a:ext cx="4655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ANOVA – significant (p-value= 0.0032).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Diabetic is different from Normal and Prediabetic, but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Normal and Prediabetic are not different.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FF022-95CE-4B42-662C-19BCA0A7441A}"/>
              </a:ext>
            </a:extLst>
          </p:cNvPr>
          <p:cNvSpPr txBox="1"/>
          <p:nvPr/>
        </p:nvSpPr>
        <p:spPr>
          <a:xfrm>
            <a:off x="6715103" y="2997802"/>
            <a:ext cx="51720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data:  df$BMXBMI and df$GLU_index 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            Normal Prediabetic</a:t>
            </a:r>
          </a:p>
          <a:p>
            <a:r>
              <a:rPr lang="pt-BR" sz="1400">
                <a:latin typeface="Consolas" panose="020B0609020204030204" pitchFamily="49" charset="0"/>
              </a:rPr>
              <a:t>Prediabetic 0.1716 -          </a:t>
            </a:r>
          </a:p>
          <a:p>
            <a:r>
              <a:rPr lang="pt-BR" sz="1400">
                <a:latin typeface="Consolas" panose="020B0609020204030204" pitchFamily="49" charset="0"/>
              </a:rPr>
              <a:t>Diabetic    0.0033 0.0215</a:t>
            </a:r>
            <a:endParaRPr lang="en-US" sz="1400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F377F4-59D4-0B0A-B3B0-971FF63DA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8" y="1603822"/>
            <a:ext cx="54292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6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 plus, KCAL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586299" y="4753138"/>
            <a:ext cx="4504691" cy="179838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Calorie intake of Normal, Prediabetic, and Diabetic groups are not different.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11CED-A835-F499-C11A-281B7FC123DD}"/>
              </a:ext>
            </a:extLst>
          </p:cNvPr>
          <p:cNvSpPr txBox="1"/>
          <p:nvPr/>
        </p:nvSpPr>
        <p:spPr>
          <a:xfrm>
            <a:off x="435214" y="1506635"/>
            <a:ext cx="4655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ANOVA – not significant (p-value=0.308).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Hmm, so no need to control KCAL intake.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C32AF-4ABF-7D93-80B1-0ADB8CBE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517" y="1199814"/>
            <a:ext cx="54197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4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986" y="1816735"/>
            <a:ext cx="7856258" cy="2888711"/>
          </a:xfrm>
        </p:spPr>
        <p:txBody>
          <a:bodyPr>
            <a:normAutofit/>
          </a:bodyPr>
          <a:lstStyle/>
          <a:p>
            <a:r>
              <a:rPr lang="en-US" altLang="ja-JP" sz="4400"/>
              <a:t>Ordination with unifrac distance matrices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986" y="4806669"/>
            <a:ext cx="7856258" cy="66340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5227455" y="596309"/>
            <a:ext cx="6964545" cy="127420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0" y="5672517"/>
            <a:ext cx="10695214" cy="8044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3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Lv2 </a:t>
            </a:r>
            <a:r>
              <a:rPr lang="en-AU" sz="2400"/>
              <a:t>WEIGHTED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80171" y="5521568"/>
            <a:ext cx="4818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~0.15.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0.04. Groups are different.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pairwise.adonis not significant for any pair.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054549" y="3565153"/>
            <a:ext cx="2801996" cy="10111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In Axes 2&amp;3 and Axes2&amp;4, Normal subpopulations look distinct.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Chart, diagram, scatter chart&#10;&#10;Description automatically generated">
            <a:extLst>
              <a:ext uri="{FF2B5EF4-FFF2-40B4-BE49-F238E27FC236}">
                <a16:creationId xmlns:a16="http://schemas.microsoft.com/office/drawing/2014/main" id="{DC529580-223E-7D53-85A1-FFD418D91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92" y="153512"/>
            <a:ext cx="4038306" cy="3172955"/>
          </a:xfrm>
          <a:prstGeom prst="rect">
            <a:avLst/>
          </a:prstGeom>
        </p:spPr>
      </p:pic>
      <p:pic>
        <p:nvPicPr>
          <p:cNvPr id="17" name="Picture 16" descr="Chart, diagram, scatter chart&#10;&#10;Description automatically generated">
            <a:extLst>
              <a:ext uri="{FF2B5EF4-FFF2-40B4-BE49-F238E27FC236}">
                <a16:creationId xmlns:a16="http://schemas.microsoft.com/office/drawing/2014/main" id="{5BFB78DF-E595-E192-C1C0-1F7E2D733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" y="1848521"/>
            <a:ext cx="4326238" cy="3399187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1ADC8666-B1B1-3C9E-2E22-DBAA4A65A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92" y="3531533"/>
            <a:ext cx="4038306" cy="3172955"/>
          </a:xfrm>
          <a:prstGeom prst="rect">
            <a:avLst/>
          </a:prstGeom>
        </p:spPr>
      </p:pic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1943136F-B0CD-3266-CC39-EF92CE7366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51" y="153511"/>
            <a:ext cx="4038306" cy="3172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9D313D-EE40-F043-A52A-FA3CA683AF07}"/>
              </a:ext>
            </a:extLst>
          </p:cNvPr>
          <p:cNvSpPr txBox="1"/>
          <p:nvPr/>
        </p:nvSpPr>
        <p:spPr>
          <a:xfrm>
            <a:off x="604518" y="4539301"/>
            <a:ext cx="2522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failed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3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Lv2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93484" y="5402299"/>
            <a:ext cx="4818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~0.8.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p-value:0.013. Groups are different.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pairwise.adonis not significant for any pair.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253305" y="4293704"/>
            <a:ext cx="2642995" cy="10281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1&amp;2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1815F759-CB31-F673-9442-B4CC2EBB4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" y="1550500"/>
            <a:ext cx="4419607" cy="3472548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ADD8C889-A7B1-AE58-36D1-C3157FC54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69" y="3503731"/>
            <a:ext cx="4007255" cy="3148557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345A5168-8131-70CC-522C-282E8DA2F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69" y="280443"/>
            <a:ext cx="4007255" cy="3148557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839C166D-78A4-8FB1-0297-ECC15A543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47" y="280443"/>
            <a:ext cx="4007255" cy="314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6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8064A2"/>
      </a:dk2>
      <a:lt2>
        <a:srgbClr val="48ACC6"/>
      </a:lt2>
      <a:accent1>
        <a:srgbClr val="6FDFAA"/>
      </a:accent1>
      <a:accent2>
        <a:srgbClr val="ED7D31"/>
      </a:accent2>
      <a:accent3>
        <a:srgbClr val="C0504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65000"/>
            </a:schemeClr>
          </a:solidFill>
        </a:ln>
      </a:spPr>
      <a:bodyPr rtlCol="0" anchor="ctr"/>
      <a:lstStyle>
        <a:defPPr algn="l">
          <a:defRPr sz="1600" i="0" u="none" strike="noStrike" smtClean="0"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6025</TotalTime>
  <Words>1450</Words>
  <Application>Microsoft Office PowerPoint</Application>
  <PresentationFormat>Widescreen</PresentationFormat>
  <Paragraphs>138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Abadi</vt:lpstr>
      <vt:lpstr>Amasis MT Pro Black</vt:lpstr>
      <vt:lpstr>Arial</vt:lpstr>
      <vt:lpstr>Calibri</vt:lpstr>
      <vt:lpstr>Consolas</vt:lpstr>
      <vt:lpstr>Office Theme</vt:lpstr>
      <vt:lpstr>Ordination with unifrac distance matrix</vt:lpstr>
      <vt:lpstr>Diabetic groups by gender and age</vt:lpstr>
      <vt:lpstr>Male - Diabetic groups by age</vt:lpstr>
      <vt:lpstr>Male in 60 and older  (60 plus) </vt:lpstr>
      <vt:lpstr>Male in 60 plus, BMI</vt:lpstr>
      <vt:lpstr>Male in 60 plus, KCAL</vt:lpstr>
      <vt:lpstr>Ordination with unifrac distance matrices</vt:lpstr>
      <vt:lpstr>Male in 60plus Lv2 WEIGHTED</vt:lpstr>
      <vt:lpstr>Male in 60plus Lv2 UNweighted</vt:lpstr>
      <vt:lpstr>Male in 60plus Lv3 WEIGHTED</vt:lpstr>
      <vt:lpstr>Male in 60plus Lv3 UNweighted</vt:lpstr>
      <vt:lpstr>If you subset only Normal and Diabetic, is there a  difference between them? </vt:lpstr>
      <vt:lpstr>If you subset only Normal and Prediabetic, is there a  difference between them? </vt:lpstr>
      <vt:lpstr>Ordination with an Euclidean distance matrix</vt:lpstr>
      <vt:lpstr>Male in 60plus test separation using adonis by feeding Euclidean distance matrix to the model.</vt:lpstr>
      <vt:lpstr>Male in 60plus test separation using adonis by feeding Euclidean distance matrix to the model.</vt:lpstr>
      <vt:lpstr>Male in 60plus PCA test separation using adonis by feeding Euclidean distance matrix to the model.</vt:lpstr>
      <vt:lpstr>What to do next…</vt:lpstr>
      <vt:lpstr>Correlation between Axis values and variables (foods)</vt:lpstr>
      <vt:lpstr>Male in 60plus Lv3 UNweighted</vt:lpstr>
      <vt:lpstr>Corr between food groups and Axes: Axes 1 and 2 </vt:lpstr>
      <vt:lpstr>Corr between food groups and Axes. (heatmap) Axes 1 and 2 </vt:lpstr>
      <vt:lpstr>Corr between food groups and Axes: Axes 3 and 4 </vt:lpstr>
      <vt:lpstr>Corr between food groups and Axes. (heatmap) Axes 2 and 3 </vt:lpstr>
      <vt:lpstr>Corr between food groups and Axes. (heatmap) Axes 2 and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Sadohara, Rie</dc:creator>
  <cp:lastModifiedBy>Sadohara, Rie</cp:lastModifiedBy>
  <cp:revision>79</cp:revision>
  <dcterms:created xsi:type="dcterms:W3CDTF">2022-10-08T11:32:53Z</dcterms:created>
  <dcterms:modified xsi:type="dcterms:W3CDTF">2022-11-18T02:19:08Z</dcterms:modified>
</cp:coreProperties>
</file>