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3" r:id="rId2"/>
    <p:sldId id="274" r:id="rId3"/>
  </p:sldIdLst>
  <p:sldSz cx="6858000" cy="9906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1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95"/>
    <a:srgbClr val="F2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4" autoAdjust="0"/>
    <p:restoredTop sz="95465" autoAdjust="0"/>
  </p:normalViewPr>
  <p:slideViewPr>
    <p:cSldViewPr snapToGrid="0" snapToObjects="1">
      <p:cViewPr>
        <p:scale>
          <a:sx n="155" d="100"/>
          <a:sy n="155" d="100"/>
        </p:scale>
        <p:origin x="344" y="-80"/>
      </p:cViewPr>
      <p:guideLst>
        <p:guide orient="horz" pos="3120"/>
        <p:guide pos="2160"/>
        <p:guide orient="horz"/>
        <p:guide orient="horz" pos="3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0B32C-9704-AE4D-BFD2-511582076082}" type="datetimeFigureOut">
              <a:rPr lang="de-DE" smtClean="0"/>
              <a:t>28.08.16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80B6-6D5F-8A4B-9F7E-BC99E6D7E4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80B6-6D5F-8A4B-9F7E-BC99E6D7E4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80B6-6D5F-8A4B-9F7E-BC99E6D7E4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67DA-E9BD-5243-8A40-69068B069163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3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ABB-7029-244E-8154-0F43E037D33B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5F4-B898-EE4D-82E7-CB5AA51C466E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77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B201-42D8-0345-A0E1-4B5B0421FBE1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7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099D-9F7C-C146-9CDB-A503721B2198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1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4000-5453-0742-9261-CD7CDC463B8D}" type="datetime1">
              <a:rPr lang="de-DE" smtClean="0"/>
              <a:t>28.08.16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D326-1A5A-7140-9DC9-BD0CEA368423}" type="datetime1">
              <a:rPr lang="de-DE" smtClean="0"/>
              <a:t>28.08.16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8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5259-8BDC-1B4F-AFF9-185EEDAB85EF}" type="datetime1">
              <a:rPr lang="de-DE" smtClean="0"/>
              <a:t>28.08.16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4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AB9-7460-5749-9B4B-46609908E4F7}" type="datetime1">
              <a:rPr lang="de-DE" smtClean="0"/>
              <a:t>28.08.16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68F5-E9A2-9D45-9529-93F8CC0751B5}" type="datetime1">
              <a:rPr lang="de-DE" smtClean="0"/>
              <a:t>28.08.16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ED2D-3EAC-3848-ADFF-904428E78D0A}" type="datetime1">
              <a:rPr lang="de-DE" smtClean="0"/>
              <a:t>28.08.16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F4B6-B45E-E745-9D80-52C6961C3155}" type="datetime1">
              <a:rPr lang="de-DE" smtClean="0"/>
              <a:t>28.08.16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4E75-080A-3D45-A523-8962365A9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553465"/>
            <a:ext cx="6172200" cy="7748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Variational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Bayes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Chapter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1 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2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www.cse.buffalo.edu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faculty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mbeal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thesis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Bayesian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Model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Selection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&amp;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Averaging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Bayesian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selection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group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studies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Stephan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KE, Penny WD,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Daunizeau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J, Moran RJ,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KJ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Neuroimage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(2009) 46(4): 1004-1017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www.sciencedirect.com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science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article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pii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/S1053811909002638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Markov</a:t>
            </a:r>
            <a:r>
              <a:rPr lang="de-DE" sz="1000" b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</a:t>
            </a:r>
            <a:r>
              <a:rPr lang="de-DE" sz="1000" b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hain Monte Carlo 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endParaRPr lang="de-DE" sz="1000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quick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introduction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to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Markov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chains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Markov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chain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Monte 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Carlo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Waagepetersen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R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 smtClean="0">
                <a:latin typeface="Avenir Light"/>
                <a:ea typeface="Raleway" charset="0"/>
                <a:cs typeface="Avenir Light"/>
              </a:rPr>
              <a:t>http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://people.math.aau.dk/~</a:t>
            </a:r>
            <a:r>
              <a:rPr lang="de-DE" sz="800" i="1" dirty="0" smtClean="0">
                <a:latin typeface="Avenir Light"/>
                <a:ea typeface="Raleway" charset="0"/>
                <a:cs typeface="Avenir Light"/>
              </a:rPr>
              <a:t>rw/Papers/mcmc_intro.pdf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Chapter </a:t>
            </a:r>
            <a:r>
              <a:rPr lang="de-DE" sz="10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on </a:t>
            </a:r>
            <a:r>
              <a:rPr lang="de-DE" sz="10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sampling</a:t>
            </a:r>
            <a:r>
              <a:rPr lang="de-DE" sz="10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methods</a:t>
            </a:r>
            <a:r>
              <a:rPr lang="de-DE" sz="10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in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the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book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"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pattern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recognition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machine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learning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“ Bishop C</a:t>
            </a:r>
          </a:p>
          <a:p>
            <a:pPr marL="9525" lvl="1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endParaRPr lang="de-DE" sz="1000" b="1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Hierarchical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Gaussian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Filter 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Uncertainty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in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perception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the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Hierarchical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Gaussian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Filter</a:t>
            </a: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Mathys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CD,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Lomakina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, EI,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Daunizeau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J, Iglesias S, Brodersen 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KH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, KJ, 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&amp; Stephan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KE 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Frontiers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in Human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Neuroscience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(2014) 8:825  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doi.org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/10.3389/fnhum.2014.00825 </a:t>
            </a:r>
            <a:endParaRPr lang="de-DE" sz="800" i="1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Markov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Decision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Models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Planning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acting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in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partially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observable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stochastic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domains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Kaelbling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LP,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Littman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ML &amp; Cassandra AR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Artificial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Intelligence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(1998),101(1-2): 99–134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https://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www.cis.upenn.edu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/~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mkearns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papers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barbados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klc-pomdp.pdf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endParaRPr lang="de-DE" sz="800" i="1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Dynamic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Causal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Modeling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fMRI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Understanding DCM: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Ten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simple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rules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the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clinician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Kahan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J,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Foltynie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T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Neuroimage (2013) 83: 542-549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www.sciencedirect.com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science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article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pii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/S105381191300760X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Analyzing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effective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connectivity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with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functional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magnetic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resonance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imaging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. 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Stephan KE 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 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KJ, WIREs 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Cognitive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Sience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(2010), 1:446-459, 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http://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www.fil.ion.ucl.ac.uk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spm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doc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papers</a:t>
            </a:r>
            <a:r>
              <a:rPr lang="de-DE" sz="800" i="1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/Stephan_WIREsCognSci_1_446_2010.pdf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Dynamic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Causal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Modeling </a:t>
            </a:r>
            <a:r>
              <a:rPr lang="de-DE" sz="1000" b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for</a:t>
            </a:r>
            <a:r>
              <a:rPr lang="de-DE" sz="1000" b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EEG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Losing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Control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Under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Ketamine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: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Suppressed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Cortico-Hippocampal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Drive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Following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Acute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/>
            </a:r>
            <a:b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</a:b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Ketamine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in </a:t>
            </a:r>
            <a:r>
              <a:rPr lang="de-DE" sz="1000" dirty="0" smtClean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Rats, Moran 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RJ, Jones MW,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Blockeel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AJ , Adams RA, Stephan KE &amp; 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KJ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Neuropsychopharmacology</a:t>
            </a: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 (2015) 40: 268–277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http://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www.nature.com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npp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journal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/v40/n2/</a:t>
            </a:r>
            <a:r>
              <a:rPr lang="de-DE" sz="800" i="1" dirty="0" err="1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abs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/npp2014184a.html</a:t>
            </a:r>
            <a:endParaRPr lang="de-DE" sz="1000" i="1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endParaRPr lang="de-DE" sz="1000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cs typeface="Avenir Light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507797" y="363435"/>
            <a:ext cx="4359004" cy="9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b="1" dirty="0" smtClean="0">
                <a:solidFill>
                  <a:srgbClr val="15AF95"/>
                </a:solidFill>
                <a:latin typeface="Raleway"/>
                <a:cs typeface="Raleway"/>
              </a:rPr>
              <a:t>FURTHER</a:t>
            </a:r>
            <a:r>
              <a:rPr lang="de-DE" sz="1800" b="1" dirty="0" smtClean="0">
                <a:latin typeface="Raleway"/>
                <a:cs typeface="Raleway"/>
              </a:rPr>
              <a:t>READING</a:t>
            </a:r>
            <a:endParaRPr lang="de-DE" sz="1800" b="1" dirty="0">
              <a:solidFill>
                <a:srgbClr val="7F7F7F"/>
              </a:solidFill>
              <a:latin typeface="Raleway"/>
              <a:cs typeface="Raleway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456024"/>
            <a:ext cx="635041" cy="8191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1275174"/>
            <a:ext cx="6858000" cy="0"/>
          </a:xfrm>
          <a:prstGeom prst="line">
            <a:avLst/>
          </a:prstGeom>
          <a:ln w="12700">
            <a:solidFill>
              <a:srgbClr val="15AF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1320" y="1781286"/>
            <a:ext cx="6291901" cy="7468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b="1" dirty="0" err="1" smtClean="0">
                <a:latin typeface="Avenir Light"/>
                <a:ea typeface="Raleway" charset="0"/>
                <a:cs typeface="Avenir Light"/>
              </a:rPr>
              <a:t>Bayesian</a:t>
            </a:r>
            <a:r>
              <a:rPr lang="de-DE" sz="1000" b="1" dirty="0" smtClean="0"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Models </a:t>
            </a: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for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Perception</a:t>
            </a:r>
            <a:endParaRPr lang="de-DE" sz="1000" b="1" dirty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	Petzschner FH, Glasauer S, Stephan KE (2015) A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Bayesian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perspective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on Magnitude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Estimation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. 	Trends in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Cognitive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Sciences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. 19(5):285–293</a:t>
            </a:r>
          </a:p>
          <a:p>
            <a:pPr marL="0" indent="0">
              <a:buNone/>
            </a:pPr>
            <a:endParaRPr lang="de-DE" sz="10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	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Perception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as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Bayesian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000" dirty="0" err="1">
                <a:latin typeface="Avenir Book" charset="0"/>
                <a:ea typeface="Avenir Book" charset="0"/>
                <a:cs typeface="Avenir Book" charset="0"/>
              </a:rPr>
              <a:t>Inference</a:t>
            </a:r>
            <a:r>
              <a:rPr lang="de-DE" sz="1000" dirty="0">
                <a:latin typeface="Avenir Book" charset="0"/>
                <a:ea typeface="Avenir Book" charset="0"/>
                <a:cs typeface="Avenir Book" charset="0"/>
              </a:rPr>
              <a:t>, Knill CD &amp; Richards W, 2008</a:t>
            </a:r>
          </a:p>
          <a:p>
            <a:pPr marL="0" indent="0">
              <a:buNone/>
            </a:pPr>
            <a:endParaRPr lang="de-DE" sz="1000" dirty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Predictive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Coding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 &amp; </a:t>
            </a: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Active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err="1">
                <a:latin typeface="Avenir Light"/>
                <a:ea typeface="Raleway" charset="0"/>
                <a:cs typeface="Avenir Light"/>
              </a:rPr>
              <a:t>Inference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Computational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psychiatry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: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the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brain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as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a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phantastic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organ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KJ, Stephan KE, Montague R, Dolan RJ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Lancet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Psychiatry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(2014) 1:148–158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http://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www.fil.ion.ucl.ac.uk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/~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karl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/Computational%20psychiatry.pdf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			 	 	 	 </a:t>
            </a:r>
            <a:r>
              <a:rPr lang="de-DE" sz="1000" b="1" dirty="0" smtClean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Optimal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inference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with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suboptimal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models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: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Addiction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&amp; 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active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Bayesian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inference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Schwartenbeck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P , FitzGerald THB,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Mathys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C, Dolan R, 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Wurst F, 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Kronbichler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M,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Friston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K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Medical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Hypotheses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(2015) 84 :109–117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http://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www.medical-hypotheses.com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article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/S0306-9877(14)00442-3/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pdf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b="1" dirty="0">
                <a:latin typeface="Avenir Light"/>
                <a:ea typeface="Raleway" charset="0"/>
                <a:cs typeface="Avenir Light"/>
              </a:rPr>
              <a:t>Reinforcement Learning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Decision-theoretic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psychiatry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, 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Huys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QJM,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Guitart-Masip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M, Dolan 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	RJ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and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DayanP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,</a:t>
            </a:r>
            <a:r>
              <a:rPr lang="de-DE" sz="1000" dirty="0" err="1" smtClean="0">
                <a:latin typeface="Avenir Light"/>
                <a:ea typeface="Raleway" charset="0"/>
                <a:cs typeface="Avenir Light"/>
              </a:rPr>
              <a:t>Clin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Psychol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Sci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(2015) 3(3):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400-421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 smtClean="0">
                <a:latin typeface="Avenir Light"/>
                <a:ea typeface="Raleway" charset="0"/>
                <a:cs typeface="Avenir Light"/>
              </a:rPr>
              <a:t>http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://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quentinhuys.com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pub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/HuysEa15-	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DecisionTheoreticPsychiatry.pdf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r>
              <a:rPr lang="de-DE" sz="1000" b="1" dirty="0" smtClean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Sutton 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&amp;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Barto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b="1" dirty="0" smtClean="0">
                <a:latin typeface="Avenir Light"/>
                <a:ea typeface="Raleway" charset="0"/>
                <a:cs typeface="Avenir Light"/>
              </a:rPr>
              <a:t>, 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Reinforcement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err="1">
                <a:latin typeface="Avenir Light"/>
                <a:ea typeface="Raleway" charset="0"/>
                <a:cs typeface="Avenir Light"/>
              </a:rPr>
              <a:t>learning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 </a:t>
            </a:r>
            <a:r>
              <a:rPr lang="de-DE" sz="1000" dirty="0" smtClean="0">
                <a:latin typeface="Avenir Light"/>
                <a:ea typeface="Raleway" charset="0"/>
                <a:cs typeface="Avenir Light"/>
              </a:rPr>
              <a:t>, MIT </a:t>
            </a:r>
            <a:r>
              <a:rPr lang="de-DE" sz="1000" dirty="0">
                <a:latin typeface="Avenir Light"/>
                <a:ea typeface="Raleway" charset="0"/>
                <a:cs typeface="Avenir Light"/>
              </a:rPr>
              <a:t>Press, 1998  </a:t>
            </a:r>
          </a:p>
          <a:p>
            <a:pPr marL="0" indent="0">
              <a:buNone/>
            </a:pPr>
            <a:r>
              <a:rPr lang="de-DE" sz="1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https://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webdocs.cs.ualberta.ca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/~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sutton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book</a:t>
            </a:r>
            <a:r>
              <a:rPr lang="de-DE" sz="800" i="1" dirty="0">
                <a:latin typeface="Avenir Light"/>
                <a:ea typeface="Raleway" charset="0"/>
                <a:cs typeface="Avenir Light"/>
              </a:rPr>
              <a:t>/</a:t>
            </a:r>
            <a:r>
              <a:rPr lang="de-DE" sz="800" i="1" dirty="0" err="1">
                <a:latin typeface="Avenir Light"/>
                <a:ea typeface="Raleway" charset="0"/>
                <a:cs typeface="Avenir Light"/>
              </a:rPr>
              <a:t>the-book.html</a:t>
            </a:r>
            <a:r>
              <a:rPr lang="de-DE" sz="800" i="1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endParaRPr lang="de-DE" sz="1000" dirty="0" smtClean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dirty="0" err="1" smtClean="0">
                <a:latin typeface="Avenir Light"/>
                <a:ea typeface="Raleway" charset="0"/>
                <a:cs typeface="Avenir Light"/>
              </a:rPr>
              <a:t>Machine</a:t>
            </a:r>
            <a:r>
              <a:rPr lang="de-DE" sz="1000" b="1" dirty="0" smtClean="0">
                <a:latin typeface="Avenir Light"/>
                <a:ea typeface="Raleway" charset="0"/>
                <a:cs typeface="Avenir Light"/>
              </a:rPr>
              <a:t> </a:t>
            </a:r>
            <a:r>
              <a:rPr lang="de-DE" sz="1000" b="1" dirty="0">
                <a:latin typeface="Avenir Light"/>
                <a:ea typeface="Raleway" charset="0"/>
                <a:cs typeface="Avenir Light"/>
              </a:rPr>
              <a:t>Learning </a:t>
            </a:r>
            <a:endParaRPr lang="de-DE" sz="1000" b="1" dirty="0" smtClean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b="1" baseline="30000" dirty="0">
                <a:latin typeface="Avenir Light"/>
                <a:ea typeface="Raleway" charset="0"/>
                <a:cs typeface="Avenir Light"/>
              </a:rPr>
              <a:t>	</a:t>
            </a:r>
            <a:r>
              <a:rPr lang="en-US" sz="1000" dirty="0" err="1" smtClean="0">
                <a:latin typeface="Avenir Book" charset="0"/>
                <a:ea typeface="Avenir Book" charset="0"/>
                <a:cs typeface="Avenir Book" charset="0"/>
              </a:rPr>
              <a:t>PRoNTo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: Pattern Recognition for Neuroimaging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Toolbox, 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J. </a:t>
            </a:r>
            <a:r>
              <a:rPr lang="en-US" sz="1000" dirty="0" err="1">
                <a:latin typeface="Avenir Book" charset="0"/>
                <a:ea typeface="Avenir Book" charset="0"/>
                <a:cs typeface="Avenir Book" charset="0"/>
              </a:rPr>
              <a:t>Schrouff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 &amp; M. J. Rosa &amp; J. M. </a:t>
            </a:r>
            <a:r>
              <a:rPr lang="en-US" sz="1000" dirty="0" err="1">
                <a:latin typeface="Avenir Book" charset="0"/>
                <a:ea typeface="Avenir Book" charset="0"/>
                <a:cs typeface="Avenir Book" charset="0"/>
              </a:rPr>
              <a:t>Rondina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	&amp;, A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. F. Marquand &amp; C. Chu &amp; J. </a:t>
            </a:r>
            <a:r>
              <a:rPr lang="en-US" sz="1000" dirty="0" err="1">
                <a:latin typeface="Avenir Book" charset="0"/>
                <a:ea typeface="Avenir Book" charset="0"/>
                <a:cs typeface="Avenir Book" charset="0"/>
              </a:rPr>
              <a:t>Ashburner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 &amp;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. Phillips &amp; J. </a:t>
            </a:r>
            <a:r>
              <a:rPr lang="en-US" sz="1000" dirty="0" err="1" smtClean="0">
                <a:latin typeface="Avenir Book" charset="0"/>
                <a:ea typeface="Avenir Book" charset="0"/>
                <a:cs typeface="Avenir Book" charset="0"/>
              </a:rPr>
              <a:t>Richiardi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&amp; J. </a:t>
            </a:r>
            <a:r>
              <a:rPr lang="en-US" sz="1000" dirty="0" err="1" smtClean="0">
                <a:latin typeface="Avenir Book" charset="0"/>
                <a:ea typeface="Avenir Book" charset="0"/>
                <a:cs typeface="Avenir Book" charset="0"/>
              </a:rPr>
              <a:t>Mourão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-Miranda, 	</a:t>
            </a:r>
            <a:r>
              <a:rPr lang="fi-FI" sz="1000" dirty="0" err="1" smtClean="0">
                <a:latin typeface="Avenir Book" charset="0"/>
                <a:ea typeface="Avenir Book" charset="0"/>
                <a:cs typeface="Avenir Book" charset="0"/>
              </a:rPr>
              <a:t>Neuroinform</a:t>
            </a:r>
            <a:r>
              <a:rPr lang="fi-FI" sz="1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1000" dirty="0">
                <a:latin typeface="Avenir Book" charset="0"/>
                <a:ea typeface="Avenir Book" charset="0"/>
                <a:cs typeface="Avenir Book" charset="0"/>
              </a:rPr>
              <a:t>(2013) </a:t>
            </a:r>
            <a:r>
              <a:rPr lang="fi-FI" sz="1000" dirty="0" smtClean="0">
                <a:latin typeface="Avenir Book" charset="0"/>
                <a:ea typeface="Avenir Book" charset="0"/>
                <a:cs typeface="Avenir Book" charset="0"/>
              </a:rPr>
              <a:t>11:319–337</a:t>
            </a:r>
          </a:p>
          <a:p>
            <a:pPr marL="0" indent="0">
              <a:buNone/>
            </a:pPr>
            <a:endParaRPr lang="de-DE" sz="10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b="1" dirty="0" smtClean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400" dirty="0"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Avenir Light"/>
                <a:ea typeface="Raleway" charset="0"/>
                <a:cs typeface="Avenir Light"/>
              </a:rPr>
              <a:t> </a:t>
            </a:r>
          </a:p>
          <a:p>
            <a:pPr marL="0" indent="0">
              <a:buNone/>
            </a:pPr>
            <a:endParaRPr lang="de-DE" sz="1000" dirty="0" smtClean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ea typeface="Raleway" charset="0"/>
              <a:cs typeface="Avenir Light"/>
            </a:endParaRPr>
          </a:p>
          <a:p>
            <a:pPr marL="0" indent="0">
              <a:buNone/>
            </a:pPr>
            <a:endParaRPr lang="de-DE" sz="1000" dirty="0">
              <a:solidFill>
                <a:srgbClr val="000000"/>
              </a:solidFill>
              <a:latin typeface="Avenir Light"/>
              <a:cs typeface="Avenir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505451"/>
            <a:ext cx="635041" cy="8191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1324601"/>
            <a:ext cx="6858000" cy="0"/>
          </a:xfrm>
          <a:prstGeom prst="line">
            <a:avLst/>
          </a:prstGeom>
          <a:ln w="12700">
            <a:solidFill>
              <a:srgbClr val="15AF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 1"/>
          <p:cNvSpPr txBox="1">
            <a:spLocks/>
          </p:cNvSpPr>
          <p:nvPr/>
        </p:nvSpPr>
        <p:spPr>
          <a:xfrm>
            <a:off x="507797" y="412862"/>
            <a:ext cx="4359004" cy="9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b="1" dirty="0" smtClean="0">
                <a:solidFill>
                  <a:srgbClr val="15AF95"/>
                </a:solidFill>
                <a:latin typeface="Raleway"/>
                <a:cs typeface="Raleway"/>
              </a:rPr>
              <a:t>FURTHER</a:t>
            </a:r>
            <a:r>
              <a:rPr lang="de-DE" sz="1800" b="1" dirty="0" smtClean="0">
                <a:latin typeface="Raleway"/>
                <a:cs typeface="Raleway"/>
              </a:rPr>
              <a:t>READING</a:t>
            </a:r>
            <a:endParaRPr lang="de-DE" sz="1800" b="1" dirty="0">
              <a:solidFill>
                <a:srgbClr val="7F7F7F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983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A4 Paper (210x297 mm)</PresentationFormat>
  <Paragraphs>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 Book</vt:lpstr>
      <vt:lpstr>Avenir Light</vt:lpstr>
      <vt:lpstr>Calibri</vt:lpstr>
      <vt:lpstr>Raleway</vt:lpstr>
      <vt:lpstr>Arial</vt:lpstr>
      <vt:lpstr>Office-Design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Petzschner</dc:creator>
  <cp:lastModifiedBy>Frederike Petzschner</cp:lastModifiedBy>
  <cp:revision>108</cp:revision>
  <cp:lastPrinted>2016-08-11T17:16:30Z</cp:lastPrinted>
  <dcterms:created xsi:type="dcterms:W3CDTF">2015-12-01T16:36:15Z</dcterms:created>
  <dcterms:modified xsi:type="dcterms:W3CDTF">2016-08-28T10:44:48Z</dcterms:modified>
</cp:coreProperties>
</file>