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Quattrocento Sans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QuattrocentoSans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italic.fntdata"/><Relationship Id="rId25" Type="http://schemas.openxmlformats.org/officeDocument/2006/relationships/font" Target="fonts/QuattrocentoSans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5d4cd6ae2_0_6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5d4cd6ae2_0_6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a5d4cd6ae2_0_6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5d4cd6ae2_0_15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5d4cd6ae2_0_15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a5d4cd6ae2_0_15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256032" y="265176"/>
            <a:ext cx="11682900" cy="6332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6" name="Google Shape;66;p13"/>
          <p:cNvCxnSpPr/>
          <p:nvPr/>
        </p:nvCxnSpPr>
        <p:spPr>
          <a:xfrm>
            <a:off x="604434" y="1196392"/>
            <a:ext cx="10983000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13"/>
          <p:cNvSpPr txBox="1"/>
          <p:nvPr>
            <p:ph type="title"/>
          </p:nvPr>
        </p:nvSpPr>
        <p:spPr>
          <a:xfrm>
            <a:off x="521207" y="448056"/>
            <a:ext cx="6877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  <a:defRPr sz="2800">
                <a:solidFill>
                  <a:srgbClr val="3A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539496" y="1435608"/>
            <a:ext cx="44166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Char char="●"/>
              <a:defRPr sz="1200">
                <a:solidFill>
                  <a:srgbClr val="3F3F3F"/>
                </a:solidFill>
              </a:defRPr>
            </a:lvl1pPr>
            <a:lvl2pPr indent="-3048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○"/>
              <a:defRPr sz="1200">
                <a:solidFill>
                  <a:srgbClr val="3F3F3F"/>
                </a:solidFill>
              </a:defRPr>
            </a:lvl2pPr>
            <a:lvl3pPr indent="-304800" lvl="2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■"/>
              <a:defRPr sz="1200">
                <a:solidFill>
                  <a:srgbClr val="3F3F3F"/>
                </a:solidFill>
              </a:defRPr>
            </a:lvl3pPr>
            <a:lvl4pPr indent="-304800" lvl="3" marL="1828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●"/>
              <a:defRPr sz="1200">
                <a:solidFill>
                  <a:srgbClr val="3F3F3F"/>
                </a:solidFill>
              </a:defRPr>
            </a:lvl4pPr>
            <a:lvl5pPr indent="-304800" lvl="4" marL="2286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○"/>
              <a:defRPr sz="1200">
                <a:solidFill>
                  <a:srgbClr val="3F3F3F"/>
                </a:solidFill>
              </a:defRPr>
            </a:lvl5pPr>
            <a:lvl6pPr indent="-342900" lvl="5" marL="2743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539496" y="6203952"/>
            <a:ext cx="32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648200" y="62039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371926" y="6203952"/>
            <a:ext cx="32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_v 1">
  <p:cSld name="Title and Content_v 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38200" y="365126"/>
            <a:ext cx="10515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610599" y="6356350"/>
            <a:ext cx="342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38200" y="1209522"/>
            <a:ext cx="105156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 sz="1800"/>
            </a:lvl1pPr>
            <a:lvl2pPr indent="-2286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cxnSp>
        <p:nvCxnSpPr>
          <p:cNvPr id="76" name="Google Shape;76;p14"/>
          <p:cNvCxnSpPr/>
          <p:nvPr/>
        </p:nvCxnSpPr>
        <p:spPr>
          <a:xfrm>
            <a:off x="4873787" y="1183396"/>
            <a:ext cx="2444400" cy="0"/>
          </a:xfrm>
          <a:prstGeom prst="straightConnector1">
            <a:avLst/>
          </a:prstGeom>
          <a:noFill/>
          <a:ln cap="flat" cmpd="sng" w="254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" name="Google Shape;77;p14"/>
          <p:cNvSpPr/>
          <p:nvPr/>
        </p:nvSpPr>
        <p:spPr>
          <a:xfrm>
            <a:off x="226868" y="2168525"/>
            <a:ext cx="11738400" cy="43512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226868" y="2163338"/>
            <a:ext cx="11738400" cy="262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838200" y="2425701"/>
            <a:ext cx="10515600" cy="3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254950" y="262784"/>
            <a:ext cx="11682000" cy="63324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521208" y="448056"/>
            <a:ext cx="6876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Google Shape;26;p4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2.png"/><Relationship Id="rId5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h6izHR1d-HM" TargetMode="External"/><Relationship Id="rId4" Type="http://schemas.openxmlformats.org/officeDocument/2006/relationships/hyperlink" Target="https://www.youtube.com/watch?v=h6izHR1d-HM" TargetMode="External"/><Relationship Id="rId5" Type="http://schemas.openxmlformats.org/officeDocument/2006/relationships/hyperlink" Target="https://www.youtube.com/watch?v=meJf53tvsWw" TargetMode="External"/><Relationship Id="rId6" Type="http://schemas.openxmlformats.org/officeDocument/2006/relationships/hyperlink" Target="https://zellwk.com/blog/crud-express-mongodb/" TargetMode="External"/><Relationship Id="rId7" Type="http://schemas.openxmlformats.org/officeDocument/2006/relationships/hyperlink" Target="http://dreamerslab.com/blog/en/write-a-todo-list-with-express-and-mongodb" TargetMode="External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4137900" y="1028675"/>
            <a:ext cx="4185300" cy="87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</a:t>
            </a:r>
            <a:r>
              <a:rPr b="1" lang="en-US"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r>
              <a:rPr b="1" lang="en-US"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MAD 6123 </a:t>
            </a:r>
            <a:endParaRPr b="1" sz="2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(Mobile Backend Development)</a:t>
            </a:r>
            <a:endParaRPr b="1" sz="6300" u="sng"/>
          </a:p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6574125" y="4994125"/>
            <a:ext cx="4870800" cy="87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</a:rPr>
              <a:t>Devesh Verma  : c0758340</a:t>
            </a:r>
            <a:endParaRPr sz="2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</a:rPr>
              <a:t>Kapil Padaliya : c0761312</a:t>
            </a:r>
            <a:endParaRPr sz="2600">
              <a:solidFill>
                <a:srgbClr val="FFFFFF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768350" y="4123775"/>
            <a:ext cx="300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250" y="140250"/>
            <a:ext cx="1520300" cy="18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4">
            <a:alphaModFix/>
          </a:blip>
          <a:srcRect b="-40114" l="0" r="-35135" t="0"/>
          <a:stretch/>
        </p:blipFill>
        <p:spPr>
          <a:xfrm>
            <a:off x="1624800" y="2109100"/>
            <a:ext cx="2365300" cy="24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3479550" y="140250"/>
            <a:ext cx="5502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latin typeface="Roboto"/>
                <a:ea typeface="Roboto"/>
                <a:cs typeface="Roboto"/>
                <a:sym typeface="Roboto"/>
              </a:rPr>
              <a:t>FINAL PROJECT</a:t>
            </a:r>
            <a:endParaRPr b="1" sz="5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0600" y="2392525"/>
            <a:ext cx="48708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ctrTitle"/>
          </p:nvPr>
        </p:nvSpPr>
        <p:spPr>
          <a:xfrm>
            <a:off x="2239200" y="797558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7900"/>
            </a:br>
            <a:r>
              <a:rPr lang="en-US" sz="7900"/>
              <a:t>THANK YOU</a:t>
            </a:r>
            <a:endParaRPr sz="8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1239877" y="736554"/>
            <a:ext cx="13941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en-US"/>
              <a:t>   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2268" y="1451452"/>
            <a:ext cx="9064102" cy="4168113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101" name="Google Shape;101;p17"/>
          <p:cNvSpPr txBox="1"/>
          <p:nvPr/>
        </p:nvSpPr>
        <p:spPr>
          <a:xfrm>
            <a:off x="310718" y="5928437"/>
            <a:ext cx="11816179" cy="437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☞"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3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ToDo List app is built using Node.js, Express.js and MongoDB.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850" y="381688"/>
            <a:ext cx="635125" cy="6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8350" y="439663"/>
            <a:ext cx="1811600" cy="5274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838200" y="365126"/>
            <a:ext cx="10515600" cy="7592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lang="en-US"/>
              <a:t>PRODUCT DEVELOPMENT </a:t>
            </a:r>
            <a:r>
              <a:rPr b="1" lang="en-US">
                <a:solidFill>
                  <a:schemeClr val="accent3"/>
                </a:solidFill>
              </a:rPr>
              <a:t>ROADMAP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838200" y="1209522"/>
            <a:ext cx="10515600" cy="842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lang="en-US"/>
              <a:t>TO-DO List Node.js/Express.js/MongoDB</a:t>
            </a:r>
            <a:endParaRPr/>
          </a:p>
        </p:txBody>
      </p:sp>
      <p:grpSp>
        <p:nvGrpSpPr>
          <p:cNvPr id="111" name="Google Shape;111;p18"/>
          <p:cNvGrpSpPr/>
          <p:nvPr/>
        </p:nvGrpSpPr>
        <p:grpSpPr>
          <a:xfrm>
            <a:off x="838200" y="3019584"/>
            <a:ext cx="10515600" cy="2755938"/>
            <a:chOff x="0" y="698734"/>
            <a:chExt cx="10515600" cy="2755938"/>
          </a:xfrm>
        </p:grpSpPr>
        <p:cxnSp>
          <p:nvCxnSpPr>
            <p:cNvPr id="112" name="Google Shape;112;p18"/>
            <p:cNvCxnSpPr/>
            <p:nvPr/>
          </p:nvCxnSpPr>
          <p:spPr>
            <a:xfrm>
              <a:off x="0" y="1965325"/>
              <a:ext cx="10515600" cy="0"/>
            </a:xfrm>
            <a:prstGeom prst="straightConnector1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3" name="Google Shape;113;p18"/>
            <p:cNvSpPr/>
            <p:nvPr/>
          </p:nvSpPr>
          <p:spPr>
            <a:xfrm>
              <a:off x="315468" y="1218501"/>
              <a:ext cx="4626864" cy="471678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 txBox="1"/>
            <p:nvPr/>
          </p:nvSpPr>
          <p:spPr>
            <a:xfrm>
              <a:off x="315468" y="1218501"/>
              <a:ext cx="4626864" cy="4716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Step1</a:t>
              </a: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315468" y="698734"/>
              <a:ext cx="4626864" cy="519767"/>
            </a:xfrm>
            <a:prstGeom prst="rect">
              <a:avLst/>
            </a:prstGeom>
            <a:solidFill>
              <a:srgbClr val="F7D5CB">
                <a:alpha val="89803"/>
              </a:srgbClr>
            </a:solidFill>
            <a:ln cap="flat" cmpd="sng" w="12700">
              <a:solidFill>
                <a:srgbClr val="F7D5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 txBox="1"/>
            <p:nvPr/>
          </p:nvSpPr>
          <p:spPr>
            <a:xfrm>
              <a:off x="315468" y="698734"/>
              <a:ext cx="4626864" cy="519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875" lIns="142875" spcFirstLastPara="1" rIns="142875" wrap="square" tIns="142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Quattrocento Sans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Study Analysis/Designing UI (View)</a:t>
              </a:r>
              <a:endPara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17" name="Google Shape;117;p18"/>
            <p:cNvCxnSpPr/>
            <p:nvPr/>
          </p:nvCxnSpPr>
          <p:spPr>
            <a:xfrm>
              <a:off x="2628899" y="1690179"/>
              <a:ext cx="0" cy="275145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8" name="Google Shape;118;p18"/>
            <p:cNvSpPr/>
            <p:nvPr/>
          </p:nvSpPr>
          <p:spPr>
            <a:xfrm>
              <a:off x="2944368" y="2240470"/>
              <a:ext cx="4626864" cy="471678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 txBox="1"/>
            <p:nvPr/>
          </p:nvSpPr>
          <p:spPr>
            <a:xfrm>
              <a:off x="2944368" y="2240470"/>
              <a:ext cx="4626864" cy="4716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Step2</a:t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944368" y="2712148"/>
              <a:ext cx="4626864" cy="742524"/>
            </a:xfrm>
            <a:prstGeom prst="rect">
              <a:avLst/>
            </a:prstGeom>
            <a:solidFill>
              <a:srgbClr val="E0E0E0">
                <a:alpha val="89803"/>
              </a:srgbClr>
            </a:solidFill>
            <a:ln cap="flat" cmpd="sng" w="12700">
              <a:solidFill>
                <a:srgbClr val="E0E0E0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 txBox="1"/>
            <p:nvPr/>
          </p:nvSpPr>
          <p:spPr>
            <a:xfrm>
              <a:off x="2944368" y="2712148"/>
              <a:ext cx="4626864" cy="742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875" lIns="142875" spcFirstLastPara="1" rIns="142875" wrap="square" tIns="142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Quattrocento Sans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Coding (Controller)/Integrating (Model) MongoDB Backend</a:t>
              </a:r>
              <a:endPara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22" name="Google Shape;122;p18"/>
            <p:cNvCxnSpPr/>
            <p:nvPr/>
          </p:nvCxnSpPr>
          <p:spPr>
            <a:xfrm>
              <a:off x="5257799" y="1965324"/>
              <a:ext cx="0" cy="275145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3" name="Google Shape;123;p18"/>
            <p:cNvSpPr/>
            <p:nvPr/>
          </p:nvSpPr>
          <p:spPr>
            <a:xfrm rot="2700000">
              <a:off x="2598326" y="1934751"/>
              <a:ext cx="61146" cy="6114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 rot="2700000">
              <a:off x="5227226" y="1934751"/>
              <a:ext cx="61146" cy="61146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5573268" y="1218501"/>
              <a:ext cx="4626864" cy="471678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 txBox="1"/>
            <p:nvPr/>
          </p:nvSpPr>
          <p:spPr>
            <a:xfrm>
              <a:off x="5573268" y="1218501"/>
              <a:ext cx="4626864" cy="4716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Step3</a:t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5573268" y="698734"/>
              <a:ext cx="4626864" cy="519767"/>
            </a:xfrm>
            <a:prstGeom prst="rect">
              <a:avLst/>
            </a:prstGeom>
            <a:solidFill>
              <a:srgbClr val="FFE8CA">
                <a:alpha val="89803"/>
              </a:srgbClr>
            </a:solidFill>
            <a:ln cap="flat" cmpd="sng" w="12700">
              <a:solidFill>
                <a:srgbClr val="FFE8C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 txBox="1"/>
            <p:nvPr/>
          </p:nvSpPr>
          <p:spPr>
            <a:xfrm>
              <a:off x="5573268" y="698734"/>
              <a:ext cx="4626864" cy="519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875" lIns="142875" spcFirstLastPara="1" rIns="142875" wrap="square" tIns="142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Quattrocento Sans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Testing/Deploying</a:t>
              </a:r>
              <a:endPara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29" name="Google Shape;129;p18"/>
            <p:cNvCxnSpPr/>
            <p:nvPr/>
          </p:nvCxnSpPr>
          <p:spPr>
            <a:xfrm>
              <a:off x="7886700" y="1690179"/>
              <a:ext cx="0" cy="275145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0" name="Google Shape;130;p18"/>
            <p:cNvSpPr/>
            <p:nvPr/>
          </p:nvSpPr>
          <p:spPr>
            <a:xfrm rot="2700000">
              <a:off x="7856126" y="1934751"/>
              <a:ext cx="61146" cy="61146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checkmark icon" id="131" name="Google Shape;131;p18"/>
          <p:cNvSpPr/>
          <p:nvPr/>
        </p:nvSpPr>
        <p:spPr>
          <a:xfrm>
            <a:off x="11287766" y="4152106"/>
            <a:ext cx="490884" cy="490884"/>
          </a:xfrm>
          <a:custGeom>
            <a:rect b="b" l="l" r="r" t="t"/>
            <a:pathLst>
              <a:path extrusionOk="0" h="368808" w="368808">
                <a:moveTo>
                  <a:pt x="184404" y="0"/>
                </a:moveTo>
                <a:cubicBezTo>
                  <a:pt x="82555" y="0"/>
                  <a:pt x="0" y="82555"/>
                  <a:pt x="0" y="184404"/>
                </a:cubicBezTo>
                <a:cubicBezTo>
                  <a:pt x="0" y="286253"/>
                  <a:pt x="82555" y="368808"/>
                  <a:pt x="184404" y="368808"/>
                </a:cubicBezTo>
                <a:cubicBezTo>
                  <a:pt x="286253" y="368808"/>
                  <a:pt x="368808" y="286253"/>
                  <a:pt x="368808" y="184404"/>
                </a:cubicBezTo>
                <a:cubicBezTo>
                  <a:pt x="368808" y="82555"/>
                  <a:pt x="286253" y="0"/>
                  <a:pt x="184404" y="0"/>
                </a:cubicBezTo>
                <a:close/>
                <a:moveTo>
                  <a:pt x="263997" y="102644"/>
                </a:moveTo>
                <a:lnTo>
                  <a:pt x="289215" y="125694"/>
                </a:lnTo>
                <a:lnTo>
                  <a:pt x="150912" y="278761"/>
                </a:lnTo>
                <a:lnTo>
                  <a:pt x="79593" y="207443"/>
                </a:lnTo>
                <a:lnTo>
                  <a:pt x="103727" y="183309"/>
                </a:lnTo>
                <a:lnTo>
                  <a:pt x="148745" y="228327"/>
                </a:lnTo>
                <a:lnTo>
                  <a:pt x="263997" y="102632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GPS icon" id="132" name="Google Shape;132;p18"/>
          <p:cNvGrpSpPr/>
          <p:nvPr/>
        </p:nvGrpSpPr>
        <p:grpSpPr>
          <a:xfrm>
            <a:off x="488562" y="4145647"/>
            <a:ext cx="503802" cy="503802"/>
            <a:chOff x="5791200" y="3124200"/>
            <a:chExt cx="609600" cy="609600"/>
          </a:xfrm>
        </p:grpSpPr>
        <p:sp>
          <p:nvSpPr>
            <p:cNvPr id="133" name="Google Shape;133;p18"/>
            <p:cNvSpPr/>
            <p:nvPr/>
          </p:nvSpPr>
          <p:spPr>
            <a:xfrm>
              <a:off x="5791200" y="3124200"/>
              <a:ext cx="609600" cy="609600"/>
            </a:xfrm>
            <a:custGeom>
              <a:rect b="b" l="l" r="r" t="t"/>
              <a:pathLst>
                <a:path extrusionOk="0" h="609600" w="609600">
                  <a:moveTo>
                    <a:pt x="304800" y="0"/>
                  </a:moveTo>
                  <a:cubicBezTo>
                    <a:pt x="136466" y="0"/>
                    <a:pt x="0" y="136457"/>
                    <a:pt x="0" y="304800"/>
                  </a:cubicBezTo>
                  <a:cubicBezTo>
                    <a:pt x="0" y="473134"/>
                    <a:pt x="136466" y="609600"/>
                    <a:pt x="304800" y="609600"/>
                  </a:cubicBezTo>
                  <a:cubicBezTo>
                    <a:pt x="473134" y="609600"/>
                    <a:pt x="609600" y="473134"/>
                    <a:pt x="609600" y="304800"/>
                  </a:cubicBezTo>
                  <a:cubicBezTo>
                    <a:pt x="609600" y="136457"/>
                    <a:pt x="473134" y="0"/>
                    <a:pt x="304800" y="0"/>
                  </a:cubicBezTo>
                  <a:close/>
                  <a:moveTo>
                    <a:pt x="403649" y="496543"/>
                  </a:moveTo>
                  <a:lnTo>
                    <a:pt x="205960" y="496543"/>
                  </a:lnTo>
                  <a:cubicBezTo>
                    <a:pt x="200905" y="496543"/>
                    <a:pt x="196816" y="492444"/>
                    <a:pt x="196816" y="487389"/>
                  </a:cubicBezTo>
                  <a:cubicBezTo>
                    <a:pt x="196816" y="482344"/>
                    <a:pt x="200905" y="478245"/>
                    <a:pt x="205960" y="478245"/>
                  </a:cubicBezTo>
                  <a:lnTo>
                    <a:pt x="403649" y="478245"/>
                  </a:lnTo>
                  <a:cubicBezTo>
                    <a:pt x="408695" y="478245"/>
                    <a:pt x="412793" y="482344"/>
                    <a:pt x="412793" y="487389"/>
                  </a:cubicBezTo>
                  <a:cubicBezTo>
                    <a:pt x="412793" y="492454"/>
                    <a:pt x="408695" y="496543"/>
                    <a:pt x="403649" y="496543"/>
                  </a:cubicBezTo>
                  <a:close/>
                  <a:moveTo>
                    <a:pt x="311900" y="467394"/>
                  </a:moveTo>
                  <a:cubicBezTo>
                    <a:pt x="310155" y="469542"/>
                    <a:pt x="307557" y="470780"/>
                    <a:pt x="304800" y="470780"/>
                  </a:cubicBezTo>
                  <a:cubicBezTo>
                    <a:pt x="302043" y="470780"/>
                    <a:pt x="299426" y="469533"/>
                    <a:pt x="297691" y="467394"/>
                  </a:cubicBezTo>
                  <a:cubicBezTo>
                    <a:pt x="293246" y="461889"/>
                    <a:pt x="188620" y="331604"/>
                    <a:pt x="188620" y="228281"/>
                  </a:cubicBezTo>
                  <a:cubicBezTo>
                    <a:pt x="188620" y="164751"/>
                    <a:pt x="240745" y="113057"/>
                    <a:pt x="304809" y="113057"/>
                  </a:cubicBezTo>
                  <a:cubicBezTo>
                    <a:pt x="368883" y="113057"/>
                    <a:pt x="421009" y="164751"/>
                    <a:pt x="421009" y="228281"/>
                  </a:cubicBezTo>
                  <a:cubicBezTo>
                    <a:pt x="420999" y="331613"/>
                    <a:pt x="316345" y="461908"/>
                    <a:pt x="311900" y="467394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6047354" y="3305617"/>
              <a:ext cx="93785" cy="93785"/>
            </a:xfrm>
            <a:custGeom>
              <a:rect b="b" l="l" r="r" t="t"/>
              <a:pathLst>
                <a:path extrusionOk="0" h="93784" w="93784">
                  <a:moveTo>
                    <a:pt x="48646" y="0"/>
                  </a:moveTo>
                  <a:cubicBezTo>
                    <a:pt x="21814" y="0"/>
                    <a:pt x="-9" y="21589"/>
                    <a:pt x="0" y="48140"/>
                  </a:cubicBezTo>
                  <a:cubicBezTo>
                    <a:pt x="0" y="74681"/>
                    <a:pt x="21824" y="96270"/>
                    <a:pt x="48646" y="96270"/>
                  </a:cubicBezTo>
                  <a:cubicBezTo>
                    <a:pt x="75478" y="96270"/>
                    <a:pt x="97311" y="74681"/>
                    <a:pt x="97311" y="48140"/>
                  </a:cubicBezTo>
                  <a:cubicBezTo>
                    <a:pt x="97302" y="21589"/>
                    <a:pt x="75468" y="0"/>
                    <a:pt x="486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1456009" y="401897"/>
            <a:ext cx="6313602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Usage/User Story</a:t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541609" y="1455491"/>
            <a:ext cx="5110161" cy="47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MS Gothic"/>
                <a:ea typeface="MS Gothic"/>
                <a:cs typeface="MS Gothic"/>
                <a:sym typeface="MS Gothic"/>
              </a:rPr>
              <a:t>How it works:</a:t>
            </a:r>
            <a:endParaRPr/>
          </a:p>
        </p:txBody>
      </p:sp>
      <p:grpSp>
        <p:nvGrpSpPr>
          <p:cNvPr descr="Small circle with number 1 inside  indicating step 1" id="141" name="Google Shape;141;p19"/>
          <p:cNvGrpSpPr/>
          <p:nvPr/>
        </p:nvGrpSpPr>
        <p:grpSpPr>
          <a:xfrm>
            <a:off x="393730" y="1904248"/>
            <a:ext cx="558179" cy="409838"/>
            <a:chOff x="6953426" y="711274"/>
            <a:chExt cx="558179" cy="409838"/>
          </a:xfrm>
        </p:grpSpPr>
        <p:sp>
          <p:nvSpPr>
            <p:cNvPr descr="Small circle" id="142" name="Google Shape;142;p1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1" id="143" name="Google Shape;143;p19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/>
            </a:p>
          </p:txBody>
        </p:sp>
      </p:grpSp>
      <p:sp>
        <p:nvSpPr>
          <p:cNvPr id="144" name="Google Shape;144;p19"/>
          <p:cNvSpPr txBox="1"/>
          <p:nvPr/>
        </p:nvSpPr>
        <p:spPr>
          <a:xfrm>
            <a:off x="949381" y="2622109"/>
            <a:ext cx="4585731" cy="596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3F3F3F"/>
                </a:solidFill>
                <a:latin typeface="MS Gothic"/>
                <a:ea typeface="MS Gothic"/>
                <a:cs typeface="MS Gothic"/>
                <a:sym typeface="MS Gothic"/>
              </a:rPr>
              <a:t>User enter the task in the input box and click &gt; </a:t>
            </a:r>
            <a:r>
              <a:rPr lang="en-US" sz="1600">
                <a:solidFill>
                  <a:srgbClr val="D24726"/>
                </a:solidFill>
                <a:latin typeface="MS Gothic"/>
                <a:ea typeface="MS Gothic"/>
                <a:cs typeface="MS Gothic"/>
                <a:sym typeface="MS Gothic"/>
              </a:rPr>
              <a:t>ADD</a:t>
            </a:r>
            <a:endParaRPr sz="1600">
              <a:solidFill>
                <a:srgbClr val="3F3F3F"/>
              </a:solidFill>
              <a:latin typeface="MS Gothic"/>
              <a:ea typeface="MS Gothic"/>
              <a:cs typeface="MS Gothic"/>
              <a:sym typeface="MS Gothic"/>
            </a:endParaRPr>
          </a:p>
        </p:txBody>
      </p:sp>
      <p:grpSp>
        <p:nvGrpSpPr>
          <p:cNvPr descr="Small circle with number 2 inside  indicating step 2" id="145" name="Google Shape;145;p19"/>
          <p:cNvGrpSpPr/>
          <p:nvPr/>
        </p:nvGrpSpPr>
        <p:grpSpPr>
          <a:xfrm>
            <a:off x="393730" y="3386824"/>
            <a:ext cx="558179" cy="409838"/>
            <a:chOff x="6953426" y="711274"/>
            <a:chExt cx="558179" cy="409838"/>
          </a:xfrm>
        </p:grpSpPr>
        <p:sp>
          <p:nvSpPr>
            <p:cNvPr descr="Small circle" id="146" name="Google Shape;146;p1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2" id="147" name="Google Shape;147;p19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</p:grpSp>
      <p:sp>
        <p:nvSpPr>
          <p:cNvPr id="148" name="Google Shape;148;p19"/>
          <p:cNvSpPr txBox="1"/>
          <p:nvPr/>
        </p:nvSpPr>
        <p:spPr>
          <a:xfrm>
            <a:off x="944326" y="3323229"/>
            <a:ext cx="4504252" cy="596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3F3F3F"/>
                </a:solidFill>
                <a:latin typeface="MS Gothic"/>
                <a:ea typeface="MS Gothic"/>
                <a:cs typeface="MS Gothic"/>
                <a:sym typeface="MS Gothic"/>
              </a:rPr>
              <a:t>Task saved to </a:t>
            </a:r>
            <a:r>
              <a:rPr lang="en-US" sz="1600">
                <a:solidFill>
                  <a:srgbClr val="D24726"/>
                </a:solidFill>
                <a:latin typeface="MS Gothic"/>
                <a:ea typeface="MS Gothic"/>
                <a:cs typeface="MS Gothic"/>
                <a:sym typeface="MS Gothic"/>
              </a:rPr>
              <a:t>BACKEND</a:t>
            </a:r>
            <a:r>
              <a:rPr lang="en-US" sz="1600">
                <a:solidFill>
                  <a:srgbClr val="3F3F3F"/>
                </a:solidFill>
                <a:latin typeface="MS Gothic"/>
                <a:ea typeface="MS Gothic"/>
                <a:cs typeface="MS Gothic"/>
                <a:sym typeface="MS Gothic"/>
              </a:rPr>
              <a:t> (</a:t>
            </a:r>
            <a:r>
              <a:rPr lang="en-US" sz="1600">
                <a:solidFill>
                  <a:srgbClr val="D24726"/>
                </a:solidFill>
                <a:latin typeface="MS Gothic"/>
                <a:ea typeface="MS Gothic"/>
                <a:cs typeface="MS Gothic"/>
                <a:sym typeface="MS Gothic"/>
              </a:rPr>
              <a:t>MONGODB</a:t>
            </a:r>
            <a:r>
              <a:rPr lang="en-US" sz="1600">
                <a:solidFill>
                  <a:srgbClr val="3F3F3F"/>
                </a:solidFill>
                <a:latin typeface="MS Gothic"/>
                <a:ea typeface="MS Gothic"/>
                <a:cs typeface="MS Gothic"/>
                <a:sym typeface="MS Gothic"/>
              </a:rPr>
              <a:t>), show the added task on screen</a:t>
            </a:r>
            <a:endParaRPr/>
          </a:p>
        </p:txBody>
      </p:sp>
      <p:grpSp>
        <p:nvGrpSpPr>
          <p:cNvPr descr="Small circle with number 3 inside  indicating step 3" id="149" name="Google Shape;149;p19"/>
          <p:cNvGrpSpPr/>
          <p:nvPr/>
        </p:nvGrpSpPr>
        <p:grpSpPr>
          <a:xfrm>
            <a:off x="391202" y="4068590"/>
            <a:ext cx="558179" cy="409838"/>
            <a:chOff x="6953426" y="711274"/>
            <a:chExt cx="558179" cy="409838"/>
          </a:xfrm>
        </p:grpSpPr>
        <p:sp>
          <p:nvSpPr>
            <p:cNvPr descr="Small circle" id="150" name="Google Shape;150;p1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3" id="151" name="Google Shape;151;p19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</p:grpSp>
      <p:sp>
        <p:nvSpPr>
          <p:cNvPr id="152" name="Google Shape;152;p19"/>
          <p:cNvSpPr txBox="1"/>
          <p:nvPr/>
        </p:nvSpPr>
        <p:spPr>
          <a:xfrm>
            <a:off x="951909" y="4011715"/>
            <a:ext cx="4504252" cy="596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3F3F3F"/>
                </a:solidFill>
                <a:latin typeface="MS Gothic"/>
                <a:ea typeface="MS Gothic"/>
                <a:cs typeface="MS Gothic"/>
                <a:sym typeface="MS Gothic"/>
              </a:rPr>
              <a:t>User click</a:t>
            </a:r>
            <a:r>
              <a:rPr lang="en-US" sz="1600">
                <a:solidFill>
                  <a:srgbClr val="D24726"/>
                </a:solidFill>
                <a:latin typeface="MS Gothic"/>
                <a:ea typeface="MS Gothic"/>
                <a:cs typeface="MS Gothic"/>
                <a:sym typeface="MS Gothic"/>
              </a:rPr>
              <a:t> DELETE</a:t>
            </a:r>
            <a:r>
              <a:rPr lang="en-US" sz="1600">
                <a:solidFill>
                  <a:srgbClr val="3F3F3F"/>
                </a:solidFill>
                <a:latin typeface="MS Gothic"/>
                <a:ea typeface="MS Gothic"/>
                <a:cs typeface="MS Gothic"/>
                <a:sym typeface="MS Gothic"/>
              </a:rPr>
              <a:t>, to delete the task and click </a:t>
            </a:r>
            <a:r>
              <a:rPr lang="en-US" sz="1600">
                <a:solidFill>
                  <a:srgbClr val="D24726"/>
                </a:solidFill>
                <a:latin typeface="MS Gothic"/>
                <a:ea typeface="MS Gothic"/>
                <a:cs typeface="MS Gothic"/>
                <a:sym typeface="MS Gothic"/>
              </a:rPr>
              <a:t>EDIT </a:t>
            </a:r>
            <a:r>
              <a:rPr lang="en-US" sz="1600">
                <a:solidFill>
                  <a:srgbClr val="3F3F3F"/>
                </a:solidFill>
                <a:latin typeface="MS Gothic"/>
                <a:ea typeface="MS Gothic"/>
                <a:cs typeface="MS Gothic"/>
                <a:sym typeface="MS Gothic"/>
              </a:rPr>
              <a:t>to edit the task</a:t>
            </a:r>
            <a:endParaRPr sz="1600">
              <a:solidFill>
                <a:srgbClr val="3F3F3F"/>
              </a:solidFill>
              <a:latin typeface="MS Gothic"/>
              <a:ea typeface="MS Gothic"/>
              <a:cs typeface="MS Gothic"/>
              <a:sym typeface="MS Gothic"/>
            </a:endParaRPr>
          </a:p>
        </p:txBody>
      </p:sp>
      <p:grpSp>
        <p:nvGrpSpPr>
          <p:cNvPr descr="Small circle with number 4 inside  indicating step 4" id="153" name="Google Shape;153;p19"/>
          <p:cNvGrpSpPr/>
          <p:nvPr/>
        </p:nvGrpSpPr>
        <p:grpSpPr>
          <a:xfrm>
            <a:off x="393730" y="4825142"/>
            <a:ext cx="558179" cy="409838"/>
            <a:chOff x="6953426" y="711274"/>
            <a:chExt cx="558179" cy="409838"/>
          </a:xfrm>
        </p:grpSpPr>
        <p:sp>
          <p:nvSpPr>
            <p:cNvPr descr="Small circle" id="154" name="Google Shape;154;p1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4" id="155" name="Google Shape;155;p19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</p:grpSp>
      <p:sp>
        <p:nvSpPr>
          <p:cNvPr id="156" name="Google Shape;156;p19"/>
          <p:cNvSpPr txBox="1"/>
          <p:nvPr/>
        </p:nvSpPr>
        <p:spPr>
          <a:xfrm>
            <a:off x="951909" y="4849096"/>
            <a:ext cx="3810591" cy="33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3F3F3F"/>
                </a:solidFill>
                <a:latin typeface="MS Gothic"/>
                <a:ea typeface="MS Gothic"/>
                <a:cs typeface="MS Gothic"/>
                <a:sym typeface="MS Gothic"/>
              </a:rPr>
              <a:t>Close the app</a:t>
            </a:r>
            <a:endParaRPr/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3074" y="2171313"/>
            <a:ext cx="4585731" cy="3439298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fadeDir="5400000" kx="0" rotWithShape="0" algn="bl" stA="33000" stPos="0" sy="-100000" ky="0"/>
          </a:effectLst>
        </p:spPr>
      </p:pic>
      <p:grpSp>
        <p:nvGrpSpPr>
          <p:cNvPr descr="Small circle with number 1 inside  indicating step 1" id="158" name="Google Shape;158;p19"/>
          <p:cNvGrpSpPr/>
          <p:nvPr/>
        </p:nvGrpSpPr>
        <p:grpSpPr>
          <a:xfrm>
            <a:off x="386147" y="2640075"/>
            <a:ext cx="558179" cy="409838"/>
            <a:chOff x="6953426" y="711274"/>
            <a:chExt cx="558179" cy="409838"/>
          </a:xfrm>
        </p:grpSpPr>
        <p:sp>
          <p:nvSpPr>
            <p:cNvPr descr="Small circle" id="159" name="Google Shape;159;p1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1" id="160" name="Google Shape;160;p19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</p:grpSp>
      <p:sp>
        <p:nvSpPr>
          <p:cNvPr id="161" name="Google Shape;161;p19"/>
          <p:cNvSpPr txBox="1"/>
          <p:nvPr/>
        </p:nvSpPr>
        <p:spPr>
          <a:xfrm>
            <a:off x="944326" y="1873111"/>
            <a:ext cx="4585731" cy="337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3F3F3F"/>
                </a:solidFill>
                <a:latin typeface="MS Gothic"/>
                <a:ea typeface="MS Gothic"/>
                <a:cs typeface="MS Gothic"/>
                <a:sym typeface="MS Gothic"/>
              </a:rPr>
              <a:t>User launch/open the </a:t>
            </a:r>
            <a:r>
              <a:rPr lang="en-US" sz="1600">
                <a:solidFill>
                  <a:srgbClr val="D24726"/>
                </a:solidFill>
                <a:latin typeface="MS Gothic"/>
                <a:ea typeface="MS Gothic"/>
                <a:cs typeface="MS Gothic"/>
                <a:sym typeface="MS Gothic"/>
              </a:rPr>
              <a:t>Web App,</a:t>
            </a:r>
            <a:r>
              <a:rPr lang="en-US" sz="1600">
                <a:solidFill>
                  <a:srgbClr val="3F3F3F"/>
                </a:solidFill>
                <a:latin typeface="MS Gothic"/>
                <a:ea typeface="MS Gothic"/>
                <a:cs typeface="MS Gothic"/>
                <a:sym typeface="MS Gothic"/>
              </a:rPr>
              <a:t> It loads the tasks from DB if it exists</a:t>
            </a:r>
            <a:endParaRPr sz="1600">
              <a:solidFill>
                <a:srgbClr val="3F3F3F"/>
              </a:solidFill>
              <a:latin typeface="MS Gothic"/>
              <a:ea typeface="MS Gothic"/>
              <a:cs typeface="MS Gothic"/>
              <a:sym typeface="MS Gothic"/>
            </a:endParaRPr>
          </a:p>
        </p:txBody>
      </p:sp>
      <p:pic>
        <p:nvPicPr>
          <p:cNvPr descr="Dance steps" id="162" name="Google Shape;16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609" y="266818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1187141" y="457431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541609" y="1455491"/>
            <a:ext cx="5110161" cy="47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3F3F3F"/>
                </a:solidFill>
                <a:latin typeface="MS Gothic"/>
                <a:ea typeface="MS Gothic"/>
                <a:cs typeface="MS Gothic"/>
                <a:sym typeface="MS Gothic"/>
              </a:rPr>
              <a:t>Some simple features outlined:</a:t>
            </a:r>
            <a:endParaRPr/>
          </a:p>
        </p:txBody>
      </p:sp>
      <p:grpSp>
        <p:nvGrpSpPr>
          <p:cNvPr descr="Small circle with number 1 inside  indicating step 1" id="169" name="Google Shape;169;p20"/>
          <p:cNvGrpSpPr/>
          <p:nvPr/>
        </p:nvGrpSpPr>
        <p:grpSpPr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descr="Small circle" id="170" name="Google Shape;170;p20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1" id="171" name="Google Shape;171;p20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/>
            </a:p>
          </p:txBody>
        </p:sp>
      </p:grpSp>
      <p:sp>
        <p:nvSpPr>
          <p:cNvPr id="172" name="Google Shape;172;p20"/>
          <p:cNvSpPr txBox="1"/>
          <p:nvPr/>
        </p:nvSpPr>
        <p:spPr>
          <a:xfrm>
            <a:off x="1066040" y="1958189"/>
            <a:ext cx="2486328" cy="345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3F3F3F"/>
                </a:solidFill>
                <a:latin typeface="MS Gothic"/>
                <a:ea typeface="MS Gothic"/>
                <a:cs typeface="MS Gothic"/>
                <a:sym typeface="MS Gothic"/>
              </a:rPr>
              <a:t>Save </a:t>
            </a:r>
            <a:r>
              <a:rPr lang="en-US" sz="1600">
                <a:solidFill>
                  <a:srgbClr val="D24726"/>
                </a:solidFill>
                <a:latin typeface="MS Gothic"/>
                <a:ea typeface="MS Gothic"/>
                <a:cs typeface="MS Gothic"/>
                <a:sym typeface="MS Gothic"/>
              </a:rPr>
              <a:t>Tasks</a:t>
            </a:r>
            <a:endParaRPr sz="1600">
              <a:solidFill>
                <a:srgbClr val="3F3F3F"/>
              </a:solidFill>
              <a:latin typeface="MS Gothic"/>
              <a:ea typeface="MS Gothic"/>
              <a:cs typeface="MS Gothic"/>
              <a:sym typeface="MS Gothic"/>
            </a:endParaRPr>
          </a:p>
        </p:txBody>
      </p:sp>
      <p:grpSp>
        <p:nvGrpSpPr>
          <p:cNvPr descr="Small circle with number 2 inside  indicating step 2" id="173" name="Google Shape;173;p20"/>
          <p:cNvGrpSpPr/>
          <p:nvPr/>
        </p:nvGrpSpPr>
        <p:grpSpPr>
          <a:xfrm>
            <a:off x="1077735" y="2504085"/>
            <a:ext cx="558179" cy="409838"/>
            <a:chOff x="6953426" y="711274"/>
            <a:chExt cx="558179" cy="409838"/>
          </a:xfrm>
        </p:grpSpPr>
        <p:sp>
          <p:nvSpPr>
            <p:cNvPr descr="Small circle" id="174" name="Google Shape;174;p20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2" id="175" name="Google Shape;175;p20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</p:grpSp>
      <p:grpSp>
        <p:nvGrpSpPr>
          <p:cNvPr descr="Small circle with number 3 inside  indicating step 3" id="176" name="Google Shape;176;p20"/>
          <p:cNvGrpSpPr/>
          <p:nvPr/>
        </p:nvGrpSpPr>
        <p:grpSpPr>
          <a:xfrm>
            <a:off x="1617856" y="3197572"/>
            <a:ext cx="558179" cy="409838"/>
            <a:chOff x="6953426" y="711274"/>
            <a:chExt cx="558179" cy="409838"/>
          </a:xfrm>
        </p:grpSpPr>
        <p:sp>
          <p:nvSpPr>
            <p:cNvPr descr="Small circle" id="177" name="Google Shape;177;p20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3" id="178" name="Google Shape;178;p20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</p:grpSp>
      <p:sp>
        <p:nvSpPr>
          <p:cNvPr id="179" name="Google Shape;179;p20"/>
          <p:cNvSpPr txBox="1"/>
          <p:nvPr/>
        </p:nvSpPr>
        <p:spPr>
          <a:xfrm>
            <a:off x="731060" y="5853052"/>
            <a:ext cx="2266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D24726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D24726"/>
                </a:solidFill>
                <a:latin typeface="MS Gothic"/>
                <a:ea typeface="MS Gothic"/>
                <a:cs typeface="MS Gothic"/>
                <a:sym typeface="MS Gothic"/>
              </a:rPr>
              <a:t>Best Feature: </a:t>
            </a:r>
            <a:r>
              <a:rPr lang="en-US" sz="1600">
                <a:solidFill>
                  <a:srgbClr val="404040"/>
                </a:solidFill>
                <a:latin typeface="MS Gothic"/>
                <a:ea typeface="MS Gothic"/>
                <a:cs typeface="MS Gothic"/>
                <a:sym typeface="MS Gothic"/>
              </a:rPr>
              <a:t>FREE!</a:t>
            </a:r>
            <a:endParaRPr sz="1600">
              <a:solidFill>
                <a:srgbClr val="3F3F3F"/>
              </a:solidFill>
              <a:latin typeface="MS Gothic"/>
              <a:ea typeface="MS Gothic"/>
              <a:cs typeface="MS Gothic"/>
              <a:sym typeface="MS Gothic"/>
            </a:endParaRPr>
          </a:p>
        </p:txBody>
      </p:sp>
      <p:cxnSp>
        <p:nvCxnSpPr>
          <p:cNvPr descr="Light grey line separating Morph text and images" id="180" name="Google Shape;180;p20"/>
          <p:cNvCxnSpPr/>
          <p:nvPr/>
        </p:nvCxnSpPr>
        <p:spPr>
          <a:xfrm>
            <a:off x="6296866" y="1472431"/>
            <a:ext cx="0" cy="4892634"/>
          </a:xfrm>
          <a:prstGeom prst="straightConnector1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7555" y="2002437"/>
            <a:ext cx="5110162" cy="3832621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5000" kx="195000" rotWithShape="0" algn="tl" dir="12900000" dist="50800" ky="145000">
              <a:srgbClr val="000000">
                <a:alpha val="29803"/>
              </a:srgbClr>
            </a:outerShdw>
          </a:effectLst>
        </p:spPr>
      </p:pic>
      <p:pic>
        <p:nvPicPr>
          <p:cNvPr descr="Winking face with no fill" id="182" name="Google Shape;18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000" y="5743292"/>
            <a:ext cx="547218" cy="5472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list" id="183" name="Google Shape;18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7871" y="296116"/>
            <a:ext cx="914400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Small circle with number 3 inside  indicating step 3" id="184" name="Google Shape;184;p20"/>
          <p:cNvGrpSpPr/>
          <p:nvPr/>
        </p:nvGrpSpPr>
        <p:grpSpPr>
          <a:xfrm>
            <a:off x="2052171" y="3865119"/>
            <a:ext cx="558179" cy="409838"/>
            <a:chOff x="6953426" y="711274"/>
            <a:chExt cx="558179" cy="409838"/>
          </a:xfrm>
        </p:grpSpPr>
        <p:sp>
          <p:nvSpPr>
            <p:cNvPr descr="Small circle" id="185" name="Google Shape;185;p20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3" id="186" name="Google Shape;186;p20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</p:grpSp>
      <p:sp>
        <p:nvSpPr>
          <p:cNvPr id="187" name="Google Shape;187;p20"/>
          <p:cNvSpPr txBox="1"/>
          <p:nvPr/>
        </p:nvSpPr>
        <p:spPr>
          <a:xfrm>
            <a:off x="1630859" y="2556385"/>
            <a:ext cx="2486328" cy="345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3F3F3F"/>
                </a:solidFill>
                <a:latin typeface="MS Gothic"/>
                <a:ea typeface="MS Gothic"/>
                <a:cs typeface="MS Gothic"/>
                <a:sym typeface="MS Gothic"/>
              </a:rPr>
              <a:t>Read </a:t>
            </a:r>
            <a:r>
              <a:rPr lang="en-US" sz="1600">
                <a:solidFill>
                  <a:srgbClr val="D24726"/>
                </a:solidFill>
                <a:latin typeface="MS Gothic"/>
                <a:ea typeface="MS Gothic"/>
                <a:cs typeface="MS Gothic"/>
                <a:sym typeface="MS Gothic"/>
              </a:rPr>
              <a:t>Tasks</a:t>
            </a:r>
            <a:endParaRPr sz="1600">
              <a:solidFill>
                <a:srgbClr val="3F3F3F"/>
              </a:solidFill>
              <a:latin typeface="MS Gothic"/>
              <a:ea typeface="MS Gothic"/>
              <a:cs typeface="MS Gothic"/>
              <a:sym typeface="MS Gothic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2139372" y="3237764"/>
            <a:ext cx="2486328" cy="345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3F3F3F"/>
                </a:solidFill>
                <a:latin typeface="MS Gothic"/>
                <a:ea typeface="MS Gothic"/>
                <a:cs typeface="MS Gothic"/>
                <a:sym typeface="MS Gothic"/>
              </a:rPr>
              <a:t>Update </a:t>
            </a:r>
            <a:r>
              <a:rPr lang="en-US" sz="1600">
                <a:solidFill>
                  <a:srgbClr val="D24726"/>
                </a:solidFill>
                <a:latin typeface="MS Gothic"/>
                <a:ea typeface="MS Gothic"/>
                <a:cs typeface="MS Gothic"/>
                <a:sym typeface="MS Gothic"/>
              </a:rPr>
              <a:t>Tasks</a:t>
            </a:r>
            <a:endParaRPr sz="1600">
              <a:solidFill>
                <a:srgbClr val="3F3F3F"/>
              </a:solidFill>
              <a:latin typeface="MS Gothic"/>
              <a:ea typeface="MS Gothic"/>
              <a:cs typeface="MS Gothic"/>
              <a:sym typeface="MS Gothic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2605295" y="3939374"/>
            <a:ext cx="2486328" cy="345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3F3F3F"/>
                </a:solidFill>
                <a:latin typeface="MS Gothic"/>
                <a:ea typeface="MS Gothic"/>
                <a:cs typeface="MS Gothic"/>
                <a:sym typeface="MS Gothic"/>
              </a:rPr>
              <a:t>Delete </a:t>
            </a:r>
            <a:r>
              <a:rPr lang="en-US" sz="1600">
                <a:solidFill>
                  <a:srgbClr val="D24726"/>
                </a:solidFill>
                <a:latin typeface="MS Gothic"/>
                <a:ea typeface="MS Gothic"/>
                <a:cs typeface="MS Gothic"/>
                <a:sym typeface="MS Gothic"/>
              </a:rPr>
              <a:t>Tasks</a:t>
            </a:r>
            <a:endParaRPr sz="1600">
              <a:solidFill>
                <a:srgbClr val="3F3F3F"/>
              </a:solidFill>
              <a:latin typeface="MS Gothic"/>
              <a:ea typeface="MS Gothic"/>
              <a:cs typeface="MS Gothic"/>
              <a:sym typeface="MS Gothic"/>
            </a:endParaRPr>
          </a:p>
        </p:txBody>
      </p:sp>
      <p:pic>
        <p:nvPicPr>
          <p:cNvPr descr="Disk" id="190" name="Google Shape;190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28227" y="1801454"/>
            <a:ext cx="626978" cy="6269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 book" id="191" name="Google Shape;191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41157" y="2394579"/>
            <a:ext cx="626978" cy="6269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peat" id="192" name="Google Shape;192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52368" y="3096626"/>
            <a:ext cx="626978" cy="6269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rbage" id="193" name="Google Shape;193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20303" y="3752586"/>
            <a:ext cx="626978" cy="626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/>
        </p:nvSpPr>
        <p:spPr>
          <a:xfrm>
            <a:off x="673100" y="1865086"/>
            <a:ext cx="6877119" cy="39703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-D</a:t>
            </a:r>
            <a:r>
              <a:rPr lang="en-US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 L</a:t>
            </a:r>
            <a:r>
              <a:rPr lang="en-US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ist is extremely easy to use web app built using Node.js and Express.js, it allows to Read/Save/Update/Delete the tasks using MongoDB as the backend database to store the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 has simple and very intuitive User Interface.</a:t>
            </a:r>
            <a:endParaRPr/>
          </a:p>
        </p:txBody>
      </p:sp>
      <p:sp>
        <p:nvSpPr>
          <p:cNvPr id="199" name="Google Shape;199;p21"/>
          <p:cNvSpPr txBox="1"/>
          <p:nvPr>
            <p:ph type="title"/>
          </p:nvPr>
        </p:nvSpPr>
        <p:spPr>
          <a:xfrm>
            <a:off x="1187141" y="457431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To-Do List</a:t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ecklist" id="200" name="Google Shape;2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871" y="29611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ipboard" id="201" name="Google Shape;20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86912" y="4198710"/>
            <a:ext cx="1428749" cy="1428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ncil" id="202" name="Google Shape;20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63174" y="4308246"/>
            <a:ext cx="120967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" id="203" name="Google Shape;20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41430" y="1678155"/>
            <a:ext cx="1640681" cy="16406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1"/>
          <p:cNvCxnSpPr>
            <a:stCxn id="203" idx="3"/>
            <a:endCxn id="201" idx="0"/>
          </p:cNvCxnSpPr>
          <p:nvPr/>
        </p:nvCxnSpPr>
        <p:spPr>
          <a:xfrm>
            <a:off x="9282111" y="2498496"/>
            <a:ext cx="1019100" cy="1700100"/>
          </a:xfrm>
          <a:prstGeom prst="bentConnector2">
            <a:avLst/>
          </a:prstGeom>
          <a:noFill/>
          <a:ln cap="flat" cmpd="tri" w="57150">
            <a:solidFill>
              <a:schemeClr val="accent2"/>
            </a:solidFill>
            <a:prstDash val="dash"/>
            <a:round/>
            <a:headEnd len="med" w="med" type="triangle"/>
            <a:tailEnd len="med" w="med" type="triangle"/>
          </a:ln>
        </p:spPr>
      </p:cxnSp>
      <p:pic>
        <p:nvPicPr>
          <p:cNvPr descr="Link" id="205" name="Google Shape;205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586912" y="2498495"/>
            <a:ext cx="749530" cy="74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/>
        </p:nvSpPr>
        <p:spPr>
          <a:xfrm>
            <a:off x="2518200" y="275261"/>
            <a:ext cx="715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Database Backend (MongoDB)</a:t>
            </a:r>
            <a:endParaRPr/>
          </a:p>
        </p:txBody>
      </p:sp>
      <p:pic>
        <p:nvPicPr>
          <p:cNvPr id="212" name="Google Shape;2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426" y="1430425"/>
            <a:ext cx="10417177" cy="527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SOURCE CODE</a:t>
            </a:r>
            <a:endParaRPr/>
          </a:p>
        </p:txBody>
      </p:sp>
      <p:sp>
        <p:nvSpPr>
          <p:cNvPr id="218" name="Google Shape;218;p23"/>
          <p:cNvSpPr txBox="1"/>
          <p:nvPr/>
        </p:nvSpPr>
        <p:spPr>
          <a:xfrm>
            <a:off x="2214801" y="5560675"/>
            <a:ext cx="9362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Clipboard" id="219" name="Google Shape;21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505" y="539583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2624" y="1343025"/>
            <a:ext cx="7686675" cy="39243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26" name="Google Shape;226;p24"/>
          <p:cNvSpPr txBox="1"/>
          <p:nvPr/>
        </p:nvSpPr>
        <p:spPr>
          <a:xfrm>
            <a:off x="361084" y="4705350"/>
            <a:ext cx="1069570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https://geekflare.com/getting-started-mongodb/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https://www.youtube.com/watch?v=h6izHR1d-HM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5"/>
              </a:rPr>
              <a:t>https://www.youtube.com/watch?v=meJf53tvsWw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6"/>
              </a:rPr>
              <a:t>https://zellwk.com/blog/crud-express-mongodb/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7"/>
              </a:rPr>
              <a:t>http://dreamerslab.com/blog/en/write-a-todo-list-with-express-and-mongodb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27" name="Google Shape;227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88251" y="1371600"/>
            <a:ext cx="5431849" cy="3017694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