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1" r:id="rId3"/>
    <p:sldId id="272" r:id="rId4"/>
    <p:sldId id="273" r:id="rId5"/>
    <p:sldId id="274" r:id="rId6"/>
    <p:sldId id="277" r:id="rId7"/>
    <p:sldId id="285" r:id="rId8"/>
    <p:sldId id="278" r:id="rId9"/>
    <p:sldId id="279" r:id="rId10"/>
    <p:sldId id="286" r:id="rId11"/>
    <p:sldId id="276" r:id="rId12"/>
    <p:sldId id="275" r:id="rId13"/>
    <p:sldId id="281" r:id="rId14"/>
    <p:sldId id="300" r:id="rId15"/>
    <p:sldId id="280" r:id="rId16"/>
    <p:sldId id="283" r:id="rId17"/>
    <p:sldId id="284" r:id="rId18"/>
    <p:sldId id="287" r:id="rId19"/>
    <p:sldId id="288" r:id="rId20"/>
    <p:sldId id="289" r:id="rId21"/>
    <p:sldId id="290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9" Type="http://schemas.openxmlformats.org/officeDocument/2006/relationships/tags" Target="../tags/tag33.xml"/><Relationship Id="rId58" Type="http://schemas.openxmlformats.org/officeDocument/2006/relationships/tags" Target="../tags/tag32.xml"/><Relationship Id="rId57" Type="http://schemas.openxmlformats.org/officeDocument/2006/relationships/tags" Target="../tags/tag31.xml"/><Relationship Id="rId56" Type="http://schemas.openxmlformats.org/officeDocument/2006/relationships/tags" Target="../tags/tag30.xml"/><Relationship Id="rId55" Type="http://schemas.openxmlformats.org/officeDocument/2006/relationships/tags" Target="../tags/tag29.xml"/><Relationship Id="rId54" Type="http://schemas.openxmlformats.org/officeDocument/2006/relationships/tags" Target="../tags/tag28.xml"/><Relationship Id="rId53" Type="http://schemas.openxmlformats.org/officeDocument/2006/relationships/image" Target="../media/image25.png"/><Relationship Id="rId52" Type="http://schemas.openxmlformats.org/officeDocument/2006/relationships/tags" Target="../tags/tag27.xml"/><Relationship Id="rId51" Type="http://schemas.openxmlformats.org/officeDocument/2006/relationships/image" Target="../media/image24.png"/><Relationship Id="rId50" Type="http://schemas.openxmlformats.org/officeDocument/2006/relationships/tags" Target="../tags/tag26.xml"/><Relationship Id="rId5" Type="http://schemas.openxmlformats.org/officeDocument/2006/relationships/tags" Target="../tags/tag3.xml"/><Relationship Id="rId49" Type="http://schemas.openxmlformats.org/officeDocument/2006/relationships/image" Target="../media/image23.png"/><Relationship Id="rId48" Type="http://schemas.openxmlformats.org/officeDocument/2006/relationships/tags" Target="../tags/tag25.xml"/><Relationship Id="rId47" Type="http://schemas.openxmlformats.org/officeDocument/2006/relationships/image" Target="../media/image22.png"/><Relationship Id="rId46" Type="http://schemas.openxmlformats.org/officeDocument/2006/relationships/tags" Target="../tags/tag24.xml"/><Relationship Id="rId45" Type="http://schemas.openxmlformats.org/officeDocument/2006/relationships/image" Target="../media/image21.png"/><Relationship Id="rId44" Type="http://schemas.openxmlformats.org/officeDocument/2006/relationships/tags" Target="../tags/tag23.xml"/><Relationship Id="rId43" Type="http://schemas.openxmlformats.org/officeDocument/2006/relationships/image" Target="../media/image20.png"/><Relationship Id="rId42" Type="http://schemas.openxmlformats.org/officeDocument/2006/relationships/tags" Target="../tags/tag22.xml"/><Relationship Id="rId41" Type="http://schemas.openxmlformats.org/officeDocument/2006/relationships/image" Target="../media/image19.png"/><Relationship Id="rId40" Type="http://schemas.openxmlformats.org/officeDocument/2006/relationships/tags" Target="../tags/tag21.xml"/><Relationship Id="rId4" Type="http://schemas.openxmlformats.org/officeDocument/2006/relationships/image" Target="../media/image1.png"/><Relationship Id="rId39" Type="http://schemas.openxmlformats.org/officeDocument/2006/relationships/image" Target="../media/image18.png"/><Relationship Id="rId38" Type="http://schemas.openxmlformats.org/officeDocument/2006/relationships/tags" Target="../tags/tag20.xml"/><Relationship Id="rId37" Type="http://schemas.openxmlformats.org/officeDocument/2006/relationships/image" Target="../media/image17.png"/><Relationship Id="rId36" Type="http://schemas.openxmlformats.org/officeDocument/2006/relationships/tags" Target="../tags/tag19.xml"/><Relationship Id="rId35" Type="http://schemas.openxmlformats.org/officeDocument/2006/relationships/image" Target="../media/image16.png"/><Relationship Id="rId34" Type="http://schemas.openxmlformats.org/officeDocument/2006/relationships/tags" Target="../tags/tag18.xml"/><Relationship Id="rId33" Type="http://schemas.openxmlformats.org/officeDocument/2006/relationships/image" Target="../media/image15.png"/><Relationship Id="rId32" Type="http://schemas.openxmlformats.org/officeDocument/2006/relationships/tags" Target="../tags/tag17.xml"/><Relationship Id="rId31" Type="http://schemas.openxmlformats.org/officeDocument/2006/relationships/image" Target="../media/image14.png"/><Relationship Id="rId30" Type="http://schemas.openxmlformats.org/officeDocument/2006/relationships/tags" Target="../tags/tag16.xml"/><Relationship Id="rId3" Type="http://schemas.openxmlformats.org/officeDocument/2006/relationships/tags" Target="../tags/tag2.xml"/><Relationship Id="rId29" Type="http://schemas.openxmlformats.org/officeDocument/2006/relationships/image" Target="../media/image13.png"/><Relationship Id="rId28" Type="http://schemas.openxmlformats.org/officeDocument/2006/relationships/tags" Target="../tags/tag15.xml"/><Relationship Id="rId27" Type="http://schemas.openxmlformats.org/officeDocument/2006/relationships/image" Target="../media/image12.png"/><Relationship Id="rId26" Type="http://schemas.openxmlformats.org/officeDocument/2006/relationships/tags" Target="../tags/tag14.xml"/><Relationship Id="rId25" Type="http://schemas.openxmlformats.org/officeDocument/2006/relationships/image" Target="../media/image11.png"/><Relationship Id="rId24" Type="http://schemas.openxmlformats.org/officeDocument/2006/relationships/tags" Target="../tags/tag13.xml"/><Relationship Id="rId23" Type="http://schemas.openxmlformats.org/officeDocument/2006/relationships/tags" Target="../tags/tag12.xml"/><Relationship Id="rId22" Type="http://schemas.openxmlformats.org/officeDocument/2006/relationships/image" Target="../media/image10.png"/><Relationship Id="rId21" Type="http://schemas.openxmlformats.org/officeDocument/2006/relationships/tags" Target="../tags/tag11.xml"/><Relationship Id="rId20" Type="http://schemas.openxmlformats.org/officeDocument/2006/relationships/image" Target="../media/image9.png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image" Target="../media/image8.png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3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57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8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9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2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3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4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5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6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7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8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9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0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1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3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4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5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6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7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8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9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20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1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2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3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4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5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6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7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8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9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0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1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3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4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2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3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4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6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7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8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9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0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2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4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5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6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7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8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9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0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1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2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3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4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5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6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7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8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9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30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1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2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7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8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9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0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射击游戏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1690" y="3031490"/>
            <a:ext cx="8008620" cy="795020"/>
          </a:xfrm>
        </p:spPr>
        <p:txBody>
          <a:bodyPr/>
          <a:p>
            <a:r>
              <a:rPr sz="4800"/>
              <a:t>第二部分：</a:t>
            </a:r>
            <a:r>
              <a:rPr lang="en-US" altLang="zh-CN" sz="4800"/>
              <a:t>Bonus</a:t>
            </a:r>
            <a:r>
              <a:rPr sz="4800"/>
              <a:t>功能实现</a:t>
            </a:r>
            <a:endParaRPr sz="4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Sky box </a:t>
            </a:r>
            <a:r>
              <a:t>天空盒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4485" cy="5388610"/>
          </a:xfrm>
        </p:spPr>
        <p:txBody>
          <a:bodyPr/>
          <a:p>
            <a:r>
              <a:rPr lang="zh-CN" altLang="en-US"/>
              <a:t>使用立方体贴图技术，为正方体的六个面分别进行纹理的绑定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</a:t>
            </a:r>
            <a:r>
              <a:rPr lang="zh-CN" altLang="en-US"/>
              <a:t>移除观察矩阵中的位移部分，让移动不会影响天空盒的位置向量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t>重力系统与</a:t>
            </a:r>
            <a:r>
              <a:t>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2.1 </a:t>
            </a:r>
            <a:r>
              <a:t>重力系统</a:t>
            </a:r>
          </a:p>
          <a:p>
            <a:r>
              <a:t>利用物理公式计算出玩家当前垂直方向的速度以及位移即可</a:t>
            </a: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1725" y="2038350"/>
          <a:ext cx="251015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7100" imgH="482600" progId="Equation.KSEE3">
                  <p:embed/>
                </p:oleObj>
              </mc:Choice>
              <mc:Fallback>
                <p:oleObj name="" r:id="rId1" imgW="927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1725" y="2038350"/>
                        <a:ext cx="2510155" cy="130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t>重力系统与</a:t>
            </a:r>
            <a:r>
              <a:t>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55285" cy="5388610"/>
          </a:xfrm>
        </p:spPr>
        <p:txBody>
          <a:bodyPr/>
          <a:p>
            <a:r>
              <a:rPr lang="en-US" altLang="zh-CN"/>
              <a:t>2.2 </a:t>
            </a:r>
            <a:r>
              <a:t>碰撞检测</a:t>
            </a:r>
          </a:p>
          <a:p/>
          <a:p>
            <a:r>
              <a:t>（</a:t>
            </a:r>
            <a:r>
              <a:rPr lang="en-US" altLang="zh-CN"/>
              <a:t>1</a:t>
            </a:r>
            <a:r>
              <a:t>）场景外围边缘检测：</a:t>
            </a:r>
          </a:p>
          <a:p>
            <a:r>
              <a:t>只进行</a:t>
            </a:r>
            <a:r>
              <a:rPr lang="en-US" altLang="zh-CN"/>
              <a:t>XZ</a:t>
            </a:r>
            <a:r>
              <a:t>平面的碰撞检测即可</a:t>
            </a:r>
          </a:p>
          <a:p/>
          <a:p>
            <a:r>
              <a:t>（</a:t>
            </a:r>
            <a:r>
              <a:rPr lang="en-US" altLang="zh-CN"/>
              <a:t>2</a:t>
            </a:r>
            <a:r>
              <a:t>）场景内部物体检测：</a:t>
            </a:r>
          </a:p>
          <a:p>
            <a:r>
              <a:t>只有当玩家身体处于碰撞体垂直区域范围内，才进行XZ平面的碰撞检测。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t>爆炸效果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75910" cy="2885440"/>
          </a:xfrm>
        </p:spPr>
        <p:txBody>
          <a:bodyPr/>
          <a:p>
            <a:r>
              <a:rPr lang="zh-CN" altLang="en-US"/>
              <a:t>这部分使用几何着色器进行实现</a:t>
            </a:r>
            <a:endParaRPr lang="zh-CN" altLang="en-US"/>
          </a:p>
          <a:p>
            <a:r>
              <a:rPr lang="en-US" altLang="zh-CN"/>
              <a:t>1. </a:t>
            </a:r>
            <a:r>
              <a:t>首先通过一个面的三个顶点坐标计算出当前面的法线向量。</a:t>
            </a:r>
          </a:p>
          <a:p>
            <a:r>
              <a:rPr lang="en-US" altLang="zh-CN"/>
              <a:t>2. </a:t>
            </a:r>
            <a:r>
              <a:t>然后将这三个顶点同时沿法线向量偏移一段距离</a:t>
            </a:r>
          </a:p>
          <a:p>
            <a:r>
              <a:rPr lang="en-US" altLang="zh-CN"/>
              <a:t>3. </a:t>
            </a:r>
            <a:r>
              <a:t>将偏移后的顶点坐标向量作为新的坐标向量输出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t>实例化数组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</a:t>
            </a:r>
            <a:r>
              <a:t>文字显示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6795" cy="5388610"/>
          </a:xfrm>
        </p:spPr>
        <p:txBody>
          <a:bodyPr/>
          <a:p>
            <a:r>
              <a:rPr lang="zh-CN" altLang="en-US"/>
              <a:t>这里使用了</a:t>
            </a:r>
            <a:r>
              <a:rPr lang="en-US" altLang="zh-CN"/>
              <a:t>FreeType</a:t>
            </a:r>
            <a:r>
              <a:t>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 </a:t>
            </a:r>
            <a:r>
              <a:t>粒子系统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 </a:t>
            </a:r>
            <a:r>
              <a:t>抗锯齿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250815" cy="5388610"/>
          </a:xfrm>
        </p:spPr>
        <p:txBody>
          <a:bodyPr/>
          <a:p>
            <a:r>
              <a:rPr lang="zh-CN" altLang="en-US"/>
              <a:t>项目中主要使用了</a:t>
            </a:r>
            <a:r>
              <a:rPr lang="en-US" altLang="zh-CN"/>
              <a:t>OpenGL</a:t>
            </a:r>
            <a:r>
              <a:t>自带的</a:t>
            </a:r>
            <a:r>
              <a:rPr lang="en-US" altLang="zh-CN"/>
              <a:t>MSAA</a:t>
            </a:r>
            <a:r>
              <a:t>算法。</a:t>
            </a:r>
          </a:p>
          <a:p/>
          <a:p>
            <a:r>
              <a:rPr lang="en-US" altLang="zh-CN"/>
              <a:t>MSAA</a:t>
            </a:r>
            <a:r>
              <a:t>工作方法：</a:t>
            </a:r>
          </a:p>
          <a:p>
            <a:r>
              <a:t>无论三角形遮盖了多少个子采样点，（每个图元中）每个像素只运行一次片段着色器。片段着色器所使用的顶点数据会插值到每个像素的中心，所得到的结果颜色会被储存在每个被遮盖住的子采样点中。当颜色缓冲的子样本被图元的所有颜色填满时，所有的这些颜色将会在每个像素内部平均化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 Gamma </a:t>
            </a:r>
            <a:r>
              <a:t>校正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23330" cy="538861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色彩校正</a:t>
            </a:r>
            <a:endParaRPr lang="zh-CN" altLang="en-US"/>
          </a:p>
          <a:p>
            <a:r>
              <a:rPr lang="zh-CN" altLang="en-US"/>
              <a:t>对图像的</a:t>
            </a:r>
            <a:r>
              <a:rPr lang="en-US" altLang="zh-CN"/>
              <a:t>Gamma</a:t>
            </a:r>
            <a:r>
              <a:rPr lang="zh-CN" altLang="en-US"/>
              <a:t>曲线进行编辑，以对图像进行非线性色调编辑的方法，检出图像信号中的深色部分和浅色部分，并使两者比例增大，从而提高图像对比度效果。</a:t>
            </a:r>
            <a:endParaRPr lang="zh-CN" altLang="en-US"/>
          </a:p>
          <a:p>
            <a:r>
              <a:rPr lang="zh-CN" altLang="en-US"/>
              <a:t>一般显示器使用</a:t>
            </a:r>
            <a:r>
              <a:rPr lang="en-US" altLang="zh-CN"/>
              <a:t>sRGB</a:t>
            </a:r>
            <a:r>
              <a:t>颜色空间，此时</a:t>
            </a:r>
            <a:r>
              <a:rPr lang="zh-CN" altLang="en-US"/>
              <a:t>gamma值一般为</a:t>
            </a:r>
            <a:r>
              <a:rPr lang="zh-CN" altLang="en-US"/>
              <a:t>2.2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t>光照</a:t>
            </a:r>
            <a:r>
              <a:t>衰减</a:t>
            </a:r>
          </a:p>
          <a:p>
            <a:r>
              <a:t>模拟在真实的物理世界中，光照强度</a:t>
            </a:r>
            <a:r>
              <a:t>和光源的距离成反比。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 </a:t>
            </a:r>
            <a:r>
              <a:t>法线贴图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10. </a:t>
            </a:r>
            <a:r>
              <a:t>面剔除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3350" y="2071370"/>
            <a:ext cx="503872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1352550"/>
            <a:ext cx="5088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定义每个面时，</a:t>
            </a:r>
            <a:r>
              <a:rPr lang="zh-CN" altLang="en-US">
                <a:sym typeface="+mn-ea"/>
              </a:rPr>
              <a:t>使用逆时针的顺序定义其顶点。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使得从观察者的视角看，正面的三角形以逆时针的顺序渲染，而背面的三角形以顺时针的顺序渲染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功能预览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p/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 flipH="1">
            <a:off x="6066155" y="885190"/>
            <a:ext cx="29845" cy="5532755"/>
          </a:xfrm>
          <a:prstGeom prst="line">
            <a:avLst/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/>
        </p:nvSpPr>
        <p:spPr>
          <a:xfrm>
            <a:off x="6594475" y="952500"/>
            <a:ext cx="492760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Bonus</a:t>
            </a:r>
            <a:r>
              <a:t>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330" y="3031490"/>
            <a:ext cx="7673340" cy="795020"/>
          </a:xfrm>
        </p:spPr>
        <p:txBody>
          <a:bodyPr/>
          <a:p>
            <a:r>
              <a:rPr sz="4800"/>
              <a:t>第一部分：</a:t>
            </a:r>
            <a:r>
              <a:rPr lang="en-US" altLang="zh-CN" sz="4800"/>
              <a:t>Basic</a:t>
            </a:r>
            <a:r>
              <a:rPr sz="4800"/>
              <a:t>功能实现</a:t>
            </a:r>
            <a:endParaRPr sz="4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Camera Roaming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67790"/>
            <a:ext cx="4396740" cy="4973320"/>
          </a:xfrm>
        </p:spPr>
        <p:txBody>
          <a:bodyPr/>
          <a:p>
            <a:r>
              <a:rPr lang="zh-CN" altLang="en-US"/>
              <a:t>作品中使用了第一人称视角进行游戏，玩家可以通过键盘上的</a:t>
            </a:r>
            <a:r>
              <a:rPr lang="en-US" altLang="zh-CN"/>
              <a:t>WSAD</a:t>
            </a:r>
            <a:r>
              <a:t>和空格输入控制人物的前进、后退、左右移动以及跳跃动作。同时可以通过移动鼠标实现人物</a:t>
            </a:r>
            <a:r>
              <a:t>视角的旋转。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Texture mapping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47615" cy="5388610"/>
          </a:xfrm>
        </p:spPr>
        <p:txBody>
          <a:bodyPr/>
          <a:p>
            <a:r>
              <a:rPr lang="zh-CN" altLang="en-US"/>
              <a:t>作品中的所有物体均使用了贴图。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71615" y="952500"/>
            <a:ext cx="5047615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Lighting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15585" cy="5388610"/>
          </a:xfrm>
        </p:spPr>
        <p:txBody>
          <a:bodyPr/>
          <a:p>
            <a:r>
              <a:rPr lang="zh-CN" altLang="en-US"/>
              <a:t>作品实现了</a:t>
            </a:r>
            <a:r>
              <a:rPr lang="en-US" altLang="zh-CN"/>
              <a:t>Phong</a:t>
            </a:r>
            <a:r>
              <a:t>光照模型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Shadow mapping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35270" cy="5388610"/>
          </a:xfrm>
        </p:spPr>
        <p:txBody>
          <a:bodyPr/>
          <a:p>
            <a:r>
              <a:rPr lang="zh-CN" altLang="en-US"/>
              <a:t>作品实现了阴影贴图效果，并做出改进。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Model loading &amp; 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0445" cy="5388610"/>
          </a:xfrm>
        </p:spPr>
        <p:txBody>
          <a:bodyPr/>
          <a:p>
            <a:r>
              <a:rPr lang="zh-CN" altLang="en-US"/>
              <a:t>作品中主要使用</a:t>
            </a:r>
            <a:r>
              <a:rPr lang="en-US" altLang="zh-CN"/>
              <a:t>Assimp</a:t>
            </a:r>
            <a:r>
              <a:t>库进行模型的加载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、2、3、4、5、6、7、8、9、10、11、12、13、14、15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WPS 演示</Application>
  <PresentationFormat>宽屏</PresentationFormat>
  <Paragraphs>92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1_Office 主题​​</vt:lpstr>
      <vt:lpstr>Equation.KSEE3</vt:lpstr>
      <vt:lpstr>射击游戏</vt:lpstr>
      <vt:lpstr>成员分工</vt:lpstr>
      <vt:lpstr>功能预览</vt:lpstr>
      <vt:lpstr>第一部分：Basic功能实现</vt:lpstr>
      <vt:lpstr>1. Camera Roaming</vt:lpstr>
      <vt:lpstr>2. Texture mapping</vt:lpstr>
      <vt:lpstr>3. Lighting</vt:lpstr>
      <vt:lpstr>4. Shadow mapping</vt:lpstr>
      <vt:lpstr>5. Model loading &amp; Mesh</vt:lpstr>
      <vt:lpstr>第二部分：Bonus功能实现</vt:lpstr>
      <vt:lpstr>1. Sky box 天空盒</vt:lpstr>
      <vt:lpstr>2. 重力系统与碰撞检测</vt:lpstr>
      <vt:lpstr>2. 重力系统与碰撞检测</vt:lpstr>
      <vt:lpstr>3. 爆炸效果</vt:lpstr>
      <vt:lpstr>4. 实例化数组 </vt:lpstr>
      <vt:lpstr>5. 文字显示</vt:lpstr>
      <vt:lpstr>6. 粒子系统</vt:lpstr>
      <vt:lpstr>7. 抗锯齿</vt:lpstr>
      <vt:lpstr>8. Gamma 校正</vt:lpstr>
      <vt:lpstr>9. 法线贴图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 2019论文选读</dc:title>
  <dc:creator/>
  <cp:lastModifiedBy>ASUS</cp:lastModifiedBy>
  <cp:revision>174</cp:revision>
  <dcterms:created xsi:type="dcterms:W3CDTF">2019-05-03T14:09:00Z</dcterms:created>
  <dcterms:modified xsi:type="dcterms:W3CDTF">2019-06-23T09:17:01Z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