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01" r:id="rId3"/>
    <p:sldId id="302" r:id="rId4"/>
    <p:sldId id="272" r:id="rId5"/>
    <p:sldId id="307" r:id="rId6"/>
    <p:sldId id="303" r:id="rId7"/>
    <p:sldId id="273" r:id="rId8"/>
    <p:sldId id="277" r:id="rId9"/>
    <p:sldId id="285" r:id="rId10"/>
    <p:sldId id="278" r:id="rId11"/>
    <p:sldId id="279" r:id="rId12"/>
    <p:sldId id="286" r:id="rId13"/>
    <p:sldId id="304" r:id="rId14"/>
    <p:sldId id="306" r:id="rId15"/>
    <p:sldId id="275" r:id="rId16"/>
    <p:sldId id="281" r:id="rId17"/>
    <p:sldId id="300" r:id="rId18"/>
    <p:sldId id="280" r:id="rId19"/>
    <p:sldId id="283" r:id="rId20"/>
    <p:sldId id="284" r:id="rId21"/>
    <p:sldId id="287" r:id="rId22"/>
    <p:sldId id="288" r:id="rId23"/>
    <p:sldId id="289" r:id="rId24"/>
    <p:sldId id="290" r:id="rId25"/>
    <p:sldId id="299" r:id="rId26"/>
    <p:sldId id="305" r:id="rId27"/>
    <p:sldId id="308" r:id="rId28"/>
    <p:sldId id="30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2019/6/23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image" Target="../media/image5.png"/><Relationship Id="rId21" Type="http://schemas.openxmlformats.org/officeDocument/2006/relationships/tags" Target="../tags/tag27.xml"/><Relationship Id="rId34" Type="http://schemas.openxmlformats.org/officeDocument/2006/relationships/slideMaster" Target="../slideMasters/slideMaster1.xml"/><Relationship Id="rId42" Type="http://schemas.openxmlformats.org/officeDocument/2006/relationships/image" Target="../media/image8.png"/><Relationship Id="rId47" Type="http://schemas.openxmlformats.org/officeDocument/2006/relationships/image" Target="../media/image13.png"/><Relationship Id="rId50" Type="http://schemas.openxmlformats.org/officeDocument/2006/relationships/image" Target="../media/image16.png"/><Relationship Id="rId55" Type="http://schemas.openxmlformats.org/officeDocument/2006/relationships/image" Target="../media/image2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image" Target="../media/image4.png"/><Relationship Id="rId46" Type="http://schemas.openxmlformats.org/officeDocument/2006/relationships/image" Target="../media/image12.png"/><Relationship Id="rId59" Type="http://schemas.openxmlformats.org/officeDocument/2006/relationships/image" Target="../media/image25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41" Type="http://schemas.openxmlformats.org/officeDocument/2006/relationships/image" Target="../media/image7.png"/><Relationship Id="rId54" Type="http://schemas.openxmlformats.org/officeDocument/2006/relationships/image" Target="../media/image20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11.png"/><Relationship Id="rId53" Type="http://schemas.openxmlformats.org/officeDocument/2006/relationships/image" Target="../media/image19.png"/><Relationship Id="rId58" Type="http://schemas.openxmlformats.org/officeDocument/2006/relationships/image" Target="../media/image24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image" Target="../media/image2.png"/><Relationship Id="rId49" Type="http://schemas.openxmlformats.org/officeDocument/2006/relationships/image" Target="../media/image15.png"/><Relationship Id="rId57" Type="http://schemas.openxmlformats.org/officeDocument/2006/relationships/image" Target="../media/image23.png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image" Target="../media/image10.png"/><Relationship Id="rId52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image" Target="../media/image1.png"/><Relationship Id="rId43" Type="http://schemas.openxmlformats.org/officeDocument/2006/relationships/image" Target="../media/image9.png"/><Relationship Id="rId48" Type="http://schemas.openxmlformats.org/officeDocument/2006/relationships/image" Target="../media/image14.png"/><Relationship Id="rId56" Type="http://schemas.openxmlformats.org/officeDocument/2006/relationships/image" Target="../media/image22.png"/><Relationship Id="rId8" Type="http://schemas.openxmlformats.org/officeDocument/2006/relationships/tags" Target="../tags/tag14.xml"/><Relationship Id="rId51" Type="http://schemas.openxmlformats.org/officeDocument/2006/relationships/image" Target="../media/image17.png"/><Relationship Id="rId3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34" Type="http://schemas.openxmlformats.org/officeDocument/2006/relationships/tags" Target="../tags/tag159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tags" Target="../tags/tag15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tags" Target="../tags/tag154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36" Type="http://schemas.openxmlformats.org/officeDocument/2006/relationships/tags" Target="../tags/tag161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tags" Target="../tags/tag156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35" Type="http://schemas.openxmlformats.org/officeDocument/2006/relationships/tags" Target="../tags/tag16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8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0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42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4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6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8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0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2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4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6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7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8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9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6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1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2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3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4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5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6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7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8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9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0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1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3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4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5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6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7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8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9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0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1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2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3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4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5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6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7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8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29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0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1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2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3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1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2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4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6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7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8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9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0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1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2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3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4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5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6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7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8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19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0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1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2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3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4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5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6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7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8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29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0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1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1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7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8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9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10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11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12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13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4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户外射击游戏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Lighting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155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</a:t>
            </a:r>
            <a:r>
              <a:rPr lang="en-US" altLang="zh-CN" dirty="0" err="1"/>
              <a:t>Phong</a:t>
            </a:r>
            <a:r>
              <a:rPr dirty="0"/>
              <a:t>光照模型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Blinn-</a:t>
            </a:r>
            <a:r>
              <a:rPr lang="en-US" altLang="zh-CN" dirty="0" err="1"/>
              <a:t>Phong</a:t>
            </a:r>
            <a:r>
              <a:rPr lang="zh-CN" altLang="en-US" dirty="0"/>
              <a:t>改进高光效果</a:t>
            </a:r>
            <a:endParaRPr lang="en-US" altLang="zh-CN" dirty="0"/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Shadow Mapping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3527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作品实现了阴影贴图效果，并做出改进。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Model Import &amp; Mesh Viewing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044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作品中主要使用</a:t>
            </a:r>
            <a:r>
              <a:rPr lang="en-US" altLang="zh-CN" dirty="0" err="1"/>
              <a:t>Assimp</a:t>
            </a:r>
            <a:r>
              <a:rPr dirty="0"/>
              <a:t>库进行模型的加载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3. Bonus</a:t>
            </a:r>
            <a:r>
              <a:rPr lang="zh-CN" altLang="en-US" sz="4000" dirty="0"/>
              <a:t>功能实现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9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功能预览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Sky box </a:t>
            </a:r>
            <a:r>
              <a:rPr lang="zh-CN" altLang="en-US" dirty="0"/>
              <a:t>天空盒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重力系统与碰撞检测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爆炸效果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实例化数组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文字显示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粒子系统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抗锯齿</a:t>
            </a:r>
            <a:endParaRPr lang="en-US" altLang="zh-CN" dirty="0"/>
          </a:p>
          <a:p>
            <a:r>
              <a:rPr lang="en-US" altLang="zh-CN" dirty="0"/>
              <a:t>8. Gamma </a:t>
            </a:r>
            <a:r>
              <a:rPr lang="zh-CN" altLang="en-US" dirty="0"/>
              <a:t>校正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zh-CN" altLang="en-US" dirty="0"/>
              <a:t>法线贴图</a:t>
            </a:r>
            <a:endParaRPr lang="en-US" altLang="zh-CN" dirty="0"/>
          </a:p>
          <a:p>
            <a:r>
              <a:rPr lang="en-US" altLang="zh-CN" dirty="0"/>
              <a:t>10. </a:t>
            </a:r>
            <a:r>
              <a:rPr lang="zh-CN" altLang="en-US" dirty="0"/>
              <a:t>面剔除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Sky box </a:t>
            </a:r>
            <a:r>
              <a:rPr dirty="0"/>
              <a:t>天空盒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44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使用立方体贴图技术，为正方体的六个面分别进行纹理的绑定</a:t>
            </a:r>
          </a:p>
          <a:p>
            <a:endParaRPr lang="zh-CN" altLang="en-US" dirty="0"/>
          </a:p>
          <a:p>
            <a:r>
              <a:rPr lang="zh-CN" altLang="en-US" dirty="0"/>
              <a:t>同时移除观察矩阵中的位移部分，让移动不会影响天空盒的位置向量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dirty="0"/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2.1 </a:t>
            </a:r>
            <a:r>
              <a:rPr dirty="0"/>
              <a:t>重力系统</a:t>
            </a:r>
          </a:p>
          <a:p>
            <a:endParaRPr lang="en-US" altLang="zh-CN" dirty="0"/>
          </a:p>
          <a:p>
            <a:r>
              <a:rPr dirty="0"/>
              <a:t>利用物理公式计算出玩家当前垂直方向的速度以及位移即可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12039"/>
              </p:ext>
            </p:extLst>
          </p:nvPr>
        </p:nvGraphicFramePr>
        <p:xfrm>
          <a:off x="936211" y="2775585"/>
          <a:ext cx="25101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927100" imgH="482600" progId="Equation.KSEE3">
                  <p:embed/>
                </p:oleObj>
              </mc:Choice>
              <mc:Fallback>
                <p:oleObj r:id="rId4" imgW="927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211" y="2775585"/>
                        <a:ext cx="2510155" cy="130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552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dirty="0"/>
              <a:t>碰撞检测</a:t>
            </a:r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1</a:t>
            </a:r>
            <a:r>
              <a:rPr dirty="0"/>
              <a:t>）场景外围边缘检测：</a:t>
            </a:r>
          </a:p>
          <a:p>
            <a:r>
              <a:rPr dirty="0"/>
              <a:t>只进行</a:t>
            </a:r>
            <a:r>
              <a:rPr lang="en-US" altLang="zh-CN" dirty="0"/>
              <a:t>XZ</a:t>
            </a:r>
            <a:r>
              <a:rPr dirty="0"/>
              <a:t>平面的碰撞检测即可</a:t>
            </a:r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2</a:t>
            </a:r>
            <a:r>
              <a:rPr dirty="0"/>
              <a:t>）场景内部物体检测：</a:t>
            </a:r>
          </a:p>
          <a:p>
            <a:r>
              <a:rPr dirty="0"/>
              <a:t>只有当玩家身体处于碰撞体垂直区域范围内，才进行XZ平面的碰撞检测。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dirty="0"/>
              <a:t>爆炸效果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75910" cy="288544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这部分使用几何着色器进行实现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dirty="0"/>
              <a:t>首先通过一个面的三个顶点坐标计算出当前面的法线向量。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dirty="0"/>
              <a:t>然后将这三个顶点同时沿法线向量偏移一段距离</a:t>
            </a:r>
          </a:p>
          <a:p>
            <a:r>
              <a:rPr lang="en-US" altLang="zh-CN" dirty="0"/>
              <a:t>3. </a:t>
            </a:r>
            <a:r>
              <a:rPr dirty="0"/>
              <a:t>将偏移后的顶点坐标向量作为新的坐标向量输出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dirty="0"/>
              <a:t>实例化数组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6219189" cy="5388907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在顶点着色器中增加一个</a:t>
            </a:r>
            <a:r>
              <a:rPr lang="en-US" altLang="zh-CN" dirty="0"/>
              <a:t>mat4</a:t>
            </a:r>
            <a:r>
              <a:rPr lang="zh-CN" altLang="en-US" dirty="0"/>
              <a:t>顶点属性，存储一个实例化数组中的变换矩阵，代替原有的全局变量</a:t>
            </a:r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将变换矩阵的实例化数组存到一个顶点缓冲对象中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设置顶点属性指针，并用</a:t>
            </a:r>
            <a:r>
              <a:rPr lang="en-US" altLang="zh-CN" dirty="0" err="1"/>
              <a:t>glVertexAttribDivisor</a:t>
            </a:r>
            <a:r>
              <a:rPr lang="zh-CN" altLang="en-US" dirty="0"/>
              <a:t>将顶点属性设置为实例化数组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使用</a:t>
            </a:r>
            <a:r>
              <a:rPr lang="en-US" altLang="zh-CN" dirty="0" err="1"/>
              <a:t>glDrawElementsInstanced</a:t>
            </a:r>
            <a:r>
              <a:rPr lang="zh-CN" altLang="en-US" dirty="0"/>
              <a:t>绘制特定数量的实例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8E17-A85D-4E66-89FE-192A2747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内容概览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F23B7D6-9F41-4F89-AD3B-2FAF7076F83F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9">
            <a:extLst>
              <a:ext uri="{FF2B5EF4-FFF2-40B4-BE49-F238E27FC236}">
                <a16:creationId xmlns:a16="http://schemas.microsoft.com/office/drawing/2014/main" id="{842D0A04-CAA6-4B13-9344-0232497DEE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0798" y="151800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作品概述与成员分工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C76752-4143-45E9-A9AA-63DD03527F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B7B7DD-3326-431F-AD85-9EBDCCA0BC6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300798" y="3114288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9">
            <a:extLst>
              <a:ext uri="{FF2B5EF4-FFF2-40B4-BE49-F238E27FC236}">
                <a16:creationId xmlns:a16="http://schemas.microsoft.com/office/drawing/2014/main" id="{FDDEF83A-FC1A-4FDD-B897-05806E9BA2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0798" y="2668153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563087B-1AAD-41DE-937E-D3137F50843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4713" y="283806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3AF734-6A49-40C8-A66F-F6EFD16C8B5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300797" y="42692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9">
            <a:extLst>
              <a:ext uri="{FF2B5EF4-FFF2-40B4-BE49-F238E27FC236}">
                <a16:creationId xmlns:a16="http://schemas.microsoft.com/office/drawing/2014/main" id="{B7042895-B672-4276-8383-8B54673C947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300797" y="3823147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Bonus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BB9BA27-7615-4771-894A-5B7D63DD3D4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4712" y="3993057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FEB002-D1C2-49BB-B54D-E0239149DD9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300798" y="5397769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78328CB4-FA75-41DE-8400-770CD2F9F29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4713" y="512154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</a:p>
        </p:txBody>
      </p:sp>
      <p:sp>
        <p:nvSpPr>
          <p:cNvPr id="18" name="文本框 29">
            <a:extLst>
              <a:ext uri="{FF2B5EF4-FFF2-40B4-BE49-F238E27FC236}">
                <a16:creationId xmlns:a16="http://schemas.microsoft.com/office/drawing/2014/main" id="{353534C2-EC66-43F8-940B-EA2BF23361D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0797" y="4985284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未来的改进</a:t>
            </a:r>
          </a:p>
        </p:txBody>
      </p:sp>
    </p:spTree>
    <p:extLst>
      <p:ext uri="{BB962C8B-B14F-4D97-AF65-F5344CB8AC3E}">
        <p14:creationId xmlns:p14="http://schemas.microsoft.com/office/powerpoint/2010/main" val="13027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dirty="0"/>
              <a:t>文字显示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679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这里使用了</a:t>
            </a:r>
            <a:r>
              <a:rPr lang="en-US" altLang="zh-CN" dirty="0" err="1"/>
              <a:t>FreeType</a:t>
            </a:r>
            <a:r>
              <a:rPr dirty="0"/>
              <a:t>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dirty="0"/>
              <a:t>粒子系统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dirty="0"/>
              <a:t>抗锯齿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508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项目中主要使用了</a:t>
            </a:r>
            <a:r>
              <a:rPr lang="en-US" altLang="zh-CN" dirty="0"/>
              <a:t>OpenGL</a:t>
            </a:r>
            <a:r>
              <a:rPr dirty="0"/>
              <a:t>自带的</a:t>
            </a:r>
            <a:r>
              <a:rPr lang="en-US" altLang="zh-CN" dirty="0"/>
              <a:t>MSAA</a:t>
            </a:r>
            <a:r>
              <a:rPr dirty="0"/>
              <a:t>算法。</a:t>
            </a:r>
          </a:p>
          <a:p>
            <a:endParaRPr dirty="0"/>
          </a:p>
          <a:p>
            <a:r>
              <a:rPr lang="en-US" altLang="zh-CN" dirty="0"/>
              <a:t>MSAA</a:t>
            </a:r>
            <a:r>
              <a:rPr dirty="0"/>
              <a:t>工作方法：</a:t>
            </a:r>
          </a:p>
          <a:p>
            <a:r>
              <a:rPr dirty="0"/>
              <a:t>无论三角形遮盖了多少个子采样点，（每个图元中）每个像素只运行一次片段着色器。片段着色器所使用的顶点数据会插值到每个像素的中心，所得到的结果颜色会被储存在每个被遮盖住的子采样点中。当颜色缓冲的子样本被图元的所有颜色填满时，所有的这些颜色将会在每个像素内部平均化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Gamma </a:t>
            </a:r>
            <a:r>
              <a:rPr dirty="0"/>
              <a:t>校正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2333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色彩校正</a:t>
            </a:r>
          </a:p>
          <a:p>
            <a:r>
              <a:rPr lang="zh-CN" altLang="en-US" dirty="0"/>
              <a:t>对图像的</a:t>
            </a:r>
            <a:r>
              <a:rPr lang="en-US" altLang="zh-CN" dirty="0"/>
              <a:t>Gamma</a:t>
            </a:r>
            <a:r>
              <a:rPr lang="zh-CN" altLang="en-US" dirty="0"/>
              <a:t>曲线进行编辑，以对图像进行非线性色调编辑的方法，检出图像信号中的深色部分和浅色部分，并使两者比例增大，从而提高图像对比度效果。</a:t>
            </a:r>
          </a:p>
          <a:p>
            <a:r>
              <a:rPr lang="zh-CN" altLang="en-US" dirty="0"/>
              <a:t>一般显示器使用</a:t>
            </a:r>
            <a:r>
              <a:rPr lang="en-US" altLang="zh-CN" dirty="0"/>
              <a:t>sRGB</a:t>
            </a:r>
            <a:r>
              <a:rPr dirty="0"/>
              <a:t>颜色空间，此时</a:t>
            </a:r>
            <a:r>
              <a:rPr lang="zh-CN" altLang="en-US" dirty="0"/>
              <a:t>gamma值一般为2.2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dirty="0"/>
              <a:t>光照衰减</a:t>
            </a:r>
          </a:p>
          <a:p>
            <a:r>
              <a:rPr dirty="0"/>
              <a:t>模拟在真实的物理世界中，光照强度和光源的距离成反比。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dirty="0"/>
              <a:t>法线贴图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dirty="0"/>
              <a:t>面剔除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3350" y="2071370"/>
            <a:ext cx="5038725" cy="271462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4721986-3F9E-481D-98FD-CA7E5A1038AB}"/>
              </a:ext>
            </a:extLst>
          </p:cNvPr>
          <p:cNvSpPr txBox="1">
            <a:spLocks/>
          </p:cNvSpPr>
          <p:nvPr/>
        </p:nvSpPr>
        <p:spPr>
          <a:xfrm>
            <a:off x="669925" y="952500"/>
            <a:ext cx="632333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定义每个面时，使用逆时针的顺序定义其顶点。使得从观察者的视角看，正面的三角形以逆时针的顺序渲染，而背面的三角形以顺时针的顺序渲染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4. </a:t>
            </a:r>
            <a:r>
              <a:rPr lang="zh-CN" altLang="en-US" sz="4000" dirty="0"/>
              <a:t>未来的改进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9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9BC6-2F8B-4F64-83E3-B17706C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9D983-9101-4097-BCA5-411EE84F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7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8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1. </a:t>
            </a:r>
            <a:r>
              <a:rPr lang="zh-CN" altLang="en-US" sz="4000" dirty="0"/>
              <a:t>作品概述与成员分工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7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户外射击游戏</a:t>
            </a:r>
            <a:endParaRPr lang="en-US" altLang="zh-CN" dirty="0"/>
          </a:p>
          <a:p>
            <a:r>
              <a:rPr lang="zh-CN" altLang="en-US" dirty="0"/>
              <a:t>第一人称射击视角</a:t>
            </a:r>
            <a:endParaRPr lang="en-US" altLang="zh-CN" dirty="0"/>
          </a:p>
          <a:p>
            <a:r>
              <a:rPr lang="zh-CN" altLang="en-US" dirty="0"/>
              <a:t>通过鼠标和键盘自由移动</a:t>
            </a:r>
            <a:endParaRPr lang="en-US" altLang="zh-CN" dirty="0"/>
          </a:p>
          <a:p>
            <a:r>
              <a:rPr lang="zh-CN" altLang="en-US" dirty="0"/>
              <a:t>使用瞄准镜瞄准和射击</a:t>
            </a:r>
            <a:endParaRPr lang="en-US" altLang="zh-CN" dirty="0"/>
          </a:p>
          <a:p>
            <a:r>
              <a:rPr lang="zh-CN" altLang="en-US" dirty="0"/>
              <a:t>击中靶子得分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0ED99-4930-4FB3-941E-EBFE3340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86EBE-D271-4981-A1AF-2896FCC8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黄铸韬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江炎鸿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黎浩良：天空盒的实现与布置；全局光照和阴影效果，以及相应的改进如</a:t>
            </a:r>
            <a:r>
              <a:rPr lang="en-US" altLang="zh-CN" dirty="0"/>
              <a:t>PCF</a:t>
            </a:r>
            <a:r>
              <a:rPr lang="zh-CN" altLang="en-US" dirty="0"/>
              <a:t>，抗锯齿等；粒子系统以及粒子模拟效果。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黎汛言：基础</a:t>
            </a:r>
            <a:r>
              <a:rPr lang="en-US" altLang="zh-CN" dirty="0" err="1"/>
              <a:t>Phong</a:t>
            </a:r>
            <a:r>
              <a:rPr lang="zh-CN" altLang="en-US" dirty="0"/>
              <a:t>光照；阴影映射；实例化数组渲染；场景模型布置。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73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2. Basic</a:t>
            </a:r>
            <a:r>
              <a:rPr lang="zh-CN" altLang="en-US" sz="4000" dirty="0"/>
              <a:t>功能实现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9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功能预览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Camera Roaming</a:t>
            </a:r>
          </a:p>
          <a:p>
            <a:r>
              <a:rPr lang="en-US" altLang="zh-CN" dirty="0"/>
              <a:t>2. Texture Mapping</a:t>
            </a:r>
          </a:p>
          <a:p>
            <a:r>
              <a:rPr lang="en-US" altLang="zh-CN" dirty="0"/>
              <a:t>3. Lighting</a:t>
            </a:r>
          </a:p>
          <a:p>
            <a:r>
              <a:rPr lang="en-US" altLang="zh-CN" dirty="0"/>
              <a:t>4. Shadow Mapping</a:t>
            </a:r>
          </a:p>
          <a:p>
            <a:r>
              <a:rPr lang="en-US" altLang="zh-CN" dirty="0"/>
              <a:t>5. Model Import &amp; Mesh Viewing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Camera Roaming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2AA3D0-1D60-4705-A349-EE61EAFDC851}"/>
              </a:ext>
            </a:extLst>
          </p:cNvPr>
          <p:cNvSpPr txBox="1">
            <a:spLocks/>
          </p:cNvSpPr>
          <p:nvPr/>
        </p:nvSpPr>
        <p:spPr>
          <a:xfrm>
            <a:off x="669925" y="952500"/>
            <a:ext cx="492760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作品中使用了第一人称视角进行游戏，玩家可以通过键盘上的</a:t>
            </a:r>
            <a:r>
              <a:rPr lang="en-US" altLang="zh-CN" dirty="0"/>
              <a:t>WSAD</a:t>
            </a:r>
            <a:r>
              <a:rPr lang="zh-CN" altLang="en-US" dirty="0"/>
              <a:t>和空格输入控制人物的前进、后退、左右移动以及跳跃动作。同时可以通过移动鼠标实现人物视角的旋转。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Texture Mapping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476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作品中的所有物体均使用了贴图。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71615" y="952500"/>
            <a:ext cx="5047615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633</Words>
  <Application>Microsoft Office PowerPoint</Application>
  <PresentationFormat>宽屏</PresentationFormat>
  <Paragraphs>127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微软雅黑</vt:lpstr>
      <vt:lpstr>Arial</vt:lpstr>
      <vt:lpstr>1_Office 主题​​</vt:lpstr>
      <vt:lpstr>Equation.KSEE3</vt:lpstr>
      <vt:lpstr>户外射击游戏</vt:lpstr>
      <vt:lpstr>内容概览</vt:lpstr>
      <vt:lpstr>1. 作品概述与成员分工</vt:lpstr>
      <vt:lpstr>作品概述</vt:lpstr>
      <vt:lpstr>成员分工</vt:lpstr>
      <vt:lpstr>2. Basic功能实现</vt:lpstr>
      <vt:lpstr>Basic功能预览</vt:lpstr>
      <vt:lpstr>1. Camera Roaming</vt:lpstr>
      <vt:lpstr>2. Texture Mapping</vt:lpstr>
      <vt:lpstr>3. Lighting</vt:lpstr>
      <vt:lpstr>4. Shadow Mapping</vt:lpstr>
      <vt:lpstr>5. Model Import &amp; Mesh Viewing</vt:lpstr>
      <vt:lpstr>3. Bonus功能实现</vt:lpstr>
      <vt:lpstr>Bonus功能预览</vt:lpstr>
      <vt:lpstr>1. Sky box 天空盒</vt:lpstr>
      <vt:lpstr>2. 重力系统与碰撞检测</vt:lpstr>
      <vt:lpstr>2. 重力系统与碰撞检测</vt:lpstr>
      <vt:lpstr>3. 爆炸效果</vt:lpstr>
      <vt:lpstr>4. 实例化数组 </vt:lpstr>
      <vt:lpstr>5. 文字显示</vt:lpstr>
      <vt:lpstr>6. 粒子系统</vt:lpstr>
      <vt:lpstr>7. 抗锯齿</vt:lpstr>
      <vt:lpstr>8. Gamma 校正</vt:lpstr>
      <vt:lpstr>9. 法线贴图</vt:lpstr>
      <vt:lpstr>10. 面剔除</vt:lpstr>
      <vt:lpstr>4. 未来的改进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2019论文选读</dc:title>
  <dc:creator/>
  <cp:lastModifiedBy>黎 汛言</cp:lastModifiedBy>
  <cp:revision>191</cp:revision>
  <dcterms:created xsi:type="dcterms:W3CDTF">2019-05-03T14:09:00Z</dcterms:created>
  <dcterms:modified xsi:type="dcterms:W3CDTF">2019-06-23T12:58:38Z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