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33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473622" y="6221732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7"/>
          <p:cNvSpPr txBox="1"/>
          <p:nvPr/>
        </p:nvSpPr>
        <p:spPr>
          <a:xfrm>
            <a:off x="3400707" y="3210173"/>
            <a:ext cx="5402685" cy="251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80000"/>
              </a:lnSpc>
              <a:defRPr sz="115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Island</a:t>
            </a:r>
          </a:p>
          <a:p>
            <a:pPr algn="ctr">
              <a:lnSpc>
                <a:spcPct val="80000"/>
              </a:lnSpc>
              <a:defRPr sz="6000">
                <a:solidFill>
                  <a:srgbClr val="ECC345"/>
                </a:solidFill>
                <a:latin typeface="仿宋"/>
                <a:ea typeface="仿宋"/>
                <a:cs typeface="仿宋"/>
                <a:sym typeface="仿宋"/>
              </a:defRPr>
            </a:pPr>
            <a:r>
              <a:t>岛</a:t>
            </a:r>
          </a:p>
        </p:txBody>
      </p:sp>
      <p:sp>
        <p:nvSpPr>
          <p:cNvPr id="61" name="直接箭头连接符 12"/>
          <p:cNvSpPr/>
          <p:nvPr/>
        </p:nvSpPr>
        <p:spPr>
          <a:xfrm>
            <a:off x="3370517" y="5371810"/>
            <a:ext cx="5656706" cy="3"/>
          </a:xfrm>
          <a:prstGeom prst="line">
            <a:avLst/>
          </a:prstGeom>
          <a:ln>
            <a:solidFill>
              <a:srgbClr val="ECC345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" name="文本框 14"/>
          <p:cNvSpPr txBox="1"/>
          <p:nvPr/>
        </p:nvSpPr>
        <p:spPr>
          <a:xfrm>
            <a:off x="3400707" y="5704895"/>
            <a:ext cx="5626517" cy="8026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组员： 翦孟欣 16340092     黄悦    16340087</a:t>
            </a:r>
          </a:p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黎雨桐 16340110     吕雪萌 16340164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6"/>
          <p:cNvSpPr txBox="1"/>
          <p:nvPr/>
        </p:nvSpPr>
        <p:spPr>
          <a:xfrm>
            <a:off x="4206822" y="3621909"/>
            <a:ext cx="5402686" cy="213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500">
                <a:solidFill>
                  <a:srgbClr val="ECC345"/>
                </a:solidFill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2"/>
          <p:cNvSpPr txBox="1"/>
          <p:nvPr/>
        </p:nvSpPr>
        <p:spPr>
          <a:xfrm>
            <a:off x="5727979" y="2717474"/>
            <a:ext cx="1068445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ECC345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65" name="矩形 47"/>
          <p:cNvSpPr/>
          <p:nvPr/>
        </p:nvSpPr>
        <p:spPr>
          <a:xfrm>
            <a:off x="5218250" y="963973"/>
            <a:ext cx="1755501" cy="9042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目录</a:t>
            </a:r>
          </a:p>
          <a:p>
            <a:pPr algn="ctr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content</a:t>
            </a:r>
          </a:p>
        </p:txBody>
      </p:sp>
      <p:grpSp>
        <p:nvGrpSpPr>
          <p:cNvPr id="86" name="组合 17"/>
          <p:cNvGrpSpPr/>
          <p:nvPr/>
        </p:nvGrpSpPr>
        <p:grpSpPr>
          <a:xfrm>
            <a:off x="2284640" y="2292784"/>
            <a:ext cx="7857187" cy="2680272"/>
            <a:chOff x="-1" y="-1"/>
            <a:chExt cx="7857185" cy="2680270"/>
          </a:xfrm>
        </p:grpSpPr>
        <p:grpSp>
          <p:nvGrpSpPr>
            <p:cNvPr id="72" name="组合 18"/>
            <p:cNvGrpSpPr/>
            <p:nvPr/>
          </p:nvGrpSpPr>
          <p:grpSpPr>
            <a:xfrm>
              <a:off x="-2" y="1601425"/>
              <a:ext cx="3811125" cy="1078844"/>
              <a:chOff x="0" y="-1"/>
              <a:chExt cx="3811123" cy="1078842"/>
            </a:xfrm>
          </p:grpSpPr>
          <p:grpSp>
            <p:nvGrpSpPr>
              <p:cNvPr id="68" name="圆角矩形 10"/>
              <p:cNvGrpSpPr/>
              <p:nvPr/>
            </p:nvGrpSpPr>
            <p:grpSpPr>
              <a:xfrm>
                <a:off x="2347" y="-2"/>
                <a:ext cx="3808777" cy="1078844"/>
                <a:chOff x="-1" y="0"/>
                <a:chExt cx="3808775" cy="1078842"/>
              </a:xfrm>
            </p:grpSpPr>
            <p:sp>
              <p:nvSpPr>
                <p:cNvPr id="66" name="圆角矩形"/>
                <p:cNvSpPr/>
                <p:nvPr/>
              </p:nvSpPr>
              <p:spPr>
                <a:xfrm flipH="1">
                  <a:off x="-2" y="0"/>
                  <a:ext cx="3808777" cy="10788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C3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pPr>
                </a:p>
              </p:txBody>
            </p:sp>
            <p:sp>
              <p:nvSpPr>
                <p:cNvPr id="67" name="基础功能"/>
                <p:cNvSpPr txBox="1"/>
                <p:nvPr/>
              </p:nvSpPr>
              <p:spPr>
                <a:xfrm>
                  <a:off x="157989" y="239697"/>
                  <a:ext cx="3492796" cy="5994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基础功能</a:t>
                  </a:r>
                </a:p>
              </p:txBody>
            </p:sp>
          </p:grpSp>
          <p:grpSp>
            <p:nvGrpSpPr>
              <p:cNvPr id="71" name="椭圆 27"/>
              <p:cNvGrpSpPr/>
              <p:nvPr/>
            </p:nvGrpSpPr>
            <p:grpSpPr>
              <a:xfrm>
                <a:off x="-1" y="47517"/>
                <a:ext cx="990539" cy="990884"/>
                <a:chOff x="0" y="-1"/>
                <a:chExt cx="990537" cy="990882"/>
              </a:xfrm>
            </p:grpSpPr>
            <p:sp>
              <p:nvSpPr>
                <p:cNvPr id="69" name="圆形"/>
                <p:cNvSpPr/>
                <p:nvPr/>
              </p:nvSpPr>
              <p:spPr>
                <a:xfrm flipH="1">
                  <a:off x="0" y="-2"/>
                  <a:ext cx="990539" cy="99088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0" name="02"/>
                <p:cNvSpPr txBox="1"/>
                <p:nvPr/>
              </p:nvSpPr>
              <p:spPr>
                <a:xfrm>
                  <a:off x="145061" y="216036"/>
                  <a:ext cx="700418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02</a:t>
                  </a:r>
                </a:p>
              </p:txBody>
            </p:sp>
          </p:grpSp>
        </p:grpSp>
        <p:grpSp>
          <p:nvGrpSpPr>
            <p:cNvPr id="77" name="组合 19"/>
            <p:cNvGrpSpPr/>
            <p:nvPr/>
          </p:nvGrpSpPr>
          <p:grpSpPr>
            <a:xfrm>
              <a:off x="1937308" y="-2"/>
              <a:ext cx="3809218" cy="1078842"/>
              <a:chOff x="0" y="-1"/>
              <a:chExt cx="3809216" cy="1078841"/>
            </a:xfrm>
          </p:grpSpPr>
          <p:sp>
            <p:nvSpPr>
              <p:cNvPr id="73" name="圆角矩形 18"/>
              <p:cNvSpPr/>
              <p:nvPr/>
            </p:nvSpPr>
            <p:spPr>
              <a:xfrm flipH="1">
                <a:off x="0" y="-2"/>
                <a:ext cx="3809217" cy="1078843"/>
              </a:xfrm>
              <a:prstGeom prst="roundRect">
                <a:avLst>
                  <a:gd name="adj" fmla="val 50000"/>
                </a:avLst>
              </a:prstGeom>
              <a:solidFill>
                <a:srgbClr val="E961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grpSp>
            <p:nvGrpSpPr>
              <p:cNvPr id="76" name="椭圆 25"/>
              <p:cNvGrpSpPr/>
              <p:nvPr/>
            </p:nvGrpSpPr>
            <p:grpSpPr>
              <a:xfrm>
                <a:off x="2818336" y="43472"/>
                <a:ext cx="990655" cy="990885"/>
                <a:chOff x="0" y="-1"/>
                <a:chExt cx="990653" cy="990883"/>
              </a:xfrm>
            </p:grpSpPr>
            <p:sp>
              <p:nvSpPr>
                <p:cNvPr id="74" name="圆形"/>
                <p:cNvSpPr/>
                <p:nvPr/>
              </p:nvSpPr>
              <p:spPr>
                <a:xfrm flipH="1">
                  <a:off x="0" y="-2"/>
                  <a:ext cx="990655" cy="99088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5" name="01"/>
                <p:cNvSpPr txBox="1"/>
                <p:nvPr/>
              </p:nvSpPr>
              <p:spPr>
                <a:xfrm>
                  <a:off x="145077" y="216036"/>
                  <a:ext cx="700501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01</a:t>
                  </a:r>
                </a:p>
              </p:txBody>
            </p:sp>
          </p:grpSp>
        </p:grpSp>
        <p:grpSp>
          <p:nvGrpSpPr>
            <p:cNvPr id="84" name="组合 20"/>
            <p:cNvGrpSpPr/>
            <p:nvPr/>
          </p:nvGrpSpPr>
          <p:grpSpPr>
            <a:xfrm>
              <a:off x="4047326" y="1560787"/>
              <a:ext cx="3809859" cy="1078844"/>
              <a:chOff x="-1" y="0"/>
              <a:chExt cx="3809858" cy="1078842"/>
            </a:xfrm>
          </p:grpSpPr>
          <p:grpSp>
            <p:nvGrpSpPr>
              <p:cNvPr id="80" name="圆角矩形 21"/>
              <p:cNvGrpSpPr/>
              <p:nvPr/>
            </p:nvGrpSpPr>
            <p:grpSpPr>
              <a:xfrm>
                <a:off x="-2" y="0"/>
                <a:ext cx="3809267" cy="1078843"/>
                <a:chOff x="0" y="0"/>
                <a:chExt cx="3809266" cy="1078842"/>
              </a:xfrm>
            </p:grpSpPr>
            <p:sp>
              <p:nvSpPr>
                <p:cNvPr id="78" name="圆角矩形"/>
                <p:cNvSpPr/>
                <p:nvPr/>
              </p:nvSpPr>
              <p:spPr>
                <a:xfrm flipH="1">
                  <a:off x="-1" y="0"/>
                  <a:ext cx="3809267" cy="10788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B9B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pPr>
                </a:p>
              </p:txBody>
            </p:sp>
            <p:sp>
              <p:nvSpPr>
                <p:cNvPr id="79" name="进阶功能"/>
                <p:cNvSpPr txBox="1"/>
                <p:nvPr/>
              </p:nvSpPr>
              <p:spPr>
                <a:xfrm>
                  <a:off x="157990" y="239697"/>
                  <a:ext cx="3493285" cy="5994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进阶功能</a:t>
                  </a:r>
                </a:p>
              </p:txBody>
            </p:sp>
          </p:grpSp>
          <p:grpSp>
            <p:nvGrpSpPr>
              <p:cNvPr id="83" name="椭圆 23"/>
              <p:cNvGrpSpPr/>
              <p:nvPr/>
            </p:nvGrpSpPr>
            <p:grpSpPr>
              <a:xfrm>
                <a:off x="2819192" y="43980"/>
                <a:ext cx="990665" cy="990883"/>
                <a:chOff x="0" y="0"/>
                <a:chExt cx="990664" cy="990882"/>
              </a:xfrm>
            </p:grpSpPr>
            <p:sp>
              <p:nvSpPr>
                <p:cNvPr id="81" name="圆形"/>
                <p:cNvSpPr/>
                <p:nvPr/>
              </p:nvSpPr>
              <p:spPr>
                <a:xfrm flipH="1">
                  <a:off x="0" y="-1"/>
                  <a:ext cx="990665" cy="99088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82" name="03"/>
                <p:cNvSpPr txBox="1"/>
                <p:nvPr/>
              </p:nvSpPr>
              <p:spPr>
                <a:xfrm>
                  <a:off x="145078" y="216036"/>
                  <a:ext cx="700508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03</a:t>
                  </a:r>
                </a:p>
              </p:txBody>
            </p:sp>
          </p:grpSp>
        </p:grpSp>
        <p:sp>
          <p:nvSpPr>
            <p:cNvPr id="85" name="矩形 21"/>
            <p:cNvSpPr txBox="1"/>
            <p:nvPr/>
          </p:nvSpPr>
          <p:spPr>
            <a:xfrm>
              <a:off x="2871990" y="278757"/>
              <a:ext cx="1526537" cy="59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2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项目概述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14"/>
          <p:cNvSpPr txBox="1"/>
          <p:nvPr/>
        </p:nvSpPr>
        <p:spPr>
          <a:xfrm>
            <a:off x="5191645" y="4044632"/>
            <a:ext cx="17297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sp>
        <p:nvSpPr>
          <p:cNvPr id="89" name="矩形 17"/>
          <p:cNvSpPr txBox="1"/>
          <p:nvPr/>
        </p:nvSpPr>
        <p:spPr>
          <a:xfrm>
            <a:off x="4997501" y="1272631"/>
            <a:ext cx="219700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0" name="矩形 5"/>
          <p:cNvSpPr txBox="1"/>
          <p:nvPr/>
        </p:nvSpPr>
        <p:spPr>
          <a:xfrm>
            <a:off x="4997501" y="4588767"/>
            <a:ext cx="21970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5"/>
          <p:cNvSpPr txBox="1"/>
          <p:nvPr/>
        </p:nvSpPr>
        <p:spPr>
          <a:xfrm>
            <a:off x="5834379" y="2656203"/>
            <a:ext cx="5024253" cy="110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我们小组的项目是一款探索类的游戏。在这游戏中，玩家扮演的角色在一个神秘的岛屿上醒来。玩家通过探索这座神秘莫测的岛屿，可以解开此处所深藏的秘密。 </a:t>
            </a:r>
          </a:p>
        </p:txBody>
      </p:sp>
      <p:sp>
        <p:nvSpPr>
          <p:cNvPr id="93" name="矩形 33"/>
          <p:cNvSpPr/>
          <p:nvPr/>
        </p:nvSpPr>
        <p:spPr>
          <a:xfrm>
            <a:off x="5853429" y="1213832"/>
            <a:ext cx="1729737" cy="6629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pic>
        <p:nvPicPr>
          <p:cNvPr id="9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55" y="2533051"/>
            <a:ext cx="4358760" cy="235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5"/>
          <p:cNvSpPr txBox="1"/>
          <p:nvPr/>
        </p:nvSpPr>
        <p:spPr>
          <a:xfrm>
            <a:off x="6417943" y="1815463"/>
            <a:ext cx="4972428" cy="289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我们项目的灵感来自著名的冒险探索游戏《RIME》，我们会仿照其风格，在项目中尽可能地创造神秘而优美的场景。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探索——按照自己的步调探索这座神秘的岛屿。可以与环境进行互动，也可以只是单纯地欣赏景色，聆听声音。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解谜——在遗迹和隐藏的奇景中穿行，通过声音、光影投射等解开谜题。</a:t>
            </a:r>
          </a:p>
        </p:txBody>
      </p:sp>
      <p:sp>
        <p:nvSpPr>
          <p:cNvPr id="97" name="矩形 34"/>
          <p:cNvSpPr/>
          <p:nvPr/>
        </p:nvSpPr>
        <p:spPr>
          <a:xfrm>
            <a:off x="6494388" y="748030"/>
            <a:ext cx="1416182" cy="5105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项目特点</a:t>
            </a:r>
          </a:p>
        </p:txBody>
      </p:sp>
      <p:pic>
        <p:nvPicPr>
          <p:cNvPr id="9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19" y="2094339"/>
            <a:ext cx="4972426" cy="2669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8"/>
          <p:cNvSpPr txBox="1"/>
          <p:nvPr/>
        </p:nvSpPr>
        <p:spPr>
          <a:xfrm>
            <a:off x="3746639" y="4003992"/>
            <a:ext cx="4698725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基础功能</a:t>
            </a:r>
          </a:p>
        </p:txBody>
      </p:sp>
      <p:sp>
        <p:nvSpPr>
          <p:cNvPr id="101" name="矩形 11"/>
          <p:cNvSpPr txBox="1"/>
          <p:nvPr/>
        </p:nvSpPr>
        <p:spPr>
          <a:xfrm>
            <a:off x="4997501" y="1303110"/>
            <a:ext cx="219700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2" name="矩形 5"/>
          <p:cNvSpPr txBox="1"/>
          <p:nvPr/>
        </p:nvSpPr>
        <p:spPr>
          <a:xfrm>
            <a:off x="4997501" y="4588767"/>
            <a:ext cx="219700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4896406" y="116555"/>
            <a:ext cx="2257588" cy="749880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4D1F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5" name="直接箭头连接符 8"/>
          <p:cNvSpPr/>
          <p:nvPr/>
        </p:nvSpPr>
        <p:spPr>
          <a:xfrm flipH="1">
            <a:off x="2029452" y="837335"/>
            <a:ext cx="2866957" cy="721455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直接箭头连接符 10"/>
          <p:cNvSpPr/>
          <p:nvPr/>
        </p:nvSpPr>
        <p:spPr>
          <a:xfrm>
            <a:off x="7153991" y="827175"/>
            <a:ext cx="2975745" cy="923652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" name="直接箭头连接符 12"/>
          <p:cNvSpPr/>
          <p:nvPr/>
        </p:nvSpPr>
        <p:spPr>
          <a:xfrm flipH="1">
            <a:off x="3868034" y="866430"/>
            <a:ext cx="1588569" cy="2316177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直接箭头连接符 14"/>
          <p:cNvSpPr/>
          <p:nvPr/>
        </p:nvSpPr>
        <p:spPr>
          <a:xfrm flipH="1">
            <a:off x="6046075" y="856170"/>
            <a:ext cx="19769" cy="3141150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1" name="矩形 34"/>
          <p:cNvGrpSpPr/>
          <p:nvPr/>
        </p:nvGrpSpPr>
        <p:grpSpPr>
          <a:xfrm>
            <a:off x="1165055" y="1547637"/>
            <a:ext cx="1440756" cy="678520"/>
            <a:chOff x="0" y="-1"/>
            <a:chExt cx="1440754" cy="678519"/>
          </a:xfrm>
        </p:grpSpPr>
        <p:sp>
          <p:nvSpPr>
            <p:cNvPr id="109" name="矩形"/>
            <p:cNvSpPr/>
            <p:nvPr/>
          </p:nvSpPr>
          <p:spPr>
            <a:xfrm>
              <a:off x="-1" y="-2"/>
              <a:ext cx="1440755" cy="678520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ECC345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0" name="Camera Roaming"/>
            <p:cNvSpPr txBox="1"/>
            <p:nvPr/>
          </p:nvSpPr>
          <p:spPr>
            <a:xfrm>
              <a:off x="-1" y="6831"/>
              <a:ext cx="1440755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Camera Roaming </a:t>
              </a:r>
            </a:p>
          </p:txBody>
        </p:sp>
      </p:grpSp>
      <p:grpSp>
        <p:nvGrpSpPr>
          <p:cNvPr id="114" name="矩形 62"/>
          <p:cNvGrpSpPr/>
          <p:nvPr/>
        </p:nvGrpSpPr>
        <p:grpSpPr>
          <a:xfrm>
            <a:off x="2850325" y="3170583"/>
            <a:ext cx="2035422" cy="956946"/>
            <a:chOff x="0" y="0"/>
            <a:chExt cx="2035421" cy="956945"/>
          </a:xfrm>
        </p:grpSpPr>
        <p:sp>
          <p:nvSpPr>
            <p:cNvPr id="112" name="矩形"/>
            <p:cNvSpPr/>
            <p:nvPr/>
          </p:nvSpPr>
          <p:spPr>
            <a:xfrm>
              <a:off x="-1" y="12019"/>
              <a:ext cx="2035423" cy="932914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" name="Simple lighting and shading(phong)"/>
            <p:cNvSpPr txBox="1"/>
            <p:nvPr/>
          </p:nvSpPr>
          <p:spPr>
            <a:xfrm>
              <a:off x="-1" y="-1"/>
              <a:ext cx="2035423" cy="956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Simple lighting and shading(phong) </a:t>
              </a:r>
            </a:p>
          </p:txBody>
        </p:sp>
      </p:grpSp>
      <p:grpSp>
        <p:nvGrpSpPr>
          <p:cNvPr id="117" name="矩形 70"/>
          <p:cNvGrpSpPr/>
          <p:nvPr/>
        </p:nvGrpSpPr>
        <p:grpSpPr>
          <a:xfrm>
            <a:off x="5330277" y="3992583"/>
            <a:ext cx="1446120" cy="749881"/>
            <a:chOff x="-1" y="0"/>
            <a:chExt cx="1446118" cy="749880"/>
          </a:xfrm>
        </p:grpSpPr>
        <p:sp>
          <p:nvSpPr>
            <p:cNvPr id="115" name="矩形"/>
            <p:cNvSpPr/>
            <p:nvPr/>
          </p:nvSpPr>
          <p:spPr>
            <a:xfrm>
              <a:off x="-2" y="-1"/>
              <a:ext cx="1446120" cy="749881"/>
            </a:xfrm>
            <a:prstGeom prst="rect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" name="Texture mapping"/>
            <p:cNvSpPr txBox="1"/>
            <p:nvPr/>
          </p:nvSpPr>
          <p:spPr>
            <a:xfrm>
              <a:off x="-2" y="42512"/>
              <a:ext cx="1446120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Texture mapping </a:t>
              </a:r>
            </a:p>
          </p:txBody>
        </p:sp>
      </p:grpSp>
      <p:grpSp>
        <p:nvGrpSpPr>
          <p:cNvPr id="120" name="矩形 71"/>
          <p:cNvGrpSpPr/>
          <p:nvPr/>
        </p:nvGrpSpPr>
        <p:grpSpPr>
          <a:xfrm>
            <a:off x="9127526" y="1748473"/>
            <a:ext cx="1899418" cy="865804"/>
            <a:chOff x="0" y="-1"/>
            <a:chExt cx="1899417" cy="865802"/>
          </a:xfrm>
        </p:grpSpPr>
        <p:sp>
          <p:nvSpPr>
            <p:cNvPr id="118" name="矩形"/>
            <p:cNvSpPr/>
            <p:nvPr/>
          </p:nvSpPr>
          <p:spPr>
            <a:xfrm>
              <a:off x="-1" y="-2"/>
              <a:ext cx="1899418" cy="865804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9" name="Model import &amp; Mesh viewing"/>
            <p:cNvSpPr txBox="1"/>
            <p:nvPr/>
          </p:nvSpPr>
          <p:spPr>
            <a:xfrm>
              <a:off x="-1" y="100474"/>
              <a:ext cx="1899418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Model import &amp; Mesh viewing </a:t>
              </a:r>
            </a:p>
          </p:txBody>
        </p:sp>
      </p:grpSp>
      <p:sp>
        <p:nvSpPr>
          <p:cNvPr id="121" name="TextBox 4"/>
          <p:cNvSpPr txBox="1"/>
          <p:nvPr/>
        </p:nvSpPr>
        <p:spPr>
          <a:xfrm>
            <a:off x="4952686" y="75049"/>
            <a:ext cx="2201307" cy="48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Basic</a:t>
            </a:r>
          </a:p>
        </p:txBody>
      </p:sp>
      <p:sp>
        <p:nvSpPr>
          <p:cNvPr id="122" name="矩形 48"/>
          <p:cNvSpPr txBox="1"/>
          <p:nvPr/>
        </p:nvSpPr>
        <p:spPr>
          <a:xfrm>
            <a:off x="1034244" y="2289621"/>
            <a:ext cx="1816084" cy="167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玩家视角即摄像机视角，玩家可以自由转换视角，以观察整个场景</a:t>
            </a:r>
          </a:p>
        </p:txBody>
      </p:sp>
      <p:sp>
        <p:nvSpPr>
          <p:cNvPr id="123" name="矩形 78"/>
          <p:cNvSpPr txBox="1"/>
          <p:nvPr/>
        </p:nvSpPr>
        <p:spPr>
          <a:xfrm>
            <a:off x="2822825" y="4262001"/>
            <a:ext cx="2221647" cy="1688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场景采用以太阳光为主的平行光，使用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Phong</a:t>
            </a:r>
            <a:r>
              <a:t>光照模型，尽可能实现现实中的光照效果。</a:t>
            </a:r>
          </a:p>
        </p:txBody>
      </p:sp>
      <p:sp>
        <p:nvSpPr>
          <p:cNvPr id="124" name="矩形 79"/>
          <p:cNvSpPr txBox="1"/>
          <p:nvPr/>
        </p:nvSpPr>
        <p:spPr>
          <a:xfrm>
            <a:off x="5184145" y="4837462"/>
            <a:ext cx="1823712" cy="167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CC34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所有的物体模型都会使用纹理映射，已达到更加美观的视觉效果。</a:t>
            </a:r>
          </a:p>
        </p:txBody>
      </p:sp>
      <p:sp>
        <p:nvSpPr>
          <p:cNvPr id="125" name="矩形 80"/>
          <p:cNvSpPr txBox="1"/>
          <p:nvPr/>
        </p:nvSpPr>
        <p:spPr>
          <a:xfrm>
            <a:off x="9167059" y="2687571"/>
            <a:ext cx="1859884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加载现有模型已达到更好的效果</a:t>
            </a:r>
          </a:p>
        </p:txBody>
      </p:sp>
      <p:grpSp>
        <p:nvGrpSpPr>
          <p:cNvPr id="128" name="矩形 24"/>
          <p:cNvGrpSpPr/>
          <p:nvPr/>
        </p:nvGrpSpPr>
        <p:grpSpPr>
          <a:xfrm>
            <a:off x="7288660" y="2719759"/>
            <a:ext cx="1353204" cy="770194"/>
            <a:chOff x="-1" y="-1"/>
            <a:chExt cx="1353203" cy="770193"/>
          </a:xfrm>
        </p:grpSpPr>
        <p:sp>
          <p:nvSpPr>
            <p:cNvPr id="126" name="矩形"/>
            <p:cNvSpPr/>
            <p:nvPr/>
          </p:nvSpPr>
          <p:spPr>
            <a:xfrm>
              <a:off x="-2" y="-2"/>
              <a:ext cx="1353204" cy="770194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7" name="Shadow mapping"/>
            <p:cNvSpPr txBox="1"/>
            <p:nvPr/>
          </p:nvSpPr>
          <p:spPr>
            <a:xfrm>
              <a:off x="-2" y="52670"/>
              <a:ext cx="1353204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Shadow mapping </a:t>
              </a:r>
            </a:p>
          </p:txBody>
        </p:sp>
      </p:grpSp>
      <p:sp>
        <p:nvSpPr>
          <p:cNvPr id="129" name="直接箭头连接符 25"/>
          <p:cNvSpPr/>
          <p:nvPr/>
        </p:nvSpPr>
        <p:spPr>
          <a:xfrm>
            <a:off x="6729548" y="856170"/>
            <a:ext cx="1181345" cy="1845317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矩形 29"/>
          <p:cNvSpPr txBox="1"/>
          <p:nvPr/>
        </p:nvSpPr>
        <p:spPr>
          <a:xfrm>
            <a:off x="7215512" y="3670420"/>
            <a:ext cx="162134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实现太阳光照下的阴影效果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6"/>
          <p:cNvSpPr txBox="1"/>
          <p:nvPr/>
        </p:nvSpPr>
        <p:spPr>
          <a:xfrm>
            <a:off x="5231129" y="3873158"/>
            <a:ext cx="17297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进阶功能</a:t>
            </a:r>
          </a:p>
        </p:txBody>
      </p:sp>
      <p:sp>
        <p:nvSpPr>
          <p:cNvPr id="133" name="矩形 17"/>
          <p:cNvSpPr txBox="1"/>
          <p:nvPr/>
        </p:nvSpPr>
        <p:spPr>
          <a:xfrm>
            <a:off x="4997501" y="4507422"/>
            <a:ext cx="219700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4" name="矩形 19"/>
          <p:cNvSpPr txBox="1"/>
          <p:nvPr/>
        </p:nvSpPr>
        <p:spPr>
          <a:xfrm>
            <a:off x="4997501" y="1303110"/>
            <a:ext cx="219700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95" y="2095868"/>
            <a:ext cx="1545340" cy="272187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4"/>
          <p:cNvSpPr txBox="1"/>
          <p:nvPr/>
        </p:nvSpPr>
        <p:spPr>
          <a:xfrm>
            <a:off x="666735" y="291486"/>
            <a:ext cx="2162190" cy="84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5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8" name="矩形 10"/>
          <p:cNvSpPr/>
          <p:nvPr/>
        </p:nvSpPr>
        <p:spPr>
          <a:xfrm>
            <a:off x="5999241" y="770950"/>
            <a:ext cx="5325984" cy="370837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</a:defRPr>
            </a:lvl1pPr>
          </a:lstStyle>
          <a:p>
            <a:pPr/>
            <a:r>
              <a:t>整个模型置于天空盒中，实现岛屿上方的天空效果</a:t>
            </a:r>
          </a:p>
        </p:txBody>
      </p:sp>
      <p:sp>
        <p:nvSpPr>
          <p:cNvPr id="139" name="矩形 11"/>
          <p:cNvSpPr/>
          <p:nvPr/>
        </p:nvSpPr>
        <p:spPr>
          <a:xfrm>
            <a:off x="5999238" y="2006131"/>
            <a:ext cx="5325984" cy="3708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文本展示，实现场景中的路标</a:t>
            </a:r>
          </a:p>
        </p:txBody>
      </p:sp>
      <p:sp>
        <p:nvSpPr>
          <p:cNvPr id="140" name="矩形 12"/>
          <p:cNvSpPr/>
          <p:nvPr/>
        </p:nvSpPr>
        <p:spPr>
          <a:xfrm>
            <a:off x="5999238" y="3039828"/>
            <a:ext cx="5325984" cy="650237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骨骼动画，实现玩家的行走，并且想尽可能实现一些动物的穿跃</a:t>
            </a:r>
          </a:p>
        </p:txBody>
      </p:sp>
      <p:sp>
        <p:nvSpPr>
          <p:cNvPr id="141" name="TextBox 4"/>
          <p:cNvSpPr txBox="1"/>
          <p:nvPr/>
        </p:nvSpPr>
        <p:spPr>
          <a:xfrm>
            <a:off x="3881778" y="615326"/>
            <a:ext cx="1716417" cy="42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Sky Box</a:t>
            </a:r>
          </a:p>
        </p:txBody>
      </p:sp>
      <p:sp>
        <p:nvSpPr>
          <p:cNvPr id="142" name="TextBox 4"/>
          <p:cNvSpPr txBox="1"/>
          <p:nvPr/>
        </p:nvSpPr>
        <p:spPr>
          <a:xfrm>
            <a:off x="3817030" y="1840283"/>
            <a:ext cx="2248863" cy="42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Display Text</a:t>
            </a:r>
          </a:p>
        </p:txBody>
      </p:sp>
      <p:sp>
        <p:nvSpPr>
          <p:cNvPr id="143" name="TextBox 4"/>
          <p:cNvSpPr txBox="1"/>
          <p:nvPr/>
        </p:nvSpPr>
        <p:spPr>
          <a:xfrm>
            <a:off x="4074971" y="3016174"/>
            <a:ext cx="1715887" cy="69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96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Skeletal Animation </a:t>
            </a:r>
          </a:p>
        </p:txBody>
      </p:sp>
      <p:grpSp>
        <p:nvGrpSpPr>
          <p:cNvPr id="146" name="组合 1"/>
          <p:cNvGrpSpPr/>
          <p:nvPr/>
        </p:nvGrpSpPr>
        <p:grpSpPr>
          <a:xfrm>
            <a:off x="3348258" y="652100"/>
            <a:ext cx="658769" cy="658767"/>
            <a:chOff x="-1" y="0"/>
            <a:chExt cx="658768" cy="658765"/>
          </a:xfrm>
        </p:grpSpPr>
        <p:sp>
          <p:nvSpPr>
            <p:cNvPr id="144" name="椭圆 6"/>
            <p:cNvSpPr/>
            <p:nvPr/>
          </p:nvSpPr>
          <p:spPr>
            <a:xfrm>
              <a:off x="-2" y="-1"/>
              <a:ext cx="658770" cy="658767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5" name="矩形 20"/>
            <p:cNvSpPr txBox="1"/>
            <p:nvPr/>
          </p:nvSpPr>
          <p:spPr>
            <a:xfrm>
              <a:off x="48768" y="61793"/>
              <a:ext cx="476802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49" name="组合 2"/>
          <p:cNvGrpSpPr/>
          <p:nvPr/>
        </p:nvGrpSpPr>
        <p:grpSpPr>
          <a:xfrm>
            <a:off x="3397026" y="1846026"/>
            <a:ext cx="658769" cy="658767"/>
            <a:chOff x="-1" y="0"/>
            <a:chExt cx="658768" cy="658765"/>
          </a:xfrm>
        </p:grpSpPr>
        <p:sp>
          <p:nvSpPr>
            <p:cNvPr id="147" name="椭圆 7"/>
            <p:cNvSpPr/>
            <p:nvPr/>
          </p:nvSpPr>
          <p:spPr>
            <a:xfrm>
              <a:off x="-2" y="-1"/>
              <a:ext cx="658770" cy="658767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8" name="矩形 21"/>
            <p:cNvSpPr txBox="1"/>
            <p:nvPr/>
          </p:nvSpPr>
          <p:spPr>
            <a:xfrm>
              <a:off x="24383" y="61793"/>
              <a:ext cx="526015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52" name="组合 3"/>
          <p:cNvGrpSpPr/>
          <p:nvPr/>
        </p:nvGrpSpPr>
        <p:grpSpPr>
          <a:xfrm>
            <a:off x="3421411" y="2950578"/>
            <a:ext cx="658767" cy="675984"/>
            <a:chOff x="0" y="0"/>
            <a:chExt cx="658765" cy="675983"/>
          </a:xfrm>
        </p:grpSpPr>
        <p:sp>
          <p:nvSpPr>
            <p:cNvPr id="150" name="椭圆 8"/>
            <p:cNvSpPr/>
            <p:nvPr/>
          </p:nvSpPr>
          <p:spPr>
            <a:xfrm>
              <a:off x="-1" y="-1"/>
              <a:ext cx="658766" cy="658766"/>
            </a:xfrm>
            <a:prstGeom prst="ellipse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1" name="矩形 22"/>
            <p:cNvSpPr txBox="1"/>
            <p:nvPr/>
          </p:nvSpPr>
          <p:spPr>
            <a:xfrm>
              <a:off x="24384" y="89246"/>
              <a:ext cx="537524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55" name="组合 19"/>
          <p:cNvGrpSpPr/>
          <p:nvPr/>
        </p:nvGrpSpPr>
        <p:grpSpPr>
          <a:xfrm>
            <a:off x="3404621" y="4141355"/>
            <a:ext cx="658769" cy="658769"/>
            <a:chOff x="-1" y="-1"/>
            <a:chExt cx="658768" cy="658768"/>
          </a:xfrm>
        </p:grpSpPr>
        <p:sp>
          <p:nvSpPr>
            <p:cNvPr id="153" name="椭圆 23"/>
            <p:cNvSpPr/>
            <p:nvPr/>
          </p:nvSpPr>
          <p:spPr>
            <a:xfrm>
              <a:off x="-2" y="-2"/>
              <a:ext cx="658770" cy="658770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4" name="矩形 24"/>
            <p:cNvSpPr txBox="1"/>
            <p:nvPr/>
          </p:nvSpPr>
          <p:spPr>
            <a:xfrm>
              <a:off x="48767" y="61793"/>
              <a:ext cx="525023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58" name="组合 25"/>
          <p:cNvGrpSpPr/>
          <p:nvPr/>
        </p:nvGrpSpPr>
        <p:grpSpPr>
          <a:xfrm>
            <a:off x="3397026" y="5316870"/>
            <a:ext cx="658769" cy="658769"/>
            <a:chOff x="-1" y="-1"/>
            <a:chExt cx="658768" cy="658768"/>
          </a:xfrm>
        </p:grpSpPr>
        <p:sp>
          <p:nvSpPr>
            <p:cNvPr id="156" name="椭圆 26"/>
            <p:cNvSpPr/>
            <p:nvPr/>
          </p:nvSpPr>
          <p:spPr>
            <a:xfrm>
              <a:off x="-2" y="-2"/>
              <a:ext cx="658770" cy="658770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7" name="矩形 27"/>
            <p:cNvSpPr txBox="1"/>
            <p:nvPr/>
          </p:nvSpPr>
          <p:spPr>
            <a:xfrm>
              <a:off x="24383" y="61793"/>
              <a:ext cx="540104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59" name="TextBox 4"/>
          <p:cNvSpPr txBox="1"/>
          <p:nvPr/>
        </p:nvSpPr>
        <p:spPr>
          <a:xfrm>
            <a:off x="4138362" y="5329423"/>
            <a:ext cx="1716417" cy="69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Anti-Aliasing</a:t>
            </a:r>
          </a:p>
        </p:txBody>
      </p:sp>
      <p:sp>
        <p:nvSpPr>
          <p:cNvPr id="160" name="矩形 31"/>
          <p:cNvSpPr/>
          <p:nvPr/>
        </p:nvSpPr>
        <p:spPr>
          <a:xfrm>
            <a:off x="5999238" y="5329423"/>
            <a:ext cx="5325984" cy="3708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各个物体模型的反走样，尽可能使场景更加美观真实</a:t>
            </a:r>
          </a:p>
        </p:txBody>
      </p:sp>
      <p:sp>
        <p:nvSpPr>
          <p:cNvPr id="161" name="矩形 32"/>
          <p:cNvSpPr/>
          <p:nvPr/>
        </p:nvSpPr>
        <p:spPr>
          <a:xfrm>
            <a:off x="5999238" y="4178348"/>
            <a:ext cx="5325984" cy="370837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尽可能实现岛屿周边海水的流动</a:t>
            </a:r>
          </a:p>
        </p:txBody>
      </p:sp>
      <p:sp>
        <p:nvSpPr>
          <p:cNvPr id="162" name="TextBox 4"/>
          <p:cNvSpPr txBox="1"/>
          <p:nvPr/>
        </p:nvSpPr>
        <p:spPr>
          <a:xfrm>
            <a:off x="4138362" y="4153906"/>
            <a:ext cx="1716417" cy="69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Fluid Simulation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