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E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615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233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7"/>
          <p:cNvSpPr txBox="1"/>
          <p:nvPr/>
        </p:nvSpPr>
        <p:spPr>
          <a:xfrm>
            <a:off x="3400707" y="3210174"/>
            <a:ext cx="5402683" cy="251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80000"/>
              </a:lnSpc>
              <a:defRPr sz="115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Island</a:t>
            </a:r>
          </a:p>
          <a:p>
            <a:pPr algn="ctr">
              <a:lnSpc>
                <a:spcPct val="80000"/>
              </a:lnSpc>
              <a:defRPr sz="6000">
                <a:solidFill>
                  <a:srgbClr val="ECC345"/>
                </a:solidFill>
                <a:latin typeface="仿宋"/>
                <a:ea typeface="仿宋"/>
                <a:cs typeface="仿宋"/>
                <a:sym typeface="仿宋"/>
              </a:defRPr>
            </a:pPr>
            <a:r>
              <a:t>岛</a:t>
            </a:r>
          </a:p>
        </p:txBody>
      </p:sp>
      <p:sp>
        <p:nvSpPr>
          <p:cNvPr id="61" name="直接箭头连接符 12"/>
          <p:cNvSpPr/>
          <p:nvPr/>
        </p:nvSpPr>
        <p:spPr>
          <a:xfrm>
            <a:off x="3370519" y="5371810"/>
            <a:ext cx="5656703" cy="1"/>
          </a:xfrm>
          <a:prstGeom prst="line">
            <a:avLst/>
          </a:prstGeom>
          <a:ln>
            <a:solidFill>
              <a:srgbClr val="ECC34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文本框 14"/>
          <p:cNvSpPr txBox="1"/>
          <p:nvPr/>
        </p:nvSpPr>
        <p:spPr>
          <a:xfrm>
            <a:off x="3400707" y="5704895"/>
            <a:ext cx="5626515" cy="802641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组员： 翦孟欣 </a:t>
            </a:r>
            <a:r>
              <a:t>16340092     </a:t>
            </a:r>
            <a:r>
              <a:t>黄悦    </a:t>
            </a:r>
            <a:r>
              <a:t>16340087</a:t>
            </a:r>
          </a:p>
          <a:p>
            <a:pPr>
              <a:defRPr sz="20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   </a:t>
            </a:r>
            <a:r>
              <a:t>黎雨桐 </a:t>
            </a:r>
            <a:r>
              <a:t>16340110     </a:t>
            </a:r>
            <a:r>
              <a:t>吕雪萌 </a:t>
            </a:r>
            <a:r>
              <a:t>16340164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6"/>
          <p:cNvSpPr txBox="1"/>
          <p:nvPr/>
        </p:nvSpPr>
        <p:spPr>
          <a:xfrm>
            <a:off x="4206823" y="3621909"/>
            <a:ext cx="5402683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ECC34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2"/>
          <p:cNvSpPr txBox="1"/>
          <p:nvPr/>
        </p:nvSpPr>
        <p:spPr>
          <a:xfrm>
            <a:off x="5727979" y="2717474"/>
            <a:ext cx="106844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ECC345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65" name="矩形 47"/>
          <p:cNvSpPr/>
          <p:nvPr/>
        </p:nvSpPr>
        <p:spPr>
          <a:xfrm>
            <a:off x="5218250" y="963973"/>
            <a:ext cx="1755499" cy="904241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目录</a:t>
            </a:r>
          </a:p>
          <a:p>
            <a:pPr algn="ctr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content</a:t>
            </a:r>
          </a:p>
        </p:txBody>
      </p:sp>
      <p:grpSp>
        <p:nvGrpSpPr>
          <p:cNvPr id="86" name="组合 17"/>
          <p:cNvGrpSpPr/>
          <p:nvPr/>
        </p:nvGrpSpPr>
        <p:grpSpPr>
          <a:xfrm>
            <a:off x="2284644" y="2292788"/>
            <a:ext cx="7857176" cy="2680262"/>
            <a:chOff x="0" y="0"/>
            <a:chExt cx="7857174" cy="2680260"/>
          </a:xfrm>
        </p:grpSpPr>
        <p:grpSp>
          <p:nvGrpSpPr>
            <p:cNvPr id="72" name="组合 18"/>
            <p:cNvGrpSpPr/>
            <p:nvPr/>
          </p:nvGrpSpPr>
          <p:grpSpPr>
            <a:xfrm>
              <a:off x="-1" y="1601425"/>
              <a:ext cx="3811118" cy="1078836"/>
              <a:chOff x="0" y="0"/>
              <a:chExt cx="3811116" cy="1078835"/>
            </a:xfrm>
          </p:grpSpPr>
          <p:grpSp>
            <p:nvGrpSpPr>
              <p:cNvPr id="68" name="圆角矩形 10"/>
              <p:cNvGrpSpPr/>
              <p:nvPr/>
            </p:nvGrpSpPr>
            <p:grpSpPr>
              <a:xfrm>
                <a:off x="2350" y="0"/>
                <a:ext cx="3808767" cy="1078836"/>
                <a:chOff x="0" y="0"/>
                <a:chExt cx="3808765" cy="1078835"/>
              </a:xfrm>
            </p:grpSpPr>
            <p:sp>
              <p:nvSpPr>
                <p:cNvPr id="66" name="圆角矩形"/>
                <p:cNvSpPr/>
                <p:nvPr/>
              </p:nvSpPr>
              <p:spPr>
                <a:xfrm flipH="1">
                  <a:off x="0" y="0"/>
                  <a:ext cx="3808766" cy="107883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CC34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基础功能"/>
                <p:cNvSpPr txBox="1"/>
                <p:nvPr/>
              </p:nvSpPr>
              <p:spPr>
                <a:xfrm>
                  <a:off x="157989" y="239697"/>
                  <a:ext cx="3492787" cy="599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8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基础功能</a:t>
                  </a:r>
                </a:p>
              </p:txBody>
            </p:sp>
          </p:grpSp>
          <p:grpSp>
            <p:nvGrpSpPr>
              <p:cNvPr id="71" name="椭圆 27"/>
              <p:cNvGrpSpPr/>
              <p:nvPr/>
            </p:nvGrpSpPr>
            <p:grpSpPr>
              <a:xfrm>
                <a:off x="-1" y="47519"/>
                <a:ext cx="990535" cy="990875"/>
                <a:chOff x="0" y="0"/>
                <a:chExt cx="990534" cy="990874"/>
              </a:xfrm>
            </p:grpSpPr>
            <p:sp>
              <p:nvSpPr>
                <p:cNvPr id="69" name="圆形"/>
                <p:cNvSpPr/>
                <p:nvPr/>
              </p:nvSpPr>
              <p:spPr>
                <a:xfrm flipH="1">
                  <a:off x="0" y="0"/>
                  <a:ext cx="990535" cy="9908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ECC345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70" name="02"/>
                <p:cNvSpPr txBox="1"/>
                <p:nvPr/>
              </p:nvSpPr>
              <p:spPr>
                <a:xfrm>
                  <a:off x="145061" y="216036"/>
                  <a:ext cx="700414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ECC345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02</a:t>
                  </a:r>
                </a:p>
              </p:txBody>
            </p:sp>
          </p:grpSp>
        </p:grpSp>
        <p:grpSp>
          <p:nvGrpSpPr>
            <p:cNvPr id="77" name="组合 19"/>
            <p:cNvGrpSpPr/>
            <p:nvPr/>
          </p:nvGrpSpPr>
          <p:grpSpPr>
            <a:xfrm>
              <a:off x="1937307" y="0"/>
              <a:ext cx="3809212" cy="1078836"/>
              <a:chOff x="0" y="0"/>
              <a:chExt cx="3809211" cy="1078835"/>
            </a:xfrm>
          </p:grpSpPr>
          <p:sp>
            <p:nvSpPr>
              <p:cNvPr id="73" name="圆角矩形 18"/>
              <p:cNvSpPr/>
              <p:nvPr/>
            </p:nvSpPr>
            <p:spPr>
              <a:xfrm flipH="1">
                <a:off x="0" y="0"/>
                <a:ext cx="3809212" cy="1078836"/>
              </a:xfrm>
              <a:prstGeom prst="roundRect">
                <a:avLst>
                  <a:gd name="adj" fmla="val 50000"/>
                </a:avLst>
              </a:prstGeom>
              <a:solidFill>
                <a:srgbClr val="E961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76" name="椭圆 25"/>
              <p:cNvGrpSpPr/>
              <p:nvPr/>
            </p:nvGrpSpPr>
            <p:grpSpPr>
              <a:xfrm>
                <a:off x="2818333" y="43473"/>
                <a:ext cx="990651" cy="990875"/>
                <a:chOff x="0" y="0"/>
                <a:chExt cx="990649" cy="990874"/>
              </a:xfrm>
            </p:grpSpPr>
            <p:sp>
              <p:nvSpPr>
                <p:cNvPr id="74" name="圆形"/>
                <p:cNvSpPr/>
                <p:nvPr/>
              </p:nvSpPr>
              <p:spPr>
                <a:xfrm flipH="1">
                  <a:off x="0" y="0"/>
                  <a:ext cx="990650" cy="9908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E96151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75" name="01"/>
                <p:cNvSpPr txBox="1"/>
                <p:nvPr/>
              </p:nvSpPr>
              <p:spPr>
                <a:xfrm>
                  <a:off x="145077" y="216036"/>
                  <a:ext cx="700497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E96151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01</a:t>
                  </a:r>
                </a:p>
              </p:txBody>
            </p:sp>
          </p:grpSp>
        </p:grpSp>
        <p:grpSp>
          <p:nvGrpSpPr>
            <p:cNvPr id="84" name="组合 20"/>
            <p:cNvGrpSpPr/>
            <p:nvPr/>
          </p:nvGrpSpPr>
          <p:grpSpPr>
            <a:xfrm>
              <a:off x="4047327" y="1560786"/>
              <a:ext cx="3809848" cy="1078837"/>
              <a:chOff x="0" y="0"/>
              <a:chExt cx="3809846" cy="1078835"/>
            </a:xfrm>
          </p:grpSpPr>
          <p:grpSp>
            <p:nvGrpSpPr>
              <p:cNvPr id="80" name="圆角矩形 21"/>
              <p:cNvGrpSpPr/>
              <p:nvPr/>
            </p:nvGrpSpPr>
            <p:grpSpPr>
              <a:xfrm>
                <a:off x="-1" y="0"/>
                <a:ext cx="3809256" cy="1078836"/>
                <a:chOff x="0" y="0"/>
                <a:chExt cx="3809254" cy="1078835"/>
              </a:xfrm>
            </p:grpSpPr>
            <p:sp>
              <p:nvSpPr>
                <p:cNvPr id="78" name="圆角矩形"/>
                <p:cNvSpPr/>
                <p:nvPr/>
              </p:nvSpPr>
              <p:spPr>
                <a:xfrm flipH="1">
                  <a:off x="0" y="0"/>
                  <a:ext cx="3809255" cy="107883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B9B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进阶功能"/>
                <p:cNvSpPr txBox="1"/>
                <p:nvPr/>
              </p:nvSpPr>
              <p:spPr>
                <a:xfrm>
                  <a:off x="157990" y="239697"/>
                  <a:ext cx="3493275" cy="599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8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进阶功能</a:t>
                  </a:r>
                </a:p>
              </p:txBody>
            </p:sp>
          </p:grpSp>
          <p:grpSp>
            <p:nvGrpSpPr>
              <p:cNvPr id="83" name="椭圆 23"/>
              <p:cNvGrpSpPr/>
              <p:nvPr/>
            </p:nvGrpSpPr>
            <p:grpSpPr>
              <a:xfrm>
                <a:off x="2819186" y="43980"/>
                <a:ext cx="990661" cy="990875"/>
                <a:chOff x="0" y="0"/>
                <a:chExt cx="990659" cy="990874"/>
              </a:xfrm>
            </p:grpSpPr>
            <p:sp>
              <p:nvSpPr>
                <p:cNvPr id="81" name="圆形"/>
                <p:cNvSpPr/>
                <p:nvPr/>
              </p:nvSpPr>
              <p:spPr>
                <a:xfrm flipH="1">
                  <a:off x="0" y="0"/>
                  <a:ext cx="990660" cy="9908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77B9B0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82" name="03"/>
                <p:cNvSpPr txBox="1"/>
                <p:nvPr/>
              </p:nvSpPr>
              <p:spPr>
                <a:xfrm>
                  <a:off x="145078" y="216036"/>
                  <a:ext cx="700503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77B9B0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03</a:t>
                  </a:r>
                </a:p>
              </p:txBody>
            </p:sp>
          </p:grpSp>
        </p:grpSp>
        <p:sp>
          <p:nvSpPr>
            <p:cNvPr id="85" name="矩形 21"/>
            <p:cNvSpPr txBox="1"/>
            <p:nvPr/>
          </p:nvSpPr>
          <p:spPr>
            <a:xfrm>
              <a:off x="2871989" y="278757"/>
              <a:ext cx="1526541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项目概述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14"/>
          <p:cNvSpPr txBox="1"/>
          <p:nvPr/>
        </p:nvSpPr>
        <p:spPr>
          <a:xfrm>
            <a:off x="5191645" y="4044632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项目概述</a:t>
            </a:r>
          </a:p>
        </p:txBody>
      </p:sp>
      <p:sp>
        <p:nvSpPr>
          <p:cNvPr id="89" name="矩形 17"/>
          <p:cNvSpPr txBox="1"/>
          <p:nvPr/>
        </p:nvSpPr>
        <p:spPr>
          <a:xfrm>
            <a:off x="4997501" y="1272632"/>
            <a:ext cx="219699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90" name="矩形 5"/>
          <p:cNvSpPr txBox="1"/>
          <p:nvPr/>
        </p:nvSpPr>
        <p:spPr>
          <a:xfrm>
            <a:off x="4997501" y="4588767"/>
            <a:ext cx="21969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384E5E"/>
                </a:solidFill>
              </a:defRPr>
            </a:lvl1pPr>
          </a:lstStyle>
          <a:p>
            <a:pPr/>
            <a:r>
              <a:t>Rime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5"/>
          <p:cNvSpPr txBox="1"/>
          <p:nvPr/>
        </p:nvSpPr>
        <p:spPr>
          <a:xfrm>
            <a:off x="5834379" y="2656205"/>
            <a:ext cx="5024251" cy="2536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小组的项目是一款探索类的游戏。在这游戏中，玩家扮演的一个小男孩在一个神秘的岛屿上醒来。玩家置身于长久被岁月埋藏的遗迹，还有一座巨大的塔指引其向它靠近。在一只乐于助人的狐狸的引导下，玩家必须探索这座神秘莫测的岛屿，解开此处所深藏的秘密。 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3" name="矩形 33"/>
          <p:cNvSpPr/>
          <p:nvPr/>
        </p:nvSpPr>
        <p:spPr>
          <a:xfrm>
            <a:off x="5853429" y="1213833"/>
            <a:ext cx="1729741" cy="662941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项目概述</a:t>
            </a:r>
          </a:p>
        </p:txBody>
      </p:sp>
      <p:pic>
        <p:nvPicPr>
          <p:cNvPr id="9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655" y="2533052"/>
            <a:ext cx="4358760" cy="2350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5"/>
          <p:cNvSpPr txBox="1"/>
          <p:nvPr/>
        </p:nvSpPr>
        <p:spPr>
          <a:xfrm>
            <a:off x="6417944" y="1815465"/>
            <a:ext cx="4972425" cy="4326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我们项目的灵感来自著名的冒险探索游戏</a:t>
            </a:r>
            <a:r>
              <a:t>《RIME》</a:t>
            </a:r>
            <a:r>
              <a:t>，我们会在项目中尽可能地创造神秘而优美的场景。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探索——按照自己的步调探索这座神秘的岛屿。可以与环境进行互动，也可以只是单纯地欣赏景色，聆听声音。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解谜——在古老的遗迹和隐藏的奇景中穿行，通过声音、光影投射、空间透视、平面构筑等解开谜题。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沉浸其中——灵感来源于地中海的壮丽景观，极富感染力的音乐和色彩相得益彰，让你沉醉在这瑰丽的世界中。</a:t>
            </a:r>
          </a:p>
        </p:txBody>
      </p:sp>
      <p:sp>
        <p:nvSpPr>
          <p:cNvPr id="97" name="矩形 34"/>
          <p:cNvSpPr/>
          <p:nvPr/>
        </p:nvSpPr>
        <p:spPr>
          <a:xfrm>
            <a:off x="6494388" y="748030"/>
            <a:ext cx="1416180" cy="510541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项目特点</a:t>
            </a:r>
          </a:p>
        </p:txBody>
      </p:sp>
      <p:pic>
        <p:nvPicPr>
          <p:cNvPr id="9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519" y="2094339"/>
            <a:ext cx="4972424" cy="2669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8"/>
          <p:cNvSpPr txBox="1"/>
          <p:nvPr/>
        </p:nvSpPr>
        <p:spPr>
          <a:xfrm>
            <a:off x="3746639" y="4003992"/>
            <a:ext cx="469872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基础功能</a:t>
            </a:r>
          </a:p>
        </p:txBody>
      </p:sp>
      <p:sp>
        <p:nvSpPr>
          <p:cNvPr id="101" name="矩形 11"/>
          <p:cNvSpPr txBox="1"/>
          <p:nvPr/>
        </p:nvSpPr>
        <p:spPr>
          <a:xfrm>
            <a:off x="4997501" y="1303112"/>
            <a:ext cx="219699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02" name="矩形 5"/>
          <p:cNvSpPr txBox="1"/>
          <p:nvPr/>
        </p:nvSpPr>
        <p:spPr>
          <a:xfrm>
            <a:off x="4997501" y="4588767"/>
            <a:ext cx="21969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6"/>
          <p:cNvSpPr/>
          <p:nvPr/>
        </p:nvSpPr>
        <p:spPr>
          <a:xfrm>
            <a:off x="4896406" y="116557"/>
            <a:ext cx="2257586" cy="74987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4D1F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5" name="直接箭头连接符 8"/>
          <p:cNvSpPr/>
          <p:nvPr/>
        </p:nvSpPr>
        <p:spPr>
          <a:xfrm flipH="1">
            <a:off x="2029452" y="837336"/>
            <a:ext cx="2866955" cy="721452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直接箭头连接符 10"/>
          <p:cNvSpPr/>
          <p:nvPr/>
        </p:nvSpPr>
        <p:spPr>
          <a:xfrm>
            <a:off x="7153991" y="827175"/>
            <a:ext cx="2975743" cy="923651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直接箭头连接符 12"/>
          <p:cNvSpPr/>
          <p:nvPr/>
        </p:nvSpPr>
        <p:spPr>
          <a:xfrm flipH="1">
            <a:off x="3868034" y="866432"/>
            <a:ext cx="1588567" cy="2316174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直接箭头连接符 14"/>
          <p:cNvSpPr/>
          <p:nvPr/>
        </p:nvSpPr>
        <p:spPr>
          <a:xfrm flipH="1">
            <a:off x="6046075" y="856171"/>
            <a:ext cx="19767" cy="3141147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1" name="矩形 34"/>
          <p:cNvGrpSpPr/>
          <p:nvPr/>
        </p:nvGrpSpPr>
        <p:grpSpPr>
          <a:xfrm>
            <a:off x="1165059" y="1547640"/>
            <a:ext cx="1440749" cy="678516"/>
            <a:chOff x="0" y="0"/>
            <a:chExt cx="1440747" cy="678514"/>
          </a:xfrm>
        </p:grpSpPr>
        <p:sp>
          <p:nvSpPr>
            <p:cNvPr id="109" name="矩形"/>
            <p:cNvSpPr/>
            <p:nvPr/>
          </p:nvSpPr>
          <p:spPr>
            <a:xfrm>
              <a:off x="-1" y="-1"/>
              <a:ext cx="1440749" cy="678516"/>
            </a:xfrm>
            <a:prstGeom prst="rect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ECC345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0" name="Camera Roaming"/>
            <p:cNvSpPr txBox="1"/>
            <p:nvPr/>
          </p:nvSpPr>
          <p:spPr>
            <a:xfrm>
              <a:off x="-1" y="6832"/>
              <a:ext cx="1440749" cy="664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Camera Roaming </a:t>
              </a:r>
            </a:p>
          </p:txBody>
        </p:sp>
      </p:grpSp>
      <p:grpSp>
        <p:nvGrpSpPr>
          <p:cNvPr id="114" name="矩形 62"/>
          <p:cNvGrpSpPr/>
          <p:nvPr/>
        </p:nvGrpSpPr>
        <p:grpSpPr>
          <a:xfrm>
            <a:off x="2850325" y="3170583"/>
            <a:ext cx="2035419" cy="956951"/>
            <a:chOff x="0" y="0"/>
            <a:chExt cx="2035418" cy="956949"/>
          </a:xfrm>
        </p:grpSpPr>
        <p:sp>
          <p:nvSpPr>
            <p:cNvPr id="112" name="矩形"/>
            <p:cNvSpPr/>
            <p:nvPr/>
          </p:nvSpPr>
          <p:spPr>
            <a:xfrm>
              <a:off x="0" y="12020"/>
              <a:ext cx="2035419" cy="932909"/>
            </a:xfrm>
            <a:prstGeom prst="rect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3" name="Simple lighting and shading(phong)"/>
            <p:cNvSpPr txBox="1"/>
            <p:nvPr/>
          </p:nvSpPr>
          <p:spPr>
            <a:xfrm>
              <a:off x="0" y="0"/>
              <a:ext cx="2035419" cy="956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Simple lighting and shading(phong) </a:t>
              </a:r>
            </a:p>
          </p:txBody>
        </p:sp>
      </p:grpSp>
      <p:grpSp>
        <p:nvGrpSpPr>
          <p:cNvPr id="117" name="矩形 70"/>
          <p:cNvGrpSpPr/>
          <p:nvPr/>
        </p:nvGrpSpPr>
        <p:grpSpPr>
          <a:xfrm>
            <a:off x="5330280" y="3992586"/>
            <a:ext cx="1446116" cy="749876"/>
            <a:chOff x="0" y="0"/>
            <a:chExt cx="1446115" cy="749875"/>
          </a:xfrm>
        </p:grpSpPr>
        <p:sp>
          <p:nvSpPr>
            <p:cNvPr id="115" name="矩形"/>
            <p:cNvSpPr/>
            <p:nvPr/>
          </p:nvSpPr>
          <p:spPr>
            <a:xfrm>
              <a:off x="-1" y="-1"/>
              <a:ext cx="1446117" cy="749877"/>
            </a:xfrm>
            <a:prstGeom prst="rect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6" name="Texture mapping"/>
            <p:cNvSpPr txBox="1"/>
            <p:nvPr/>
          </p:nvSpPr>
          <p:spPr>
            <a:xfrm>
              <a:off x="-1" y="42512"/>
              <a:ext cx="1446117" cy="664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Texture mapping </a:t>
              </a:r>
            </a:p>
          </p:txBody>
        </p:sp>
      </p:grpSp>
      <p:grpSp>
        <p:nvGrpSpPr>
          <p:cNvPr id="120" name="矩形 71"/>
          <p:cNvGrpSpPr/>
          <p:nvPr/>
        </p:nvGrpSpPr>
        <p:grpSpPr>
          <a:xfrm>
            <a:off x="9127527" y="1748474"/>
            <a:ext cx="1899414" cy="865800"/>
            <a:chOff x="0" y="0"/>
            <a:chExt cx="1899412" cy="865798"/>
          </a:xfrm>
        </p:grpSpPr>
        <p:sp>
          <p:nvSpPr>
            <p:cNvPr id="118" name="矩形"/>
            <p:cNvSpPr/>
            <p:nvPr/>
          </p:nvSpPr>
          <p:spPr>
            <a:xfrm>
              <a:off x="0" y="0"/>
              <a:ext cx="1899413" cy="865799"/>
            </a:xfrm>
            <a:prstGeom prst="rect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9" name="Model import &amp; Mesh viewing"/>
            <p:cNvSpPr txBox="1"/>
            <p:nvPr/>
          </p:nvSpPr>
          <p:spPr>
            <a:xfrm>
              <a:off x="0" y="100474"/>
              <a:ext cx="1899413" cy="664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Model import &amp; Mesh viewing </a:t>
              </a:r>
            </a:p>
          </p:txBody>
        </p:sp>
      </p:grpSp>
      <p:sp>
        <p:nvSpPr>
          <p:cNvPr id="121" name="TextBox 4"/>
          <p:cNvSpPr txBox="1"/>
          <p:nvPr/>
        </p:nvSpPr>
        <p:spPr>
          <a:xfrm>
            <a:off x="4952686" y="75050"/>
            <a:ext cx="2201305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Basic</a:t>
            </a:r>
          </a:p>
        </p:txBody>
      </p:sp>
      <p:sp>
        <p:nvSpPr>
          <p:cNvPr id="122" name="矩形 48"/>
          <p:cNvSpPr txBox="1"/>
          <p:nvPr/>
        </p:nvSpPr>
        <p:spPr>
          <a:xfrm>
            <a:off x="1034244" y="2289621"/>
            <a:ext cx="1816082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961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玩家视角即摄像机视角，玩家可以自由转换视角，以观察整个场景</a:t>
            </a:r>
          </a:p>
        </p:txBody>
      </p:sp>
      <p:sp>
        <p:nvSpPr>
          <p:cNvPr id="123" name="矩形 78"/>
          <p:cNvSpPr txBox="1"/>
          <p:nvPr/>
        </p:nvSpPr>
        <p:spPr>
          <a:xfrm>
            <a:off x="2822826" y="4262001"/>
            <a:ext cx="2221646" cy="137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场景以太阳作为点光源，使用</a:t>
            </a:r>
            <a:r>
              <a:t>Phong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光照模型，尽可能实现现实中的光照效果。</a:t>
            </a:r>
          </a:p>
        </p:txBody>
      </p:sp>
      <p:sp>
        <p:nvSpPr>
          <p:cNvPr id="124" name="矩形 79"/>
          <p:cNvSpPr txBox="1"/>
          <p:nvPr/>
        </p:nvSpPr>
        <p:spPr>
          <a:xfrm>
            <a:off x="5184145" y="4837462"/>
            <a:ext cx="1823710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CC34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所有的物体模型都会使用纹理映射，已达到更加美观的视觉效果。</a:t>
            </a:r>
          </a:p>
        </p:txBody>
      </p:sp>
      <p:sp>
        <p:nvSpPr>
          <p:cNvPr id="125" name="矩形 80"/>
          <p:cNvSpPr txBox="1"/>
          <p:nvPr/>
        </p:nvSpPr>
        <p:spPr>
          <a:xfrm>
            <a:off x="9167059" y="2687572"/>
            <a:ext cx="185988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961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加载现有模型已达到更好的效果</a:t>
            </a:r>
          </a:p>
        </p:txBody>
      </p:sp>
      <p:grpSp>
        <p:nvGrpSpPr>
          <p:cNvPr id="128" name="矩形 24"/>
          <p:cNvGrpSpPr/>
          <p:nvPr/>
        </p:nvGrpSpPr>
        <p:grpSpPr>
          <a:xfrm>
            <a:off x="7288663" y="2719762"/>
            <a:ext cx="1353199" cy="770189"/>
            <a:chOff x="0" y="0"/>
            <a:chExt cx="1353198" cy="770188"/>
          </a:xfrm>
        </p:grpSpPr>
        <p:sp>
          <p:nvSpPr>
            <p:cNvPr id="126" name="矩形"/>
            <p:cNvSpPr/>
            <p:nvPr/>
          </p:nvSpPr>
          <p:spPr>
            <a:xfrm>
              <a:off x="-1" y="-1"/>
              <a:ext cx="1353200" cy="770190"/>
            </a:xfrm>
            <a:prstGeom prst="rect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7" name="Shadow mapping"/>
            <p:cNvSpPr txBox="1"/>
            <p:nvPr/>
          </p:nvSpPr>
          <p:spPr>
            <a:xfrm>
              <a:off x="-1" y="52669"/>
              <a:ext cx="1353200" cy="664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Shadow mapping </a:t>
              </a:r>
            </a:p>
          </p:txBody>
        </p:sp>
      </p:grpSp>
      <p:sp>
        <p:nvSpPr>
          <p:cNvPr id="129" name="直接箭头连接符 25"/>
          <p:cNvSpPr/>
          <p:nvPr/>
        </p:nvSpPr>
        <p:spPr>
          <a:xfrm>
            <a:off x="6729548" y="856171"/>
            <a:ext cx="1181343" cy="1845315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矩形 29"/>
          <p:cNvSpPr txBox="1"/>
          <p:nvPr/>
        </p:nvSpPr>
        <p:spPr>
          <a:xfrm>
            <a:off x="7215512" y="3670420"/>
            <a:ext cx="162134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77B9B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实现太阳光照下的阴影效果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6"/>
          <p:cNvSpPr txBox="1"/>
          <p:nvPr/>
        </p:nvSpPr>
        <p:spPr>
          <a:xfrm>
            <a:off x="5231129" y="3873158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进阶功能</a:t>
            </a:r>
          </a:p>
        </p:txBody>
      </p:sp>
      <p:sp>
        <p:nvSpPr>
          <p:cNvPr id="133" name="矩形 17"/>
          <p:cNvSpPr txBox="1"/>
          <p:nvPr/>
        </p:nvSpPr>
        <p:spPr>
          <a:xfrm>
            <a:off x="4997501" y="4507422"/>
            <a:ext cx="21969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Bonus</a:t>
            </a:r>
          </a:p>
        </p:txBody>
      </p:sp>
      <p:sp>
        <p:nvSpPr>
          <p:cNvPr id="134" name="矩形 19"/>
          <p:cNvSpPr txBox="1"/>
          <p:nvPr/>
        </p:nvSpPr>
        <p:spPr>
          <a:xfrm>
            <a:off x="4997501" y="1303112"/>
            <a:ext cx="219699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095" y="2095868"/>
            <a:ext cx="1545340" cy="272187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4"/>
          <p:cNvSpPr txBox="1"/>
          <p:nvPr/>
        </p:nvSpPr>
        <p:spPr>
          <a:xfrm>
            <a:off x="666735" y="291487"/>
            <a:ext cx="2162190" cy="849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5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Bonus</a:t>
            </a:r>
          </a:p>
        </p:txBody>
      </p:sp>
      <p:sp>
        <p:nvSpPr>
          <p:cNvPr id="138" name="矩形 10"/>
          <p:cNvSpPr/>
          <p:nvPr/>
        </p:nvSpPr>
        <p:spPr>
          <a:xfrm>
            <a:off x="5999241" y="770951"/>
            <a:ext cx="5325984" cy="370841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384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整个模型置于天空盒中，实现岛屿上方的天空效果</a:t>
            </a:r>
          </a:p>
        </p:txBody>
      </p:sp>
      <p:sp>
        <p:nvSpPr>
          <p:cNvPr id="139" name="矩形 11"/>
          <p:cNvSpPr/>
          <p:nvPr/>
        </p:nvSpPr>
        <p:spPr>
          <a:xfrm>
            <a:off x="5999238" y="2006131"/>
            <a:ext cx="5325984" cy="370841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文本展示，实现场景中的路标</a:t>
            </a:r>
          </a:p>
        </p:txBody>
      </p:sp>
      <p:sp>
        <p:nvSpPr>
          <p:cNvPr id="140" name="矩形 12"/>
          <p:cNvSpPr/>
          <p:nvPr/>
        </p:nvSpPr>
        <p:spPr>
          <a:xfrm>
            <a:off x="5999238" y="3039828"/>
            <a:ext cx="5325984" cy="650241"/>
          </a:xfrm>
          <a:prstGeom prst="rect">
            <a:avLst/>
          </a:prstGeom>
          <a:solidFill>
            <a:srgbClr val="E961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骨骼动画，实现玩家的行走，并且想尽可能实现一些动物的穿跃</a:t>
            </a:r>
          </a:p>
        </p:txBody>
      </p:sp>
      <p:sp>
        <p:nvSpPr>
          <p:cNvPr id="141" name="TextBox 4"/>
          <p:cNvSpPr txBox="1"/>
          <p:nvPr/>
        </p:nvSpPr>
        <p:spPr>
          <a:xfrm>
            <a:off x="3881778" y="615326"/>
            <a:ext cx="1716417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Sky Box</a:t>
            </a:r>
          </a:p>
        </p:txBody>
      </p:sp>
      <p:sp>
        <p:nvSpPr>
          <p:cNvPr id="142" name="TextBox 4"/>
          <p:cNvSpPr txBox="1"/>
          <p:nvPr/>
        </p:nvSpPr>
        <p:spPr>
          <a:xfrm>
            <a:off x="3817030" y="1840285"/>
            <a:ext cx="224886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400"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Display Text</a:t>
            </a:r>
          </a:p>
        </p:txBody>
      </p:sp>
      <p:sp>
        <p:nvSpPr>
          <p:cNvPr id="143" name="TextBox 4"/>
          <p:cNvSpPr txBox="1"/>
          <p:nvPr/>
        </p:nvSpPr>
        <p:spPr>
          <a:xfrm>
            <a:off x="4074971" y="3016174"/>
            <a:ext cx="1715885" cy="69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E96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Skeletal Animation </a:t>
            </a:r>
          </a:p>
        </p:txBody>
      </p:sp>
      <p:grpSp>
        <p:nvGrpSpPr>
          <p:cNvPr id="146" name="组合 1"/>
          <p:cNvGrpSpPr/>
          <p:nvPr/>
        </p:nvGrpSpPr>
        <p:grpSpPr>
          <a:xfrm>
            <a:off x="3348261" y="652102"/>
            <a:ext cx="658763" cy="658763"/>
            <a:chOff x="0" y="0"/>
            <a:chExt cx="658762" cy="658762"/>
          </a:xfrm>
        </p:grpSpPr>
        <p:sp>
          <p:nvSpPr>
            <p:cNvPr id="144" name="椭圆 6"/>
            <p:cNvSpPr/>
            <p:nvPr/>
          </p:nvSpPr>
          <p:spPr>
            <a:xfrm>
              <a:off x="-1" y="-1"/>
              <a:ext cx="658764" cy="658764"/>
            </a:xfrm>
            <a:prstGeom prst="ellipse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45" name="矩形 20"/>
            <p:cNvSpPr txBox="1"/>
            <p:nvPr/>
          </p:nvSpPr>
          <p:spPr>
            <a:xfrm>
              <a:off x="48768" y="61793"/>
              <a:ext cx="476806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49" name="组合 2"/>
          <p:cNvGrpSpPr/>
          <p:nvPr/>
        </p:nvGrpSpPr>
        <p:grpSpPr>
          <a:xfrm>
            <a:off x="3397029" y="1846028"/>
            <a:ext cx="658763" cy="658763"/>
            <a:chOff x="0" y="0"/>
            <a:chExt cx="658762" cy="658762"/>
          </a:xfrm>
        </p:grpSpPr>
        <p:sp>
          <p:nvSpPr>
            <p:cNvPr id="147" name="椭圆 7"/>
            <p:cNvSpPr/>
            <p:nvPr/>
          </p:nvSpPr>
          <p:spPr>
            <a:xfrm>
              <a:off x="-1" y="-1"/>
              <a:ext cx="658764" cy="658764"/>
            </a:xfrm>
            <a:prstGeom prst="ellipse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48" name="矩形 21"/>
            <p:cNvSpPr txBox="1"/>
            <p:nvPr/>
          </p:nvSpPr>
          <p:spPr>
            <a:xfrm>
              <a:off x="24383" y="61793"/>
              <a:ext cx="52602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52" name="组合 3"/>
          <p:cNvGrpSpPr/>
          <p:nvPr/>
        </p:nvGrpSpPr>
        <p:grpSpPr>
          <a:xfrm>
            <a:off x="3421412" y="2950580"/>
            <a:ext cx="658763" cy="675988"/>
            <a:chOff x="0" y="0"/>
            <a:chExt cx="658762" cy="675987"/>
          </a:xfrm>
        </p:grpSpPr>
        <p:sp>
          <p:nvSpPr>
            <p:cNvPr id="150" name="椭圆 8"/>
            <p:cNvSpPr/>
            <p:nvPr/>
          </p:nvSpPr>
          <p:spPr>
            <a:xfrm>
              <a:off x="0" y="0"/>
              <a:ext cx="658763" cy="658763"/>
            </a:xfrm>
            <a:prstGeom prst="ellipse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51" name="矩形 22"/>
            <p:cNvSpPr txBox="1"/>
            <p:nvPr/>
          </p:nvSpPr>
          <p:spPr>
            <a:xfrm>
              <a:off x="24384" y="89246"/>
              <a:ext cx="537528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55" name="组合 19"/>
          <p:cNvGrpSpPr/>
          <p:nvPr/>
        </p:nvGrpSpPr>
        <p:grpSpPr>
          <a:xfrm>
            <a:off x="3404623" y="4141358"/>
            <a:ext cx="658763" cy="658763"/>
            <a:chOff x="0" y="0"/>
            <a:chExt cx="658762" cy="658762"/>
          </a:xfrm>
        </p:grpSpPr>
        <p:sp>
          <p:nvSpPr>
            <p:cNvPr id="153" name="椭圆 23"/>
            <p:cNvSpPr/>
            <p:nvPr/>
          </p:nvSpPr>
          <p:spPr>
            <a:xfrm>
              <a:off x="-1" y="-1"/>
              <a:ext cx="658764" cy="658764"/>
            </a:xfrm>
            <a:prstGeom prst="ellipse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54" name="矩形 24"/>
            <p:cNvSpPr txBox="1"/>
            <p:nvPr/>
          </p:nvSpPr>
          <p:spPr>
            <a:xfrm>
              <a:off x="48767" y="61793"/>
              <a:ext cx="525027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58" name="组合 25"/>
          <p:cNvGrpSpPr/>
          <p:nvPr/>
        </p:nvGrpSpPr>
        <p:grpSpPr>
          <a:xfrm>
            <a:off x="3397029" y="5316873"/>
            <a:ext cx="658763" cy="658763"/>
            <a:chOff x="0" y="0"/>
            <a:chExt cx="658762" cy="658762"/>
          </a:xfrm>
        </p:grpSpPr>
        <p:sp>
          <p:nvSpPr>
            <p:cNvPr id="156" name="椭圆 26"/>
            <p:cNvSpPr/>
            <p:nvPr/>
          </p:nvSpPr>
          <p:spPr>
            <a:xfrm>
              <a:off x="-1" y="-1"/>
              <a:ext cx="658764" cy="658764"/>
            </a:xfrm>
            <a:prstGeom prst="ellipse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57" name="矩形 27"/>
            <p:cNvSpPr txBox="1"/>
            <p:nvPr/>
          </p:nvSpPr>
          <p:spPr>
            <a:xfrm>
              <a:off x="24383" y="61793"/>
              <a:ext cx="540109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59" name="TextBox 4"/>
          <p:cNvSpPr txBox="1"/>
          <p:nvPr/>
        </p:nvSpPr>
        <p:spPr>
          <a:xfrm>
            <a:off x="4138362" y="5329423"/>
            <a:ext cx="1716417" cy="69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Anti-Aliasing</a:t>
            </a:r>
          </a:p>
        </p:txBody>
      </p:sp>
      <p:sp>
        <p:nvSpPr>
          <p:cNvPr id="160" name="矩形 31"/>
          <p:cNvSpPr/>
          <p:nvPr/>
        </p:nvSpPr>
        <p:spPr>
          <a:xfrm>
            <a:off x="5999238" y="5329423"/>
            <a:ext cx="5325984" cy="370841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各个物体模型的反走样，尽可能使场景更加美观真实</a:t>
            </a:r>
          </a:p>
        </p:txBody>
      </p:sp>
      <p:sp>
        <p:nvSpPr>
          <p:cNvPr id="161" name="矩形 32"/>
          <p:cNvSpPr/>
          <p:nvPr/>
        </p:nvSpPr>
        <p:spPr>
          <a:xfrm>
            <a:off x="5999238" y="4178349"/>
            <a:ext cx="5325984" cy="370841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尽可能实现岛屿周边海水的流动</a:t>
            </a:r>
          </a:p>
        </p:txBody>
      </p:sp>
      <p:sp>
        <p:nvSpPr>
          <p:cNvPr id="162" name="TextBox 4"/>
          <p:cNvSpPr txBox="1"/>
          <p:nvPr/>
        </p:nvSpPr>
        <p:spPr>
          <a:xfrm>
            <a:off x="4138362" y="4153906"/>
            <a:ext cx="1716417" cy="69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Fluid Simulation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