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309" r:id="rId6"/>
    <p:sldId id="317" r:id="rId7"/>
    <p:sldId id="316" r:id="rId8"/>
    <p:sldId id="310" r:id="rId9"/>
    <p:sldId id="318" r:id="rId10"/>
    <p:sldId id="312" r:id="rId11"/>
    <p:sldId id="314" r:id="rId12"/>
    <p:sldId id="320" r:id="rId13"/>
    <p:sldId id="321" r:id="rId14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6"/>
      <p:bold r:id="rId17"/>
    </p:embeddedFont>
    <p:embeddedFont>
      <p:font typeface="Malgun Gothic" panose="020B0503020000020004" pitchFamily="34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27B91-BBDE-B468-54D8-ED07ECA81C79}" v="1" dt="2025-06-06T04:43:39.697"/>
    <p1510:client id="{443316FA-5A2D-8749-A989-C57ACC4DC6CA}" v="993" dt="2025-06-06T12:14:42.828"/>
    <p1510:client id="{9F720E07-E237-D160-6F18-0302BEA31162}" v="20" dt="2025-06-06T07:27:11.638"/>
    <p1510:client id="{BBEE0979-867F-E190-8008-79762CF80268}" v="198" dt="2025-06-06T05:58:29.173"/>
    <p1510:client id="{E6BDFA2F-9EFC-CCC8-DA24-7AECFDDB8676}" v="13" dt="2025-06-06T07:10:29.459"/>
  </p1510:revLst>
</p1510:revInfo>
</file>

<file path=ppt/tableStyles.xml><?xml version="1.0" encoding="utf-8"?>
<a:tblStyleLst xmlns:a="http://schemas.openxmlformats.org/drawingml/2006/main" def="{ABCBC301-57A5-4703-A26A-F81D51D37638}">
  <a:tblStyle styleId="{ABCBC301-57A5-4703-A26A-F81D51D37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1"/>
  </p:normalViewPr>
  <p:slideViewPr>
    <p:cSldViewPr snapToGrid="0">
      <p:cViewPr varScale="1">
        <p:scale>
          <a:sx n="149" d="100"/>
          <a:sy n="14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1c24f4d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1c24f4d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A5F01D96-5471-88ED-F869-8E18E576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54E36664-2138-1F80-3629-570A96AE2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F6825A6B-42E0-990B-C217-F3E3AB665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4029B78-0B95-549A-67F1-7C96CAA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3509DCBF-32DD-5F1D-3D4A-99B3BEA32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D0357120-47F1-01A3-4E1A-B9F5E07F8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86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45064367-D110-D06E-A164-40FD96B7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875DE9FF-FED5-42C8-C0D6-DA20F9852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9A37428C-C4DA-0839-A7BA-C5194A520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2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5e88ac8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5e88ac8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700e20ea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700e20ea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33ECF8B6-045C-EB88-110C-8D20B1B9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B8A012B2-EA1B-F96A-CD84-71BBADAC1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73141B77-8D6F-EC63-A234-29BA4BEBB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5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E093A7D-F7EF-D953-8CA3-82ADFF5F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469539E7-10C8-3418-E419-9949862F3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9CFB6A25-97FA-D0E6-2661-CD1E94103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5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0C3139B7-73B9-5349-2A23-EF737D240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74B7A987-C81D-20C4-C577-F0041BD86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A1FA9FE0-B752-D9CE-3B26-8EB0FF095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E21EE147-752C-CA69-2F3E-3FAF061F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C1B3025C-4305-343D-E88A-1A2D511E8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B355E496-D072-0251-9EC3-EF9954DBF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93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E65ACA3B-5AB8-7554-293F-8B5CF8CF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4eed4033_1_9:notes">
            <a:extLst>
              <a:ext uri="{FF2B5EF4-FFF2-40B4-BE49-F238E27FC236}">
                <a16:creationId xmlns:a16="http://schemas.microsoft.com/office/drawing/2014/main" id="{E1BB052C-DD8F-FBEF-31B2-73D1FEB73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4eed4033_1_9:notes">
            <a:extLst>
              <a:ext uri="{FF2B5EF4-FFF2-40B4-BE49-F238E27FC236}">
                <a16:creationId xmlns:a16="http://schemas.microsoft.com/office/drawing/2014/main" id="{FEEAB022-0208-6FD0-2152-FB2379EE6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F1C9-0F17-3136-603B-341A7372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AA084-B6C3-B138-56D9-BA05F95C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97F49-B0F9-DB8E-AF11-8A6E1B4C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8A7A-FEFB-DF2F-A598-47F02B0D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D12F3-22E9-53BC-2F1F-DC78C9E6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303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5610-528F-83CF-4A59-5F899D80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1D7C8-6FA3-CBAB-0F97-88E9A3BC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A2497-C3B5-3B6D-152D-42F06A0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8F5D0-3155-0CA9-38C1-9A90C846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9F70-EA73-3A30-2CB5-DE0B15B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088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BC9785-D2DC-8BE4-E6B9-CD6E1E4E9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5B2C2-7747-36D1-C424-69DCEAF90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3B99E-E7BC-2C54-28D8-0E1E89A7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7CF49-3BC1-CA9F-BC96-5E7363D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5F922-BE52-C095-7305-B949E075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6938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230743"/>
            <a:ext cx="7717500" cy="3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6094338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6094338" y="1821878"/>
            <a:ext cx="23364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2"/>
          </p:nvPr>
        </p:nvSpPr>
        <p:spPr>
          <a:xfrm>
            <a:off x="2235600" y="1444922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3"/>
          </p:nvPr>
        </p:nvSpPr>
        <p:spPr>
          <a:xfrm>
            <a:off x="2235600" y="1821878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4"/>
          </p:nvPr>
        </p:nvSpPr>
        <p:spPr>
          <a:xfrm>
            <a:off x="2235575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5"/>
          </p:nvPr>
        </p:nvSpPr>
        <p:spPr>
          <a:xfrm>
            <a:off x="2235600" y="3331954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7" hasCustomPrompt="1"/>
          </p:nvPr>
        </p:nvSpPr>
        <p:spPr>
          <a:xfrm>
            <a:off x="1042500" y="1483463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8" hasCustomPrompt="1"/>
          </p:nvPr>
        </p:nvSpPr>
        <p:spPr>
          <a:xfrm>
            <a:off x="4917713" y="14834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9" hasCustomPrompt="1"/>
          </p:nvPr>
        </p:nvSpPr>
        <p:spPr>
          <a:xfrm>
            <a:off x="1042500" y="29967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13"/>
          </p:nvPr>
        </p:nvSpPr>
        <p:spPr>
          <a:xfrm>
            <a:off x="6094338" y="2961123"/>
            <a:ext cx="2336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4"/>
          </p:nvPr>
        </p:nvSpPr>
        <p:spPr>
          <a:xfrm>
            <a:off x="6094363" y="3331954"/>
            <a:ext cx="2336400" cy="65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 idx="15" hasCustomPrompt="1"/>
          </p:nvPr>
        </p:nvSpPr>
        <p:spPr>
          <a:xfrm>
            <a:off x="4917713" y="2996775"/>
            <a:ext cx="1193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7667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">
  <p:cSld name="Title and text  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713225" y="1074925"/>
            <a:ext cx="5520600" cy="32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61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13225" y="1170613"/>
            <a:ext cx="3597600" cy="8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713225" y="2094868"/>
            <a:ext cx="3597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90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505012" y="1590275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4855175" y="15902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5505148" y="2081850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3"/>
          </p:nvPr>
        </p:nvSpPr>
        <p:spPr>
          <a:xfrm>
            <a:off x="5505012" y="2613350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175" y="26039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5504998" y="3104925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6"/>
          </p:nvPr>
        </p:nvSpPr>
        <p:spPr>
          <a:xfrm>
            <a:off x="5505087" y="3617675"/>
            <a:ext cx="294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4855250" y="3617675"/>
            <a:ext cx="5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solidFill>
                  <a:srgbClr val="FF99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5505148" y="4108100"/>
            <a:ext cx="294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9"/>
          </p:nvPr>
        </p:nvSpPr>
        <p:spPr>
          <a:xfrm>
            <a:off x="4855175" y="539500"/>
            <a:ext cx="35757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69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 columns ">
  <p:cSld name="Title and six  columns 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591137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5911472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5911480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5911518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title" idx="5"/>
          </p:nvPr>
        </p:nvSpPr>
        <p:spPr>
          <a:xfrm>
            <a:off x="3326074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6"/>
          </p:nvPr>
        </p:nvSpPr>
        <p:spPr>
          <a:xfrm>
            <a:off x="3326124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title" idx="7"/>
          </p:nvPr>
        </p:nvSpPr>
        <p:spPr>
          <a:xfrm>
            <a:off x="3326131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ubTitle" idx="8"/>
          </p:nvPr>
        </p:nvSpPr>
        <p:spPr>
          <a:xfrm>
            <a:off x="3326169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title" idx="9"/>
          </p:nvPr>
        </p:nvSpPr>
        <p:spPr>
          <a:xfrm>
            <a:off x="713225" y="16166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13"/>
          </p:nvPr>
        </p:nvSpPr>
        <p:spPr>
          <a:xfrm>
            <a:off x="713322" y="2080750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 idx="14"/>
          </p:nvPr>
        </p:nvSpPr>
        <p:spPr>
          <a:xfrm>
            <a:off x="713329" y="3050000"/>
            <a:ext cx="2519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5"/>
          </p:nvPr>
        </p:nvSpPr>
        <p:spPr>
          <a:xfrm>
            <a:off x="713367" y="3516425"/>
            <a:ext cx="2519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691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13225" y="2665750"/>
            <a:ext cx="7717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"/>
          </p:nvPr>
        </p:nvSpPr>
        <p:spPr>
          <a:xfrm>
            <a:off x="713225" y="3501575"/>
            <a:ext cx="47889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92825"/>
            <a:ext cx="24726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12821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916001" y="3226875"/>
            <a:ext cx="3312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1768500" y="1486575"/>
            <a:ext cx="5622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3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4B821-6831-0401-DDD4-EC7A1BC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D359A-B30E-6F53-7FF2-7F278684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EFE70-3E6F-572C-5AA9-598DADF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F0A71-8A69-03D6-7DA2-EDC68913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51718-77F4-52D1-C654-1DD487E8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71689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658775" y="539500"/>
            <a:ext cx="27720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184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 columns ">
  <p:cSld name="Title and four  columns 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5307536" y="18048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5312981" y="2280475"/>
            <a:ext cx="240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title" idx="2"/>
          </p:nvPr>
        </p:nvSpPr>
        <p:spPr>
          <a:xfrm>
            <a:off x="5307635" y="32382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3"/>
          </p:nvPr>
        </p:nvSpPr>
        <p:spPr>
          <a:xfrm>
            <a:off x="5312986" y="3720625"/>
            <a:ext cx="240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 idx="4"/>
          </p:nvPr>
        </p:nvSpPr>
        <p:spPr>
          <a:xfrm>
            <a:off x="713350" y="539500"/>
            <a:ext cx="77172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5"/>
          </p:nvPr>
        </p:nvSpPr>
        <p:spPr>
          <a:xfrm>
            <a:off x="1313138" y="18048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6"/>
          </p:nvPr>
        </p:nvSpPr>
        <p:spPr>
          <a:xfrm>
            <a:off x="1318583" y="2280475"/>
            <a:ext cx="240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7"/>
          </p:nvPr>
        </p:nvSpPr>
        <p:spPr>
          <a:xfrm>
            <a:off x="1313237" y="3238275"/>
            <a:ext cx="240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8"/>
          </p:nvPr>
        </p:nvSpPr>
        <p:spPr>
          <a:xfrm>
            <a:off x="1318588" y="3720625"/>
            <a:ext cx="240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36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19975" y="2626325"/>
            <a:ext cx="2428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719975" y="3147925"/>
            <a:ext cx="24285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3357725" y="2626540"/>
            <a:ext cx="2428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3357725" y="3147955"/>
            <a:ext cx="24285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5995475" y="2626540"/>
            <a:ext cx="2428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5995475" y="3147925"/>
            <a:ext cx="24285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 hasCustomPrompt="1"/>
          </p:nvPr>
        </p:nvSpPr>
        <p:spPr>
          <a:xfrm>
            <a:off x="1133225" y="1736350"/>
            <a:ext cx="1509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 txBox="1">
            <a:spLocks noGrp="1"/>
          </p:cNvSpPr>
          <p:nvPr>
            <p:ph type="title" idx="7" hasCustomPrompt="1"/>
          </p:nvPr>
        </p:nvSpPr>
        <p:spPr>
          <a:xfrm>
            <a:off x="6500825" y="1736350"/>
            <a:ext cx="1509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 hasCustomPrompt="1"/>
          </p:nvPr>
        </p:nvSpPr>
        <p:spPr>
          <a:xfrm>
            <a:off x="3817025" y="1736350"/>
            <a:ext cx="1509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18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71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109450" y="1311675"/>
            <a:ext cx="4925100" cy="21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109325" y="3487650"/>
            <a:ext cx="49251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775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017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964400" y="2920625"/>
            <a:ext cx="7423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"/>
          </p:nvPr>
        </p:nvSpPr>
        <p:spPr>
          <a:xfrm>
            <a:off x="1576925" y="3805625"/>
            <a:ext cx="68109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2" hasCustomPrompt="1"/>
          </p:nvPr>
        </p:nvSpPr>
        <p:spPr>
          <a:xfrm>
            <a:off x="6166400" y="1324525"/>
            <a:ext cx="222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44890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 columns 1">
  <p:cSld name="Title and two  columns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5045476" y="1616600"/>
            <a:ext cx="273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1"/>
          </p:nvPr>
        </p:nvSpPr>
        <p:spPr>
          <a:xfrm>
            <a:off x="5045452" y="2092200"/>
            <a:ext cx="27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2"/>
          </p:nvPr>
        </p:nvSpPr>
        <p:spPr>
          <a:xfrm>
            <a:off x="5045589" y="3050000"/>
            <a:ext cx="273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3"/>
          </p:nvPr>
        </p:nvSpPr>
        <p:spPr>
          <a:xfrm>
            <a:off x="5045501" y="3528025"/>
            <a:ext cx="27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4"/>
          </p:nvPr>
        </p:nvSpPr>
        <p:spPr>
          <a:xfrm>
            <a:off x="4572000" y="539500"/>
            <a:ext cx="38586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351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title"/>
          </p:nvPr>
        </p:nvSpPr>
        <p:spPr>
          <a:xfrm>
            <a:off x="713225" y="965300"/>
            <a:ext cx="46455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1"/>
          </p:nvPr>
        </p:nvSpPr>
        <p:spPr>
          <a:xfrm>
            <a:off x="713225" y="3328300"/>
            <a:ext cx="46455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911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6325" y="1853688"/>
            <a:ext cx="3434100" cy="10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20275" y="3434563"/>
            <a:ext cx="3434100" cy="7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729350" y="1463325"/>
            <a:ext cx="34341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723300" y="3044150"/>
            <a:ext cx="34341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67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3761250" y="965300"/>
            <a:ext cx="46455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"/>
          </p:nvPr>
        </p:nvSpPr>
        <p:spPr>
          <a:xfrm>
            <a:off x="3761225" y="3334450"/>
            <a:ext cx="46455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4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3ECD-A003-9800-74C9-612ED72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41087-D119-8932-C2FE-D653BA54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94898-F508-FA7B-4823-1BBA249F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4DA49-FE6F-0850-2F07-D2FBD99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3A6DA-F5C3-6205-2D3E-840FE6BB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79988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2642550" y="1679750"/>
            <a:ext cx="3858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ctrTitle"/>
          </p:nvPr>
        </p:nvSpPr>
        <p:spPr>
          <a:xfrm>
            <a:off x="2474850" y="708650"/>
            <a:ext cx="4194300" cy="9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864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 1">
  <p:cSld name="Title and text   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713225" y="1104700"/>
            <a:ext cx="55206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6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4583D-CED5-BC36-C1D0-26F086D9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114CE-D969-6BAA-C6C6-03291560A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445B-77CE-8F2B-B35E-4019594CB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24197-4CB5-61E0-465D-FDB3528A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C9292-4E2B-42C3-B634-CB4197B6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FE009-187C-D4CB-E6E2-1813386F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212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E3A5-1A08-E06F-6D45-E97573F3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EC41F-057B-2E76-EFAB-C2F0391A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7D4F9-4A56-D2FB-6DC2-B8FC1DD3B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7868A-4F82-B94E-43F3-A46ABB21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8F7729-229E-D475-DBBF-BE09E867D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421ACA-F920-C269-5594-D9B8894D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289AD-6979-24C1-F75D-72F700CE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5B73BF-1AFA-B6F5-A170-5002755E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3918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9BA3B-29E8-B926-5DD6-10A6C3E0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DEC5E-8C1A-B4A9-E7BB-42E903BE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BE16C-1A35-2EA2-F41B-FB14684A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5C52AF-E0A0-0DF1-7EAB-14D7A13F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9796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FB79D6-1884-E0F2-03F8-A296BBDD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0E147-E4D8-3B08-59A6-527A53EE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1AB53-03DC-CE97-4F08-8286C56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824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8E53-B20F-AF4D-5CF5-42D19267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A229-D6F6-B9F5-8924-47F85D8C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DDA6F-D9A0-E3AA-9506-A6B907B9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62E343-CF3C-1857-030D-D15202CF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830DC-8C05-0F3C-8539-1F015B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B8B72-16AE-4027-397C-DBC4E6DF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9071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85D41-8530-D272-4ED2-27BAE948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35B46-213A-C821-272A-99B7D33E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3113D-8147-4168-3089-11B097C3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84F7F-609F-07F3-D9A6-D9278288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83D35-61D4-0AFB-24B4-A23E073A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5EE9C-102C-F881-BD63-5400E827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161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EDD7F-AD25-5F6F-8284-F6E33E7D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5DDA6-19D7-F1D6-B4FF-BE7011BE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5ACA-4B94-8716-CE90-6459AEA6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929D8-4C7C-1B4A-A8C1-5A012B53B8EE}" type="datetimeFigureOut">
              <a:rPr kumimoji="1" lang="ko-KR" altLang="en-US" smtClean="0"/>
              <a:t>2025-06-06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BEF89-3A44-BEF9-4974-3E210717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F1869-9D92-93EB-0538-66BF6D451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76250-0AFC-F742-88C7-CA937B0110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11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ctrTitle"/>
          </p:nvPr>
        </p:nvSpPr>
        <p:spPr>
          <a:xfrm>
            <a:off x="96994" y="340044"/>
            <a:ext cx="5436474" cy="19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i="0" u="none" strike="noStrike">
                <a:solidFill>
                  <a:srgbClr val="000000"/>
                </a:solidFill>
                <a:effectLst/>
              </a:rPr>
              <a:t>선수 전술 적합성 </a:t>
            </a:r>
            <a:br>
              <a:rPr lang="en-US" altLang="ko-KR" sz="4000" b="1" i="0" u="none" strike="noStrike">
                <a:solidFill>
                  <a:srgbClr val="000000"/>
                </a:solidFill>
                <a:effectLst/>
              </a:rPr>
            </a:br>
            <a:r>
              <a:rPr lang="ko-KR" altLang="en-US" sz="4000" b="1" i="0" u="none" strike="noStrike">
                <a:solidFill>
                  <a:srgbClr val="000000"/>
                </a:solidFill>
                <a:effectLst/>
              </a:rPr>
              <a:t>분석 솔루션</a:t>
            </a:r>
            <a:endParaRPr sz="4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l="53281" t="6393" r="13692" b="816"/>
          <a:stretch/>
        </p:blipFill>
        <p:spPr>
          <a:xfrm>
            <a:off x="6002766" y="247426"/>
            <a:ext cx="2904389" cy="47324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4903B-48C0-3A44-DF7D-048C7C089C93}"/>
              </a:ext>
            </a:extLst>
          </p:cNvPr>
          <p:cNvSpPr txBox="1"/>
          <p:nvPr/>
        </p:nvSpPr>
        <p:spPr>
          <a:xfrm>
            <a:off x="390492" y="3692303"/>
            <a:ext cx="5250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9</a:t>
            </a:r>
            <a:r>
              <a:rPr lang="ko-KR" altLang="en-US" sz="2000" b="1" dirty="0">
                <a:latin typeface="+mn-ea"/>
              </a:rPr>
              <a:t>조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  <a:p>
            <a:r>
              <a:rPr lang="ko-KR" altLang="en-US" sz="2000" b="0" dirty="0">
                <a:effectLst/>
                <a:latin typeface="+mn-ea"/>
              </a:rPr>
              <a:t>김종민 차현승 김성준 김재훈 </a:t>
            </a:r>
            <a:r>
              <a:rPr lang="ko-KR" altLang="en-US" sz="2000" b="0" dirty="0" err="1">
                <a:effectLst/>
                <a:latin typeface="+mn-ea"/>
              </a:rPr>
              <a:t>권보성</a:t>
            </a:r>
            <a:r>
              <a:rPr lang="ko-KR" altLang="en-US" sz="2000" b="0" dirty="0">
                <a:effectLst/>
                <a:latin typeface="+mn-ea"/>
              </a:rPr>
              <a:t> </a:t>
            </a:r>
            <a:r>
              <a:rPr lang="ko-KR" altLang="en-US" sz="2000" b="0" dirty="0" err="1">
                <a:effectLst/>
                <a:latin typeface="+mn-ea"/>
              </a:rPr>
              <a:t>배종원</a:t>
            </a:r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7EDFC08F-D83F-77D5-F817-35726C4A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77E6477A-1CA4-8884-AC59-5BBABF028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</a:rPr>
              <a:t>03.</a:t>
            </a:r>
            <a:r>
              <a:rPr lang="ko-KR" altLang="en-US" dirty="0">
                <a:solidFill>
                  <a:schemeClr val="tx1"/>
                </a:solidFill>
              </a:rPr>
              <a:t> 성장 전략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93B364DF-D73D-E8D7-3714-56DFFB2C1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880353"/>
            <a:ext cx="7806831" cy="397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196B24"/>
              </a:buClr>
              <a:buFont typeface="Arial"/>
              <a:buChar char="●"/>
            </a:pPr>
            <a:endParaRPr lang="ko-KR" altLang="en-US" dirty="0">
              <a:latin typeface="Malgun Gothic"/>
              <a:ea typeface="Malgun Gothic"/>
            </a:endParaRPr>
          </a:p>
          <a:p>
            <a:pPr>
              <a:buClr>
                <a:schemeClr val="tx1"/>
              </a:buClr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수익화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모델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196B24"/>
              </a:buClr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SzPts val="1800"/>
              <a:buFont typeface="Arial,Sans-Serif" panose="020B0604020202020204" pitchFamily="34" charset="0"/>
              <a:buChar char="●"/>
            </a:pPr>
            <a:r>
              <a:rPr lang="ko-KR" altLang="en-US" sz="1400" dirty="0">
                <a:ea typeface="+mn-lt"/>
                <a:cs typeface="+mn-lt"/>
              </a:rPr>
              <a:t>구독 기반 </a:t>
            </a:r>
            <a:r>
              <a:rPr lang="en-US" altLang="ko-KR" sz="1400" dirty="0">
                <a:ea typeface="+mn-lt"/>
                <a:cs typeface="+mn-lt"/>
              </a:rPr>
              <a:t>B2B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SaaS</a:t>
            </a:r>
            <a:r>
              <a:rPr lang="ko-KR" altLang="en-US" sz="1400" dirty="0">
                <a:ea typeface="+mn-lt"/>
                <a:cs typeface="+mn-lt"/>
              </a:rPr>
              <a:t> 모델 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구단</a:t>
            </a:r>
            <a:r>
              <a:rPr lang="en-US" altLang="ko-KR" sz="1400" dirty="0">
                <a:ea typeface="+mn-lt"/>
                <a:cs typeface="+mn-lt"/>
              </a:rPr>
              <a:t>/</a:t>
            </a:r>
            <a:r>
              <a:rPr lang="ko-KR" altLang="en-US" sz="1400" dirty="0">
                <a:ea typeface="+mn-lt"/>
                <a:cs typeface="+mn-lt"/>
              </a:rPr>
              <a:t>에이전시</a:t>
            </a:r>
            <a:r>
              <a:rPr lang="en-US" altLang="ko-KR" sz="1400" dirty="0">
                <a:ea typeface="+mn-lt"/>
                <a:cs typeface="+mn-lt"/>
              </a:rPr>
              <a:t>/</a:t>
            </a:r>
            <a:r>
              <a:rPr lang="ko-KR" altLang="en-US" sz="1400" dirty="0">
                <a:ea typeface="+mn-lt"/>
                <a:cs typeface="+mn-lt"/>
              </a:rPr>
              <a:t>개인 단위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marL="742950" lvl="1" indent="-285750">
              <a:buSzPts val="1800"/>
              <a:buFont typeface="Arial,Sans-Serif" panose="020B0604020202020204" pitchFamily="34" charset="0"/>
              <a:buChar char="●"/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분석 리포트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단건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판매 </a:t>
            </a:r>
            <a:r>
              <a:rPr lang="en" sz="1400" dirty="0">
                <a:latin typeface="Malgun Gothic"/>
                <a:ea typeface="Malgun Gothic"/>
                <a:cs typeface="+mn-lt"/>
              </a:rPr>
              <a:t>AI</a:t>
            </a:r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ko-KR" altLang="en-US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Clr>
                <a:srgbClr val="000000"/>
              </a:buClr>
            </a:pPr>
            <a:endParaRPr lang="ko-KR" altLang="en-US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투자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유치 전략 및 중장기 가치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en-US" altLang="ko-KR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ko-KR" altLang="en-US" sz="1400" dirty="0" err="1">
                <a:solidFill>
                  <a:srgbClr val="000000"/>
                </a:solidFill>
                <a:latin typeface="맑은 고딕"/>
                <a:ea typeface="맑은 고딕"/>
              </a:rPr>
              <a:t>시드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투자 후 </a:t>
            </a:r>
            <a:r>
              <a:rPr lang="en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K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리그 </a:t>
            </a:r>
            <a:r>
              <a:rPr lang="en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MOU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확보 → 글로벌 </a:t>
            </a:r>
            <a:r>
              <a:rPr lang="ko-KR" altLang="en-US" sz="1400" i="0" u="none" strike="noStrike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유스팀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대상 확대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스포츠 </a:t>
            </a:r>
            <a:r>
              <a:rPr lang="en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AI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기술 확대 → 야구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농구 전술 분석으로 확장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예정</a:t>
            </a:r>
            <a:endParaRPr lang="en-US" altLang="ko-KR" sz="1400" i="0" u="none" strike="noStrike" dirty="0">
              <a:effectLst/>
              <a:latin typeface="맑은 고딕"/>
              <a:ea typeface="맑은 고딕"/>
            </a:endParaRPr>
          </a:p>
          <a:p>
            <a:pPr marL="457200" lvl="1" indent="0">
              <a:buClr>
                <a:srgbClr val="000000"/>
              </a:buClr>
              <a:buNone/>
            </a:pP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chemeClr val="tx1"/>
              </a:buClr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사회적 가치 도입 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계획 </a:t>
            </a:r>
            <a:endParaRPr lang="en-US" altLang="ko-KR" dirty="0">
              <a:solidFill>
                <a:srgbClr val="000000"/>
              </a:solidFill>
              <a:latin typeface="Malgun Gothic"/>
              <a:ea typeface="+mn-lt"/>
              <a:cs typeface="+mn-lt"/>
            </a:endParaRPr>
          </a:p>
          <a:p>
            <a:pPr>
              <a:buClr>
                <a:srgbClr val="196B24"/>
              </a:buClr>
            </a:pPr>
            <a:endParaRPr lang="en-US" altLang="ko-KR" dirty="0">
              <a:solidFill>
                <a:srgbClr val="000000"/>
              </a:solidFill>
              <a:latin typeface="Malgun Gothic"/>
              <a:ea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●"/>
            </a:pP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지역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유소년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축구단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대상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무상</a:t>
            </a:r>
            <a:r>
              <a:rPr lang="en-US" altLang="ko-KR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분석</a:t>
            </a:r>
            <a:r>
              <a:rPr lang="en-US" altLang="ko-KR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제공</a:t>
            </a:r>
            <a:endParaRPr lang="en-US" altLang="ko-KR" sz="1400" dirty="0">
              <a:solidFill>
                <a:srgbClr val="000000"/>
              </a:solidFill>
              <a:latin typeface="Malgun Gothic"/>
              <a:ea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●"/>
            </a:pPr>
            <a:r>
              <a:rPr lang="ko-KR" altLang="en-US" sz="1400" dirty="0">
                <a:solidFill>
                  <a:srgbClr val="000000"/>
                </a:solidFill>
                <a:ea typeface="+mn-lt"/>
                <a:cs typeface="+mn-lt"/>
              </a:rPr>
              <a:t>청년 중심 개발팀 구성으로</a:t>
            </a:r>
            <a:r>
              <a:rPr lang="ko-KR" sz="1400" dirty="0">
                <a:solidFill>
                  <a:srgbClr val="000000"/>
                </a:solidFill>
                <a:ea typeface="+mn-lt"/>
                <a:cs typeface="+mn-lt"/>
              </a:rPr>
              <a:t> 고용 창출 기여</a:t>
            </a:r>
            <a:endParaRPr lang="ko-KR" sz="14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●"/>
            </a:pPr>
            <a:endParaRPr 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259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220CA4E3-7A16-3673-31E2-9C218FD5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58293F4A-654E-AB35-8999-756D9CB82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03.</a:t>
            </a:r>
            <a:r>
              <a:rPr lang="ko-KR" altLang="en-US">
                <a:solidFill>
                  <a:schemeClr val="tx1"/>
                </a:solidFill>
              </a:rPr>
              <a:t> 성장 전략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119D5482-658E-CEBE-D12C-79695545C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769399"/>
            <a:ext cx="7806831" cy="3999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buNone/>
            </a:pPr>
            <a:endParaRPr lang="ko-KR" altLang="en-US" sz="12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rgbClr val="000000"/>
              </a:buClr>
            </a:pPr>
            <a:endParaRPr lang="ko-KR" altLang="en-US" sz="1400">
              <a:ea typeface="맑은 고딕"/>
            </a:endParaRPr>
          </a:p>
          <a:p>
            <a:pPr marL="742950" lvl="1" indent="-285750">
              <a:buNone/>
            </a:pPr>
            <a:endParaRPr lang="ko-KR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79F10E-35B1-92E2-F717-B67BC46C2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43366"/>
              </p:ext>
            </p:extLst>
          </p:nvPr>
        </p:nvGraphicFramePr>
        <p:xfrm>
          <a:off x="692209" y="1239141"/>
          <a:ext cx="7337234" cy="3431717"/>
        </p:xfrm>
        <a:graphic>
          <a:graphicData uri="http://schemas.openxmlformats.org/drawingml/2006/table">
            <a:tbl>
              <a:tblPr/>
              <a:tblGrid>
                <a:gridCol w="496079">
                  <a:extLst>
                    <a:ext uri="{9D8B030D-6E8A-4147-A177-3AD203B41FA5}">
                      <a16:colId xmlns:a16="http://schemas.microsoft.com/office/drawing/2014/main" val="4103499109"/>
                    </a:ext>
                  </a:extLst>
                </a:gridCol>
                <a:gridCol w="2281660">
                  <a:extLst>
                    <a:ext uri="{9D8B030D-6E8A-4147-A177-3AD203B41FA5}">
                      <a16:colId xmlns:a16="http://schemas.microsoft.com/office/drawing/2014/main" val="3137143422"/>
                    </a:ext>
                  </a:extLst>
                </a:gridCol>
                <a:gridCol w="1596224">
                  <a:extLst>
                    <a:ext uri="{9D8B030D-6E8A-4147-A177-3AD203B41FA5}">
                      <a16:colId xmlns:a16="http://schemas.microsoft.com/office/drawing/2014/main" val="1686994472"/>
                    </a:ext>
                  </a:extLst>
                </a:gridCol>
                <a:gridCol w="2963271">
                  <a:extLst>
                    <a:ext uri="{9D8B030D-6E8A-4147-A177-3AD203B41FA5}">
                      <a16:colId xmlns:a16="http://schemas.microsoft.com/office/drawing/2014/main" val="3464459539"/>
                    </a:ext>
                  </a:extLst>
                </a:gridCol>
              </a:tblGrid>
              <a:tr h="25867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구분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추진 내용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추진 기간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세부 내용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64767"/>
                  </a:ext>
                </a:extLst>
              </a:tr>
              <a:tr h="118252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1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GNN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기반 시스템 기초 설계 </a:t>
                      </a:r>
                      <a:endParaRPr lang="ko-KR" altLang="en-US" sz="1200">
                        <a:effectLst/>
                      </a:endParaRPr>
                    </a:p>
                    <a:p>
                      <a:pPr lvl="0"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및 시제품 개발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25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년 하반기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전술 스타일 정의 및 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 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전술 그래프 구조 설계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선수 능력 기반 네트워크 구축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GNN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학습 파이프라인 구현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및 시각화 툴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801277"/>
                  </a:ext>
                </a:extLst>
              </a:tr>
              <a:tr h="96080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기능 고도화 및 시범 서비스 배포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26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년 상반기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전술 추천 기능 추가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데이터 기반 전술 성향 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 </a:t>
                      </a: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-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 시각화 기능 개발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K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리그</a:t>
                      </a: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대학생팀 대상 테스트 진행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055810"/>
                  </a:ext>
                </a:extLst>
              </a:tr>
              <a:tr h="2679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1AFF"/>
                          </a:solidFill>
                          <a:effectLst/>
                          <a:latin typeface="휴먼명조"/>
                        </a:rPr>
                        <a:t>3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정식 출시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26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년 상반기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AI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분석 플랫폼 공식 출시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791969"/>
                  </a:ext>
                </a:extLst>
              </a:tr>
              <a:tr h="729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1AFF"/>
                          </a:solidFill>
                          <a:effectLst/>
                          <a:latin typeface="휴먼명조"/>
                        </a:rPr>
                        <a:t>4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신제품 홍보 프로모션 진행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26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년 하반기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VC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투자자 대상 </a:t>
                      </a:r>
                      <a:r>
                        <a:rPr lang="en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IR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준비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스포츠 분석 박람회 참가 및 마케팅</a:t>
                      </a:r>
                      <a:endParaRPr lang="ko-KR" altLang="en-US" sz="120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2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- </a:t>
                      </a:r>
                      <a:r>
                        <a:rPr lang="ko-KR" altLang="en-US" sz="12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구독형 유료화 모델 정착</a:t>
                      </a:r>
                      <a:endParaRPr lang="ko-KR" altLang="en-US" sz="120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92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4399E9-1838-2CD8-1E8E-44CCDB7B48E3}"/>
              </a:ext>
            </a:extLst>
          </p:cNvPr>
          <p:cNvSpPr txBox="1"/>
          <p:nvPr/>
        </p:nvSpPr>
        <p:spPr>
          <a:xfrm>
            <a:off x="2238248" y="810570"/>
            <a:ext cx="57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0000"/>
                </a:solidFill>
                <a:effectLst/>
                <a:latin typeface="휴먼명조"/>
              </a:rPr>
              <a:t> 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&lt; </a:t>
            </a:r>
            <a:r>
              <a:rPr lang="ko-KR" altLang="en-US" sz="1800">
                <a:solidFill>
                  <a:srgbClr val="000000"/>
                </a:solidFill>
                <a:effectLst/>
                <a:latin typeface="휴먼명조"/>
              </a:rPr>
              <a:t>사업 추진 일정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1600">
                <a:solidFill>
                  <a:srgbClr val="000000"/>
                </a:solidFill>
                <a:effectLst/>
                <a:latin typeface="휴먼명조"/>
              </a:rPr>
              <a:t>전체 사업단계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)</a:t>
            </a:r>
            <a:r>
              <a:rPr lang="ko-KR" altLang="en-US" sz="1800">
                <a:solidFill>
                  <a:srgbClr val="000000"/>
                </a:solidFill>
                <a:effectLst/>
                <a:latin typeface="휴먼명조"/>
              </a:rPr>
              <a:t> 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&gt;                     </a:t>
            </a:r>
            <a:endParaRPr lang="ko-KR" altLang="en-US">
              <a:effectLst/>
            </a:endParaRPr>
          </a:p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84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DC120DA4-F854-1FA9-1461-11F7D4A9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21E97AE1-0789-6DFE-A137-6F3D034D3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</a:rPr>
              <a:t>04.</a:t>
            </a:r>
            <a:r>
              <a:rPr lang="ko-KR" altLang="en-US" dirty="0">
                <a:solidFill>
                  <a:schemeClr val="tx1"/>
                </a:solidFill>
              </a:rPr>
              <a:t> 팀 구성 소개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D0EA7635-24EB-E4A1-B405-A9F5BAF4E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769399"/>
            <a:ext cx="7806831" cy="3999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buNone/>
            </a:pPr>
            <a:endParaRPr lang="ko-KR" altLang="en-US" sz="12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rgbClr val="000000"/>
              </a:buClr>
            </a:pPr>
            <a:endParaRPr lang="ko-KR" altLang="en-US" sz="1400">
              <a:ea typeface="맑은 고딕"/>
            </a:endParaRPr>
          </a:p>
          <a:p>
            <a:pPr marL="742950" lvl="1" indent="-285750">
              <a:buNone/>
            </a:pPr>
            <a:endParaRPr lang="ko-KR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2CE90-1BD2-A2EF-43CC-99CB06441BB8}"/>
              </a:ext>
            </a:extLst>
          </p:cNvPr>
          <p:cNvSpPr txBox="1"/>
          <p:nvPr/>
        </p:nvSpPr>
        <p:spPr>
          <a:xfrm>
            <a:off x="3107187" y="922543"/>
            <a:ext cx="5758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휴먼명조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휴먼명조"/>
              </a:rPr>
              <a:t>&lt;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휴먼명조"/>
              </a:rPr>
              <a:t>팀 구성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휴먼명조"/>
              </a:rPr>
              <a:t>안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휴먼명조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휴먼명조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휴먼명조"/>
              </a:rPr>
              <a:t>&gt;                     </a:t>
            </a:r>
            <a:endParaRPr lang="ko-KR" altLang="en-US" dirty="0">
              <a:effectLst/>
            </a:endParaRPr>
          </a:p>
          <a:p>
            <a:endParaRPr kumimoji="1"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331DAA-FC15-C866-6D99-8230B7EF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83184"/>
              </p:ext>
            </p:extLst>
          </p:nvPr>
        </p:nvGraphicFramePr>
        <p:xfrm>
          <a:off x="709302" y="1427148"/>
          <a:ext cx="7185700" cy="3144577"/>
        </p:xfrm>
        <a:graphic>
          <a:graphicData uri="http://schemas.openxmlformats.org/drawingml/2006/table">
            <a:tbl>
              <a:tblPr/>
              <a:tblGrid>
                <a:gridCol w="539307">
                  <a:extLst>
                    <a:ext uri="{9D8B030D-6E8A-4147-A177-3AD203B41FA5}">
                      <a16:colId xmlns:a16="http://schemas.microsoft.com/office/drawing/2014/main" val="797026472"/>
                    </a:ext>
                  </a:extLst>
                </a:gridCol>
                <a:gridCol w="1167029">
                  <a:extLst>
                    <a:ext uri="{9D8B030D-6E8A-4147-A177-3AD203B41FA5}">
                      <a16:colId xmlns:a16="http://schemas.microsoft.com/office/drawing/2014/main" val="2885364714"/>
                    </a:ext>
                  </a:extLst>
                </a:gridCol>
                <a:gridCol w="2242263">
                  <a:extLst>
                    <a:ext uri="{9D8B030D-6E8A-4147-A177-3AD203B41FA5}">
                      <a16:colId xmlns:a16="http://schemas.microsoft.com/office/drawing/2014/main" val="3530602699"/>
                    </a:ext>
                  </a:extLst>
                </a:gridCol>
                <a:gridCol w="3237101">
                  <a:extLst>
                    <a:ext uri="{9D8B030D-6E8A-4147-A177-3AD203B41FA5}">
                      <a16:colId xmlns:a16="http://schemas.microsoft.com/office/drawing/2014/main" val="240424312"/>
                    </a:ext>
                  </a:extLst>
                </a:gridCol>
              </a:tblGrid>
              <a:tr h="44438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구분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직위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담당 업무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보유 역량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HCI Poppy"/>
                        </a:rPr>
                        <a:t>경력 및 학력 등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88726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기술 자문 교수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시스템 설계 및 기술 자문 총괄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IT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 컴퓨터학부 교수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</a:t>
                      </a:r>
                      <a:endParaRPr lang="ko-KR" altLang="en-US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 </a:t>
                      </a: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GNN/AI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연구 및 다수 프로젝트 경험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91076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외부 개발자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프론트엔드 및 </a:t>
                      </a:r>
                      <a:endParaRPr lang="ko-KR" altLang="en-US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AI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핵심 개발 주도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컴퓨터공학 전공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풀스택 및 </a:t>
                      </a:r>
                      <a:endParaRPr lang="ko-KR" altLang="en-US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GNN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개발 경력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3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년 이상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00032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대학생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AI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모델 학습 및 데이터 </a:t>
                      </a:r>
                      <a:r>
                        <a:rPr lang="ko-KR" altLang="en-US" sz="1000" i="1" dirty="0" err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전처리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 보조</a:t>
                      </a:r>
                      <a:endParaRPr lang="en-US" altLang="ko-KR" sz="1000" i="1" dirty="0">
                        <a:solidFill>
                          <a:srgbClr val="0000FF"/>
                        </a:solidFill>
                        <a:effectLst/>
                        <a:latin typeface="HCI Poppy"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컴퓨터학부 재학생</a:t>
                      </a: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en" sz="1000" i="1" dirty="0" err="1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PyTorch</a:t>
                      </a: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기반 </a:t>
                      </a: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GNN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실습 경험 및</a:t>
                      </a:r>
                      <a:endParaRPr lang="en-US" altLang="ko-KR" sz="1000" i="1" dirty="0">
                        <a:solidFill>
                          <a:srgbClr val="0000FF"/>
                        </a:solidFill>
                        <a:effectLst/>
                        <a:latin typeface="HCI Poppy"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13070"/>
                  </a:ext>
                </a:extLst>
              </a:tr>
              <a:tr h="44668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4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대학생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DB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구축 및 데이터 수집</a:t>
                      </a: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/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정제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컴퓨터학부 재학생</a:t>
                      </a: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Pandas/SQL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등 데이터 처리 경험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326653"/>
                  </a:ext>
                </a:extLst>
              </a:tr>
              <a:tr h="44668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대학생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 err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프론트엔드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 보조 개발 및 테스트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컴퓨터학부 재학생</a:t>
                      </a: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</a:t>
                      </a: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Spring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및 </a:t>
                      </a: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React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 기반 웹 개발 경험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82375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대학생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콘텐츠 제작 및 홍보 마케팅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디자인 또는 홍보 전공</a:t>
                      </a:r>
                      <a:r>
                        <a:rPr lang="en-US" altLang="ko-KR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, </a:t>
                      </a:r>
                      <a:r>
                        <a:rPr lang="en" sz="1000" i="1" dirty="0">
                          <a:solidFill>
                            <a:srgbClr val="0000FF"/>
                          </a:solidFill>
                          <a:effectLst/>
                          <a:latin typeface="휴먼명조"/>
                        </a:rPr>
                        <a:t>SNS </a:t>
                      </a:r>
                      <a:r>
                        <a:rPr lang="ko-KR" altLang="en-US" sz="1000" i="1" dirty="0">
                          <a:solidFill>
                            <a:srgbClr val="0000FF"/>
                          </a:solidFill>
                          <a:effectLst/>
                          <a:latin typeface="HCI Poppy"/>
                        </a:rPr>
                        <a:t>마케팅 및 콘텐츠 제작 경험</a:t>
                      </a:r>
                      <a:endParaRPr lang="ko-KR" altLang="en-US" dirty="0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89310"/>
                  </a:ext>
                </a:extLst>
              </a:tr>
            </a:tbl>
          </a:graphicData>
        </a:graphic>
      </p:graphicFrame>
      <p:sp>
        <p:nvSpPr>
          <p:cNvPr id="5" name="AutoShape 2">
            <a:extLst>
              <a:ext uri="{FF2B5EF4-FFF2-40B4-BE49-F238E27FC236}">
                <a16:creationId xmlns:a16="http://schemas.microsoft.com/office/drawing/2014/main" id="{A693A1CB-6351-A1B1-889A-D3590FC73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6413" y="4094163"/>
            <a:ext cx="84201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7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C142-4219-0E18-753A-353A8665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450" y="1063476"/>
            <a:ext cx="4925100" cy="2175900"/>
          </a:xfrm>
        </p:spPr>
        <p:txBody>
          <a:bodyPr wrap="square" anchor="ctr">
            <a:normAutofit/>
          </a:bodyPr>
          <a:lstStyle/>
          <a:p>
            <a:r>
              <a:rPr kumimoji="1" lang="ko-KR" altLang="en-US" sz="6900" dirty="0"/>
              <a:t>감사합니다</a:t>
            </a:r>
            <a:r>
              <a:rPr kumimoji="1" lang="en-US" altLang="ko-KR" sz="6900" dirty="0"/>
              <a:t>.</a:t>
            </a:r>
            <a:endParaRPr kumimoji="1" lang="ko-KR" altLang="en-US" sz="6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4190-3908-41ED-2D77-CF1372CA0862}"/>
              </a:ext>
            </a:extLst>
          </p:cNvPr>
          <p:cNvSpPr txBox="1"/>
          <p:nvPr/>
        </p:nvSpPr>
        <p:spPr>
          <a:xfrm>
            <a:off x="1784395" y="3239376"/>
            <a:ext cx="5250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9</a:t>
            </a:r>
            <a:r>
              <a:rPr lang="ko-KR" altLang="en-US" sz="2000" b="1" dirty="0">
                <a:latin typeface="+mn-ea"/>
              </a:rPr>
              <a:t>조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  <a:p>
            <a:r>
              <a:rPr lang="ko-KR" altLang="en-US" sz="2000" b="0" dirty="0">
                <a:effectLst/>
                <a:latin typeface="+mn-ea"/>
              </a:rPr>
              <a:t>김종민 차현승 김성준 김재훈 </a:t>
            </a:r>
            <a:r>
              <a:rPr lang="ko-KR" altLang="en-US" sz="2000" b="0" dirty="0" err="1">
                <a:effectLst/>
                <a:latin typeface="+mn-ea"/>
              </a:rPr>
              <a:t>권보성</a:t>
            </a:r>
            <a:r>
              <a:rPr lang="ko-KR" altLang="en-US" sz="2000" b="0" dirty="0">
                <a:effectLst/>
                <a:latin typeface="+mn-ea"/>
              </a:rPr>
              <a:t> </a:t>
            </a:r>
            <a:r>
              <a:rPr lang="ko-KR" altLang="en-US" sz="2000" b="0" dirty="0" err="1">
                <a:effectLst/>
                <a:latin typeface="+mn-ea"/>
              </a:rPr>
              <a:t>배종원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title"/>
          </p:nvPr>
        </p:nvSpPr>
        <p:spPr>
          <a:xfrm>
            <a:off x="278272" y="163281"/>
            <a:ext cx="7886700" cy="994172"/>
          </a:xfr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>
                <a:ea typeface="맑은 고딕"/>
              </a:rPr>
              <a:t>요약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sz="half" idx="1"/>
          </p:nvPr>
        </p:nvSpPr>
        <p:spPr>
          <a:xfrm>
            <a:off x="278272" y="958938"/>
            <a:ext cx="5369493" cy="3524195"/>
          </a:xfrm>
        </p:spPr>
        <p:txBody>
          <a:bodyPr spcFirstLastPara="1" vert="horz" lIns="91425" tIns="91425" rIns="91425" bIns="91425" rtlCol="0" anchor="t" anchorCtr="0">
            <a:noAutofit/>
          </a:bodyPr>
          <a:lstStyle/>
          <a:p>
            <a:pPr marL="0" indent="0">
              <a:lnSpc>
                <a:spcPct val="220000"/>
              </a:lnSpc>
              <a:spcBef>
                <a:spcPts val="0"/>
              </a:spcBef>
              <a:buNone/>
            </a:pPr>
            <a:r>
              <a:rPr lang="ko-KR" altLang="en-US" sz="1200" b="1" dirty="0">
                <a:latin typeface="맑은 고딕"/>
                <a:ea typeface="맑은 고딕"/>
              </a:rPr>
              <a:t>서비스명 </a:t>
            </a:r>
            <a:r>
              <a:rPr lang="en" sz="1200" b="1" dirty="0">
                <a:latin typeface="+mn-ea"/>
              </a:rPr>
              <a:t>: Tactical Fit Analysis Solution</a:t>
            </a:r>
          </a:p>
          <a:p>
            <a:pPr marL="0" indent="0">
              <a:lnSpc>
                <a:spcPct val="220000"/>
              </a:lnSpc>
              <a:spcBef>
                <a:spcPts val="0"/>
              </a:spcBef>
              <a:buNone/>
            </a:pPr>
            <a:r>
              <a:rPr lang="ko-KR" altLang="en-US" sz="1200" b="1" dirty="0">
                <a:latin typeface="맑은 고딕"/>
                <a:ea typeface="맑은 고딕"/>
              </a:rPr>
              <a:t>범주 </a:t>
            </a:r>
            <a:r>
              <a:rPr lang="en" sz="1200" b="1" dirty="0">
                <a:latin typeface="+mn-ea"/>
              </a:rPr>
              <a:t>: Sports AI Analysis Program</a:t>
            </a:r>
          </a:p>
          <a:p>
            <a:pPr marL="0" lvl="0" indent="0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ea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200" b="1" dirty="0">
                <a:latin typeface="맑은 고딕"/>
                <a:ea typeface="맑은 고딕"/>
              </a:rPr>
              <a:t>창업 아이템 개요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latin typeface="맑은 고딕"/>
                <a:ea typeface="맑은 고딕"/>
              </a:rPr>
              <a:t> 축구 경기에서, 실제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경기 데이터를 기반으로 </a:t>
            </a:r>
            <a:r>
              <a:rPr lang="en" altLang="ko-KR" sz="1200" i="0" u="none" strike="noStrike" dirty="0">
                <a:effectLst/>
                <a:latin typeface="맑은 고딕"/>
                <a:ea typeface="맑은 고딕"/>
              </a:rPr>
              <a:t>AI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가 선수의 플레이 패턴을 분석하여</a:t>
            </a:r>
            <a:r>
              <a:rPr lang="en-US" altLang="ko-KR" sz="1200" i="0" u="none" strike="noStrike" dirty="0">
                <a:effectLst/>
                <a:latin typeface="맑은 고딕"/>
                <a:ea typeface="맑은 고딕"/>
              </a:rPr>
              <a:t>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팀 전술과의 적합도를 수치화 하여 제공합니다</a:t>
            </a:r>
            <a:r>
              <a:rPr lang="en-US" altLang="ko-KR" sz="1200" i="0" u="none" strike="noStrike" dirty="0">
                <a:effectLst/>
                <a:latin typeface="맑은 고딕"/>
                <a:ea typeface="맑은 고딕"/>
              </a:rPr>
              <a:t>.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이 서비스를 통해</a:t>
            </a:r>
            <a:r>
              <a:rPr lang="en-US" altLang="ko-KR" sz="1200" i="0" u="none" strike="noStrike" dirty="0">
                <a:effectLst/>
                <a:latin typeface="맑은 고딕"/>
                <a:ea typeface="맑은 고딕"/>
              </a:rPr>
              <a:t>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축구 구단은 선수</a:t>
            </a:r>
            <a:r>
              <a:rPr lang="ko-KR" altLang="en-US" sz="1200" dirty="0">
                <a:latin typeface="맑은 고딕"/>
                <a:ea typeface="맑은 고딕"/>
              </a:rPr>
              <a:t>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데이터에 기반하여 영입 결정을 내릴 수 있으며</a:t>
            </a:r>
            <a:r>
              <a:rPr lang="en-US" altLang="ko-KR" sz="1200" i="0" u="none" strike="noStrike" dirty="0">
                <a:effectLst/>
                <a:latin typeface="맑은 고딕"/>
                <a:ea typeface="맑은 고딕"/>
              </a:rPr>
              <a:t>, 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에이전시나 </a:t>
            </a:r>
            <a:r>
              <a:rPr lang="ko-KR" altLang="en-US" sz="1200" i="0" u="none" strike="noStrike" dirty="0" err="1">
                <a:effectLst/>
                <a:latin typeface="맑은 고딕"/>
                <a:ea typeface="맑은 고딕"/>
              </a:rPr>
              <a:t>스카우터들도</a:t>
            </a:r>
            <a:r>
              <a:rPr lang="ko-KR" altLang="en-US" sz="1200" i="0" u="none" strike="noStrike" dirty="0">
                <a:effectLst/>
                <a:latin typeface="맑은 고딕"/>
                <a:ea typeface="맑은 고딕"/>
              </a:rPr>
              <a:t> 의사결정 도구로 활용할 수 있습니다</a:t>
            </a:r>
            <a:r>
              <a:rPr lang="en-US" altLang="ko-KR" sz="1200" i="0" u="none" strike="noStrike" dirty="0">
                <a:effectLst/>
                <a:latin typeface="맑은 고딕"/>
                <a:ea typeface="맑은 고딕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+mn-ea"/>
            </a:endParaRPr>
          </a:p>
        </p:txBody>
      </p:sp>
      <p:pic>
        <p:nvPicPr>
          <p:cNvPr id="17" name="Google Shape;405;p37" descr="사람, 스포츠, 체력, 댄스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26E64B-A12B-3BD1-B29C-F95EAD6950CA}"/>
              </a:ext>
            </a:extLst>
          </p:cNvPr>
          <p:cNvPicPr preferRelativeResize="0"/>
          <p:nvPr/>
        </p:nvPicPr>
        <p:blipFill rotWithShape="1">
          <a:blip r:embed="rId3"/>
          <a:srcRect t="6542" r="1797"/>
          <a:stretch/>
        </p:blipFill>
        <p:spPr>
          <a:xfrm>
            <a:off x="5922220" y="956738"/>
            <a:ext cx="2613837" cy="361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5710850" y="1836612"/>
            <a:ext cx="2336400" cy="44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tx1"/>
                </a:solidFill>
              </a:rPr>
              <a:t>실현 가능성</a:t>
            </a: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 idx="2"/>
          </p:nvPr>
        </p:nvSpPr>
        <p:spPr>
          <a:xfrm>
            <a:off x="1967122" y="1857275"/>
            <a:ext cx="2336400" cy="44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tx1"/>
                </a:solidFill>
              </a:rPr>
              <a:t>문제 인식</a:t>
            </a:r>
          </a:p>
        </p:txBody>
      </p:sp>
      <p:sp>
        <p:nvSpPr>
          <p:cNvPr id="386" name="Google Shape;386;p35"/>
          <p:cNvSpPr txBox="1">
            <a:spLocks noGrp="1"/>
          </p:cNvSpPr>
          <p:nvPr>
            <p:ph type="title" idx="4"/>
          </p:nvPr>
        </p:nvSpPr>
        <p:spPr>
          <a:xfrm>
            <a:off x="1967122" y="3331252"/>
            <a:ext cx="2336400" cy="44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tx1"/>
                </a:solidFill>
              </a:rPr>
              <a:t>성장 전략</a:t>
            </a:r>
          </a:p>
        </p:txBody>
      </p:sp>
      <p:sp>
        <p:nvSpPr>
          <p:cNvPr id="381" name="Google Shape;381;p3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tx1"/>
                </a:solidFill>
              </a:rPr>
              <a:t>발표 순서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88" name="Google Shape;388;p35"/>
          <p:cNvSpPr txBox="1">
            <a:spLocks noGrp="1"/>
          </p:cNvSpPr>
          <p:nvPr>
            <p:ph type="title" idx="7"/>
          </p:nvPr>
        </p:nvSpPr>
        <p:spPr>
          <a:xfrm>
            <a:off x="1300838" y="1736602"/>
            <a:ext cx="1193100" cy="76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tx1"/>
                </a:solidFill>
              </a:rPr>
              <a:t>01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9" name="Google Shape;389;p35"/>
          <p:cNvSpPr txBox="1">
            <a:spLocks noGrp="1"/>
          </p:cNvSpPr>
          <p:nvPr>
            <p:ph type="title" idx="8"/>
          </p:nvPr>
        </p:nvSpPr>
        <p:spPr>
          <a:xfrm>
            <a:off x="4918876" y="1736614"/>
            <a:ext cx="1193100" cy="76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tx1"/>
                </a:solidFill>
              </a:rPr>
              <a:t>02</a:t>
            </a:r>
            <a:endParaRPr lang="en-US" sz="36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 idx="9"/>
          </p:nvPr>
        </p:nvSpPr>
        <p:spPr>
          <a:xfrm>
            <a:off x="1300838" y="3249914"/>
            <a:ext cx="1193100" cy="76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tx1"/>
                </a:solidFill>
              </a:rPr>
              <a:t>03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1" name="Google Shape;391;p35"/>
          <p:cNvSpPr txBox="1">
            <a:spLocks noGrp="1"/>
          </p:cNvSpPr>
          <p:nvPr>
            <p:ph type="title" idx="13"/>
          </p:nvPr>
        </p:nvSpPr>
        <p:spPr>
          <a:xfrm>
            <a:off x="5762126" y="3331252"/>
            <a:ext cx="2336400" cy="44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chemeClr val="tx1"/>
                </a:solidFill>
              </a:rPr>
              <a:t>팀 구성 소개</a:t>
            </a:r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 idx="15"/>
          </p:nvPr>
        </p:nvSpPr>
        <p:spPr>
          <a:xfrm>
            <a:off x="4918876" y="3249914"/>
            <a:ext cx="1193100" cy="76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tx1"/>
                </a:solidFill>
              </a:rPr>
              <a:t>04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B5844-7386-E16D-3A8D-4F554F77988B}"/>
              </a:ext>
            </a:extLst>
          </p:cNvPr>
          <p:cNvSpPr txBox="1"/>
          <p:nvPr/>
        </p:nvSpPr>
        <p:spPr>
          <a:xfrm>
            <a:off x="2488582" y="1836612"/>
            <a:ext cx="18473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kumimoji="1"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01.</a:t>
            </a:r>
            <a:r>
              <a:rPr lang="ko-KR" altLang="en-US">
                <a:solidFill>
                  <a:schemeClr val="tx1"/>
                </a:solidFill>
              </a:rPr>
              <a:t> 문제 인식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" name="Google Shape;375;p34"/>
          <p:cNvSpPr txBox="1">
            <a:spLocks noGrp="1"/>
          </p:cNvSpPr>
          <p:nvPr>
            <p:ph type="body" idx="1"/>
          </p:nvPr>
        </p:nvSpPr>
        <p:spPr>
          <a:xfrm>
            <a:off x="444280" y="990142"/>
            <a:ext cx="7806831" cy="3744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 sz="2000" b="1">
                <a:ea typeface="맑은 고딕"/>
              </a:rPr>
              <a:t>국내</a:t>
            </a:r>
            <a:r>
              <a:rPr lang="en-US" altLang="ko-KR" sz="2000" b="1">
                <a:ea typeface="맑은 고딕"/>
              </a:rPr>
              <a:t>·</a:t>
            </a:r>
            <a:r>
              <a:rPr lang="ko-KR" altLang="en-US" sz="2000" b="1">
                <a:ea typeface="맑은 고딕"/>
              </a:rPr>
              <a:t>외 시장 현황 및 문제점</a:t>
            </a:r>
            <a:endParaRPr lang="en-US" altLang="ko-KR" sz="2000">
              <a:ea typeface="맑은 고딕"/>
            </a:endParaRPr>
          </a:p>
          <a:p>
            <a:pPr>
              <a:lnSpc>
                <a:spcPct val="150000"/>
              </a:lnSpc>
              <a:buFont typeface="Arial"/>
            </a:pPr>
            <a:endParaRPr lang="en-US" altLang="ko-KR"/>
          </a:p>
          <a:p>
            <a:pPr>
              <a:lnSpc>
                <a:spcPct val="150000"/>
              </a:lnSpc>
              <a:buClr>
                <a:schemeClr val="tx1"/>
              </a:buClr>
              <a:buFont typeface="Arial"/>
              <a:buChar char="●"/>
            </a:pPr>
            <a:r>
              <a:rPr lang="ko-KR" altLang="en-US">
                <a:ea typeface="맑은 고딕"/>
              </a:rPr>
              <a:t>구단들은 수십억 원 이상의 이적료와 연봉을 투자해 선수를 영입하지만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실제로 팀에 적응하여 성공하는 경우는 많지 않음</a:t>
            </a:r>
            <a:endParaRPr lang="en-US" altLang="ko-KR">
              <a:ea typeface="맑은 고딕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/>
              <a:buChar char="●"/>
            </a:pPr>
            <a:r>
              <a:rPr lang="ko-KR" altLang="en-US">
                <a:ea typeface="맑은 고딕"/>
              </a:rPr>
              <a:t>선수가 적응하지 못하는 원인은 매우 다양하며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크게 축구 내적 요인과 축구 외적 요인으로 구분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/>
              <a:buChar char="●"/>
            </a:pPr>
            <a:r>
              <a:rPr lang="ko-KR" altLang="en-US">
                <a:ea typeface="맑은 고딕"/>
              </a:rPr>
              <a:t>축구 내적 요인에는 전술적 부적응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포지션 경쟁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개인 퍼포먼스 저하 등이 있음</a:t>
            </a:r>
            <a:endParaRPr lang="en-US" altLang="ko-KR">
              <a:ea typeface="맑은 고딕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/>
              <a:buChar char="●"/>
            </a:pPr>
            <a:r>
              <a:rPr lang="ko-KR" altLang="en-US">
                <a:ea typeface="맑은 고딕"/>
              </a:rPr>
              <a:t>외적 요인으로는 생활 환경 적응 실패</a:t>
            </a:r>
            <a:r>
              <a:rPr lang="en-US" altLang="ko-KR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심리적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요인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팀 동료와의 불협화음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언어</a:t>
            </a:r>
            <a:r>
              <a:rPr lang="en-US" altLang="ko-KR">
                <a:ea typeface="맑은 고딕"/>
              </a:rPr>
              <a:t>·</a:t>
            </a:r>
            <a:r>
              <a:rPr lang="ko-KR" altLang="en-US">
                <a:ea typeface="맑은 고딕"/>
              </a:rPr>
              <a:t>문화 장벽 등이 작용</a:t>
            </a:r>
            <a:endParaRPr lang="en-US" altLang="ko-KR">
              <a:ea typeface="맑은 고딕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/>
              <a:buChar char="●"/>
            </a:pPr>
            <a:r>
              <a:rPr lang="en-US" altLang="ko-KR" err="1">
                <a:ea typeface="맑은 고딕"/>
              </a:rPr>
              <a:t>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축구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내적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요인에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포커스를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맞추어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실패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리스크를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최소화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하고자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함이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목적</a:t>
            </a:r>
            <a:endParaRPr lang="en-US" altLang="ko-KR"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6F6EB672-1366-C90C-659F-DBE76BF0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1794D956-1A77-8C1B-F7C0-94090CE4B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</a:rPr>
              <a:t>02.</a:t>
            </a:r>
            <a:r>
              <a:rPr lang="ko-KR" altLang="en-US" dirty="0">
                <a:solidFill>
                  <a:schemeClr val="tx1"/>
                </a:solidFill>
              </a:rPr>
              <a:t> 실현 가능성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B40E39F0-00EA-11BA-4C2B-7DFA74F5F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809845"/>
            <a:ext cx="7806831" cy="397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buClr>
                <a:schemeClr val="tx1"/>
              </a:buClr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개발 계획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en-US" altLang="ko-KR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선수 경기 데이터 기반 능력 분석</a:t>
            </a: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en" altLang="ko-K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GNN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기반 전술 패턴 분석 및 </a:t>
            </a:r>
            <a:r>
              <a:rPr lang="ko-KR" altLang="en-US" sz="1400" dirty="0">
                <a:solidFill>
                  <a:srgbClr val="000000"/>
                </a:solidFill>
                <a:latin typeface="-webkit-standard"/>
              </a:rPr>
              <a:t>적합도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예측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전술 유형별 프로파일링 및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전술 적합도 평가 알고리즘 개발</a:t>
            </a:r>
            <a:endParaRPr lang="en-US" altLang="ko-KR" sz="1400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endParaRPr lang="ko-KR" altLang="en-US" sz="140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Clr>
                <a:schemeClr val="tx1"/>
              </a:buClr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차별성 및 경쟁력 전략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en-US" altLang="ko-KR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단순 기록 분석이 아닌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전술 중심의 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AI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분석</a:t>
            </a: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선수 플레이 패턴과 팀 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고유 전술 간의 적합도 측정</a:t>
            </a:r>
            <a:endParaRPr lang="ko-KR" altLang="en-US" sz="1400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구단 맞춤형 리포트 자동 생성 기능</a:t>
            </a:r>
            <a:endParaRPr lang="en-US" altLang="ko-KR" sz="1400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endParaRPr lang="ko-KR" altLang="en-US" sz="140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Clr>
                <a:schemeClr val="tx1"/>
              </a:buClr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정부지원사업비 집행 계획 요약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ko-KR" altLang="en-US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단계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기반 인프라 및 프레임워크 구축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전술 포지션 네트워크 생성 및 </a:t>
            </a:r>
            <a:r>
              <a:rPr lang="en-US" altLang="ko-KR" sz="1400" dirty="0">
                <a:solidFill>
                  <a:srgbClr val="000000"/>
                </a:solidFill>
                <a:latin typeface="-webkit-standard"/>
              </a:rPr>
              <a:t>DB </a:t>
            </a:r>
            <a:r>
              <a:rPr lang="ko-KR" altLang="en-US" sz="1400" dirty="0">
                <a:solidFill>
                  <a:srgbClr val="000000"/>
                </a:solidFill>
                <a:latin typeface="-webkit-standard"/>
              </a:rPr>
              <a:t>서버 구축</a:t>
            </a:r>
            <a:r>
              <a:rPr lang="en-US" altLang="ko-KR" sz="1400" dirty="0">
                <a:solidFill>
                  <a:srgbClr val="000000"/>
                </a:solidFill>
                <a:latin typeface="-webkit-standard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단계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모델 개발 및 현장 적용 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&lt;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전술 적합도 예측 엔진 고도화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사용자 테스트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고도화된 </a:t>
            </a:r>
            <a:r>
              <a:rPr lang="en" altLang="ko-K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UI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개발</a:t>
            </a:r>
            <a:endParaRPr lang="ko-KR" altLang="en-US" sz="1400" i="0" u="none" strike="noStrike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34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20DFCAA7-0C6D-29BC-DF61-9BD1D4DB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66CF50EE-8339-EE33-54FC-F3F9DDBD6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02.</a:t>
            </a:r>
            <a:r>
              <a:rPr lang="ko-KR" altLang="en-US">
                <a:solidFill>
                  <a:schemeClr val="tx1"/>
                </a:solidFill>
              </a:rPr>
              <a:t> 실현 가능성</a:t>
            </a: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38F19C26-F441-659D-64B8-12D2C4ADB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998688"/>
            <a:ext cx="7806831" cy="368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114300" indent="0">
              <a:buClr>
                <a:schemeClr val="tx1"/>
              </a:buClr>
              <a:buNone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ko-KR" altLang="en-US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4A0D55-7B4F-B638-EE19-90F9FE30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35257"/>
              </p:ext>
            </p:extLst>
          </p:nvPr>
        </p:nvGraphicFramePr>
        <p:xfrm>
          <a:off x="892889" y="1836549"/>
          <a:ext cx="7002112" cy="2266305"/>
        </p:xfrm>
        <a:graphic>
          <a:graphicData uri="http://schemas.openxmlformats.org/drawingml/2006/table">
            <a:tbl>
              <a:tblPr/>
              <a:tblGrid>
                <a:gridCol w="1235015">
                  <a:extLst>
                    <a:ext uri="{9D8B030D-6E8A-4147-A177-3AD203B41FA5}">
                      <a16:colId xmlns:a16="http://schemas.microsoft.com/office/drawing/2014/main" val="1511633057"/>
                    </a:ext>
                  </a:extLst>
                </a:gridCol>
                <a:gridCol w="4477995">
                  <a:extLst>
                    <a:ext uri="{9D8B030D-6E8A-4147-A177-3AD203B41FA5}">
                      <a16:colId xmlns:a16="http://schemas.microsoft.com/office/drawing/2014/main" val="249552629"/>
                    </a:ext>
                  </a:extLst>
                </a:gridCol>
                <a:gridCol w="1289102">
                  <a:extLst>
                    <a:ext uri="{9D8B030D-6E8A-4147-A177-3AD203B41FA5}">
                      <a16:colId xmlns:a16="http://schemas.microsoft.com/office/drawing/2014/main" val="1723858553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  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                산출 근거                        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정부지원사업비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04994"/>
                  </a:ext>
                </a:extLst>
              </a:tr>
              <a:tr h="277797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재료비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•GNN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학습용 </a:t>
                      </a: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GPU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인스턴스 임대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65811"/>
                  </a:ext>
                </a:extLst>
              </a:tr>
              <a:tr h="277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개발용 저장서버 및 </a:t>
                      </a: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구축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023108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외주용역비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전술 포지션 네트워크 생성 도구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72820"/>
                  </a:ext>
                </a:extLst>
              </a:tr>
              <a:tr h="44694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인건비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•AI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개발자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(4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개월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× 2,000,000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</a:t>
                      </a:r>
                      <a:r>
                        <a:rPr lang="ko-KR" altLang="en-US" sz="1000" i="1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프론트엔드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개발자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개월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× 2,000,000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110963"/>
                  </a:ext>
                </a:extLst>
              </a:tr>
              <a:tr h="27779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지급수수료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l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•K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리그 대상 리포트 제공 및 인터뷰 대응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리서치 비용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536343"/>
                  </a:ext>
                </a:extLst>
              </a:tr>
              <a:tr h="290158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  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b="1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996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768340-4628-6CFF-E31F-C80C70E40FC3}"/>
              </a:ext>
            </a:extLst>
          </p:cNvPr>
          <p:cNvSpPr txBox="1"/>
          <p:nvPr/>
        </p:nvSpPr>
        <p:spPr>
          <a:xfrm>
            <a:off x="2492559" y="1306041"/>
            <a:ext cx="57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&lt; 1</a:t>
            </a:r>
            <a:r>
              <a:rPr lang="ko-KR" altLang="en-US" sz="1800">
                <a:solidFill>
                  <a:srgbClr val="000000"/>
                </a:solidFill>
                <a:effectLst/>
                <a:latin typeface="HCI Poppy"/>
              </a:rPr>
              <a:t>단계 정부지원사업비 집행 계획 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&gt;                     </a:t>
            </a:r>
            <a:endParaRPr lang="ko-KR" altLang="en-US">
              <a:effectLst/>
            </a:endParaRPr>
          </a:p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9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46447027-A18C-8D3E-2C4B-16F5A7EF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6F4667AD-3D97-6A18-3126-511B9E3C4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02.</a:t>
            </a:r>
            <a:r>
              <a:rPr lang="ko-KR" altLang="en-US">
                <a:solidFill>
                  <a:schemeClr val="tx1"/>
                </a:solidFill>
              </a:rPr>
              <a:t> 실현 가능성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5ECE6669-7BD2-4B31-45BE-771B8538B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998688"/>
            <a:ext cx="7806831" cy="368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114300" indent="0">
              <a:buClr>
                <a:schemeClr val="tx1"/>
              </a:buClr>
              <a:buNone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ko-KR" altLang="en-US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8B8BCF-B120-0699-57A6-279D1E78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05193"/>
              </p:ext>
            </p:extLst>
          </p:nvPr>
        </p:nvGraphicFramePr>
        <p:xfrm>
          <a:off x="891771" y="1793474"/>
          <a:ext cx="6911848" cy="2594036"/>
        </p:xfrm>
        <a:graphic>
          <a:graphicData uri="http://schemas.openxmlformats.org/drawingml/2006/table">
            <a:tbl>
              <a:tblPr/>
              <a:tblGrid>
                <a:gridCol w="1182037">
                  <a:extLst>
                    <a:ext uri="{9D8B030D-6E8A-4147-A177-3AD203B41FA5}">
                      <a16:colId xmlns:a16="http://schemas.microsoft.com/office/drawing/2014/main" val="3303727987"/>
                    </a:ext>
                  </a:extLst>
                </a:gridCol>
                <a:gridCol w="4456488">
                  <a:extLst>
                    <a:ext uri="{9D8B030D-6E8A-4147-A177-3AD203B41FA5}">
                      <a16:colId xmlns:a16="http://schemas.microsoft.com/office/drawing/2014/main" val="1705985484"/>
                    </a:ext>
                  </a:extLst>
                </a:gridCol>
                <a:gridCol w="1273323">
                  <a:extLst>
                    <a:ext uri="{9D8B030D-6E8A-4147-A177-3AD203B41FA5}">
                      <a16:colId xmlns:a16="http://schemas.microsoft.com/office/drawing/2014/main" val="1525552193"/>
                    </a:ext>
                  </a:extLst>
                </a:gridCol>
              </a:tblGrid>
              <a:tr h="422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  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산출 근거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정부지원사업비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81712"/>
                  </a:ext>
                </a:extLst>
              </a:tr>
              <a:tr h="277716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재료비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•GPU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장비 구입 또는 클라우드 장기 크레딧 확보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6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38458"/>
                  </a:ext>
                </a:extLst>
              </a:tr>
              <a:tr h="277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 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보안 강화된 </a:t>
                      </a: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재구성 및 백업 시스템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05468"/>
                  </a:ext>
                </a:extLst>
              </a:tr>
              <a:tr h="27771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외주용역비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 UI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고도화 및 관리자용 리포트 대시보드 시스템 외주 개발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68437"/>
                  </a:ext>
                </a:extLst>
              </a:tr>
              <a:tr h="48757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인건비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•  AI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개발자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프론트엔드 개발자</a:t>
                      </a:r>
                      <a:endParaRPr lang="ko-KR" altLang="en-US">
                        <a:effectLst/>
                      </a:endParaRPr>
                    </a:p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(4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개월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× 2,000,000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+ 4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개월 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× 2,000,000)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464888"/>
                  </a:ext>
                </a:extLst>
              </a:tr>
              <a:tr h="29884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지급수수료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스포츠 박람회 참가비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부스비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인쇄물 제작 비용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926243"/>
                  </a:ext>
                </a:extLst>
              </a:tr>
              <a:tr h="28671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홍보비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0" marR="63500" indent="-127000" algn="just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• 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제품 소개용 영상</a:t>
                      </a: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페이지 제작 및 </a:t>
                      </a:r>
                      <a:r>
                        <a:rPr lang="en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SNS/</a:t>
                      </a:r>
                      <a:r>
                        <a:rPr lang="ko-KR" altLang="en-US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노출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944170"/>
                  </a:ext>
                </a:extLst>
              </a:tr>
              <a:tr h="264961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  계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000" b="1" i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38,000,000</a:t>
                      </a:r>
                      <a:endParaRPr lang="ko-KR" altLang="en-US">
                        <a:effectLst/>
                      </a:endParaRPr>
                    </a:p>
                  </a:txBody>
                  <a:tcPr marL="19050" marR="19050" marT="19050" marB="190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794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2B1FBC-2427-B9E2-011A-E28B3AA3C442}"/>
              </a:ext>
            </a:extLst>
          </p:cNvPr>
          <p:cNvSpPr txBox="1"/>
          <p:nvPr/>
        </p:nvSpPr>
        <p:spPr>
          <a:xfrm>
            <a:off x="2492559" y="1306041"/>
            <a:ext cx="57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&lt; 2</a:t>
            </a:r>
            <a:r>
              <a:rPr lang="ko-KR" altLang="en-US" sz="1800">
                <a:solidFill>
                  <a:srgbClr val="000000"/>
                </a:solidFill>
                <a:effectLst/>
                <a:latin typeface="HCI Poppy"/>
              </a:rPr>
              <a:t>단계 정부지원사업비 집행 계획 </a:t>
            </a:r>
            <a:r>
              <a:rPr lang="en-US" altLang="ko-KR" sz="1800">
                <a:solidFill>
                  <a:srgbClr val="000000"/>
                </a:solidFill>
                <a:effectLst/>
                <a:latin typeface="휴먼명조"/>
              </a:rPr>
              <a:t>&gt;                     </a:t>
            </a:r>
            <a:endParaRPr lang="ko-KR" altLang="en-US">
              <a:effectLst/>
            </a:endParaRPr>
          </a:p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8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7EEA1D20-9A6A-2E2E-1865-1D7F5CDF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9F9CB15F-B4A3-25A3-C60E-DDE624402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03.</a:t>
            </a:r>
            <a:r>
              <a:rPr lang="ko-KR" altLang="en-US">
                <a:solidFill>
                  <a:schemeClr val="tx1"/>
                </a:solidFill>
              </a:rPr>
              <a:t> 성장 전략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98CA271F-F125-3964-0990-DB6667C1A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880353"/>
            <a:ext cx="7806831" cy="3771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●"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>
              <a:buClr>
                <a:srgbClr val="000000"/>
              </a:buClr>
            </a:pPr>
            <a:r>
              <a:rPr lang="ko-KR" altLang="en-US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경쟁사 분석</a:t>
            </a:r>
            <a:endParaRPr lang="en-US" altLang="ko-KR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en-US" altLang="ko-KR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 algn="l">
              <a:buClr>
                <a:schemeClr val="tx1"/>
              </a:buClr>
              <a:buChar char="●"/>
            </a:pPr>
            <a:r>
              <a:rPr lang="en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Wyscout</a:t>
            </a:r>
            <a:r>
              <a:rPr lang="en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en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Instat</a:t>
            </a:r>
            <a:r>
              <a:rPr lang="en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Catapult 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등 글로벌 축구 분석 플랫폼 존재</a:t>
            </a:r>
          </a:p>
          <a:p>
            <a:pPr marL="742950" lvl="1" indent="-285750">
              <a:buClr>
                <a:schemeClr val="tx1"/>
              </a:buClr>
              <a:buChar char="●"/>
            </a:pP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그러나 대부분 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경기력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분석 중심이며 ‘전술 적합성 </a:t>
            </a:r>
            <a:r>
              <a:rPr lang="ko-KR" altLang="en-US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판단’은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부재</a:t>
            </a:r>
            <a:endParaRPr lang="en-US" altLang="ko-KR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457200" algn="l">
              <a:buClr>
                <a:schemeClr val="tx1"/>
              </a:buClr>
            </a:pPr>
            <a:endParaRPr lang="ko-KR" altLang="en-US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114300" indent="0" algn="l">
              <a:buClr>
                <a:schemeClr val="tx1"/>
              </a:buClr>
              <a:buNone/>
            </a:pPr>
            <a:endParaRPr lang="ko-KR" altLang="en-US" sz="12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" name="그림 1" descr="텍스트, 스크린샷, 원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2DC0E7-86E7-A3C8-7D2B-C2E577DD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85" y="2170250"/>
            <a:ext cx="3589770" cy="23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5FE3D5DB-35CF-D35B-5958-BA6EEC64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FDCADD1F-232A-C77C-21C6-0BFDF079A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02" y="17056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</a:rPr>
              <a:t>03.</a:t>
            </a:r>
            <a:r>
              <a:rPr lang="ko-KR" altLang="en-US">
                <a:solidFill>
                  <a:schemeClr val="tx1"/>
                </a:solidFill>
              </a:rPr>
              <a:t> 성장 전략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472DC4CD-B009-8AB8-4173-CF2CAA2C7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280" y="880353"/>
            <a:ext cx="7806831" cy="3771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●"/>
            </a:pP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r>
              <a:rPr lang="ko-KR" altLang="en-US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시장 진입 전략</a:t>
            </a:r>
            <a:endParaRPr lang="en-US" altLang="ko-KR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algn="l">
              <a:buClr>
                <a:schemeClr val="tx1"/>
              </a:buClr>
            </a:pPr>
            <a:endParaRPr lang="en-US" altLang="ko-KR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>
              <a:buClr>
                <a:srgbClr val="000000"/>
              </a:buClr>
              <a:buChar char="●"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아마추어 팀, </a:t>
            </a:r>
            <a:r>
              <a:rPr lang="ko-KR" altLang="en-US" sz="1400" err="1">
                <a:solidFill>
                  <a:srgbClr val="000000"/>
                </a:solidFill>
                <a:latin typeface="맑은 고딕"/>
                <a:ea typeface="맑은 고딕"/>
              </a:rPr>
              <a:t>K</a:t>
            </a:r>
            <a:r>
              <a:rPr lang="ko-KR" altLang="en-US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리그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팀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err="1">
                <a:solidFill>
                  <a:srgbClr val="000000"/>
                </a:solidFill>
                <a:latin typeface="맑은 고딕"/>
                <a:ea typeface="맑은 고딕"/>
              </a:rPr>
              <a:t>고교</a:t>
            </a: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lang="en-US" altLang="ko-KR" sz="1400" err="1">
                <a:solidFill>
                  <a:srgbClr val="000000"/>
                </a:solidFill>
                <a:latin typeface="맑은 고딕"/>
                <a:ea typeface="맑은 고딕"/>
              </a:rPr>
              <a:t>대학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팀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대상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초기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무료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배포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및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리포트</a:t>
            </a:r>
            <a:r>
              <a:rPr lang="en-US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400" i="0" u="none" strike="noStrike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제공</a:t>
            </a:r>
            <a:endParaRPr lang="en-US" altLang="ko-KR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742950" lvl="1" indent="-285750">
              <a:buClr>
                <a:schemeClr val="tx1"/>
              </a:buClr>
              <a:buChar char="●"/>
            </a:pP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후속으로 </a:t>
            </a:r>
            <a:r>
              <a:rPr lang="en" altLang="ko-KR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K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리그 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및 아시아 시장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, 이후 최종적으로 유럽 시장까지</a:t>
            </a:r>
            <a:r>
              <a:rPr lang="ko-KR" altLang="en-US" sz="1400" i="0" u="none" strike="noStrike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확장</a:t>
            </a:r>
            <a:endParaRPr lang="en-US" altLang="ko-KR" sz="14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114300" indent="0" algn="l">
              <a:buClr>
                <a:schemeClr val="tx1"/>
              </a:buClr>
              <a:buNone/>
            </a:pPr>
            <a:endParaRPr lang="ko-KR" altLang="en-US" sz="1200" i="0" u="none" strike="noStrike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" name="그림 1" descr="텍스트, 스크린샷, 도표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7B5A4F-D2F1-D89F-8B8F-AA85D8ED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15" y="2121595"/>
            <a:ext cx="3963275" cy="24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On-screen Show (16:9)</PresentationFormat>
  <Paragraphs>194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선수 전술 적합성  분석 솔루션</vt:lpstr>
      <vt:lpstr>요약</vt:lpstr>
      <vt:lpstr>실현 가능성</vt:lpstr>
      <vt:lpstr>01. 문제 인식</vt:lpstr>
      <vt:lpstr>02. 실현 가능성</vt:lpstr>
      <vt:lpstr>02. 실현 가능성</vt:lpstr>
      <vt:lpstr>02. 실현 가능성</vt:lpstr>
      <vt:lpstr>03. 성장 전략</vt:lpstr>
      <vt:lpstr>03. 성장 전략</vt:lpstr>
      <vt:lpstr>03. 성장 전략</vt:lpstr>
      <vt:lpstr>03. 성장 전략</vt:lpstr>
      <vt:lpstr>04. 팀 구성 소개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차현승</cp:lastModifiedBy>
  <cp:revision>2</cp:revision>
  <dcterms:modified xsi:type="dcterms:W3CDTF">2025-06-06T12:43:21Z</dcterms:modified>
</cp:coreProperties>
</file>