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1"/>
  </p:notesMasterIdLst>
  <p:handoutMasterIdLst>
    <p:handoutMasterId r:id="rId22"/>
  </p:handoutMasterIdLst>
  <p:sldIdLst>
    <p:sldId id="256" r:id="rId5"/>
    <p:sldId id="258" r:id="rId6"/>
    <p:sldId id="260" r:id="rId7"/>
    <p:sldId id="275" r:id="rId8"/>
    <p:sldId id="276" r:id="rId9"/>
    <p:sldId id="264" r:id="rId10"/>
    <p:sldId id="277" r:id="rId11"/>
    <p:sldId id="278" r:id="rId12"/>
    <p:sldId id="279" r:id="rId13"/>
    <p:sldId id="280" r:id="rId14"/>
    <p:sldId id="281" r:id="rId15"/>
    <p:sldId id="282" r:id="rId16"/>
    <p:sldId id="283" r:id="rId17"/>
    <p:sldId id="284" r:id="rId18"/>
    <p:sldId id="285" r:id="rId19"/>
    <p:sldId id="274" r:id="rId20"/>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41" autoAdjust="0"/>
  </p:normalViewPr>
  <p:slideViewPr>
    <p:cSldViewPr snapToGrid="0" snapToObjects="1">
      <p:cViewPr varScale="1">
        <p:scale>
          <a:sx n="118" d="100"/>
          <a:sy n="118" d="100"/>
        </p:scale>
        <p:origin x="322" y="86"/>
      </p:cViewPr>
      <p:guideLst>
        <p:guide orient="horz" pos="2160"/>
        <p:guide pos="3840"/>
      </p:guideLst>
    </p:cSldViewPr>
  </p:slideViewPr>
  <p:notesTextViewPr>
    <p:cViewPr>
      <p:scale>
        <a:sx n="3" d="2"/>
        <a:sy n="3" d="2"/>
      </p:scale>
      <p:origin x="0" y="0"/>
    </p:cViewPr>
  </p:notesTextViewPr>
  <p:notesViewPr>
    <p:cSldViewPr snapToGrid="0" snapToObjects="1">
      <p:cViewPr varScale="1">
        <p:scale>
          <a:sx n="76" d="100"/>
          <a:sy n="76" d="100"/>
        </p:scale>
        <p:origin x="406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B76ED-C686-4E97-9A28-74231B4FDDD1}" type="doc">
      <dgm:prSet loTypeId="urn:microsoft.com/office/officeart/2008/layout/LinedList" loCatId="hierarchy" qsTypeId="urn:microsoft.com/office/officeart/2005/8/quickstyle/simple3" qsCatId="simple" csTypeId="urn:microsoft.com/office/officeart/2005/8/colors/accent1_2" csCatId="accent1" phldr="1"/>
      <dgm:spPr/>
      <dgm:t>
        <a:bodyPr rtlCol="0"/>
        <a:lstStyle/>
        <a:p>
          <a:pPr rtl="0"/>
          <a:endParaRPr lang="en-US"/>
        </a:p>
      </dgm:t>
    </dgm:pt>
    <dgm:pt modelId="{B388C4F7-DD86-40E4-BA83-6838C8E845B2}">
      <dgm:prSet phldrT="[Text]" custT="1"/>
      <dgm:spPr/>
      <dgm:t>
        <a:bodyPr rtlCol="0"/>
        <a:lstStyle/>
        <a:p>
          <a:pPr algn="ctr" rtl="0"/>
          <a:r>
            <a:rPr lang="tr-TR" sz="3200" b="1" noProof="0" dirty="0" smtClean="0"/>
            <a:t>2-Deneysel Metot</a:t>
          </a:r>
          <a:endParaRPr lang="tr-TR" sz="3200" b="1" noProof="0" dirty="0"/>
        </a:p>
      </dgm:t>
    </dgm:pt>
    <dgm:pt modelId="{4F4EFEB2-AE6B-4B4E-A388-E726479684C1}" type="parTrans" cxnId="{FDEC3F6B-F860-4E8B-8B14-455DBFCFBFB4}">
      <dgm:prSet/>
      <dgm:spPr/>
      <dgm:t>
        <a:bodyPr rtlCol="0"/>
        <a:lstStyle/>
        <a:p>
          <a:pPr algn="ctr" rtl="0"/>
          <a:endParaRPr lang="tr-TR" sz="1800" noProof="0" dirty="0"/>
        </a:p>
      </dgm:t>
    </dgm:pt>
    <dgm:pt modelId="{BEE196C3-EEB3-4935-976F-A713EF603EEA}" type="sibTrans" cxnId="{FDEC3F6B-F860-4E8B-8B14-455DBFCFBFB4}">
      <dgm:prSet/>
      <dgm:spPr/>
      <dgm:t>
        <a:bodyPr rtlCol="0"/>
        <a:lstStyle/>
        <a:p>
          <a:pPr algn="ctr" rtl="0"/>
          <a:endParaRPr lang="tr-TR" sz="1800" noProof="0" dirty="0"/>
        </a:p>
      </dgm:t>
    </dgm:pt>
    <dgm:pt modelId="{B5384898-485B-4CB3-A93A-E31B071CEAE7}">
      <dgm:prSet phldrT="[Text]" custT="1"/>
      <dgm:spPr/>
      <dgm:t>
        <a:bodyPr rtlCol="0"/>
        <a:lstStyle/>
        <a:p>
          <a:pPr algn="ctr" rtl="0"/>
          <a:r>
            <a:rPr lang="tr-TR" sz="2000" b="1" noProof="0" dirty="0" smtClean="0"/>
            <a:t>Veri Kümesi</a:t>
          </a:r>
          <a:endParaRPr lang="tr-TR" sz="2000" b="1" noProof="0" dirty="0"/>
        </a:p>
      </dgm:t>
    </dgm:pt>
    <dgm:pt modelId="{0BAC3572-2A07-49B9-BA75-CDA84A8F9269}" type="parTrans" cxnId="{B6811C21-0574-4BBA-8C42-0E4465BE2E68}">
      <dgm:prSet/>
      <dgm:spPr/>
      <dgm:t>
        <a:bodyPr/>
        <a:lstStyle/>
        <a:p>
          <a:pPr algn="ctr"/>
          <a:endParaRPr lang="tr-TR" sz="1800"/>
        </a:p>
      </dgm:t>
    </dgm:pt>
    <dgm:pt modelId="{7D8496D7-0308-43E2-B964-73A10F47151A}" type="sibTrans" cxnId="{B6811C21-0574-4BBA-8C42-0E4465BE2E68}">
      <dgm:prSet/>
      <dgm:spPr/>
      <dgm:t>
        <a:bodyPr/>
        <a:lstStyle/>
        <a:p>
          <a:pPr algn="ctr"/>
          <a:endParaRPr lang="tr-TR" sz="1800"/>
        </a:p>
      </dgm:t>
    </dgm:pt>
    <dgm:pt modelId="{9191B495-B0B5-4A25-9A6F-55E1B5E0E679}">
      <dgm:prSet phldrT="[Text]" custT="1"/>
      <dgm:spPr/>
      <dgm:t>
        <a:bodyPr rtlCol="0"/>
        <a:lstStyle/>
        <a:p>
          <a:pPr algn="ctr" rtl="0"/>
          <a:r>
            <a:rPr lang="tr-TR" sz="2000" b="1" noProof="0" dirty="0" smtClean="0"/>
            <a:t>Yöntemler</a:t>
          </a:r>
          <a:endParaRPr lang="tr-TR" sz="2000" b="1" noProof="0" dirty="0"/>
        </a:p>
      </dgm:t>
    </dgm:pt>
    <dgm:pt modelId="{C07A804F-B2C7-4C40-A7B3-36ACB5408F72}" type="parTrans" cxnId="{478F77FE-451D-4713-8223-026666705CAB}">
      <dgm:prSet/>
      <dgm:spPr/>
      <dgm:t>
        <a:bodyPr/>
        <a:lstStyle/>
        <a:p>
          <a:pPr algn="ctr"/>
          <a:endParaRPr lang="tr-TR" sz="1800"/>
        </a:p>
      </dgm:t>
    </dgm:pt>
    <dgm:pt modelId="{F457A3BC-A430-4B07-BD77-4CA3415F049C}" type="sibTrans" cxnId="{478F77FE-451D-4713-8223-026666705CAB}">
      <dgm:prSet/>
      <dgm:spPr/>
      <dgm:t>
        <a:bodyPr/>
        <a:lstStyle/>
        <a:p>
          <a:pPr algn="ctr"/>
          <a:endParaRPr lang="tr-TR" sz="1800"/>
        </a:p>
      </dgm:t>
    </dgm:pt>
    <dgm:pt modelId="{BF72751B-549D-4751-8201-646E47B09967}">
      <dgm:prSet phldrT="[Text]" custT="1"/>
      <dgm:spPr/>
      <dgm:t>
        <a:bodyPr rtlCol="0"/>
        <a:lstStyle/>
        <a:p>
          <a:pPr algn="ctr" rtl="0"/>
          <a:r>
            <a:rPr lang="tr-TR" sz="2000" b="1" noProof="0" dirty="0" err="1" smtClean="0"/>
            <a:t>Histogram</a:t>
          </a:r>
          <a:r>
            <a:rPr lang="tr-TR" sz="2000" b="1" noProof="0" dirty="0" smtClean="0"/>
            <a:t> Germe</a:t>
          </a:r>
          <a:endParaRPr lang="tr-TR" sz="2000" b="1" noProof="0" dirty="0"/>
        </a:p>
      </dgm:t>
    </dgm:pt>
    <dgm:pt modelId="{9C719574-84BA-4BCD-99A8-F5E428745EA7}" type="parTrans" cxnId="{BF9EFE55-750B-4246-9D02-9A86F4D1CBE2}">
      <dgm:prSet/>
      <dgm:spPr/>
      <dgm:t>
        <a:bodyPr/>
        <a:lstStyle/>
        <a:p>
          <a:pPr algn="ctr"/>
          <a:endParaRPr lang="tr-TR" sz="1800"/>
        </a:p>
      </dgm:t>
    </dgm:pt>
    <dgm:pt modelId="{9D3D3090-5D1C-4D28-9EDF-30294CD62DA2}" type="sibTrans" cxnId="{BF9EFE55-750B-4246-9D02-9A86F4D1CBE2}">
      <dgm:prSet/>
      <dgm:spPr/>
      <dgm:t>
        <a:bodyPr/>
        <a:lstStyle/>
        <a:p>
          <a:pPr algn="ctr"/>
          <a:endParaRPr lang="tr-TR" sz="1800"/>
        </a:p>
      </dgm:t>
    </dgm:pt>
    <dgm:pt modelId="{E41F718C-AC9D-48E6-85E4-FED1F16F299B}">
      <dgm:prSet phldrT="[Text]" custT="1"/>
      <dgm:spPr/>
      <dgm:t>
        <a:bodyPr rtlCol="0"/>
        <a:lstStyle/>
        <a:p>
          <a:pPr algn="ctr" rtl="0"/>
          <a:r>
            <a:rPr lang="tr-TR" sz="2000" b="1" noProof="0" dirty="0" err="1" smtClean="0"/>
            <a:t>Histogram</a:t>
          </a:r>
          <a:r>
            <a:rPr lang="tr-TR" sz="2000" b="1" baseline="0" noProof="0" dirty="0" smtClean="0"/>
            <a:t> Eşitleme</a:t>
          </a:r>
          <a:endParaRPr lang="tr-TR" sz="2000" b="1" noProof="0" dirty="0"/>
        </a:p>
      </dgm:t>
    </dgm:pt>
    <dgm:pt modelId="{2A00DDF9-28B6-4FCA-A070-C5DA78CCBADC}" type="parTrans" cxnId="{4CA18325-A799-4A8A-AFE6-6B5FAADF9F38}">
      <dgm:prSet/>
      <dgm:spPr/>
      <dgm:t>
        <a:bodyPr/>
        <a:lstStyle/>
        <a:p>
          <a:pPr algn="ctr"/>
          <a:endParaRPr lang="tr-TR" sz="1800"/>
        </a:p>
      </dgm:t>
    </dgm:pt>
    <dgm:pt modelId="{7E175ECA-B8E8-4A9F-B7C2-B55656E7F220}" type="sibTrans" cxnId="{4CA18325-A799-4A8A-AFE6-6B5FAADF9F38}">
      <dgm:prSet/>
      <dgm:spPr/>
      <dgm:t>
        <a:bodyPr/>
        <a:lstStyle/>
        <a:p>
          <a:pPr algn="ctr"/>
          <a:endParaRPr lang="tr-TR" sz="1800"/>
        </a:p>
      </dgm:t>
    </dgm:pt>
    <dgm:pt modelId="{6F0F7037-5769-4EA7-A040-AE6E65F8E8E9}">
      <dgm:prSet phldrT="[Text]" custT="1"/>
      <dgm:spPr/>
      <dgm:t>
        <a:bodyPr rtlCol="0"/>
        <a:lstStyle/>
        <a:p>
          <a:pPr algn="ctr" rtl="0"/>
          <a:r>
            <a:rPr lang="tr-TR" sz="2000" b="1" noProof="0" dirty="0" smtClean="0"/>
            <a:t>Gözeneklerin Otomatik Olarak Belirlenmesi</a:t>
          </a:r>
          <a:endParaRPr lang="tr-TR" sz="2000" b="1" noProof="0" dirty="0"/>
        </a:p>
      </dgm:t>
    </dgm:pt>
    <dgm:pt modelId="{A96BBAEC-AA30-44F3-90C8-92E408C1A150}" type="parTrans" cxnId="{6A2F238E-CAE2-42AE-A29E-0CD50DC226B1}">
      <dgm:prSet/>
      <dgm:spPr/>
      <dgm:t>
        <a:bodyPr/>
        <a:lstStyle/>
        <a:p>
          <a:pPr algn="ctr"/>
          <a:endParaRPr lang="tr-TR" sz="1800"/>
        </a:p>
      </dgm:t>
    </dgm:pt>
    <dgm:pt modelId="{D22E06ED-7E7C-4A0B-BB41-9DBC079EC17E}" type="sibTrans" cxnId="{6A2F238E-CAE2-42AE-A29E-0CD50DC226B1}">
      <dgm:prSet/>
      <dgm:spPr/>
      <dgm:t>
        <a:bodyPr/>
        <a:lstStyle/>
        <a:p>
          <a:pPr algn="ctr"/>
          <a:endParaRPr lang="tr-TR" sz="1800"/>
        </a:p>
      </dgm:t>
    </dgm:pt>
    <dgm:pt modelId="{536FC303-9504-44A1-AAA7-F8B8F3C1D614}">
      <dgm:prSet phldrT="[Text]" custT="1"/>
      <dgm:spPr/>
      <dgm:t>
        <a:bodyPr/>
        <a:lstStyle/>
        <a:p>
          <a:pPr algn="ctr" rtl="0"/>
          <a:r>
            <a:rPr lang="tr-TR" sz="2000" b="1" noProof="0" dirty="0" smtClean="0"/>
            <a:t>Bağlantılı Bileşen Etiketleme ile Gözenek Etiketleme</a:t>
          </a:r>
          <a:endParaRPr lang="tr-TR" sz="2000" b="1" noProof="0" dirty="0"/>
        </a:p>
      </dgm:t>
    </dgm:pt>
    <dgm:pt modelId="{114AFF80-3DF1-4724-9FE0-0743634EDE41}" type="parTrans" cxnId="{DA8FE4BF-7596-4A01-9A27-55303B9F4C77}">
      <dgm:prSet/>
      <dgm:spPr/>
      <dgm:t>
        <a:bodyPr/>
        <a:lstStyle/>
        <a:p>
          <a:pPr algn="ctr"/>
          <a:endParaRPr lang="tr-TR" sz="1800"/>
        </a:p>
      </dgm:t>
    </dgm:pt>
    <dgm:pt modelId="{9E0D0A87-8ED9-4E1E-933D-1DD1A3A4A4A1}" type="sibTrans" cxnId="{DA8FE4BF-7596-4A01-9A27-55303B9F4C77}">
      <dgm:prSet/>
      <dgm:spPr/>
      <dgm:t>
        <a:bodyPr/>
        <a:lstStyle/>
        <a:p>
          <a:pPr algn="ctr"/>
          <a:endParaRPr lang="tr-TR" sz="1800"/>
        </a:p>
      </dgm:t>
    </dgm:pt>
    <dgm:pt modelId="{26DC4C5D-34D9-4D01-9FB2-822D91EF7E03}">
      <dgm:prSet phldrT="[Text]" custT="1"/>
      <dgm:spPr/>
      <dgm:t>
        <a:bodyPr rtlCol="0"/>
        <a:lstStyle/>
        <a:p>
          <a:pPr algn="ctr" rtl="0"/>
          <a:r>
            <a:rPr lang="tr-TR" sz="2000" b="1" noProof="0" dirty="0" smtClean="0"/>
            <a:t>Gözeneklerin Büyüklüklerine Göre Sınıflandırılması</a:t>
          </a:r>
          <a:endParaRPr lang="tr-TR" sz="2000" b="1" noProof="0" dirty="0"/>
        </a:p>
      </dgm:t>
    </dgm:pt>
    <dgm:pt modelId="{E3A87CC9-587B-4BB2-89E6-DA7F3BEB6203}" type="parTrans" cxnId="{C4BE750C-99FE-4038-B0F2-257C042BADDF}">
      <dgm:prSet/>
      <dgm:spPr/>
      <dgm:t>
        <a:bodyPr/>
        <a:lstStyle/>
        <a:p>
          <a:pPr algn="ctr"/>
          <a:endParaRPr lang="tr-TR" sz="1800"/>
        </a:p>
      </dgm:t>
    </dgm:pt>
    <dgm:pt modelId="{8DED468D-8726-4FD6-A4AA-6D3C5B96A9D5}" type="sibTrans" cxnId="{C4BE750C-99FE-4038-B0F2-257C042BADDF}">
      <dgm:prSet/>
      <dgm:spPr/>
      <dgm:t>
        <a:bodyPr/>
        <a:lstStyle/>
        <a:p>
          <a:pPr algn="ctr"/>
          <a:endParaRPr lang="tr-TR" sz="1800"/>
        </a:p>
      </dgm:t>
    </dgm:pt>
    <dgm:pt modelId="{BAAD2FDD-EDF2-4982-BDAB-3513AE9D0385}">
      <dgm:prSet custT="1"/>
      <dgm:spPr/>
      <dgm:t>
        <a:bodyPr/>
        <a:lstStyle/>
        <a:p>
          <a:pPr algn="ctr"/>
          <a:r>
            <a:rPr lang="tr-TR" sz="2000" b="1" dirty="0" smtClean="0"/>
            <a:t>ZSI Başarım İndeksinin Belirlenmesi </a:t>
          </a:r>
          <a:endParaRPr lang="tr-TR" sz="2000" b="1" dirty="0"/>
        </a:p>
      </dgm:t>
    </dgm:pt>
    <dgm:pt modelId="{653C56F3-0768-4BC6-83BE-B194C91A5136}" type="parTrans" cxnId="{5EBA6EE0-4DA3-4569-8731-A5394A8CACB3}">
      <dgm:prSet/>
      <dgm:spPr/>
      <dgm:t>
        <a:bodyPr/>
        <a:lstStyle/>
        <a:p>
          <a:pPr algn="ctr"/>
          <a:endParaRPr lang="tr-TR" sz="1800"/>
        </a:p>
      </dgm:t>
    </dgm:pt>
    <dgm:pt modelId="{37DC436B-5DDC-4EAE-ACF5-75DC8B9FD1FB}" type="sibTrans" cxnId="{5EBA6EE0-4DA3-4569-8731-A5394A8CACB3}">
      <dgm:prSet/>
      <dgm:spPr/>
      <dgm:t>
        <a:bodyPr/>
        <a:lstStyle/>
        <a:p>
          <a:pPr algn="ctr"/>
          <a:endParaRPr lang="tr-TR" sz="1800"/>
        </a:p>
      </dgm:t>
    </dgm:pt>
    <dgm:pt modelId="{E780BA64-E965-4E9B-8A76-2EA64FA990CA}">
      <dgm:prSet custT="1"/>
      <dgm:spPr/>
      <dgm:t>
        <a:bodyPr/>
        <a:lstStyle/>
        <a:p>
          <a:pPr algn="ctr"/>
          <a:r>
            <a:rPr lang="tr-TR" sz="2000" b="1" dirty="0" smtClean="0"/>
            <a:t>Geliştirilen </a:t>
          </a:r>
          <a:r>
            <a:rPr lang="tr-TR" sz="2000" b="1" dirty="0" err="1" smtClean="0"/>
            <a:t>Arayüz</a:t>
          </a:r>
          <a:r>
            <a:rPr lang="tr-TR" sz="2000" b="1" dirty="0" smtClean="0"/>
            <a:t> Programı </a:t>
          </a:r>
          <a:endParaRPr lang="tr-TR" sz="2000" b="1" dirty="0"/>
        </a:p>
      </dgm:t>
    </dgm:pt>
    <dgm:pt modelId="{3B22FE26-09D7-43F2-83F8-939133AA4D05}" type="parTrans" cxnId="{64EE50AE-A79A-47DB-8042-02FE18BC443D}">
      <dgm:prSet/>
      <dgm:spPr/>
      <dgm:t>
        <a:bodyPr/>
        <a:lstStyle/>
        <a:p>
          <a:pPr algn="ctr"/>
          <a:endParaRPr lang="tr-TR" sz="1800"/>
        </a:p>
      </dgm:t>
    </dgm:pt>
    <dgm:pt modelId="{F9F5243F-4994-4518-B726-F69F402F175F}" type="sibTrans" cxnId="{64EE50AE-A79A-47DB-8042-02FE18BC443D}">
      <dgm:prSet/>
      <dgm:spPr/>
      <dgm:t>
        <a:bodyPr/>
        <a:lstStyle/>
        <a:p>
          <a:pPr algn="ctr"/>
          <a:endParaRPr lang="tr-TR" sz="1800"/>
        </a:p>
      </dgm:t>
    </dgm:pt>
    <dgm:pt modelId="{3679D4F3-0CFC-4F62-B5F5-0460CC2FD1C6}" type="pres">
      <dgm:prSet presAssocID="{BE5B76ED-C686-4E97-9A28-74231B4FDDD1}" presName="vert0" presStyleCnt="0">
        <dgm:presLayoutVars>
          <dgm:dir/>
          <dgm:animOne val="branch"/>
          <dgm:animLvl val="lvl"/>
        </dgm:presLayoutVars>
      </dgm:prSet>
      <dgm:spPr/>
      <dgm:t>
        <a:bodyPr/>
        <a:lstStyle/>
        <a:p>
          <a:endParaRPr lang="tr-TR"/>
        </a:p>
      </dgm:t>
    </dgm:pt>
    <dgm:pt modelId="{05575B69-0536-4C04-8C12-2BB1CF47B857}" type="pres">
      <dgm:prSet presAssocID="{B388C4F7-DD86-40E4-BA83-6838C8E845B2}" presName="thickLine" presStyleLbl="alignNode1" presStyleIdx="0" presStyleCnt="10"/>
      <dgm:spPr/>
    </dgm:pt>
    <dgm:pt modelId="{6567B9CF-FC41-46E0-91C2-C98B3AA699B7}" type="pres">
      <dgm:prSet presAssocID="{B388C4F7-DD86-40E4-BA83-6838C8E845B2}" presName="horz1" presStyleCnt="0"/>
      <dgm:spPr/>
    </dgm:pt>
    <dgm:pt modelId="{669A547E-CAEC-42F5-9C57-DD69FE6B2E22}" type="pres">
      <dgm:prSet presAssocID="{B388C4F7-DD86-40E4-BA83-6838C8E845B2}" presName="tx1" presStyleLbl="revTx" presStyleIdx="0" presStyleCnt="10"/>
      <dgm:spPr/>
      <dgm:t>
        <a:bodyPr/>
        <a:lstStyle/>
        <a:p>
          <a:endParaRPr lang="tr-TR"/>
        </a:p>
      </dgm:t>
    </dgm:pt>
    <dgm:pt modelId="{23B85E0B-5F09-4F7C-A089-907A0EC192F9}" type="pres">
      <dgm:prSet presAssocID="{B388C4F7-DD86-40E4-BA83-6838C8E845B2}" presName="vert1" presStyleCnt="0"/>
      <dgm:spPr/>
    </dgm:pt>
    <dgm:pt modelId="{0CF8FD8C-D682-47DA-8E52-E2DD5C8EA636}" type="pres">
      <dgm:prSet presAssocID="{B5384898-485B-4CB3-A93A-E31B071CEAE7}" presName="thickLine" presStyleLbl="alignNode1" presStyleIdx="1" presStyleCnt="10"/>
      <dgm:spPr/>
    </dgm:pt>
    <dgm:pt modelId="{FA667D04-F07C-4DFB-B53F-0E538E2AE082}" type="pres">
      <dgm:prSet presAssocID="{B5384898-485B-4CB3-A93A-E31B071CEAE7}" presName="horz1" presStyleCnt="0"/>
      <dgm:spPr/>
    </dgm:pt>
    <dgm:pt modelId="{0E4138C2-79E5-4A39-B7D5-280ACAA9ACBD}" type="pres">
      <dgm:prSet presAssocID="{B5384898-485B-4CB3-A93A-E31B071CEAE7}" presName="tx1" presStyleLbl="revTx" presStyleIdx="1" presStyleCnt="10"/>
      <dgm:spPr/>
      <dgm:t>
        <a:bodyPr/>
        <a:lstStyle/>
        <a:p>
          <a:endParaRPr lang="tr-TR"/>
        </a:p>
      </dgm:t>
    </dgm:pt>
    <dgm:pt modelId="{AF597E70-BEC0-48DD-83CA-30E0A6978E44}" type="pres">
      <dgm:prSet presAssocID="{B5384898-485B-4CB3-A93A-E31B071CEAE7}" presName="vert1" presStyleCnt="0"/>
      <dgm:spPr/>
    </dgm:pt>
    <dgm:pt modelId="{E58FF8E4-1C70-4F93-B2CF-8010B15A5E20}" type="pres">
      <dgm:prSet presAssocID="{9191B495-B0B5-4A25-9A6F-55E1B5E0E679}" presName="thickLine" presStyleLbl="alignNode1" presStyleIdx="2" presStyleCnt="10"/>
      <dgm:spPr/>
    </dgm:pt>
    <dgm:pt modelId="{7AC8A2FD-D724-4B83-84D5-61C5CDA7F423}" type="pres">
      <dgm:prSet presAssocID="{9191B495-B0B5-4A25-9A6F-55E1B5E0E679}" presName="horz1" presStyleCnt="0"/>
      <dgm:spPr/>
    </dgm:pt>
    <dgm:pt modelId="{20A64A15-4CCC-4FBE-83A9-B50D570E86AE}" type="pres">
      <dgm:prSet presAssocID="{9191B495-B0B5-4A25-9A6F-55E1B5E0E679}" presName="tx1" presStyleLbl="revTx" presStyleIdx="2" presStyleCnt="10"/>
      <dgm:spPr/>
      <dgm:t>
        <a:bodyPr/>
        <a:lstStyle/>
        <a:p>
          <a:endParaRPr lang="tr-TR"/>
        </a:p>
      </dgm:t>
    </dgm:pt>
    <dgm:pt modelId="{BBE40AF1-CBAB-4A95-B8F2-C224F93ABDAA}" type="pres">
      <dgm:prSet presAssocID="{9191B495-B0B5-4A25-9A6F-55E1B5E0E679}" presName="vert1" presStyleCnt="0"/>
      <dgm:spPr/>
    </dgm:pt>
    <dgm:pt modelId="{4AE8EA9C-99B3-4CE9-A3D2-6A319E3CACA8}" type="pres">
      <dgm:prSet presAssocID="{BF72751B-549D-4751-8201-646E47B09967}" presName="thickLine" presStyleLbl="alignNode1" presStyleIdx="3" presStyleCnt="10"/>
      <dgm:spPr/>
    </dgm:pt>
    <dgm:pt modelId="{47281A7A-22F0-4AE6-A1FE-435BA404FFCF}" type="pres">
      <dgm:prSet presAssocID="{BF72751B-549D-4751-8201-646E47B09967}" presName="horz1" presStyleCnt="0"/>
      <dgm:spPr/>
    </dgm:pt>
    <dgm:pt modelId="{40037C7E-E774-4F90-B6A1-52AFBE3E416E}" type="pres">
      <dgm:prSet presAssocID="{BF72751B-549D-4751-8201-646E47B09967}" presName="tx1" presStyleLbl="revTx" presStyleIdx="3" presStyleCnt="10"/>
      <dgm:spPr/>
      <dgm:t>
        <a:bodyPr/>
        <a:lstStyle/>
        <a:p>
          <a:endParaRPr lang="tr-TR"/>
        </a:p>
      </dgm:t>
    </dgm:pt>
    <dgm:pt modelId="{BC862393-4B58-474F-8393-3B6FB70854D4}" type="pres">
      <dgm:prSet presAssocID="{BF72751B-549D-4751-8201-646E47B09967}" presName="vert1" presStyleCnt="0"/>
      <dgm:spPr/>
    </dgm:pt>
    <dgm:pt modelId="{AC657B7B-72A2-4184-BB07-583D64E1F4AF}" type="pres">
      <dgm:prSet presAssocID="{E41F718C-AC9D-48E6-85E4-FED1F16F299B}" presName="thickLine" presStyleLbl="alignNode1" presStyleIdx="4" presStyleCnt="10"/>
      <dgm:spPr/>
    </dgm:pt>
    <dgm:pt modelId="{FC778293-3C44-445E-B108-66FD011214A4}" type="pres">
      <dgm:prSet presAssocID="{E41F718C-AC9D-48E6-85E4-FED1F16F299B}" presName="horz1" presStyleCnt="0"/>
      <dgm:spPr/>
    </dgm:pt>
    <dgm:pt modelId="{2292634C-C017-4EC4-A17C-159AD219661A}" type="pres">
      <dgm:prSet presAssocID="{E41F718C-AC9D-48E6-85E4-FED1F16F299B}" presName="tx1" presStyleLbl="revTx" presStyleIdx="4" presStyleCnt="10"/>
      <dgm:spPr/>
      <dgm:t>
        <a:bodyPr/>
        <a:lstStyle/>
        <a:p>
          <a:endParaRPr lang="tr-TR"/>
        </a:p>
      </dgm:t>
    </dgm:pt>
    <dgm:pt modelId="{8B222F93-5720-4255-9DA4-3D0DDD50472A}" type="pres">
      <dgm:prSet presAssocID="{E41F718C-AC9D-48E6-85E4-FED1F16F299B}" presName="vert1" presStyleCnt="0"/>
      <dgm:spPr/>
    </dgm:pt>
    <dgm:pt modelId="{B386BB97-69EE-4200-B9CD-DFF652E622E3}" type="pres">
      <dgm:prSet presAssocID="{6F0F7037-5769-4EA7-A040-AE6E65F8E8E9}" presName="thickLine" presStyleLbl="alignNode1" presStyleIdx="5" presStyleCnt="10"/>
      <dgm:spPr/>
    </dgm:pt>
    <dgm:pt modelId="{924541BB-0279-417E-810D-220C6E533CFC}" type="pres">
      <dgm:prSet presAssocID="{6F0F7037-5769-4EA7-A040-AE6E65F8E8E9}" presName="horz1" presStyleCnt="0"/>
      <dgm:spPr/>
    </dgm:pt>
    <dgm:pt modelId="{E218233B-720E-450F-AAAD-6D6C47B43EC1}" type="pres">
      <dgm:prSet presAssocID="{6F0F7037-5769-4EA7-A040-AE6E65F8E8E9}" presName="tx1" presStyleLbl="revTx" presStyleIdx="5" presStyleCnt="10"/>
      <dgm:spPr/>
      <dgm:t>
        <a:bodyPr/>
        <a:lstStyle/>
        <a:p>
          <a:endParaRPr lang="tr-TR"/>
        </a:p>
      </dgm:t>
    </dgm:pt>
    <dgm:pt modelId="{A6812125-E6F6-426C-AB08-53CA85D3ACB4}" type="pres">
      <dgm:prSet presAssocID="{6F0F7037-5769-4EA7-A040-AE6E65F8E8E9}" presName="vert1" presStyleCnt="0"/>
      <dgm:spPr/>
    </dgm:pt>
    <dgm:pt modelId="{8B49136B-0E94-4EDA-A199-A6469BB0D1AD}" type="pres">
      <dgm:prSet presAssocID="{536FC303-9504-44A1-AAA7-F8B8F3C1D614}" presName="thickLine" presStyleLbl="alignNode1" presStyleIdx="6" presStyleCnt="10"/>
      <dgm:spPr/>
    </dgm:pt>
    <dgm:pt modelId="{5764B964-12C6-4A62-8519-DF8E38D849AF}" type="pres">
      <dgm:prSet presAssocID="{536FC303-9504-44A1-AAA7-F8B8F3C1D614}" presName="horz1" presStyleCnt="0"/>
      <dgm:spPr/>
    </dgm:pt>
    <dgm:pt modelId="{A77BA4E9-6AB4-4CE2-8507-D5E34C2853C6}" type="pres">
      <dgm:prSet presAssocID="{536FC303-9504-44A1-AAA7-F8B8F3C1D614}" presName="tx1" presStyleLbl="revTx" presStyleIdx="6" presStyleCnt="10"/>
      <dgm:spPr/>
      <dgm:t>
        <a:bodyPr/>
        <a:lstStyle/>
        <a:p>
          <a:endParaRPr lang="tr-TR"/>
        </a:p>
      </dgm:t>
    </dgm:pt>
    <dgm:pt modelId="{5AA55A16-E126-45B1-BD31-6F96099819B2}" type="pres">
      <dgm:prSet presAssocID="{536FC303-9504-44A1-AAA7-F8B8F3C1D614}" presName="vert1" presStyleCnt="0"/>
      <dgm:spPr/>
    </dgm:pt>
    <dgm:pt modelId="{9F88ED06-7DC7-422F-9C23-7DF025D3703B}" type="pres">
      <dgm:prSet presAssocID="{26DC4C5D-34D9-4D01-9FB2-822D91EF7E03}" presName="thickLine" presStyleLbl="alignNode1" presStyleIdx="7" presStyleCnt="10"/>
      <dgm:spPr/>
    </dgm:pt>
    <dgm:pt modelId="{EF334545-DFAA-4B3E-9A66-7A5E09EAAC34}" type="pres">
      <dgm:prSet presAssocID="{26DC4C5D-34D9-4D01-9FB2-822D91EF7E03}" presName="horz1" presStyleCnt="0"/>
      <dgm:spPr/>
    </dgm:pt>
    <dgm:pt modelId="{F67613F1-BB4C-4067-999D-64F1A2AC9D72}" type="pres">
      <dgm:prSet presAssocID="{26DC4C5D-34D9-4D01-9FB2-822D91EF7E03}" presName="tx1" presStyleLbl="revTx" presStyleIdx="7" presStyleCnt="10"/>
      <dgm:spPr/>
      <dgm:t>
        <a:bodyPr/>
        <a:lstStyle/>
        <a:p>
          <a:endParaRPr lang="tr-TR"/>
        </a:p>
      </dgm:t>
    </dgm:pt>
    <dgm:pt modelId="{5E619DF4-3A77-47DE-94BB-CAA5AF996868}" type="pres">
      <dgm:prSet presAssocID="{26DC4C5D-34D9-4D01-9FB2-822D91EF7E03}" presName="vert1" presStyleCnt="0"/>
      <dgm:spPr/>
    </dgm:pt>
    <dgm:pt modelId="{B39757ED-5F8A-41D6-8EA0-BEB83BCF8A45}" type="pres">
      <dgm:prSet presAssocID="{BAAD2FDD-EDF2-4982-BDAB-3513AE9D0385}" presName="thickLine" presStyleLbl="alignNode1" presStyleIdx="8" presStyleCnt="10"/>
      <dgm:spPr/>
    </dgm:pt>
    <dgm:pt modelId="{5D14FAFC-2136-4E2F-B03C-B9E407D4BDC8}" type="pres">
      <dgm:prSet presAssocID="{BAAD2FDD-EDF2-4982-BDAB-3513AE9D0385}" presName="horz1" presStyleCnt="0"/>
      <dgm:spPr/>
    </dgm:pt>
    <dgm:pt modelId="{28E39F77-0851-44E3-B815-5211E9B18D33}" type="pres">
      <dgm:prSet presAssocID="{BAAD2FDD-EDF2-4982-BDAB-3513AE9D0385}" presName="tx1" presStyleLbl="revTx" presStyleIdx="8" presStyleCnt="10"/>
      <dgm:spPr/>
      <dgm:t>
        <a:bodyPr/>
        <a:lstStyle/>
        <a:p>
          <a:endParaRPr lang="tr-TR"/>
        </a:p>
      </dgm:t>
    </dgm:pt>
    <dgm:pt modelId="{3EC08B72-DAA6-47D1-BC0C-8DE53DD06D8E}" type="pres">
      <dgm:prSet presAssocID="{BAAD2FDD-EDF2-4982-BDAB-3513AE9D0385}" presName="vert1" presStyleCnt="0"/>
      <dgm:spPr/>
    </dgm:pt>
    <dgm:pt modelId="{4172D635-CB9E-4F11-A98B-7127AB4D5E9A}" type="pres">
      <dgm:prSet presAssocID="{E780BA64-E965-4E9B-8A76-2EA64FA990CA}" presName="thickLine" presStyleLbl="alignNode1" presStyleIdx="9" presStyleCnt="10"/>
      <dgm:spPr/>
    </dgm:pt>
    <dgm:pt modelId="{9742879B-2806-4ED6-815A-D7194D8F55EA}" type="pres">
      <dgm:prSet presAssocID="{E780BA64-E965-4E9B-8A76-2EA64FA990CA}" presName="horz1" presStyleCnt="0"/>
      <dgm:spPr/>
    </dgm:pt>
    <dgm:pt modelId="{C0178449-C299-4273-94EA-7AC43C68ED7C}" type="pres">
      <dgm:prSet presAssocID="{E780BA64-E965-4E9B-8A76-2EA64FA990CA}" presName="tx1" presStyleLbl="revTx" presStyleIdx="9" presStyleCnt="10"/>
      <dgm:spPr/>
      <dgm:t>
        <a:bodyPr/>
        <a:lstStyle/>
        <a:p>
          <a:endParaRPr lang="tr-TR"/>
        </a:p>
      </dgm:t>
    </dgm:pt>
    <dgm:pt modelId="{ED267A55-CA61-436F-9255-3FCBBC615EE0}" type="pres">
      <dgm:prSet presAssocID="{E780BA64-E965-4E9B-8A76-2EA64FA990CA}" presName="vert1" presStyleCnt="0"/>
      <dgm:spPr/>
    </dgm:pt>
  </dgm:ptLst>
  <dgm:cxnLst>
    <dgm:cxn modelId="{5EBA6EE0-4DA3-4569-8731-A5394A8CACB3}" srcId="{BE5B76ED-C686-4E97-9A28-74231B4FDDD1}" destId="{BAAD2FDD-EDF2-4982-BDAB-3513AE9D0385}" srcOrd="8" destOrd="0" parTransId="{653C56F3-0768-4BC6-83BE-B194C91A5136}" sibTransId="{37DC436B-5DDC-4EAE-ACF5-75DC8B9FD1FB}"/>
    <dgm:cxn modelId="{64EE50AE-A79A-47DB-8042-02FE18BC443D}" srcId="{BE5B76ED-C686-4E97-9A28-74231B4FDDD1}" destId="{E780BA64-E965-4E9B-8A76-2EA64FA990CA}" srcOrd="9" destOrd="0" parTransId="{3B22FE26-09D7-43F2-83F8-939133AA4D05}" sibTransId="{F9F5243F-4994-4518-B726-F69F402F175F}"/>
    <dgm:cxn modelId="{F19F02D5-6E92-4B8B-A75D-CD1E0D30160C}" type="presOf" srcId="{536FC303-9504-44A1-AAA7-F8B8F3C1D614}" destId="{A77BA4E9-6AB4-4CE2-8507-D5E34C2853C6}" srcOrd="0" destOrd="0" presId="urn:microsoft.com/office/officeart/2008/layout/LinedList"/>
    <dgm:cxn modelId="{DA8FE4BF-7596-4A01-9A27-55303B9F4C77}" srcId="{BE5B76ED-C686-4E97-9A28-74231B4FDDD1}" destId="{536FC303-9504-44A1-AAA7-F8B8F3C1D614}" srcOrd="6" destOrd="0" parTransId="{114AFF80-3DF1-4724-9FE0-0743634EDE41}" sibTransId="{9E0D0A87-8ED9-4E1E-933D-1DD1A3A4A4A1}"/>
    <dgm:cxn modelId="{EDD4F4DF-E28B-4E6C-A6D8-DD4F90CECAC2}" type="presOf" srcId="{BE5B76ED-C686-4E97-9A28-74231B4FDDD1}" destId="{3679D4F3-0CFC-4F62-B5F5-0460CC2FD1C6}" srcOrd="0" destOrd="0" presId="urn:microsoft.com/office/officeart/2008/layout/LinedList"/>
    <dgm:cxn modelId="{7883F4B0-CC20-4B9C-83DB-F0DF19E35A64}" type="presOf" srcId="{26DC4C5D-34D9-4D01-9FB2-822D91EF7E03}" destId="{F67613F1-BB4C-4067-999D-64F1A2AC9D72}" srcOrd="0" destOrd="0" presId="urn:microsoft.com/office/officeart/2008/layout/LinedList"/>
    <dgm:cxn modelId="{8EA1D89D-C59E-4B3B-8082-703A486690E5}" type="presOf" srcId="{B388C4F7-DD86-40E4-BA83-6838C8E845B2}" destId="{669A547E-CAEC-42F5-9C57-DD69FE6B2E22}" srcOrd="0" destOrd="0" presId="urn:microsoft.com/office/officeart/2008/layout/LinedList"/>
    <dgm:cxn modelId="{D12B776C-EA05-4CF7-91B7-BB669312BCC2}" type="presOf" srcId="{E780BA64-E965-4E9B-8A76-2EA64FA990CA}" destId="{C0178449-C299-4273-94EA-7AC43C68ED7C}" srcOrd="0" destOrd="0" presId="urn:microsoft.com/office/officeart/2008/layout/LinedList"/>
    <dgm:cxn modelId="{7CE2050F-D475-435B-939A-174610BBAA10}" type="presOf" srcId="{E41F718C-AC9D-48E6-85E4-FED1F16F299B}" destId="{2292634C-C017-4EC4-A17C-159AD219661A}" srcOrd="0" destOrd="0" presId="urn:microsoft.com/office/officeart/2008/layout/LinedList"/>
    <dgm:cxn modelId="{4FA2992E-7C00-4284-A024-201E0FF4EB7D}" type="presOf" srcId="{6F0F7037-5769-4EA7-A040-AE6E65F8E8E9}" destId="{E218233B-720E-450F-AAAD-6D6C47B43EC1}" srcOrd="0" destOrd="0" presId="urn:microsoft.com/office/officeart/2008/layout/LinedList"/>
    <dgm:cxn modelId="{B6811C21-0574-4BBA-8C42-0E4465BE2E68}" srcId="{BE5B76ED-C686-4E97-9A28-74231B4FDDD1}" destId="{B5384898-485B-4CB3-A93A-E31B071CEAE7}" srcOrd="1" destOrd="0" parTransId="{0BAC3572-2A07-49B9-BA75-CDA84A8F9269}" sibTransId="{7D8496D7-0308-43E2-B964-73A10F47151A}"/>
    <dgm:cxn modelId="{F15AC85C-6252-41B4-A779-DC89912C08E7}" type="presOf" srcId="{BF72751B-549D-4751-8201-646E47B09967}" destId="{40037C7E-E774-4F90-B6A1-52AFBE3E416E}" srcOrd="0" destOrd="0" presId="urn:microsoft.com/office/officeart/2008/layout/LinedList"/>
    <dgm:cxn modelId="{4CA18325-A799-4A8A-AFE6-6B5FAADF9F38}" srcId="{BE5B76ED-C686-4E97-9A28-74231B4FDDD1}" destId="{E41F718C-AC9D-48E6-85E4-FED1F16F299B}" srcOrd="4" destOrd="0" parTransId="{2A00DDF9-28B6-4FCA-A070-C5DA78CCBADC}" sibTransId="{7E175ECA-B8E8-4A9F-B7C2-B55656E7F220}"/>
    <dgm:cxn modelId="{0130E213-56F1-4190-AA8C-1231F75A45C2}" type="presOf" srcId="{9191B495-B0B5-4A25-9A6F-55E1B5E0E679}" destId="{20A64A15-4CCC-4FBE-83A9-B50D570E86AE}" srcOrd="0" destOrd="0" presId="urn:microsoft.com/office/officeart/2008/layout/LinedList"/>
    <dgm:cxn modelId="{FDEC3F6B-F860-4E8B-8B14-455DBFCFBFB4}" srcId="{BE5B76ED-C686-4E97-9A28-74231B4FDDD1}" destId="{B388C4F7-DD86-40E4-BA83-6838C8E845B2}" srcOrd="0" destOrd="0" parTransId="{4F4EFEB2-AE6B-4B4E-A388-E726479684C1}" sibTransId="{BEE196C3-EEB3-4935-976F-A713EF603EEA}"/>
    <dgm:cxn modelId="{478F77FE-451D-4713-8223-026666705CAB}" srcId="{BE5B76ED-C686-4E97-9A28-74231B4FDDD1}" destId="{9191B495-B0B5-4A25-9A6F-55E1B5E0E679}" srcOrd="2" destOrd="0" parTransId="{C07A804F-B2C7-4C40-A7B3-36ACB5408F72}" sibTransId="{F457A3BC-A430-4B07-BD77-4CA3415F049C}"/>
    <dgm:cxn modelId="{3DE465E0-4384-4461-9340-DA0BBA93B4A6}" type="presOf" srcId="{BAAD2FDD-EDF2-4982-BDAB-3513AE9D0385}" destId="{28E39F77-0851-44E3-B815-5211E9B18D33}" srcOrd="0" destOrd="0" presId="urn:microsoft.com/office/officeart/2008/layout/LinedList"/>
    <dgm:cxn modelId="{C4BE750C-99FE-4038-B0F2-257C042BADDF}" srcId="{BE5B76ED-C686-4E97-9A28-74231B4FDDD1}" destId="{26DC4C5D-34D9-4D01-9FB2-822D91EF7E03}" srcOrd="7" destOrd="0" parTransId="{E3A87CC9-587B-4BB2-89E6-DA7F3BEB6203}" sibTransId="{8DED468D-8726-4FD6-A4AA-6D3C5B96A9D5}"/>
    <dgm:cxn modelId="{9D0D80B4-75DA-4547-A8CC-55FB530E6F0F}" type="presOf" srcId="{B5384898-485B-4CB3-A93A-E31B071CEAE7}" destId="{0E4138C2-79E5-4A39-B7D5-280ACAA9ACBD}" srcOrd="0" destOrd="0" presId="urn:microsoft.com/office/officeart/2008/layout/LinedList"/>
    <dgm:cxn modelId="{6A2F238E-CAE2-42AE-A29E-0CD50DC226B1}" srcId="{BE5B76ED-C686-4E97-9A28-74231B4FDDD1}" destId="{6F0F7037-5769-4EA7-A040-AE6E65F8E8E9}" srcOrd="5" destOrd="0" parTransId="{A96BBAEC-AA30-44F3-90C8-92E408C1A150}" sibTransId="{D22E06ED-7E7C-4A0B-BB41-9DBC079EC17E}"/>
    <dgm:cxn modelId="{BF9EFE55-750B-4246-9D02-9A86F4D1CBE2}" srcId="{BE5B76ED-C686-4E97-9A28-74231B4FDDD1}" destId="{BF72751B-549D-4751-8201-646E47B09967}" srcOrd="3" destOrd="0" parTransId="{9C719574-84BA-4BCD-99A8-F5E428745EA7}" sibTransId="{9D3D3090-5D1C-4D28-9EDF-30294CD62DA2}"/>
    <dgm:cxn modelId="{419B6F40-8120-477F-A947-5DE1B8422E91}" type="presParOf" srcId="{3679D4F3-0CFC-4F62-B5F5-0460CC2FD1C6}" destId="{05575B69-0536-4C04-8C12-2BB1CF47B857}" srcOrd="0" destOrd="0" presId="urn:microsoft.com/office/officeart/2008/layout/LinedList"/>
    <dgm:cxn modelId="{082EEC6D-7F86-45B3-B999-44887833DFA0}" type="presParOf" srcId="{3679D4F3-0CFC-4F62-B5F5-0460CC2FD1C6}" destId="{6567B9CF-FC41-46E0-91C2-C98B3AA699B7}" srcOrd="1" destOrd="0" presId="urn:microsoft.com/office/officeart/2008/layout/LinedList"/>
    <dgm:cxn modelId="{4DA9BD3B-3C4D-4340-9406-DE531378AC8E}" type="presParOf" srcId="{6567B9CF-FC41-46E0-91C2-C98B3AA699B7}" destId="{669A547E-CAEC-42F5-9C57-DD69FE6B2E22}" srcOrd="0" destOrd="0" presId="urn:microsoft.com/office/officeart/2008/layout/LinedList"/>
    <dgm:cxn modelId="{4A3166EA-D800-415E-8B6A-2B1A7AD7665D}" type="presParOf" srcId="{6567B9CF-FC41-46E0-91C2-C98B3AA699B7}" destId="{23B85E0B-5F09-4F7C-A089-907A0EC192F9}" srcOrd="1" destOrd="0" presId="urn:microsoft.com/office/officeart/2008/layout/LinedList"/>
    <dgm:cxn modelId="{08CA2D2A-5B1E-4117-BF6A-A3D951E1458B}" type="presParOf" srcId="{3679D4F3-0CFC-4F62-B5F5-0460CC2FD1C6}" destId="{0CF8FD8C-D682-47DA-8E52-E2DD5C8EA636}" srcOrd="2" destOrd="0" presId="urn:microsoft.com/office/officeart/2008/layout/LinedList"/>
    <dgm:cxn modelId="{7241271E-12C3-4319-B17F-FC04FFB8732C}" type="presParOf" srcId="{3679D4F3-0CFC-4F62-B5F5-0460CC2FD1C6}" destId="{FA667D04-F07C-4DFB-B53F-0E538E2AE082}" srcOrd="3" destOrd="0" presId="urn:microsoft.com/office/officeart/2008/layout/LinedList"/>
    <dgm:cxn modelId="{B6C568E1-5346-4897-9382-DE79B9BAB1EA}" type="presParOf" srcId="{FA667D04-F07C-4DFB-B53F-0E538E2AE082}" destId="{0E4138C2-79E5-4A39-B7D5-280ACAA9ACBD}" srcOrd="0" destOrd="0" presId="urn:microsoft.com/office/officeart/2008/layout/LinedList"/>
    <dgm:cxn modelId="{19300BD3-FB1D-4C9E-AAF5-F4CDDC7A4474}" type="presParOf" srcId="{FA667D04-F07C-4DFB-B53F-0E538E2AE082}" destId="{AF597E70-BEC0-48DD-83CA-30E0A6978E44}" srcOrd="1" destOrd="0" presId="urn:microsoft.com/office/officeart/2008/layout/LinedList"/>
    <dgm:cxn modelId="{814AE07E-686E-4E36-B307-E0E8D7E8A976}" type="presParOf" srcId="{3679D4F3-0CFC-4F62-B5F5-0460CC2FD1C6}" destId="{E58FF8E4-1C70-4F93-B2CF-8010B15A5E20}" srcOrd="4" destOrd="0" presId="urn:microsoft.com/office/officeart/2008/layout/LinedList"/>
    <dgm:cxn modelId="{1215C4F0-C017-4438-ACCF-1DF39833B961}" type="presParOf" srcId="{3679D4F3-0CFC-4F62-B5F5-0460CC2FD1C6}" destId="{7AC8A2FD-D724-4B83-84D5-61C5CDA7F423}" srcOrd="5" destOrd="0" presId="urn:microsoft.com/office/officeart/2008/layout/LinedList"/>
    <dgm:cxn modelId="{67CD916A-B144-4B39-93D3-407C3CB9BA04}" type="presParOf" srcId="{7AC8A2FD-D724-4B83-84D5-61C5CDA7F423}" destId="{20A64A15-4CCC-4FBE-83A9-B50D570E86AE}" srcOrd="0" destOrd="0" presId="urn:microsoft.com/office/officeart/2008/layout/LinedList"/>
    <dgm:cxn modelId="{DC3D6734-3B85-47BA-AD32-C3B88076ADE1}" type="presParOf" srcId="{7AC8A2FD-D724-4B83-84D5-61C5CDA7F423}" destId="{BBE40AF1-CBAB-4A95-B8F2-C224F93ABDAA}" srcOrd="1" destOrd="0" presId="urn:microsoft.com/office/officeart/2008/layout/LinedList"/>
    <dgm:cxn modelId="{261452BA-9F19-48E6-A4AD-D686E1B62EDE}" type="presParOf" srcId="{3679D4F3-0CFC-4F62-B5F5-0460CC2FD1C6}" destId="{4AE8EA9C-99B3-4CE9-A3D2-6A319E3CACA8}" srcOrd="6" destOrd="0" presId="urn:microsoft.com/office/officeart/2008/layout/LinedList"/>
    <dgm:cxn modelId="{ED2BDF98-9D1C-4381-B1B4-5E296837E413}" type="presParOf" srcId="{3679D4F3-0CFC-4F62-B5F5-0460CC2FD1C6}" destId="{47281A7A-22F0-4AE6-A1FE-435BA404FFCF}" srcOrd="7" destOrd="0" presId="urn:microsoft.com/office/officeart/2008/layout/LinedList"/>
    <dgm:cxn modelId="{076D59EB-F7F3-4CE3-8A1D-DB4B68317F49}" type="presParOf" srcId="{47281A7A-22F0-4AE6-A1FE-435BA404FFCF}" destId="{40037C7E-E774-4F90-B6A1-52AFBE3E416E}" srcOrd="0" destOrd="0" presId="urn:microsoft.com/office/officeart/2008/layout/LinedList"/>
    <dgm:cxn modelId="{E4BAA8F1-E3CE-4430-BEEC-47CE4B986C57}" type="presParOf" srcId="{47281A7A-22F0-4AE6-A1FE-435BA404FFCF}" destId="{BC862393-4B58-474F-8393-3B6FB70854D4}" srcOrd="1" destOrd="0" presId="urn:microsoft.com/office/officeart/2008/layout/LinedList"/>
    <dgm:cxn modelId="{77BDD611-CA1B-4FA2-918C-70952DCE2BE2}" type="presParOf" srcId="{3679D4F3-0CFC-4F62-B5F5-0460CC2FD1C6}" destId="{AC657B7B-72A2-4184-BB07-583D64E1F4AF}" srcOrd="8" destOrd="0" presId="urn:microsoft.com/office/officeart/2008/layout/LinedList"/>
    <dgm:cxn modelId="{20DDB076-8E8F-46F0-94AC-B357E0B04063}" type="presParOf" srcId="{3679D4F3-0CFC-4F62-B5F5-0460CC2FD1C6}" destId="{FC778293-3C44-445E-B108-66FD011214A4}" srcOrd="9" destOrd="0" presId="urn:microsoft.com/office/officeart/2008/layout/LinedList"/>
    <dgm:cxn modelId="{40ED1630-575D-43E1-9E57-FDAE07F0B05D}" type="presParOf" srcId="{FC778293-3C44-445E-B108-66FD011214A4}" destId="{2292634C-C017-4EC4-A17C-159AD219661A}" srcOrd="0" destOrd="0" presId="urn:microsoft.com/office/officeart/2008/layout/LinedList"/>
    <dgm:cxn modelId="{AD60173C-9F7A-4E9D-AA6B-7D998E56DF8E}" type="presParOf" srcId="{FC778293-3C44-445E-B108-66FD011214A4}" destId="{8B222F93-5720-4255-9DA4-3D0DDD50472A}" srcOrd="1" destOrd="0" presId="urn:microsoft.com/office/officeart/2008/layout/LinedList"/>
    <dgm:cxn modelId="{0E81ECD8-B1AF-479A-AAD7-7FB99BDE9632}" type="presParOf" srcId="{3679D4F3-0CFC-4F62-B5F5-0460CC2FD1C6}" destId="{B386BB97-69EE-4200-B9CD-DFF652E622E3}" srcOrd="10" destOrd="0" presId="urn:microsoft.com/office/officeart/2008/layout/LinedList"/>
    <dgm:cxn modelId="{EA1B715F-DE0E-4488-82A1-DC533B515BFD}" type="presParOf" srcId="{3679D4F3-0CFC-4F62-B5F5-0460CC2FD1C6}" destId="{924541BB-0279-417E-810D-220C6E533CFC}" srcOrd="11" destOrd="0" presId="urn:microsoft.com/office/officeart/2008/layout/LinedList"/>
    <dgm:cxn modelId="{92230BD8-A33C-4908-B275-3F974D6B3EF7}" type="presParOf" srcId="{924541BB-0279-417E-810D-220C6E533CFC}" destId="{E218233B-720E-450F-AAAD-6D6C47B43EC1}" srcOrd="0" destOrd="0" presId="urn:microsoft.com/office/officeart/2008/layout/LinedList"/>
    <dgm:cxn modelId="{CB28FD51-82EA-4028-A964-78CEBD4295FD}" type="presParOf" srcId="{924541BB-0279-417E-810D-220C6E533CFC}" destId="{A6812125-E6F6-426C-AB08-53CA85D3ACB4}" srcOrd="1" destOrd="0" presId="urn:microsoft.com/office/officeart/2008/layout/LinedList"/>
    <dgm:cxn modelId="{6D870A85-9035-4BA6-B0A1-03430B42935A}" type="presParOf" srcId="{3679D4F3-0CFC-4F62-B5F5-0460CC2FD1C6}" destId="{8B49136B-0E94-4EDA-A199-A6469BB0D1AD}" srcOrd="12" destOrd="0" presId="urn:microsoft.com/office/officeart/2008/layout/LinedList"/>
    <dgm:cxn modelId="{93BAE40C-774F-47B1-8828-1E4194D912C2}" type="presParOf" srcId="{3679D4F3-0CFC-4F62-B5F5-0460CC2FD1C6}" destId="{5764B964-12C6-4A62-8519-DF8E38D849AF}" srcOrd="13" destOrd="0" presId="urn:microsoft.com/office/officeart/2008/layout/LinedList"/>
    <dgm:cxn modelId="{0244910E-06DC-41A4-AEC8-FB179D9A669A}" type="presParOf" srcId="{5764B964-12C6-4A62-8519-DF8E38D849AF}" destId="{A77BA4E9-6AB4-4CE2-8507-D5E34C2853C6}" srcOrd="0" destOrd="0" presId="urn:microsoft.com/office/officeart/2008/layout/LinedList"/>
    <dgm:cxn modelId="{E6412DA8-4438-4A7A-B6A2-0EE9D1BE6DFF}" type="presParOf" srcId="{5764B964-12C6-4A62-8519-DF8E38D849AF}" destId="{5AA55A16-E126-45B1-BD31-6F96099819B2}" srcOrd="1" destOrd="0" presId="urn:microsoft.com/office/officeart/2008/layout/LinedList"/>
    <dgm:cxn modelId="{D4C3A13A-2AB1-4359-894A-BD94EC9D0DBA}" type="presParOf" srcId="{3679D4F3-0CFC-4F62-B5F5-0460CC2FD1C6}" destId="{9F88ED06-7DC7-422F-9C23-7DF025D3703B}" srcOrd="14" destOrd="0" presId="urn:microsoft.com/office/officeart/2008/layout/LinedList"/>
    <dgm:cxn modelId="{8A824869-B13D-4D5D-940F-F2E54ABB92AC}" type="presParOf" srcId="{3679D4F3-0CFC-4F62-B5F5-0460CC2FD1C6}" destId="{EF334545-DFAA-4B3E-9A66-7A5E09EAAC34}" srcOrd="15" destOrd="0" presId="urn:microsoft.com/office/officeart/2008/layout/LinedList"/>
    <dgm:cxn modelId="{47CA5727-9130-45BB-9219-78BBB17054FA}" type="presParOf" srcId="{EF334545-DFAA-4B3E-9A66-7A5E09EAAC34}" destId="{F67613F1-BB4C-4067-999D-64F1A2AC9D72}" srcOrd="0" destOrd="0" presId="urn:microsoft.com/office/officeart/2008/layout/LinedList"/>
    <dgm:cxn modelId="{D1DFC778-9B1E-4CD6-832A-3BC91562D2A4}" type="presParOf" srcId="{EF334545-DFAA-4B3E-9A66-7A5E09EAAC34}" destId="{5E619DF4-3A77-47DE-94BB-CAA5AF996868}" srcOrd="1" destOrd="0" presId="urn:microsoft.com/office/officeart/2008/layout/LinedList"/>
    <dgm:cxn modelId="{87ED5BBF-F905-4CE2-B0AE-BC9F550E6508}" type="presParOf" srcId="{3679D4F3-0CFC-4F62-B5F5-0460CC2FD1C6}" destId="{B39757ED-5F8A-41D6-8EA0-BEB83BCF8A45}" srcOrd="16" destOrd="0" presId="urn:microsoft.com/office/officeart/2008/layout/LinedList"/>
    <dgm:cxn modelId="{1ABE4B11-ACB2-4BD3-AC9C-8D7A3E698D61}" type="presParOf" srcId="{3679D4F3-0CFC-4F62-B5F5-0460CC2FD1C6}" destId="{5D14FAFC-2136-4E2F-B03C-B9E407D4BDC8}" srcOrd="17" destOrd="0" presId="urn:microsoft.com/office/officeart/2008/layout/LinedList"/>
    <dgm:cxn modelId="{9D7CF59B-CA79-4641-B713-1D601C0BD0CF}" type="presParOf" srcId="{5D14FAFC-2136-4E2F-B03C-B9E407D4BDC8}" destId="{28E39F77-0851-44E3-B815-5211E9B18D33}" srcOrd="0" destOrd="0" presId="urn:microsoft.com/office/officeart/2008/layout/LinedList"/>
    <dgm:cxn modelId="{87CA5744-7650-46BC-AA17-F1D2BC548F8A}" type="presParOf" srcId="{5D14FAFC-2136-4E2F-B03C-B9E407D4BDC8}" destId="{3EC08B72-DAA6-47D1-BC0C-8DE53DD06D8E}" srcOrd="1" destOrd="0" presId="urn:microsoft.com/office/officeart/2008/layout/LinedList"/>
    <dgm:cxn modelId="{2E43496F-89E9-4A1C-9454-40BD731000C3}" type="presParOf" srcId="{3679D4F3-0CFC-4F62-B5F5-0460CC2FD1C6}" destId="{4172D635-CB9E-4F11-A98B-7127AB4D5E9A}" srcOrd="18" destOrd="0" presId="urn:microsoft.com/office/officeart/2008/layout/LinedList"/>
    <dgm:cxn modelId="{B187700A-C6B3-4F96-B5BB-6442AFA0656F}" type="presParOf" srcId="{3679D4F3-0CFC-4F62-B5F5-0460CC2FD1C6}" destId="{9742879B-2806-4ED6-815A-D7194D8F55EA}" srcOrd="19" destOrd="0" presId="urn:microsoft.com/office/officeart/2008/layout/LinedList"/>
    <dgm:cxn modelId="{46AE11E5-DF55-4310-8DA9-018EEFC33526}" type="presParOf" srcId="{9742879B-2806-4ED6-815A-D7194D8F55EA}" destId="{C0178449-C299-4273-94EA-7AC43C68ED7C}" srcOrd="0" destOrd="0" presId="urn:microsoft.com/office/officeart/2008/layout/LinedList"/>
    <dgm:cxn modelId="{BFB08DA6-2894-4CAD-8EFF-BC602BC14E81}" type="presParOf" srcId="{9742879B-2806-4ED6-815A-D7194D8F55EA}" destId="{ED267A55-CA61-436F-9255-3FCBBC615EE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75B69-0536-4C04-8C12-2BB1CF47B857}">
      <dsp:nvSpPr>
        <dsp:cNvPr id="0" name=""/>
        <dsp:cNvSpPr/>
      </dsp:nvSpPr>
      <dsp:spPr>
        <a:xfrm>
          <a:off x="0" y="818"/>
          <a:ext cx="12184357" cy="0"/>
        </a:xfrm>
        <a:prstGeom prst="lin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669A547E-CAEC-42F5-9C57-DD69FE6B2E22}">
      <dsp:nvSpPr>
        <dsp:cNvPr id="0" name=""/>
        <dsp:cNvSpPr/>
      </dsp:nvSpPr>
      <dsp:spPr>
        <a:xfrm>
          <a:off x="0" y="818"/>
          <a:ext cx="12184357"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rtlCol="0" anchor="t" anchorCtr="0">
          <a:noAutofit/>
        </a:bodyPr>
        <a:lstStyle/>
        <a:p>
          <a:pPr lvl="0" algn="ctr" defTabSz="1422400" rtl="0">
            <a:lnSpc>
              <a:spcPct val="90000"/>
            </a:lnSpc>
            <a:spcBef>
              <a:spcPct val="0"/>
            </a:spcBef>
            <a:spcAft>
              <a:spcPct val="35000"/>
            </a:spcAft>
          </a:pPr>
          <a:r>
            <a:rPr lang="tr-TR" sz="3200" b="1" kern="1200" noProof="0" dirty="0" smtClean="0"/>
            <a:t>2-Deneysel Metot</a:t>
          </a:r>
          <a:endParaRPr lang="tr-TR" sz="3200" b="1" kern="1200" noProof="0" dirty="0"/>
        </a:p>
      </dsp:txBody>
      <dsp:txXfrm>
        <a:off x="0" y="818"/>
        <a:ext cx="12184357" cy="670032"/>
      </dsp:txXfrm>
    </dsp:sp>
    <dsp:sp modelId="{0CF8FD8C-D682-47DA-8E52-E2DD5C8EA636}">
      <dsp:nvSpPr>
        <dsp:cNvPr id="0" name=""/>
        <dsp:cNvSpPr/>
      </dsp:nvSpPr>
      <dsp:spPr>
        <a:xfrm>
          <a:off x="0" y="670850"/>
          <a:ext cx="12184357" cy="0"/>
        </a:xfrm>
        <a:prstGeom prst="lin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E4138C2-79E5-4A39-B7D5-280ACAA9ACBD}">
      <dsp:nvSpPr>
        <dsp:cNvPr id="0" name=""/>
        <dsp:cNvSpPr/>
      </dsp:nvSpPr>
      <dsp:spPr>
        <a:xfrm>
          <a:off x="0" y="670850"/>
          <a:ext cx="12184357"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lvl="0" algn="ctr" defTabSz="889000" rtl="0">
            <a:lnSpc>
              <a:spcPct val="90000"/>
            </a:lnSpc>
            <a:spcBef>
              <a:spcPct val="0"/>
            </a:spcBef>
            <a:spcAft>
              <a:spcPct val="35000"/>
            </a:spcAft>
          </a:pPr>
          <a:r>
            <a:rPr lang="tr-TR" sz="2000" b="1" kern="1200" noProof="0" dirty="0" smtClean="0"/>
            <a:t>Veri Kümesi</a:t>
          </a:r>
          <a:endParaRPr lang="tr-TR" sz="2000" b="1" kern="1200" noProof="0" dirty="0"/>
        </a:p>
      </dsp:txBody>
      <dsp:txXfrm>
        <a:off x="0" y="670850"/>
        <a:ext cx="12184357" cy="670032"/>
      </dsp:txXfrm>
    </dsp:sp>
    <dsp:sp modelId="{E58FF8E4-1C70-4F93-B2CF-8010B15A5E20}">
      <dsp:nvSpPr>
        <dsp:cNvPr id="0" name=""/>
        <dsp:cNvSpPr/>
      </dsp:nvSpPr>
      <dsp:spPr>
        <a:xfrm>
          <a:off x="0" y="1340883"/>
          <a:ext cx="12184357" cy="0"/>
        </a:xfrm>
        <a:prstGeom prst="lin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0A64A15-4CCC-4FBE-83A9-B50D570E86AE}">
      <dsp:nvSpPr>
        <dsp:cNvPr id="0" name=""/>
        <dsp:cNvSpPr/>
      </dsp:nvSpPr>
      <dsp:spPr>
        <a:xfrm>
          <a:off x="0" y="1340883"/>
          <a:ext cx="12184357"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lvl="0" algn="ctr" defTabSz="889000" rtl="0">
            <a:lnSpc>
              <a:spcPct val="90000"/>
            </a:lnSpc>
            <a:spcBef>
              <a:spcPct val="0"/>
            </a:spcBef>
            <a:spcAft>
              <a:spcPct val="35000"/>
            </a:spcAft>
          </a:pPr>
          <a:r>
            <a:rPr lang="tr-TR" sz="2000" b="1" kern="1200" noProof="0" dirty="0" smtClean="0"/>
            <a:t>Yöntemler</a:t>
          </a:r>
          <a:endParaRPr lang="tr-TR" sz="2000" b="1" kern="1200" noProof="0" dirty="0"/>
        </a:p>
      </dsp:txBody>
      <dsp:txXfrm>
        <a:off x="0" y="1340883"/>
        <a:ext cx="12184357" cy="670032"/>
      </dsp:txXfrm>
    </dsp:sp>
    <dsp:sp modelId="{4AE8EA9C-99B3-4CE9-A3D2-6A319E3CACA8}">
      <dsp:nvSpPr>
        <dsp:cNvPr id="0" name=""/>
        <dsp:cNvSpPr/>
      </dsp:nvSpPr>
      <dsp:spPr>
        <a:xfrm>
          <a:off x="0" y="2010915"/>
          <a:ext cx="12184357" cy="0"/>
        </a:xfrm>
        <a:prstGeom prst="lin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40037C7E-E774-4F90-B6A1-52AFBE3E416E}">
      <dsp:nvSpPr>
        <dsp:cNvPr id="0" name=""/>
        <dsp:cNvSpPr/>
      </dsp:nvSpPr>
      <dsp:spPr>
        <a:xfrm>
          <a:off x="0" y="2010915"/>
          <a:ext cx="12184357"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lvl="0" algn="ctr" defTabSz="889000" rtl="0">
            <a:lnSpc>
              <a:spcPct val="90000"/>
            </a:lnSpc>
            <a:spcBef>
              <a:spcPct val="0"/>
            </a:spcBef>
            <a:spcAft>
              <a:spcPct val="35000"/>
            </a:spcAft>
          </a:pPr>
          <a:r>
            <a:rPr lang="tr-TR" sz="2000" b="1" kern="1200" noProof="0" dirty="0" err="1" smtClean="0"/>
            <a:t>Histogram</a:t>
          </a:r>
          <a:r>
            <a:rPr lang="tr-TR" sz="2000" b="1" kern="1200" noProof="0" dirty="0" smtClean="0"/>
            <a:t> Germe</a:t>
          </a:r>
          <a:endParaRPr lang="tr-TR" sz="2000" b="1" kern="1200" noProof="0" dirty="0"/>
        </a:p>
      </dsp:txBody>
      <dsp:txXfrm>
        <a:off x="0" y="2010915"/>
        <a:ext cx="12184357" cy="670032"/>
      </dsp:txXfrm>
    </dsp:sp>
    <dsp:sp modelId="{AC657B7B-72A2-4184-BB07-583D64E1F4AF}">
      <dsp:nvSpPr>
        <dsp:cNvPr id="0" name=""/>
        <dsp:cNvSpPr/>
      </dsp:nvSpPr>
      <dsp:spPr>
        <a:xfrm>
          <a:off x="0" y="2680948"/>
          <a:ext cx="12184357" cy="0"/>
        </a:xfrm>
        <a:prstGeom prst="lin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292634C-C017-4EC4-A17C-159AD219661A}">
      <dsp:nvSpPr>
        <dsp:cNvPr id="0" name=""/>
        <dsp:cNvSpPr/>
      </dsp:nvSpPr>
      <dsp:spPr>
        <a:xfrm>
          <a:off x="0" y="2680948"/>
          <a:ext cx="12184357"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lvl="0" algn="ctr" defTabSz="889000" rtl="0">
            <a:lnSpc>
              <a:spcPct val="90000"/>
            </a:lnSpc>
            <a:spcBef>
              <a:spcPct val="0"/>
            </a:spcBef>
            <a:spcAft>
              <a:spcPct val="35000"/>
            </a:spcAft>
          </a:pPr>
          <a:r>
            <a:rPr lang="tr-TR" sz="2000" b="1" kern="1200" noProof="0" dirty="0" err="1" smtClean="0"/>
            <a:t>Histogram</a:t>
          </a:r>
          <a:r>
            <a:rPr lang="tr-TR" sz="2000" b="1" kern="1200" baseline="0" noProof="0" dirty="0" smtClean="0"/>
            <a:t> Eşitleme</a:t>
          </a:r>
          <a:endParaRPr lang="tr-TR" sz="2000" b="1" kern="1200" noProof="0" dirty="0"/>
        </a:p>
      </dsp:txBody>
      <dsp:txXfrm>
        <a:off x="0" y="2680948"/>
        <a:ext cx="12184357" cy="670032"/>
      </dsp:txXfrm>
    </dsp:sp>
    <dsp:sp modelId="{B386BB97-69EE-4200-B9CD-DFF652E622E3}">
      <dsp:nvSpPr>
        <dsp:cNvPr id="0" name=""/>
        <dsp:cNvSpPr/>
      </dsp:nvSpPr>
      <dsp:spPr>
        <a:xfrm>
          <a:off x="0" y="3350981"/>
          <a:ext cx="12184357" cy="0"/>
        </a:xfrm>
        <a:prstGeom prst="lin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218233B-720E-450F-AAAD-6D6C47B43EC1}">
      <dsp:nvSpPr>
        <dsp:cNvPr id="0" name=""/>
        <dsp:cNvSpPr/>
      </dsp:nvSpPr>
      <dsp:spPr>
        <a:xfrm>
          <a:off x="0" y="3350980"/>
          <a:ext cx="12184357"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lvl="0" algn="ctr" defTabSz="889000" rtl="0">
            <a:lnSpc>
              <a:spcPct val="90000"/>
            </a:lnSpc>
            <a:spcBef>
              <a:spcPct val="0"/>
            </a:spcBef>
            <a:spcAft>
              <a:spcPct val="35000"/>
            </a:spcAft>
          </a:pPr>
          <a:r>
            <a:rPr lang="tr-TR" sz="2000" b="1" kern="1200" noProof="0" dirty="0" smtClean="0"/>
            <a:t>Gözeneklerin Otomatik Olarak Belirlenmesi</a:t>
          </a:r>
          <a:endParaRPr lang="tr-TR" sz="2000" b="1" kern="1200" noProof="0" dirty="0"/>
        </a:p>
      </dsp:txBody>
      <dsp:txXfrm>
        <a:off x="0" y="3350980"/>
        <a:ext cx="12184357" cy="670032"/>
      </dsp:txXfrm>
    </dsp:sp>
    <dsp:sp modelId="{8B49136B-0E94-4EDA-A199-A6469BB0D1AD}">
      <dsp:nvSpPr>
        <dsp:cNvPr id="0" name=""/>
        <dsp:cNvSpPr/>
      </dsp:nvSpPr>
      <dsp:spPr>
        <a:xfrm>
          <a:off x="0" y="4021013"/>
          <a:ext cx="12184357" cy="0"/>
        </a:xfrm>
        <a:prstGeom prst="lin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A77BA4E9-6AB4-4CE2-8507-D5E34C2853C6}">
      <dsp:nvSpPr>
        <dsp:cNvPr id="0" name=""/>
        <dsp:cNvSpPr/>
      </dsp:nvSpPr>
      <dsp:spPr>
        <a:xfrm>
          <a:off x="0" y="4021013"/>
          <a:ext cx="12184357"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lvl="0" algn="ctr" defTabSz="889000" rtl="0">
            <a:lnSpc>
              <a:spcPct val="90000"/>
            </a:lnSpc>
            <a:spcBef>
              <a:spcPct val="0"/>
            </a:spcBef>
            <a:spcAft>
              <a:spcPct val="35000"/>
            </a:spcAft>
          </a:pPr>
          <a:r>
            <a:rPr lang="tr-TR" sz="2000" b="1" kern="1200" noProof="0" dirty="0" smtClean="0"/>
            <a:t>Bağlantılı Bileşen Etiketleme ile Gözenek Etiketleme</a:t>
          </a:r>
          <a:endParaRPr lang="tr-TR" sz="2000" b="1" kern="1200" noProof="0" dirty="0"/>
        </a:p>
      </dsp:txBody>
      <dsp:txXfrm>
        <a:off x="0" y="4021013"/>
        <a:ext cx="12184357" cy="670032"/>
      </dsp:txXfrm>
    </dsp:sp>
    <dsp:sp modelId="{9F88ED06-7DC7-422F-9C23-7DF025D3703B}">
      <dsp:nvSpPr>
        <dsp:cNvPr id="0" name=""/>
        <dsp:cNvSpPr/>
      </dsp:nvSpPr>
      <dsp:spPr>
        <a:xfrm>
          <a:off x="0" y="4691046"/>
          <a:ext cx="12184357" cy="0"/>
        </a:xfrm>
        <a:prstGeom prst="lin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F67613F1-BB4C-4067-999D-64F1A2AC9D72}">
      <dsp:nvSpPr>
        <dsp:cNvPr id="0" name=""/>
        <dsp:cNvSpPr/>
      </dsp:nvSpPr>
      <dsp:spPr>
        <a:xfrm>
          <a:off x="0" y="4691046"/>
          <a:ext cx="12184357"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lvl="0" algn="ctr" defTabSz="889000" rtl="0">
            <a:lnSpc>
              <a:spcPct val="90000"/>
            </a:lnSpc>
            <a:spcBef>
              <a:spcPct val="0"/>
            </a:spcBef>
            <a:spcAft>
              <a:spcPct val="35000"/>
            </a:spcAft>
          </a:pPr>
          <a:r>
            <a:rPr lang="tr-TR" sz="2000" b="1" kern="1200" noProof="0" dirty="0" smtClean="0"/>
            <a:t>Gözeneklerin Büyüklüklerine Göre Sınıflandırılması</a:t>
          </a:r>
          <a:endParaRPr lang="tr-TR" sz="2000" b="1" kern="1200" noProof="0" dirty="0"/>
        </a:p>
      </dsp:txBody>
      <dsp:txXfrm>
        <a:off x="0" y="4691046"/>
        <a:ext cx="12184357" cy="670032"/>
      </dsp:txXfrm>
    </dsp:sp>
    <dsp:sp modelId="{B39757ED-5F8A-41D6-8EA0-BEB83BCF8A45}">
      <dsp:nvSpPr>
        <dsp:cNvPr id="0" name=""/>
        <dsp:cNvSpPr/>
      </dsp:nvSpPr>
      <dsp:spPr>
        <a:xfrm>
          <a:off x="0" y="5361078"/>
          <a:ext cx="12184357" cy="0"/>
        </a:xfrm>
        <a:prstGeom prst="lin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8E39F77-0851-44E3-B815-5211E9B18D33}">
      <dsp:nvSpPr>
        <dsp:cNvPr id="0" name=""/>
        <dsp:cNvSpPr/>
      </dsp:nvSpPr>
      <dsp:spPr>
        <a:xfrm>
          <a:off x="0" y="5361078"/>
          <a:ext cx="12184357"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lvl="0" algn="ctr" defTabSz="889000">
            <a:lnSpc>
              <a:spcPct val="90000"/>
            </a:lnSpc>
            <a:spcBef>
              <a:spcPct val="0"/>
            </a:spcBef>
            <a:spcAft>
              <a:spcPct val="35000"/>
            </a:spcAft>
          </a:pPr>
          <a:r>
            <a:rPr lang="tr-TR" sz="2000" b="1" kern="1200" dirty="0" smtClean="0"/>
            <a:t>ZSI Başarım İndeksinin Belirlenmesi </a:t>
          </a:r>
          <a:endParaRPr lang="tr-TR" sz="2000" b="1" kern="1200" dirty="0"/>
        </a:p>
      </dsp:txBody>
      <dsp:txXfrm>
        <a:off x="0" y="5361078"/>
        <a:ext cx="12184357" cy="670032"/>
      </dsp:txXfrm>
    </dsp:sp>
    <dsp:sp modelId="{4172D635-CB9E-4F11-A98B-7127AB4D5E9A}">
      <dsp:nvSpPr>
        <dsp:cNvPr id="0" name=""/>
        <dsp:cNvSpPr/>
      </dsp:nvSpPr>
      <dsp:spPr>
        <a:xfrm>
          <a:off x="0" y="6031111"/>
          <a:ext cx="12184357" cy="0"/>
        </a:xfrm>
        <a:prstGeom prst="lin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C0178449-C299-4273-94EA-7AC43C68ED7C}">
      <dsp:nvSpPr>
        <dsp:cNvPr id="0" name=""/>
        <dsp:cNvSpPr/>
      </dsp:nvSpPr>
      <dsp:spPr>
        <a:xfrm>
          <a:off x="0" y="6031111"/>
          <a:ext cx="12184357"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lvl="0" algn="ctr" defTabSz="889000">
            <a:lnSpc>
              <a:spcPct val="90000"/>
            </a:lnSpc>
            <a:spcBef>
              <a:spcPct val="0"/>
            </a:spcBef>
            <a:spcAft>
              <a:spcPct val="35000"/>
            </a:spcAft>
          </a:pPr>
          <a:r>
            <a:rPr lang="tr-TR" sz="2000" b="1" kern="1200" dirty="0" smtClean="0"/>
            <a:t>Geliştirilen </a:t>
          </a:r>
          <a:r>
            <a:rPr lang="tr-TR" sz="2000" b="1" kern="1200" dirty="0" err="1" smtClean="0"/>
            <a:t>Arayüz</a:t>
          </a:r>
          <a:r>
            <a:rPr lang="tr-TR" sz="2000" b="1" kern="1200" dirty="0" smtClean="0"/>
            <a:t> Programı </a:t>
          </a:r>
          <a:endParaRPr lang="tr-TR" sz="2000" b="1" kern="1200" dirty="0"/>
        </a:p>
      </dsp:txBody>
      <dsp:txXfrm>
        <a:off x="0" y="6031111"/>
        <a:ext cx="12184357" cy="67003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 xmlns:a16="http://schemas.microsoft.com/office/drawing/2014/main" id="{DDA460E7-A664-49E3-B5EA-3F09BC20E5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 xmlns:a16="http://schemas.microsoft.com/office/drawing/2014/main" id="{6CFAACAF-0F46-403D-BBE8-720D37FF7F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D27667-3650-419D-AA20-8714E12C9C3C}" type="datetime1">
              <a:rPr lang="tr-TR" smtClean="0"/>
              <a:t>9.11.2022</a:t>
            </a:fld>
            <a:endParaRPr lang="tr-TR" dirty="0"/>
          </a:p>
        </p:txBody>
      </p:sp>
      <p:sp>
        <p:nvSpPr>
          <p:cNvPr id="4" name="Alt Bilgi Yer Tutucusu 3">
            <a:extLst>
              <a:ext uri="{FF2B5EF4-FFF2-40B4-BE49-F238E27FC236}">
                <a16:creationId xmlns="" xmlns:a16="http://schemas.microsoft.com/office/drawing/2014/main" id="{CA6DBCA5-0586-4033-B589-9511260D94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 xmlns:a16="http://schemas.microsoft.com/office/drawing/2014/main" id="{B34F21FB-2EB9-4D6F-B418-F212B4E6D4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342954-4CCE-4109-A97D-EC56DC4CAA99}" type="slidenum">
              <a:rPr lang="tr-TR" smtClean="0"/>
              <a:t>‹#›</a:t>
            </a:fld>
            <a:endParaRPr lang="tr-TR"/>
          </a:p>
        </p:txBody>
      </p:sp>
    </p:spTree>
    <p:extLst>
      <p:ext uri="{BB962C8B-B14F-4D97-AF65-F5344CB8AC3E}">
        <p14:creationId xmlns:p14="http://schemas.microsoft.com/office/powerpoint/2010/main" val="275383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noProof="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32843-7F2A-4030-B510-4CACAE9ACA32}" type="datetime1">
              <a:rPr lang="tr-TR" noProof="0" smtClean="0"/>
              <a:pPr/>
              <a:t>9.11.2022</a:t>
            </a:fld>
            <a:endParaRPr lang="tr-TR" noProof="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7135D-5D5A-42FB-B1E9-F217A5CF7350}" type="slidenum">
              <a:rPr lang="tr-TR" noProof="0" smtClean="0"/>
              <a:t>‹#›</a:t>
            </a:fld>
            <a:endParaRPr lang="tr-TR" noProof="0"/>
          </a:p>
        </p:txBody>
      </p:sp>
    </p:spTree>
    <p:extLst>
      <p:ext uri="{BB962C8B-B14F-4D97-AF65-F5344CB8AC3E}">
        <p14:creationId xmlns:p14="http://schemas.microsoft.com/office/powerpoint/2010/main" val="227376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4D7135D-5D5A-42FB-B1E9-F217A5CF7350}" type="slidenum">
              <a:rPr lang="tr-TR" smtClean="0"/>
              <a:t>1</a:t>
            </a:fld>
            <a:endParaRPr lang="tr-TR"/>
          </a:p>
        </p:txBody>
      </p:sp>
    </p:spTree>
    <p:extLst>
      <p:ext uri="{BB962C8B-B14F-4D97-AF65-F5344CB8AC3E}">
        <p14:creationId xmlns:p14="http://schemas.microsoft.com/office/powerpoint/2010/main" val="529562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4D7135D-5D5A-42FB-B1E9-F217A5CF7350}" type="slidenum">
              <a:rPr lang="tr-TR" smtClean="0"/>
              <a:t>2</a:t>
            </a:fld>
            <a:endParaRPr lang="tr-TR"/>
          </a:p>
        </p:txBody>
      </p:sp>
    </p:spTree>
    <p:extLst>
      <p:ext uri="{BB962C8B-B14F-4D97-AF65-F5344CB8AC3E}">
        <p14:creationId xmlns:p14="http://schemas.microsoft.com/office/powerpoint/2010/main" val="382338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4D7135D-5D5A-42FB-B1E9-F217A5CF7350}" type="slidenum">
              <a:rPr lang="tr-TR" smtClean="0"/>
              <a:t>3</a:t>
            </a:fld>
            <a:endParaRPr lang="tr-TR"/>
          </a:p>
        </p:txBody>
      </p:sp>
    </p:spTree>
    <p:extLst>
      <p:ext uri="{BB962C8B-B14F-4D97-AF65-F5344CB8AC3E}">
        <p14:creationId xmlns:p14="http://schemas.microsoft.com/office/powerpoint/2010/main" val="27813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4D7135D-5D5A-42FB-B1E9-F217A5CF7350}" type="slidenum">
              <a:rPr lang="tr-TR" smtClean="0"/>
              <a:t>6</a:t>
            </a:fld>
            <a:endParaRPr lang="tr-TR"/>
          </a:p>
        </p:txBody>
      </p:sp>
    </p:spTree>
    <p:extLst>
      <p:ext uri="{BB962C8B-B14F-4D97-AF65-F5344CB8AC3E}">
        <p14:creationId xmlns:p14="http://schemas.microsoft.com/office/powerpoint/2010/main" val="3898266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4D7135D-5D5A-42FB-B1E9-F217A5CF7350}" type="slidenum">
              <a:rPr lang="tr-TR" smtClean="0"/>
              <a:t>16</a:t>
            </a:fld>
            <a:endParaRPr lang="tr-TR"/>
          </a:p>
        </p:txBody>
      </p:sp>
    </p:spTree>
    <p:extLst>
      <p:ext uri="{BB962C8B-B14F-4D97-AF65-F5344CB8AC3E}">
        <p14:creationId xmlns:p14="http://schemas.microsoft.com/office/powerpoint/2010/main" val="784095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Resim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tr-TR" noProof="0" smtClean="0"/>
              <a:t>Asıl başlık stili için tıklatın</a:t>
            </a:r>
            <a:endParaRPr lang="tr-TR" noProof="0"/>
          </a:p>
        </p:txBody>
      </p:sp>
      <p:sp>
        <p:nvSpPr>
          <p:cNvPr id="3" name="Alt Başlık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tıklatın</a:t>
            </a:r>
          </a:p>
        </p:txBody>
      </p:sp>
      <p:sp>
        <p:nvSpPr>
          <p:cNvPr id="4" name="Tarih Yer Tutucusu 3"/>
          <p:cNvSpPr>
            <a:spLocks noGrp="1"/>
          </p:cNvSpPr>
          <p:nvPr>
            <p:ph type="dt" sz="half" idx="10"/>
          </p:nvPr>
        </p:nvSpPr>
        <p:spPr>
          <a:xfrm>
            <a:off x="8932558" y="5870575"/>
            <a:ext cx="1600200" cy="377825"/>
          </a:xfrm>
        </p:spPr>
        <p:txBody>
          <a:bodyPr rtlCol="0"/>
          <a:lstStyle/>
          <a:p>
            <a:pPr rtl="0"/>
            <a:fld id="{F5B10FB1-CA04-4614-A916-C2AFF4B42F49}" type="datetime1">
              <a:rPr lang="tr-TR" noProof="0" smtClean="0"/>
              <a:t>9.11.2022</a:t>
            </a:fld>
            <a:endParaRPr lang="tr-TR" noProof="0"/>
          </a:p>
        </p:txBody>
      </p:sp>
      <p:sp>
        <p:nvSpPr>
          <p:cNvPr id="5" name="Alt Bilgi Yer Tutucusu 4"/>
          <p:cNvSpPr>
            <a:spLocks noGrp="1"/>
          </p:cNvSpPr>
          <p:nvPr>
            <p:ph type="ftr" sz="quarter" idx="11"/>
          </p:nvPr>
        </p:nvSpPr>
        <p:spPr>
          <a:xfrm>
            <a:off x="3962399" y="5870575"/>
            <a:ext cx="4893958" cy="377825"/>
          </a:xfrm>
        </p:spPr>
        <p:txBody>
          <a:bodyPr rtlCol="0"/>
          <a:lstStyle/>
          <a:p>
            <a:pPr rtl="0"/>
            <a:endParaRPr lang="tr-TR" noProof="0"/>
          </a:p>
        </p:txBody>
      </p:sp>
      <p:sp>
        <p:nvSpPr>
          <p:cNvPr id="6" name="Slayt Numarası Yer Tutucusu 5"/>
          <p:cNvSpPr>
            <a:spLocks noGrp="1"/>
          </p:cNvSpPr>
          <p:nvPr>
            <p:ph type="sldNum" sz="quarter" idx="12"/>
          </p:nvPr>
        </p:nvSpPr>
        <p:spPr>
          <a:xfrm>
            <a:off x="10608958" y="5870575"/>
            <a:ext cx="551167" cy="377825"/>
          </a:xfrm>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sim Yazısı İçeren Panoramik Resim">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tr-TR" noProof="0" smtClean="0"/>
              <a:t>Asıl başlık stili için tıklatın</a:t>
            </a:r>
            <a:endParaRPr lang="tr-TR" noProof="0"/>
          </a:p>
        </p:txBody>
      </p:sp>
      <p:sp>
        <p:nvSpPr>
          <p:cNvPr id="3" name="Resim Yer Tutucusu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smtClean="0"/>
              <a:t>Resim eklemek için simgeyi tıklatın</a:t>
            </a:r>
            <a:endParaRPr lang="tr-TR" noProof="0"/>
          </a:p>
        </p:txBody>
      </p:sp>
      <p:sp>
        <p:nvSpPr>
          <p:cNvPr id="4" name="Metin Yer Tutucusu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sp>
        <p:nvSpPr>
          <p:cNvPr id="5" name="Tarih Yer Tutucusu 4"/>
          <p:cNvSpPr>
            <a:spLocks noGrp="1"/>
          </p:cNvSpPr>
          <p:nvPr>
            <p:ph type="dt" sz="half" idx="10"/>
          </p:nvPr>
        </p:nvSpPr>
        <p:spPr/>
        <p:txBody>
          <a:bodyPr rtlCol="0"/>
          <a:lstStyle/>
          <a:p>
            <a:pPr rtl="0"/>
            <a:fld id="{EF45866A-85EC-4187-B28B-2A692BE8538D}" type="datetime1">
              <a:rPr lang="tr-TR" noProof="0" smtClean="0"/>
              <a:t>9.11.2022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düzenlemek için tıklatın</a:t>
            </a:r>
          </a:p>
        </p:txBody>
      </p:sp>
      <p:sp>
        <p:nvSpPr>
          <p:cNvPr id="4" name="Tarih Yer Tutucusu 3"/>
          <p:cNvSpPr>
            <a:spLocks noGrp="1"/>
          </p:cNvSpPr>
          <p:nvPr>
            <p:ph type="dt" sz="half" idx="10"/>
          </p:nvPr>
        </p:nvSpPr>
        <p:spPr/>
        <p:txBody>
          <a:bodyPr rtlCol="0"/>
          <a:lstStyle/>
          <a:p>
            <a:pPr rtl="0"/>
            <a:fld id="{9BA8E13C-C7FA-4C9D-A097-4D6F6EA6BFCF}"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Resi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Metin Kutusu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4" name="Metin Kutusu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6" name="Başlık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tr-TR" noProof="0" smtClean="0"/>
              <a:t>Asıl başlık stili için tıklatın</a:t>
            </a:r>
            <a:endParaRPr lang="tr-TR" noProof="0"/>
          </a:p>
        </p:txBody>
      </p:sp>
      <p:sp>
        <p:nvSpPr>
          <p:cNvPr id="10" name="Metin Yer Tutucusu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tr-TR" noProof="0" smtClean="0"/>
              <a:t>Asıl metin stillerini düzenlemek için tıklatın</a:t>
            </a:r>
          </a:p>
        </p:txBody>
      </p:sp>
      <p:sp>
        <p:nvSpPr>
          <p:cNvPr id="3" name="Metin Yer Tutucusu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düzenlemek için tıklatın</a:t>
            </a:r>
          </a:p>
        </p:txBody>
      </p:sp>
      <p:sp>
        <p:nvSpPr>
          <p:cNvPr id="4" name="Tarih Yer Tutucusu 3"/>
          <p:cNvSpPr>
            <a:spLocks noGrp="1"/>
          </p:cNvSpPr>
          <p:nvPr>
            <p:ph type="dt" sz="half" idx="10"/>
          </p:nvPr>
        </p:nvSpPr>
        <p:spPr/>
        <p:txBody>
          <a:bodyPr rtlCol="0"/>
          <a:lstStyle/>
          <a:p>
            <a:pPr rtl="0"/>
            <a:fld id="{7AC6CEAC-A17C-4C38-B0CF-031D9F2DBACE}"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d Kartı">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düzenlemek için tıklatın</a:t>
            </a:r>
          </a:p>
        </p:txBody>
      </p:sp>
      <p:sp>
        <p:nvSpPr>
          <p:cNvPr id="4" name="Tarih Yer Tutucusu 3"/>
          <p:cNvSpPr>
            <a:spLocks noGrp="1"/>
          </p:cNvSpPr>
          <p:nvPr>
            <p:ph type="dt" sz="half" idx="10"/>
          </p:nvPr>
        </p:nvSpPr>
        <p:spPr/>
        <p:txBody>
          <a:bodyPr rtlCol="0"/>
          <a:lstStyle/>
          <a:p>
            <a:pPr rtl="0"/>
            <a:fld id="{D7125B11-C9B7-4DC9-93AA-762B5958B030}"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Ad Kartı">
    <p:spTree>
      <p:nvGrpSpPr>
        <p:cNvPr id="1" name=""/>
        <p:cNvGrpSpPr/>
        <p:nvPr/>
      </p:nvGrpSpPr>
      <p:grpSpPr>
        <a:xfrm>
          <a:off x="0" y="0"/>
          <a:ext cx="0" cy="0"/>
          <a:chOff x="0" y="0"/>
          <a:chExt cx="0" cy="0"/>
        </a:xfrm>
      </p:grpSpPr>
      <p:pic>
        <p:nvPicPr>
          <p:cNvPr id="11" name="Resi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Metin Kutusu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4" name="Metin Kutusu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6" name="Başlık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tr-TR" noProof="0" smtClean="0"/>
              <a:t>Asıl başlık stili için tıklatın</a:t>
            </a:r>
            <a:endParaRPr lang="tr-TR" noProof="0"/>
          </a:p>
        </p:txBody>
      </p:sp>
      <p:sp>
        <p:nvSpPr>
          <p:cNvPr id="10" name="Metin Yer Tutucusu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tr-TR" noProof="0" smtClean="0"/>
              <a:t>Asıl metin stillerini düzenlemek için tıklatın</a:t>
            </a:r>
          </a:p>
        </p:txBody>
      </p:sp>
      <p:sp>
        <p:nvSpPr>
          <p:cNvPr id="3" name="Metin Yer Tutucusu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düzenlemek için tıklatın</a:t>
            </a:r>
          </a:p>
        </p:txBody>
      </p:sp>
      <p:sp>
        <p:nvSpPr>
          <p:cNvPr id="4" name="Tarih Yer Tutucusu 3"/>
          <p:cNvSpPr>
            <a:spLocks noGrp="1"/>
          </p:cNvSpPr>
          <p:nvPr>
            <p:ph type="dt" sz="half" idx="10"/>
          </p:nvPr>
        </p:nvSpPr>
        <p:spPr/>
        <p:txBody>
          <a:bodyPr rtlCol="0"/>
          <a:lstStyle/>
          <a:p>
            <a:pPr rtl="0"/>
            <a:fld id="{37F76091-5588-4012-AC27-CA015DF53B2B}"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tr-TR" noProof="0" smtClean="0"/>
              <a:t>Asıl başlık stili için tıklatın</a:t>
            </a:r>
            <a:endParaRPr lang="tr-TR" noProof="0"/>
          </a:p>
        </p:txBody>
      </p:sp>
      <p:sp>
        <p:nvSpPr>
          <p:cNvPr id="10" name="Metin Yer Tutucusu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tr-TR" noProof="0" smtClean="0"/>
              <a:t>Asıl metin stillerini düzenlemek için tıklatın</a:t>
            </a:r>
          </a:p>
        </p:txBody>
      </p:sp>
      <p:sp>
        <p:nvSpPr>
          <p:cNvPr id="3" name="Metin Yer Tutucusu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düzenlemek için tıklatın</a:t>
            </a:r>
          </a:p>
        </p:txBody>
      </p:sp>
      <p:sp>
        <p:nvSpPr>
          <p:cNvPr id="4" name="Tarih Yer Tutucusu 3"/>
          <p:cNvSpPr>
            <a:spLocks noGrp="1"/>
          </p:cNvSpPr>
          <p:nvPr>
            <p:ph type="dt" sz="half" idx="10"/>
          </p:nvPr>
        </p:nvSpPr>
        <p:spPr/>
        <p:txBody>
          <a:bodyPr rtlCol="0"/>
          <a:lstStyle/>
          <a:p>
            <a:pPr rtl="0"/>
            <a:fld id="{4DF38248-A1E5-41BF-A777-926C6DDF0844}"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Başlık 1"/>
          <p:cNvSpPr>
            <a:spLocks noGrp="1"/>
          </p:cNvSpPr>
          <p:nvPr>
            <p:ph type="title"/>
          </p:nvPr>
        </p:nvSpPr>
        <p:spPr>
          <a:xfrm>
            <a:off x="685801" y="609600"/>
            <a:ext cx="10131425" cy="1456267"/>
          </a:xfrm>
        </p:spPr>
        <p:txBody>
          <a:bodyPr rtlCol="0"/>
          <a:lstStyle/>
          <a:p>
            <a:pPr rtl="0"/>
            <a:r>
              <a:rPr lang="tr-TR" noProof="0" smtClean="0"/>
              <a:t>Asıl başlık stili için tıklatın</a:t>
            </a:r>
            <a:endParaRPr lang="tr-TR" noProof="0"/>
          </a:p>
        </p:txBody>
      </p:sp>
      <p:sp>
        <p:nvSpPr>
          <p:cNvPr id="3" name="Dikey Metin Yer Tutucusu 2"/>
          <p:cNvSpPr>
            <a:spLocks noGrp="1"/>
          </p:cNvSpPr>
          <p:nvPr>
            <p:ph type="body" orient="vert" idx="1"/>
          </p:nvPr>
        </p:nvSpPr>
        <p:spPr/>
        <p:txBody>
          <a:bodyPr vert="eaVert" rtlCol="0" anchor="t"/>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Tarih Yer Tutucusu 3"/>
          <p:cNvSpPr>
            <a:spLocks noGrp="1"/>
          </p:cNvSpPr>
          <p:nvPr>
            <p:ph type="dt" sz="half" idx="10"/>
          </p:nvPr>
        </p:nvSpPr>
        <p:spPr/>
        <p:txBody>
          <a:bodyPr rtlCol="0"/>
          <a:lstStyle/>
          <a:p>
            <a:pPr rtl="0"/>
            <a:fld id="{60DD3D86-0010-40D7-A66D-636A7A0ACB59}"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ikey Başlık 1"/>
          <p:cNvSpPr>
            <a:spLocks noGrp="1"/>
          </p:cNvSpPr>
          <p:nvPr>
            <p:ph type="title" orient="vert"/>
          </p:nvPr>
        </p:nvSpPr>
        <p:spPr>
          <a:xfrm>
            <a:off x="8658675" y="609599"/>
            <a:ext cx="2158552" cy="5181601"/>
          </a:xfrm>
        </p:spPr>
        <p:txBody>
          <a:bodyPr vert="eaVert" rtlCol="0"/>
          <a:lstStyle/>
          <a:p>
            <a:pPr rtl="0"/>
            <a:r>
              <a:rPr lang="tr-TR" noProof="0" smtClean="0"/>
              <a:t>Asıl başlık stili için tıklatın</a:t>
            </a:r>
            <a:endParaRPr lang="tr-TR" noProof="0"/>
          </a:p>
        </p:txBody>
      </p:sp>
      <p:sp>
        <p:nvSpPr>
          <p:cNvPr id="3" name="Dikey Metin Yer Tutucusu 2"/>
          <p:cNvSpPr>
            <a:spLocks noGrp="1"/>
          </p:cNvSpPr>
          <p:nvPr>
            <p:ph type="body" orient="vert" idx="1"/>
          </p:nvPr>
        </p:nvSpPr>
        <p:spPr>
          <a:xfrm>
            <a:off x="685800" y="609600"/>
            <a:ext cx="7832116" cy="5181600"/>
          </a:xfrm>
        </p:spPr>
        <p:txBody>
          <a:bodyPr vert="eaVert" rtlCol="0" anchor="t"/>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Tarih Yer Tutucusu 3"/>
          <p:cNvSpPr>
            <a:spLocks noGrp="1"/>
          </p:cNvSpPr>
          <p:nvPr>
            <p:ph type="dt" sz="half" idx="10"/>
          </p:nvPr>
        </p:nvSpPr>
        <p:spPr/>
        <p:txBody>
          <a:bodyPr rtlCol="0"/>
          <a:lstStyle/>
          <a:p>
            <a:pPr rtl="0"/>
            <a:fld id="{F9FB813A-35C7-4DD9-845E-5F4051BC73C0}"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İçerik Yer Tutucusu 2"/>
          <p:cNvSpPr>
            <a:spLocks noGrp="1"/>
          </p:cNvSpPr>
          <p:nvPr>
            <p:ph idx="1"/>
          </p:nvPr>
        </p:nvSpPr>
        <p:spPr/>
        <p:txBody>
          <a:bodyPr rtlCol="0" anchor="ct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Tarih Yer Tutucusu 3"/>
          <p:cNvSpPr>
            <a:spLocks noGrp="1"/>
          </p:cNvSpPr>
          <p:nvPr>
            <p:ph type="dt" sz="half" idx="10"/>
          </p:nvPr>
        </p:nvSpPr>
        <p:spPr/>
        <p:txBody>
          <a:bodyPr rtlCol="0"/>
          <a:lstStyle/>
          <a:p>
            <a:pPr rtl="0"/>
            <a:fld id="{077A9629-AC4E-41CE-A95D-2EF2638069A1}"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3308581"/>
            <a:ext cx="10131427" cy="1468800"/>
          </a:xfrm>
        </p:spPr>
        <p:txBody>
          <a:bodyPr rtlCol="0" anchor="b"/>
          <a:lstStyle>
            <a:lvl1pPr algn="l">
              <a:defRPr sz="4000" b="0" cap="all"/>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düzenlemek için tıklatın</a:t>
            </a:r>
          </a:p>
        </p:txBody>
      </p:sp>
      <p:sp>
        <p:nvSpPr>
          <p:cNvPr id="4" name="Tarih Yer Tutucusu 3"/>
          <p:cNvSpPr>
            <a:spLocks noGrp="1"/>
          </p:cNvSpPr>
          <p:nvPr>
            <p:ph type="dt" sz="half" idx="10"/>
          </p:nvPr>
        </p:nvSpPr>
        <p:spPr/>
        <p:txBody>
          <a:bodyPr rtlCol="0"/>
          <a:lstStyle/>
          <a:p>
            <a:pPr rtl="0"/>
            <a:fld id="{C5BE0A1C-8D31-487C-BAC6-33AD2E5C7347}"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İçerik Yer Tutucusu 2"/>
          <p:cNvSpPr>
            <a:spLocks noGrp="1"/>
          </p:cNvSpPr>
          <p:nvPr>
            <p:ph sz="half" idx="1"/>
          </p:nvPr>
        </p:nvSpPr>
        <p:spPr>
          <a:xfrm>
            <a:off x="685802" y="2142067"/>
            <a:ext cx="4995334" cy="3649134"/>
          </a:xfrm>
        </p:spPr>
        <p:txBody>
          <a:bodyPr rtlCol="0">
            <a:normAutofit/>
          </a:body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İçerik Yer Tutucusu 3"/>
          <p:cNvSpPr>
            <a:spLocks noGrp="1"/>
          </p:cNvSpPr>
          <p:nvPr>
            <p:ph sz="half" idx="2"/>
          </p:nvPr>
        </p:nvSpPr>
        <p:spPr>
          <a:xfrm>
            <a:off x="5821895" y="2142067"/>
            <a:ext cx="4995332" cy="3649133"/>
          </a:xfrm>
        </p:spPr>
        <p:txBody>
          <a:bodyPr rtlCol="0">
            <a:normAutofit/>
          </a:body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5" name="Tarih Yer Tutucusu 4"/>
          <p:cNvSpPr>
            <a:spLocks noGrp="1"/>
          </p:cNvSpPr>
          <p:nvPr>
            <p:ph type="dt" sz="half" idx="10"/>
          </p:nvPr>
        </p:nvSpPr>
        <p:spPr/>
        <p:txBody>
          <a:bodyPr rtlCol="0"/>
          <a:lstStyle/>
          <a:p>
            <a:pPr rtl="0"/>
            <a:fld id="{DE2CEDBB-4D0C-4E8B-BB0B-0E72BB55733C}" type="datetime1">
              <a:rPr lang="tr-TR" noProof="0" smtClean="0"/>
              <a:t>9.11.2022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düzenlemek için tıklatın</a:t>
            </a:r>
          </a:p>
        </p:txBody>
      </p:sp>
      <p:sp>
        <p:nvSpPr>
          <p:cNvPr id="4" name="İçerik Yer Tutucusu 3"/>
          <p:cNvSpPr>
            <a:spLocks noGrp="1"/>
          </p:cNvSpPr>
          <p:nvPr>
            <p:ph sz="half" idx="2"/>
          </p:nvPr>
        </p:nvSpPr>
        <p:spPr>
          <a:xfrm>
            <a:off x="685801" y="2870201"/>
            <a:ext cx="4996923" cy="2920998"/>
          </a:xfrm>
        </p:spPr>
        <p:txBody>
          <a:bodyPr rtlCol="0" anchor="t">
            <a:normAutofit/>
          </a:body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5" name="Metin Yer Tutucusu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düzenlemek için tıklatın</a:t>
            </a:r>
          </a:p>
        </p:txBody>
      </p:sp>
      <p:sp>
        <p:nvSpPr>
          <p:cNvPr id="6" name="İçerik Yer Tutucusu 5"/>
          <p:cNvSpPr>
            <a:spLocks noGrp="1"/>
          </p:cNvSpPr>
          <p:nvPr>
            <p:ph sz="quarter" idx="4"/>
          </p:nvPr>
        </p:nvSpPr>
        <p:spPr>
          <a:xfrm>
            <a:off x="5823483" y="2870201"/>
            <a:ext cx="4995334" cy="2920998"/>
          </a:xfrm>
        </p:spPr>
        <p:txBody>
          <a:bodyPr rtlCol="0" anchor="t">
            <a:normAutofit/>
          </a:body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7" name="Tarih Yer Tutucusu 6"/>
          <p:cNvSpPr>
            <a:spLocks noGrp="1"/>
          </p:cNvSpPr>
          <p:nvPr>
            <p:ph type="dt" sz="half" idx="10"/>
          </p:nvPr>
        </p:nvSpPr>
        <p:spPr/>
        <p:txBody>
          <a:bodyPr rtlCol="0"/>
          <a:lstStyle/>
          <a:p>
            <a:pPr rtl="0"/>
            <a:fld id="{DB7417F0-7920-48BB-BBE4-03F418607C60}" type="datetime1">
              <a:rPr lang="tr-TR" noProof="0" smtClean="0"/>
              <a:t>9.11.2022</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Resim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Tarih Yer Tutucusu 2"/>
          <p:cNvSpPr>
            <a:spLocks noGrp="1"/>
          </p:cNvSpPr>
          <p:nvPr>
            <p:ph type="dt" sz="half" idx="10"/>
          </p:nvPr>
        </p:nvSpPr>
        <p:spPr/>
        <p:txBody>
          <a:bodyPr rtlCol="0"/>
          <a:lstStyle/>
          <a:p>
            <a:pPr rtl="0"/>
            <a:fld id="{F47EA7D9-8BE1-4118-8415-F1B5040BA2AD}" type="datetime1">
              <a:rPr lang="tr-TR" noProof="0" smtClean="0"/>
              <a:t>9.11.2022</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Resim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arih Yer Tutucusu 1"/>
          <p:cNvSpPr>
            <a:spLocks noGrp="1"/>
          </p:cNvSpPr>
          <p:nvPr>
            <p:ph type="dt" sz="half" idx="10"/>
          </p:nvPr>
        </p:nvSpPr>
        <p:spPr/>
        <p:txBody>
          <a:bodyPr rtlCol="0"/>
          <a:lstStyle/>
          <a:p>
            <a:pPr rtl="0"/>
            <a:fld id="{F356CE2B-19B0-481D-8BDF-1E0523F3E77B}" type="datetime1">
              <a:rPr lang="tr-TR" noProof="0" smtClean="0"/>
              <a:t>9.11.2022</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tr-TR" noProof="0" smtClean="0"/>
              <a:t>Asıl başlık stili için tıklatın</a:t>
            </a:r>
            <a:endParaRPr lang="tr-TR" noProof="0"/>
          </a:p>
        </p:txBody>
      </p:sp>
      <p:sp>
        <p:nvSpPr>
          <p:cNvPr id="3" name="İçerik Yer Tutucusu 2"/>
          <p:cNvSpPr>
            <a:spLocks noGrp="1"/>
          </p:cNvSpPr>
          <p:nvPr>
            <p:ph idx="1"/>
          </p:nvPr>
        </p:nvSpPr>
        <p:spPr>
          <a:xfrm>
            <a:off x="4648201" y="609601"/>
            <a:ext cx="6169026" cy="5181600"/>
          </a:xfrm>
        </p:spPr>
        <p:txBody>
          <a:bodyPr rtlCol="0" anchor="ctr">
            <a:normAutofit/>
          </a:body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Metin Yer Tutucusu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sp>
        <p:nvSpPr>
          <p:cNvPr id="5" name="Tarih Yer Tutucusu 4"/>
          <p:cNvSpPr>
            <a:spLocks noGrp="1"/>
          </p:cNvSpPr>
          <p:nvPr>
            <p:ph type="dt" sz="half" idx="10"/>
          </p:nvPr>
        </p:nvSpPr>
        <p:spPr/>
        <p:txBody>
          <a:bodyPr rtlCol="0"/>
          <a:lstStyle/>
          <a:p>
            <a:pPr rtl="0"/>
            <a:fld id="{27C9B507-25DB-454A-9A2B-4A5B23CB8D30}" type="datetime1">
              <a:rPr lang="tr-TR" noProof="0" smtClean="0"/>
              <a:t>9.11.2022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sı İçeren Resim">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tr-TR" noProof="0" smtClean="0"/>
              <a:t>Asıl başlık stili için tıklatın</a:t>
            </a:r>
            <a:endParaRPr lang="tr-TR" noProof="0"/>
          </a:p>
        </p:txBody>
      </p:sp>
      <p:sp>
        <p:nvSpPr>
          <p:cNvPr id="14" name="Resim Yer Tutucusu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smtClean="0"/>
              <a:t>Resim eklemek için simgeyi tıklatın</a:t>
            </a:r>
            <a:endParaRPr lang="tr-TR" noProof="0"/>
          </a:p>
        </p:txBody>
      </p:sp>
      <p:sp>
        <p:nvSpPr>
          <p:cNvPr id="4" name="Metin Yer Tutucusu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sp>
        <p:nvSpPr>
          <p:cNvPr id="5" name="Tarih Yer Tutucusu 4"/>
          <p:cNvSpPr>
            <a:spLocks noGrp="1"/>
          </p:cNvSpPr>
          <p:nvPr>
            <p:ph type="dt" sz="half" idx="10"/>
          </p:nvPr>
        </p:nvSpPr>
        <p:spPr/>
        <p:txBody>
          <a:bodyPr rtlCol="0"/>
          <a:lstStyle/>
          <a:p>
            <a:pPr rtl="0"/>
            <a:fld id="{5BE4ABF3-17C6-4F42-85E7-7B8D346F9621}" type="datetime1">
              <a:rPr lang="tr-TR" noProof="0" smtClean="0"/>
              <a:t>9.11.2022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91CC95E-D6FC-463C-8473-F1C5DA08662D}" type="datetime1">
              <a:rPr lang="tr-TR" noProof="0" smtClean="0"/>
              <a:t>9.11.2022</a:t>
            </a:fld>
            <a:endParaRPr lang="tr-TR" noProof="0"/>
          </a:p>
        </p:txBody>
      </p:sp>
      <p:sp>
        <p:nvSpPr>
          <p:cNvPr id="5" name="Alt Bilgi Yer Tutucusu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tr-TR" noProof="0"/>
          </a:p>
        </p:txBody>
      </p:sp>
      <p:sp>
        <p:nvSpPr>
          <p:cNvPr id="6" name="Slayt Numarası Yer Tutucusu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ufukta uzak dağların göründüğü gece gökyüzü">
            <a:extLst>
              <a:ext uri="{FF2B5EF4-FFF2-40B4-BE49-F238E27FC236}">
                <a16:creationId xmlns=""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129376" y="5367"/>
            <a:ext cx="12191980" cy="6857990"/>
          </a:xfrm>
          <a:prstGeom prst="rect">
            <a:avLst/>
          </a:prstGeom>
        </p:spPr>
      </p:pic>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395" y="1611939"/>
            <a:ext cx="12321395" cy="4425002"/>
          </a:xfrm>
          <a:prstGeom prst="rect">
            <a:avLst/>
          </a:prstGeom>
        </p:spPr>
      </p:pic>
      <p:sp>
        <p:nvSpPr>
          <p:cNvPr id="2" name="Başlık 1">
            <a:extLst>
              <a:ext uri="{FF2B5EF4-FFF2-40B4-BE49-F238E27FC236}">
                <a16:creationId xmlns="" xmlns:a16="http://schemas.microsoft.com/office/drawing/2014/main" id="{340C7600-5BA8-4A54-887F-74AF87750A31}"/>
              </a:ext>
            </a:extLst>
          </p:cNvPr>
          <p:cNvSpPr>
            <a:spLocks noGrp="1"/>
          </p:cNvSpPr>
          <p:nvPr>
            <p:ph type="ctrTitle"/>
          </p:nvPr>
        </p:nvSpPr>
        <p:spPr>
          <a:xfrm>
            <a:off x="-129375" y="-21800"/>
            <a:ext cx="12321375" cy="1633739"/>
          </a:xfrm>
        </p:spPr>
        <p:style>
          <a:lnRef idx="1">
            <a:schemeClr val="accent5"/>
          </a:lnRef>
          <a:fillRef idx="2">
            <a:schemeClr val="accent5"/>
          </a:fillRef>
          <a:effectRef idx="1">
            <a:schemeClr val="accent5"/>
          </a:effectRef>
          <a:fontRef idx="minor">
            <a:schemeClr val="dk1"/>
          </a:fontRef>
        </p:style>
        <p:txBody>
          <a:bodyPr rtlCol="0">
            <a:normAutofit/>
          </a:bodyPr>
          <a:lstStyle/>
          <a:p>
            <a:pPr algn="ctr"/>
            <a:r>
              <a:rPr lang="tr-TR" sz="3600" dirty="0">
                <a:latin typeface="Gabriola" panose="04040605051002020D02" pitchFamily="82" charset="0"/>
              </a:rPr>
              <a:t>Görüntü işleme teknikleri kullanılarak ekmek doku analizi </a:t>
            </a:r>
            <a:r>
              <a:rPr lang="tr-TR" sz="3600" dirty="0" smtClean="0">
                <a:latin typeface="Gabriola" panose="04040605051002020D02" pitchFamily="82" charset="0"/>
              </a:rPr>
              <a:t/>
            </a:r>
            <a:br>
              <a:rPr lang="tr-TR" sz="3600" dirty="0" smtClean="0">
                <a:latin typeface="Gabriola" panose="04040605051002020D02" pitchFamily="82" charset="0"/>
              </a:rPr>
            </a:br>
            <a:r>
              <a:rPr lang="tr-TR" sz="3600" dirty="0" smtClean="0">
                <a:latin typeface="Gabriola" panose="04040605051002020D02" pitchFamily="82" charset="0"/>
              </a:rPr>
              <a:t>ve </a:t>
            </a:r>
            <a:r>
              <a:rPr lang="tr-TR" sz="3600" dirty="0" err="1">
                <a:latin typeface="Gabriola" panose="04040605051002020D02" pitchFamily="82" charset="0"/>
              </a:rPr>
              <a:t>arayüz</a:t>
            </a:r>
            <a:r>
              <a:rPr lang="tr-TR" sz="3600" dirty="0">
                <a:latin typeface="Gabriola" panose="04040605051002020D02" pitchFamily="82" charset="0"/>
              </a:rPr>
              <a:t> programının geliştirilmesi </a:t>
            </a:r>
            <a:endParaRPr lang="tr-TR" sz="3600" b="1" dirty="0">
              <a:latin typeface="Gabriola" panose="04040605051002020D02" pitchFamily="82" charset="0"/>
            </a:endParaRPr>
          </a:p>
        </p:txBody>
      </p:sp>
      <p:sp>
        <p:nvSpPr>
          <p:cNvPr id="3" name="Alt Başlık 2">
            <a:extLst>
              <a:ext uri="{FF2B5EF4-FFF2-40B4-BE49-F238E27FC236}">
                <a16:creationId xmlns="" xmlns:a16="http://schemas.microsoft.com/office/drawing/2014/main" id="{AE584786-6548-4BB4-95FD-977AD1F362C6}"/>
              </a:ext>
            </a:extLst>
          </p:cNvPr>
          <p:cNvSpPr>
            <a:spLocks noGrp="1"/>
          </p:cNvSpPr>
          <p:nvPr>
            <p:ph type="subTitle" idx="1"/>
          </p:nvPr>
        </p:nvSpPr>
        <p:spPr>
          <a:xfrm>
            <a:off x="-129374" y="6049192"/>
            <a:ext cx="12321374" cy="801914"/>
          </a:xfrm>
        </p:spPr>
        <p:style>
          <a:lnRef idx="0">
            <a:schemeClr val="dk1"/>
          </a:lnRef>
          <a:fillRef idx="3">
            <a:schemeClr val="dk1"/>
          </a:fillRef>
          <a:effectRef idx="3">
            <a:schemeClr val="dk1"/>
          </a:effectRef>
          <a:fontRef idx="minor">
            <a:schemeClr val="lt1"/>
          </a:fontRef>
        </p:style>
        <p:txBody>
          <a:bodyPr rtlCol="0">
            <a:normAutofit/>
          </a:bodyPr>
          <a:lstStyle/>
          <a:p>
            <a:pPr algn="ctr" rtl="0"/>
            <a:r>
              <a:rPr lang="tr-TR" dirty="0" smtClean="0">
                <a:solidFill>
                  <a:schemeClr val="accent1">
                    <a:lumMod val="40000"/>
                    <a:lumOff val="60000"/>
                  </a:schemeClr>
                </a:solidFill>
              </a:rPr>
              <a:t>Buğra Enhar Elbir</a:t>
            </a:r>
          </a:p>
          <a:p>
            <a:pPr algn="ctr" rtl="0"/>
            <a:r>
              <a:rPr lang="tr-TR" dirty="0" smtClean="0">
                <a:solidFill>
                  <a:schemeClr val="accent1">
                    <a:lumMod val="40000"/>
                    <a:lumOff val="60000"/>
                  </a:schemeClr>
                </a:solidFill>
              </a:rPr>
              <a:t>02200201072</a:t>
            </a:r>
            <a:endParaRPr lang="tr-TR"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latin typeface="Calibri" panose="020F0502020204030204" pitchFamily="34" charset="0"/>
                <a:ea typeface="Calibri" panose="020F0502020204030204" pitchFamily="34" charset="0"/>
                <a:cs typeface="Times New Roman" panose="02020603050405020304" pitchFamily="18" charset="0"/>
              </a:rPr>
              <a:t>2.4 </a:t>
            </a:r>
            <a:r>
              <a:rPr lang="tr-TR" dirty="0" err="1">
                <a:latin typeface="Calibri" panose="020F0502020204030204" pitchFamily="34" charset="0"/>
                <a:ea typeface="Calibri" panose="020F0502020204030204" pitchFamily="34" charset="0"/>
                <a:cs typeface="Times New Roman" panose="02020603050405020304" pitchFamily="18" charset="0"/>
              </a:rPr>
              <a:t>Histogram</a:t>
            </a:r>
            <a:r>
              <a:rPr lang="tr-TR" dirty="0">
                <a:latin typeface="Calibri" panose="020F0502020204030204" pitchFamily="34" charset="0"/>
                <a:ea typeface="Calibri" panose="020F0502020204030204" pitchFamily="34" charset="0"/>
                <a:cs typeface="Times New Roman" panose="02020603050405020304" pitchFamily="18" charset="0"/>
              </a:rPr>
              <a:t> Eşitleme (</a:t>
            </a:r>
            <a:r>
              <a:rPr lang="tr-TR" dirty="0" err="1">
                <a:latin typeface="Calibri" panose="020F0502020204030204" pitchFamily="34" charset="0"/>
                <a:ea typeface="Calibri" panose="020F0502020204030204" pitchFamily="34" charset="0"/>
                <a:cs typeface="Times New Roman" panose="02020603050405020304" pitchFamily="18" charset="0"/>
              </a:rPr>
              <a:t>Histogram</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err="1">
                <a:latin typeface="Calibri" panose="020F0502020204030204" pitchFamily="34" charset="0"/>
                <a:ea typeface="Calibri" panose="020F0502020204030204" pitchFamily="34" charset="0"/>
                <a:cs typeface="Times New Roman" panose="02020603050405020304" pitchFamily="18" charset="0"/>
              </a:rPr>
              <a:t>Equalization</a:t>
            </a:r>
            <a:r>
              <a:rPr lang="tr-TR" dirty="0">
                <a:latin typeface="Calibri" panose="020F0502020204030204" pitchFamily="34" charset="0"/>
                <a:ea typeface="Calibri" panose="020F0502020204030204" pitchFamily="34" charset="0"/>
                <a:cs typeface="Times New Roman" panose="02020603050405020304" pitchFamily="18" charset="0"/>
              </a:rPr>
              <a:t>)</a:t>
            </a:r>
            <a:br>
              <a:rPr lang="tr-TR" dirty="0">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5" name="Dikdörtgen 4"/>
          <p:cNvSpPr/>
          <p:nvPr/>
        </p:nvSpPr>
        <p:spPr>
          <a:xfrm>
            <a:off x="685801" y="1695392"/>
            <a:ext cx="11143033" cy="355803"/>
          </a:xfrm>
          <a:prstGeom prst="rect">
            <a:avLst/>
          </a:prstGeom>
        </p:spPr>
        <p:txBody>
          <a:bodyPr wrap="square">
            <a:spAutoFit/>
          </a:bodyPr>
          <a:lstStyle/>
          <a:p>
            <a:pPr>
              <a:lnSpc>
                <a:spcPct val="107000"/>
              </a:lnSpc>
              <a:spcAft>
                <a:spcPts val="800"/>
              </a:spcAft>
            </a:pPr>
            <a:r>
              <a:rPr lang="tr-TR" sz="1600" dirty="0" err="1">
                <a:latin typeface="Calibri" panose="020F0502020204030204" pitchFamily="34" charset="0"/>
                <a:ea typeface="Calibri" panose="020F0502020204030204" pitchFamily="34" charset="0"/>
                <a:cs typeface="Times New Roman" panose="02020603050405020304" pitchFamily="18" charset="0"/>
              </a:rPr>
              <a:t>Histogram</a:t>
            </a:r>
            <a:r>
              <a:rPr lang="tr-TR" sz="1600" dirty="0">
                <a:latin typeface="Calibri" panose="020F0502020204030204" pitchFamily="34" charset="0"/>
                <a:ea typeface="Calibri" panose="020F0502020204030204" pitchFamily="34" charset="0"/>
                <a:cs typeface="Times New Roman" panose="02020603050405020304" pitchFamily="18" charset="0"/>
              </a:rPr>
              <a:t> eşitleme renk değerleri düzgün dağılımlı olmayan görüntüler için uygun bir görüntü iyileştirme metodudur.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816" y="2475625"/>
            <a:ext cx="3139712" cy="3330229"/>
          </a:xfrm>
          <a:prstGeom prst="rect">
            <a:avLst/>
          </a:prstGeom>
        </p:spPr>
      </p:pic>
      <p:sp>
        <p:nvSpPr>
          <p:cNvPr id="7" name="Dikdörtgen 6"/>
          <p:cNvSpPr/>
          <p:nvPr/>
        </p:nvSpPr>
        <p:spPr>
          <a:xfrm>
            <a:off x="2359901" y="5899941"/>
            <a:ext cx="1479957" cy="276999"/>
          </a:xfrm>
          <a:prstGeom prst="rect">
            <a:avLst/>
          </a:prstGeom>
        </p:spPr>
        <p:txBody>
          <a:bodyPr wrap="none">
            <a:spAutoFit/>
          </a:bodyPr>
          <a:lstStyle/>
          <a:p>
            <a:r>
              <a:rPr lang="tr-TR" sz="1200" dirty="0"/>
              <a:t>Eşitlenmiş </a:t>
            </a:r>
            <a:r>
              <a:rPr lang="tr-TR" sz="1200" dirty="0" err="1"/>
              <a:t>histogram</a:t>
            </a:r>
            <a:endParaRPr lang="tr-TR" sz="1200" dirty="0"/>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238" y="2475625"/>
            <a:ext cx="3078747" cy="3330229"/>
          </a:xfrm>
          <a:prstGeom prst="rect">
            <a:avLst/>
          </a:prstGeom>
        </p:spPr>
      </p:pic>
      <p:sp>
        <p:nvSpPr>
          <p:cNvPr id="9" name="Dikdörtgen 8"/>
          <p:cNvSpPr/>
          <p:nvPr/>
        </p:nvSpPr>
        <p:spPr>
          <a:xfrm>
            <a:off x="6879094" y="5899941"/>
            <a:ext cx="3091744" cy="276999"/>
          </a:xfrm>
          <a:prstGeom prst="rect">
            <a:avLst/>
          </a:prstGeom>
        </p:spPr>
        <p:txBody>
          <a:bodyPr wrap="none">
            <a:spAutoFit/>
          </a:bodyPr>
          <a:lstStyle/>
          <a:p>
            <a:r>
              <a:rPr lang="tr-TR" sz="1200" dirty="0" err="1"/>
              <a:t>Histogramı</a:t>
            </a:r>
            <a:r>
              <a:rPr lang="tr-TR" sz="1200" dirty="0"/>
              <a:t> eşitlenmiş örnek ekmek görüntüsü </a:t>
            </a:r>
          </a:p>
        </p:txBody>
      </p:sp>
    </p:spTree>
    <p:extLst>
      <p:ext uri="{BB962C8B-B14F-4D97-AF65-F5344CB8AC3E}">
        <p14:creationId xmlns:p14="http://schemas.microsoft.com/office/powerpoint/2010/main" val="171515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latin typeface="Calibri" panose="020F0502020204030204" pitchFamily="34" charset="0"/>
                <a:ea typeface="Calibri" panose="020F0502020204030204" pitchFamily="34" charset="0"/>
                <a:cs typeface="Times New Roman" panose="02020603050405020304" pitchFamily="18" charset="0"/>
              </a:rPr>
              <a:t>2.5 Gözeneklerin otomatik olarak belirlenmesi (</a:t>
            </a:r>
            <a:r>
              <a:rPr lang="tr-TR" dirty="0" err="1">
                <a:latin typeface="Calibri" panose="020F0502020204030204" pitchFamily="34" charset="0"/>
                <a:ea typeface="Calibri" panose="020F0502020204030204" pitchFamily="34" charset="0"/>
                <a:cs typeface="Times New Roman" panose="02020603050405020304" pitchFamily="18" charset="0"/>
              </a:rPr>
              <a:t>Automatic</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err="1">
                <a:latin typeface="Calibri" panose="020F0502020204030204" pitchFamily="34" charset="0"/>
                <a:ea typeface="Calibri" panose="020F0502020204030204" pitchFamily="34" charset="0"/>
                <a:cs typeface="Times New Roman" panose="02020603050405020304" pitchFamily="18" charset="0"/>
              </a:rPr>
              <a:t>Segmentation</a:t>
            </a:r>
            <a:r>
              <a:rPr lang="tr-TR" dirty="0">
                <a:latin typeface="Calibri" panose="020F0502020204030204" pitchFamily="34" charset="0"/>
                <a:ea typeface="Calibri" panose="020F0502020204030204" pitchFamily="34" charset="0"/>
                <a:cs typeface="Times New Roman" panose="02020603050405020304" pitchFamily="18" charset="0"/>
              </a:rPr>
              <a:t> of </a:t>
            </a:r>
            <a:r>
              <a:rPr lang="tr-TR" dirty="0" err="1">
                <a:latin typeface="Calibri" panose="020F0502020204030204" pitchFamily="34" charset="0"/>
                <a:ea typeface="Calibri" panose="020F0502020204030204" pitchFamily="34" charset="0"/>
                <a:cs typeface="Times New Roman" panose="02020603050405020304" pitchFamily="18" charset="0"/>
              </a:rPr>
              <a:t>the</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err="1">
                <a:latin typeface="Calibri" panose="020F0502020204030204" pitchFamily="34" charset="0"/>
                <a:ea typeface="Calibri" panose="020F0502020204030204" pitchFamily="34" charset="0"/>
                <a:cs typeface="Times New Roman" panose="02020603050405020304" pitchFamily="18" charset="0"/>
              </a:rPr>
              <a:t>Cells</a:t>
            </a:r>
            <a:r>
              <a:rPr lang="tr-TR" dirty="0">
                <a:latin typeface="Calibri" panose="020F0502020204030204" pitchFamily="34" charset="0"/>
                <a:ea typeface="Calibri" panose="020F0502020204030204" pitchFamily="34" charset="0"/>
                <a:cs typeface="Times New Roman" panose="02020603050405020304" pitchFamily="18" charset="0"/>
              </a:rPr>
              <a:t> )</a:t>
            </a:r>
            <a:br>
              <a:rPr lang="tr-TR" dirty="0">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6" name="Dikdörtgen 5"/>
          <p:cNvSpPr/>
          <p:nvPr/>
        </p:nvSpPr>
        <p:spPr>
          <a:xfrm>
            <a:off x="685801" y="2011898"/>
            <a:ext cx="10830364" cy="619272"/>
          </a:xfrm>
          <a:prstGeom prst="rect">
            <a:avLst/>
          </a:prstGeom>
        </p:spPr>
        <p:txBody>
          <a:bodyPr wrap="square">
            <a:spAutoFit/>
          </a:bodyPr>
          <a:lstStyle/>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Bu kısımda ön işlemeden geçip, işlemeye hazır hale gelen görüntüler öncelikle otsu yöntemiyle </a:t>
            </a:r>
            <a:r>
              <a:rPr lang="tr-TR" sz="1600" dirty="0" err="1">
                <a:latin typeface="Calibri" panose="020F0502020204030204" pitchFamily="34" charset="0"/>
                <a:ea typeface="Calibri" panose="020F0502020204030204" pitchFamily="34" charset="0"/>
                <a:cs typeface="Times New Roman" panose="02020603050405020304" pitchFamily="18" charset="0"/>
              </a:rPr>
              <a:t>eşiklenerek</a:t>
            </a:r>
            <a:r>
              <a:rPr lang="tr-TR" sz="1600" dirty="0">
                <a:latin typeface="Calibri" panose="020F0502020204030204" pitchFamily="34" charset="0"/>
                <a:ea typeface="Calibri" panose="020F0502020204030204" pitchFamily="34" charset="0"/>
                <a:cs typeface="Times New Roman" panose="02020603050405020304" pitchFamily="18" charset="0"/>
              </a:rPr>
              <a:t> ikili görüntü haline dönüştürülmüştür.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14" y="2834660"/>
            <a:ext cx="2936826" cy="3260628"/>
          </a:xfrm>
          <a:prstGeom prst="rect">
            <a:avLst/>
          </a:prstGeom>
        </p:spPr>
      </p:pic>
      <p:sp>
        <p:nvSpPr>
          <p:cNvPr id="10" name="Dikdörtgen 9"/>
          <p:cNvSpPr/>
          <p:nvPr/>
        </p:nvSpPr>
        <p:spPr>
          <a:xfrm>
            <a:off x="1834899" y="6160278"/>
            <a:ext cx="1370055" cy="276999"/>
          </a:xfrm>
          <a:prstGeom prst="rect">
            <a:avLst/>
          </a:prstGeom>
        </p:spPr>
        <p:txBody>
          <a:bodyPr wrap="none">
            <a:spAutoFit/>
          </a:bodyPr>
          <a:lstStyle/>
          <a:p>
            <a:r>
              <a:rPr lang="tr-TR" sz="1200" dirty="0" err="1"/>
              <a:t>Eşiklenmiş</a:t>
            </a:r>
            <a:r>
              <a:rPr lang="tr-TR" sz="1200" dirty="0"/>
              <a:t> görüntü</a:t>
            </a:r>
          </a:p>
        </p:txBody>
      </p:sp>
      <p:pic>
        <p:nvPicPr>
          <p:cNvPr id="11" name="Resim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836" y="2834660"/>
            <a:ext cx="2874298" cy="3260628"/>
          </a:xfrm>
          <a:prstGeom prst="rect">
            <a:avLst/>
          </a:prstGeom>
        </p:spPr>
      </p:pic>
      <p:sp>
        <p:nvSpPr>
          <p:cNvPr id="12" name="Dikdörtgen 11"/>
          <p:cNvSpPr/>
          <p:nvPr/>
        </p:nvSpPr>
        <p:spPr>
          <a:xfrm>
            <a:off x="5274088" y="6151441"/>
            <a:ext cx="2318776" cy="276999"/>
          </a:xfrm>
          <a:prstGeom prst="rect">
            <a:avLst/>
          </a:prstGeom>
        </p:spPr>
        <p:txBody>
          <a:bodyPr wrap="none">
            <a:spAutoFit/>
          </a:bodyPr>
          <a:lstStyle/>
          <a:p>
            <a:r>
              <a:rPr lang="tr-TR" sz="1200" dirty="0" err="1"/>
              <a:t>Bölütlenmiş</a:t>
            </a:r>
            <a:r>
              <a:rPr lang="tr-TR" sz="1200" dirty="0"/>
              <a:t> toplam ekmek yüzeyi </a:t>
            </a:r>
          </a:p>
        </p:txBody>
      </p:sp>
      <p:pic>
        <p:nvPicPr>
          <p:cNvPr id="13" name="Resim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9603" y="2834660"/>
            <a:ext cx="2810351" cy="3260628"/>
          </a:xfrm>
          <a:prstGeom prst="rect">
            <a:avLst/>
          </a:prstGeom>
        </p:spPr>
      </p:pic>
      <p:sp>
        <p:nvSpPr>
          <p:cNvPr id="14" name="Dikdörtgen 13"/>
          <p:cNvSpPr/>
          <p:nvPr/>
        </p:nvSpPr>
        <p:spPr>
          <a:xfrm>
            <a:off x="8626244" y="6151442"/>
            <a:ext cx="2877070" cy="276999"/>
          </a:xfrm>
          <a:prstGeom prst="rect">
            <a:avLst/>
          </a:prstGeom>
        </p:spPr>
        <p:txBody>
          <a:bodyPr wrap="none">
            <a:spAutoFit/>
          </a:bodyPr>
          <a:lstStyle/>
          <a:p>
            <a:r>
              <a:rPr lang="tr-TR" sz="1200" dirty="0" smtClean="0"/>
              <a:t>Otomatik </a:t>
            </a:r>
            <a:r>
              <a:rPr lang="tr-TR" sz="1200" dirty="0" err="1"/>
              <a:t>bölütlenmiş</a:t>
            </a:r>
            <a:r>
              <a:rPr lang="tr-TR" sz="1200" dirty="0"/>
              <a:t> gözenek görüntüsü </a:t>
            </a:r>
          </a:p>
        </p:txBody>
      </p:sp>
    </p:spTree>
    <p:extLst>
      <p:ext uri="{BB962C8B-B14F-4D97-AF65-F5344CB8AC3E}">
        <p14:creationId xmlns:p14="http://schemas.microsoft.com/office/powerpoint/2010/main" val="1360627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latin typeface="Calibri" panose="020F0502020204030204" pitchFamily="34" charset="0"/>
                <a:ea typeface="Calibri" panose="020F0502020204030204" pitchFamily="34" charset="0"/>
                <a:cs typeface="Times New Roman" panose="02020603050405020304" pitchFamily="18" charset="0"/>
              </a:rPr>
              <a:t>2.6 Bağlantılı Bileşen Etiketleme İle Gözenek Etiketleme (Cell </a:t>
            </a:r>
            <a:r>
              <a:rPr lang="tr-TR" dirty="0" err="1">
                <a:latin typeface="Calibri" panose="020F0502020204030204" pitchFamily="34" charset="0"/>
                <a:ea typeface="Calibri" panose="020F0502020204030204" pitchFamily="34" charset="0"/>
                <a:cs typeface="Times New Roman" panose="02020603050405020304" pitchFamily="18" charset="0"/>
              </a:rPr>
              <a:t>Labeling</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err="1">
                <a:latin typeface="Calibri" panose="020F0502020204030204" pitchFamily="34" charset="0"/>
                <a:ea typeface="Calibri" panose="020F0502020204030204" pitchFamily="34" charset="0"/>
                <a:cs typeface="Times New Roman" panose="02020603050405020304" pitchFamily="18" charset="0"/>
              </a:rPr>
              <a:t>With</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err="1">
                <a:latin typeface="Calibri" panose="020F0502020204030204" pitchFamily="34" charset="0"/>
                <a:ea typeface="Calibri" panose="020F0502020204030204" pitchFamily="34" charset="0"/>
                <a:cs typeface="Times New Roman" panose="02020603050405020304" pitchFamily="18" charset="0"/>
              </a:rPr>
              <a:t>Connected</a:t>
            </a:r>
            <a:r>
              <a:rPr lang="tr-TR" dirty="0">
                <a:latin typeface="Calibri" panose="020F0502020204030204" pitchFamily="34" charset="0"/>
                <a:ea typeface="Calibri" panose="020F0502020204030204" pitchFamily="34" charset="0"/>
                <a:cs typeface="Times New Roman" panose="02020603050405020304" pitchFamily="18" charset="0"/>
              </a:rPr>
              <a:t> Component </a:t>
            </a:r>
            <a:r>
              <a:rPr lang="tr-TR" dirty="0" err="1">
                <a:latin typeface="Calibri" panose="020F0502020204030204" pitchFamily="34" charset="0"/>
                <a:ea typeface="Calibri" panose="020F0502020204030204" pitchFamily="34" charset="0"/>
                <a:cs typeface="Times New Roman" panose="02020603050405020304" pitchFamily="18" charset="0"/>
              </a:rPr>
              <a:t>Labeling</a:t>
            </a:r>
            <a:r>
              <a:rPr lang="tr-TR" dirty="0">
                <a:latin typeface="Calibri" panose="020F0502020204030204" pitchFamily="34" charset="0"/>
                <a:ea typeface="Calibri" panose="020F0502020204030204" pitchFamily="34" charset="0"/>
                <a:cs typeface="Times New Roman" panose="02020603050405020304" pitchFamily="18" charset="0"/>
              </a:rPr>
              <a:t>)</a:t>
            </a:r>
            <a:br>
              <a:rPr lang="tr-TR" dirty="0">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6" name="Dikdörtgen 5"/>
          <p:cNvSpPr/>
          <p:nvPr/>
        </p:nvSpPr>
        <p:spPr>
          <a:xfrm>
            <a:off x="685801" y="1968029"/>
            <a:ext cx="10933889" cy="2668744"/>
          </a:xfrm>
          <a:prstGeom prst="rect">
            <a:avLst/>
          </a:prstGeom>
        </p:spPr>
        <p:txBody>
          <a:bodyPr wrap="square">
            <a:spAutoFit/>
          </a:bodyPr>
          <a:lstStyle/>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İkili görüntü haline gelen </a:t>
            </a:r>
            <a:r>
              <a:rPr lang="tr-TR" sz="1600" dirty="0" err="1">
                <a:latin typeface="Calibri" panose="020F0502020204030204" pitchFamily="34" charset="0"/>
                <a:ea typeface="Calibri" panose="020F0502020204030204" pitchFamily="34" charset="0"/>
                <a:cs typeface="Times New Roman" panose="02020603050405020304" pitchFamily="18" charset="0"/>
              </a:rPr>
              <a:t>bölütlenmiş</a:t>
            </a:r>
            <a:r>
              <a:rPr lang="tr-TR" sz="1600" dirty="0">
                <a:latin typeface="Calibri" panose="020F0502020204030204" pitchFamily="34" charset="0"/>
                <a:ea typeface="Calibri" panose="020F0502020204030204" pitchFamily="34" charset="0"/>
                <a:cs typeface="Times New Roman" panose="02020603050405020304" pitchFamily="18" charset="0"/>
              </a:rPr>
              <a:t>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a:t>
            </a:r>
          </a:p>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a:t>
            </a:r>
          </a:p>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387" y="4311375"/>
            <a:ext cx="2674852" cy="2102395"/>
          </a:xfrm>
          <a:prstGeom prst="rect">
            <a:avLst/>
          </a:prstGeom>
        </p:spPr>
      </p:pic>
      <p:sp>
        <p:nvSpPr>
          <p:cNvPr id="8" name="Dikdörtgen 7"/>
          <p:cNvSpPr/>
          <p:nvPr/>
        </p:nvSpPr>
        <p:spPr>
          <a:xfrm>
            <a:off x="2126021" y="6491352"/>
            <a:ext cx="1571584" cy="276999"/>
          </a:xfrm>
          <a:prstGeom prst="rect">
            <a:avLst/>
          </a:prstGeom>
        </p:spPr>
        <p:txBody>
          <a:bodyPr wrap="none">
            <a:spAutoFit/>
          </a:bodyPr>
          <a:lstStyle/>
          <a:p>
            <a:r>
              <a:rPr lang="tr-TR" sz="1200" dirty="0" smtClean="0"/>
              <a:t> </a:t>
            </a:r>
            <a:r>
              <a:rPr lang="tr-TR" sz="1200" dirty="0"/>
              <a:t>Etiketlenmiş gözenek</a:t>
            </a:r>
          </a:p>
        </p:txBody>
      </p:sp>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5341" y="4311375"/>
            <a:ext cx="3067663" cy="2102395"/>
          </a:xfrm>
          <a:prstGeom prst="rect">
            <a:avLst/>
          </a:prstGeom>
        </p:spPr>
      </p:pic>
      <p:sp>
        <p:nvSpPr>
          <p:cNvPr id="10" name="Dikdörtgen 9"/>
          <p:cNvSpPr/>
          <p:nvPr/>
        </p:nvSpPr>
        <p:spPr>
          <a:xfrm>
            <a:off x="6818813" y="6491351"/>
            <a:ext cx="3320717" cy="276999"/>
          </a:xfrm>
          <a:prstGeom prst="rect">
            <a:avLst/>
          </a:prstGeom>
        </p:spPr>
        <p:txBody>
          <a:bodyPr wrap="none">
            <a:spAutoFit/>
          </a:bodyPr>
          <a:lstStyle/>
          <a:p>
            <a:r>
              <a:rPr lang="tr-TR" sz="1200" dirty="0"/>
              <a:t>Gözeneklerin büyüklüklerine göre renklendirilmesi</a:t>
            </a:r>
          </a:p>
        </p:txBody>
      </p:sp>
    </p:spTree>
    <p:extLst>
      <p:ext uri="{BB962C8B-B14F-4D97-AF65-F5344CB8AC3E}">
        <p14:creationId xmlns:p14="http://schemas.microsoft.com/office/powerpoint/2010/main" val="955180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latin typeface="Calibri" panose="020F0502020204030204" pitchFamily="34" charset="0"/>
                <a:ea typeface="Calibri" panose="020F0502020204030204" pitchFamily="34" charset="0"/>
                <a:cs typeface="Times New Roman" panose="02020603050405020304" pitchFamily="18" charset="0"/>
              </a:rPr>
              <a:t>2.8 ZSI başarım indeksinin belirlenmesi (</a:t>
            </a:r>
            <a:r>
              <a:rPr lang="tr-TR" dirty="0" err="1">
                <a:latin typeface="Calibri" panose="020F0502020204030204" pitchFamily="34" charset="0"/>
                <a:ea typeface="Calibri" panose="020F0502020204030204" pitchFamily="34" charset="0"/>
                <a:cs typeface="Times New Roman" panose="02020603050405020304" pitchFamily="18" charset="0"/>
              </a:rPr>
              <a:t>determination</a:t>
            </a:r>
            <a:r>
              <a:rPr lang="tr-TR" dirty="0">
                <a:latin typeface="Calibri" panose="020F0502020204030204" pitchFamily="34" charset="0"/>
                <a:ea typeface="Calibri" panose="020F0502020204030204" pitchFamily="34" charset="0"/>
                <a:cs typeface="Times New Roman" panose="02020603050405020304" pitchFamily="18" charset="0"/>
              </a:rPr>
              <a:t> of </a:t>
            </a:r>
            <a:r>
              <a:rPr lang="tr-TR" dirty="0" err="1">
                <a:latin typeface="Calibri" panose="020F0502020204030204" pitchFamily="34" charset="0"/>
                <a:ea typeface="Calibri" panose="020F0502020204030204" pitchFamily="34" charset="0"/>
                <a:cs typeface="Times New Roman" panose="02020603050405020304" pitchFamily="18" charset="0"/>
              </a:rPr>
              <a:t>segmentation</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err="1">
                <a:latin typeface="Calibri" panose="020F0502020204030204" pitchFamily="34" charset="0"/>
                <a:ea typeface="Calibri" panose="020F0502020204030204" pitchFamily="34" charset="0"/>
                <a:cs typeface="Times New Roman" panose="02020603050405020304" pitchFamily="18" charset="0"/>
              </a:rPr>
              <a:t>accuracy</a:t>
            </a:r>
            <a:r>
              <a:rPr lang="tr-TR" dirty="0">
                <a:latin typeface="Calibri" panose="020F0502020204030204" pitchFamily="34" charset="0"/>
                <a:ea typeface="Calibri" panose="020F0502020204030204" pitchFamily="34" charset="0"/>
                <a:cs typeface="Times New Roman" panose="02020603050405020304" pitchFamily="18" charset="0"/>
              </a:rPr>
              <a:t>)</a:t>
            </a:r>
            <a:br>
              <a:rPr lang="tr-TR" dirty="0">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5" name="Dikdörtgen 4"/>
          <p:cNvSpPr/>
          <p:nvPr/>
        </p:nvSpPr>
        <p:spPr>
          <a:xfrm>
            <a:off x="685800" y="1989524"/>
            <a:ext cx="10941995" cy="1146211"/>
          </a:xfrm>
          <a:prstGeom prst="rect">
            <a:avLst/>
          </a:prstGeom>
        </p:spPr>
        <p:txBody>
          <a:bodyPr wrap="square">
            <a:spAutoFit/>
          </a:bodyPr>
          <a:lstStyle/>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Çalışmada farklı katkı maddeli tüm ekmek görüntüleri kullanılarak otomatik </a:t>
            </a:r>
            <a:r>
              <a:rPr lang="tr-TR" sz="1600" dirty="0" err="1">
                <a:latin typeface="Calibri" panose="020F0502020204030204" pitchFamily="34" charset="0"/>
                <a:ea typeface="Calibri" panose="020F0502020204030204" pitchFamily="34" charset="0"/>
                <a:cs typeface="Times New Roman" panose="02020603050405020304" pitchFamily="18" charset="0"/>
              </a:rPr>
              <a:t>bölütlenen</a:t>
            </a:r>
            <a:r>
              <a:rPr lang="tr-TR" sz="1600" dirty="0">
                <a:latin typeface="Calibri" panose="020F0502020204030204" pitchFamily="34" charset="0"/>
                <a:ea typeface="Calibri" panose="020F0502020204030204" pitchFamily="34" charset="0"/>
                <a:cs typeface="Times New Roman" panose="02020603050405020304" pitchFamily="18" charset="0"/>
              </a:rPr>
              <a:t> gözeneklerin, </a:t>
            </a:r>
            <a:r>
              <a:rPr lang="tr-TR" sz="1600" dirty="0" err="1">
                <a:latin typeface="Calibri" panose="020F0502020204030204" pitchFamily="34" charset="0"/>
                <a:ea typeface="Calibri" panose="020F0502020204030204" pitchFamily="34" charset="0"/>
                <a:cs typeface="Times New Roman" panose="02020603050405020304" pitchFamily="18" charset="0"/>
              </a:rPr>
              <a:t>ImageJ</a:t>
            </a:r>
            <a:r>
              <a:rPr lang="tr-TR" sz="1600" dirty="0">
                <a:latin typeface="Calibri" panose="020F0502020204030204" pitchFamily="34" charset="0"/>
                <a:ea typeface="Calibri" panose="020F0502020204030204" pitchFamily="34" charset="0"/>
                <a:cs typeface="Times New Roman" panose="02020603050405020304" pitchFamily="18" charset="0"/>
              </a:rPr>
              <a:t> programında bir uzman gıda mühendisi yardımıyla elle </a:t>
            </a:r>
            <a:r>
              <a:rPr lang="tr-TR" sz="1600" dirty="0" err="1">
                <a:latin typeface="Calibri" panose="020F0502020204030204" pitchFamily="34" charset="0"/>
                <a:ea typeface="Calibri" panose="020F0502020204030204" pitchFamily="34" charset="0"/>
                <a:cs typeface="Times New Roman" panose="02020603050405020304" pitchFamily="18" charset="0"/>
              </a:rPr>
              <a:t>bölütlenmesi</a:t>
            </a:r>
            <a:r>
              <a:rPr lang="tr-TR" sz="1600" dirty="0">
                <a:latin typeface="Calibri" panose="020F0502020204030204" pitchFamily="34" charset="0"/>
                <a:ea typeface="Calibri" panose="020F0502020204030204" pitchFamily="34" charset="0"/>
                <a:cs typeface="Times New Roman" panose="02020603050405020304" pitchFamily="18" charset="0"/>
              </a:rPr>
              <a:t> de yapılmıştır. Üzerinde çalışılan ekmek görüntülerinden, otomatik </a:t>
            </a:r>
            <a:r>
              <a:rPr lang="tr-TR" sz="1600" dirty="0" err="1">
                <a:latin typeface="Calibri" panose="020F0502020204030204" pitchFamily="34" charset="0"/>
                <a:ea typeface="Calibri" panose="020F0502020204030204" pitchFamily="34" charset="0"/>
                <a:cs typeface="Times New Roman" panose="02020603050405020304" pitchFamily="18" charset="0"/>
              </a:rPr>
              <a:t>bölütleme</a:t>
            </a:r>
            <a:r>
              <a:rPr lang="tr-TR" sz="1600" dirty="0">
                <a:latin typeface="Calibri" panose="020F0502020204030204" pitchFamily="34" charset="0"/>
                <a:ea typeface="Calibri" panose="020F0502020204030204" pitchFamily="34" charset="0"/>
                <a:cs typeface="Times New Roman" panose="02020603050405020304" pitchFamily="18" charset="0"/>
              </a:rPr>
              <a:t> sonucu elde edilen gözenekler ile elle </a:t>
            </a:r>
            <a:r>
              <a:rPr lang="tr-TR" sz="1600" dirty="0" err="1">
                <a:latin typeface="Calibri" panose="020F0502020204030204" pitchFamily="34" charset="0"/>
                <a:ea typeface="Calibri" panose="020F0502020204030204" pitchFamily="34" charset="0"/>
                <a:cs typeface="Times New Roman" panose="02020603050405020304" pitchFamily="18" charset="0"/>
              </a:rPr>
              <a:t>bölütleme</a:t>
            </a:r>
            <a:r>
              <a:rPr lang="tr-TR" sz="1600" dirty="0">
                <a:latin typeface="Calibri" panose="020F0502020204030204" pitchFamily="34" charset="0"/>
                <a:ea typeface="Calibri" panose="020F0502020204030204" pitchFamily="34" charset="0"/>
                <a:cs typeface="Times New Roman" panose="02020603050405020304" pitchFamily="18" charset="0"/>
              </a:rPr>
              <a:t> sonucu elde edilen gözenekler üst üste çakıştırılarak ZSI başarım indeksi belirlenmiştir.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37" y="3526276"/>
            <a:ext cx="3114654" cy="1759086"/>
          </a:xfrm>
          <a:prstGeom prst="rect">
            <a:avLst/>
          </a:prstGeom>
        </p:spPr>
      </p:pic>
      <p:sp>
        <p:nvSpPr>
          <p:cNvPr id="7" name="Dikdörtgen 6"/>
          <p:cNvSpPr/>
          <p:nvPr/>
        </p:nvSpPr>
        <p:spPr>
          <a:xfrm>
            <a:off x="652391" y="5394200"/>
            <a:ext cx="3340145" cy="276999"/>
          </a:xfrm>
          <a:prstGeom prst="rect">
            <a:avLst/>
          </a:prstGeom>
        </p:spPr>
        <p:txBody>
          <a:bodyPr wrap="none">
            <a:spAutoFit/>
          </a:bodyPr>
          <a:lstStyle/>
          <a:p>
            <a:r>
              <a:rPr lang="tr-TR" sz="1200" dirty="0"/>
              <a:t>Otomatik ve elle </a:t>
            </a:r>
            <a:r>
              <a:rPr lang="tr-TR" sz="1200" dirty="0" err="1"/>
              <a:t>bölütleme</a:t>
            </a:r>
            <a:r>
              <a:rPr lang="tr-TR" sz="1200" dirty="0"/>
              <a:t> ile elde edilen bölgeler</a:t>
            </a:r>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5654" y="3057914"/>
            <a:ext cx="2933954" cy="3611983"/>
          </a:xfrm>
          <a:prstGeom prst="rect">
            <a:avLst/>
          </a:prstGeom>
        </p:spPr>
      </p:pic>
      <p:sp>
        <p:nvSpPr>
          <p:cNvPr id="9" name="Dikdörtgen 8"/>
          <p:cNvSpPr/>
          <p:nvPr/>
        </p:nvSpPr>
        <p:spPr>
          <a:xfrm>
            <a:off x="7435880" y="3057914"/>
            <a:ext cx="1339773" cy="3539430"/>
          </a:xfrm>
          <a:prstGeom prst="rect">
            <a:avLst/>
          </a:prstGeom>
        </p:spPr>
        <p:txBody>
          <a:bodyPr wrap="square">
            <a:spAutoFit/>
          </a:bodyPr>
          <a:lstStyle/>
          <a:p>
            <a:pPr marL="342900" indent="-342900">
              <a:buAutoNum type="alphaLcParenR"/>
            </a:pPr>
            <a:r>
              <a:rPr lang="tr-TR" sz="1400" dirty="0" smtClean="0"/>
              <a:t>Otomatik </a:t>
            </a:r>
            <a:r>
              <a:rPr lang="tr-TR" sz="1400" dirty="0" err="1" smtClean="0"/>
              <a:t>bölütleme</a:t>
            </a:r>
            <a:endParaRPr lang="tr-TR" sz="1400" dirty="0" smtClean="0"/>
          </a:p>
          <a:p>
            <a:pPr marL="342900" indent="-342900">
              <a:buAutoNum type="alphaLcParenR"/>
            </a:pPr>
            <a:endParaRPr lang="tr-TR" sz="1400" dirty="0" smtClean="0"/>
          </a:p>
          <a:p>
            <a:pPr marL="342900" indent="-342900">
              <a:buAutoNum type="alphaLcParenR"/>
            </a:pPr>
            <a:endParaRPr lang="tr-TR" sz="1400" dirty="0"/>
          </a:p>
          <a:p>
            <a:pPr marL="342900" indent="-342900">
              <a:buAutoNum type="alphaLcParenR"/>
            </a:pPr>
            <a:endParaRPr lang="tr-TR" sz="1400" dirty="0" smtClean="0"/>
          </a:p>
          <a:p>
            <a:pPr marL="342900" indent="-342900">
              <a:buAutoNum type="alphaLcParenR"/>
            </a:pPr>
            <a:r>
              <a:rPr lang="tr-TR" sz="1400" dirty="0" smtClean="0"/>
              <a:t>Elle </a:t>
            </a:r>
            <a:r>
              <a:rPr lang="tr-TR" sz="1400" dirty="0" err="1"/>
              <a:t>bölütleme</a:t>
            </a:r>
            <a:r>
              <a:rPr lang="tr-TR" sz="1400" dirty="0"/>
              <a:t> </a:t>
            </a:r>
            <a:endParaRPr lang="tr-TR" sz="1400" dirty="0" smtClean="0"/>
          </a:p>
          <a:p>
            <a:pPr marL="342900" indent="-342900">
              <a:buAutoNum type="alphaLcParenR"/>
            </a:pPr>
            <a:endParaRPr lang="tr-TR" sz="1400" dirty="0" smtClean="0"/>
          </a:p>
          <a:p>
            <a:pPr marL="342900" indent="-342900">
              <a:buAutoNum type="alphaLcParenR"/>
            </a:pPr>
            <a:endParaRPr lang="tr-TR" sz="1400" dirty="0"/>
          </a:p>
          <a:p>
            <a:pPr marL="342900" indent="-342900">
              <a:buAutoNum type="alphaLcParenR"/>
            </a:pPr>
            <a:endParaRPr lang="tr-TR" sz="1400" dirty="0" smtClean="0"/>
          </a:p>
          <a:p>
            <a:pPr marL="342900" indent="-342900">
              <a:buAutoNum type="alphaLcParenR"/>
            </a:pPr>
            <a:r>
              <a:rPr lang="tr-TR" sz="1400" dirty="0" smtClean="0"/>
              <a:t>Otomatik </a:t>
            </a:r>
            <a:r>
              <a:rPr lang="tr-TR" sz="1400" dirty="0"/>
              <a:t>ve elle </a:t>
            </a:r>
            <a:r>
              <a:rPr lang="tr-TR" sz="1400" dirty="0" err="1"/>
              <a:t>bölütlemenin</a:t>
            </a:r>
            <a:r>
              <a:rPr lang="tr-TR" sz="1400" dirty="0"/>
              <a:t> çakıştırılması </a:t>
            </a:r>
          </a:p>
        </p:txBody>
      </p:sp>
      <p:pic>
        <p:nvPicPr>
          <p:cNvPr id="10" name="Resi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3180" y="3526276"/>
            <a:ext cx="2771200" cy="1759086"/>
          </a:xfrm>
          <a:prstGeom prst="rect">
            <a:avLst/>
          </a:prstGeom>
        </p:spPr>
      </p:pic>
      <p:sp>
        <p:nvSpPr>
          <p:cNvPr id="11" name="Dikdörtgen 10"/>
          <p:cNvSpPr/>
          <p:nvPr/>
        </p:nvSpPr>
        <p:spPr>
          <a:xfrm>
            <a:off x="4137769" y="5349637"/>
            <a:ext cx="3006529" cy="276999"/>
          </a:xfrm>
          <a:prstGeom prst="rect">
            <a:avLst/>
          </a:prstGeom>
        </p:spPr>
        <p:txBody>
          <a:bodyPr wrap="none">
            <a:spAutoFit/>
          </a:bodyPr>
          <a:lstStyle/>
          <a:p>
            <a:r>
              <a:rPr lang="tr-TR" sz="1200" dirty="0"/>
              <a:t>12 adet gözenek üzerinde ZSI başarım indeksi</a:t>
            </a:r>
          </a:p>
        </p:txBody>
      </p:sp>
    </p:spTree>
    <p:extLst>
      <p:ext uri="{BB962C8B-B14F-4D97-AF65-F5344CB8AC3E}">
        <p14:creationId xmlns:p14="http://schemas.microsoft.com/office/powerpoint/2010/main" val="4096038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latin typeface="Calibri" panose="020F0502020204030204" pitchFamily="34" charset="0"/>
                <a:ea typeface="Calibri" panose="020F0502020204030204" pitchFamily="34" charset="0"/>
                <a:cs typeface="Times New Roman" panose="02020603050405020304" pitchFamily="18" charset="0"/>
              </a:rPr>
              <a:t>2.9 Geliştirilen </a:t>
            </a:r>
            <a:r>
              <a:rPr lang="tr-TR" dirty="0" err="1">
                <a:latin typeface="Calibri" panose="020F0502020204030204" pitchFamily="34" charset="0"/>
                <a:ea typeface="Calibri" panose="020F0502020204030204" pitchFamily="34" charset="0"/>
                <a:cs typeface="Times New Roman" panose="02020603050405020304" pitchFamily="18" charset="0"/>
              </a:rPr>
              <a:t>arayüz</a:t>
            </a:r>
            <a:r>
              <a:rPr lang="tr-TR" dirty="0">
                <a:latin typeface="Calibri" panose="020F0502020204030204" pitchFamily="34" charset="0"/>
                <a:ea typeface="Calibri" panose="020F0502020204030204" pitchFamily="34" charset="0"/>
                <a:cs typeface="Times New Roman" panose="02020603050405020304" pitchFamily="18" charset="0"/>
              </a:rPr>
              <a:t> programı (</a:t>
            </a:r>
            <a:r>
              <a:rPr lang="tr-TR" dirty="0" err="1">
                <a:latin typeface="Calibri" panose="020F0502020204030204" pitchFamily="34" charset="0"/>
                <a:ea typeface="Calibri" panose="020F0502020204030204" pitchFamily="34" charset="0"/>
                <a:cs typeface="Times New Roman" panose="02020603050405020304" pitchFamily="18" charset="0"/>
              </a:rPr>
              <a:t>developed</a:t>
            </a:r>
            <a:r>
              <a:rPr lang="tr-TR" dirty="0">
                <a:latin typeface="Calibri" panose="020F0502020204030204" pitchFamily="34" charset="0"/>
                <a:ea typeface="Calibri" panose="020F0502020204030204" pitchFamily="34" charset="0"/>
                <a:cs typeface="Times New Roman" panose="02020603050405020304" pitchFamily="18" charset="0"/>
              </a:rPr>
              <a:t> software)</a:t>
            </a:r>
            <a:br>
              <a:rPr lang="tr-TR" dirty="0">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6" name="Dikdörtgen 5"/>
          <p:cNvSpPr/>
          <p:nvPr/>
        </p:nvSpPr>
        <p:spPr>
          <a:xfrm>
            <a:off x="765243" y="1744907"/>
            <a:ext cx="10940374" cy="1409681"/>
          </a:xfrm>
          <a:prstGeom prst="rect">
            <a:avLst/>
          </a:prstGeom>
        </p:spPr>
        <p:txBody>
          <a:bodyPr wrap="square">
            <a:spAutoFit/>
          </a:bodyPr>
          <a:lstStyle/>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Çalışmada ayrıca </a:t>
            </a:r>
            <a:r>
              <a:rPr lang="tr-TR" sz="1600" dirty="0" err="1">
                <a:latin typeface="Calibri" panose="020F0502020204030204" pitchFamily="34" charset="0"/>
                <a:ea typeface="Calibri" panose="020F0502020204030204" pitchFamily="34" charset="0"/>
                <a:cs typeface="Times New Roman" panose="02020603050405020304" pitchFamily="18" charset="0"/>
              </a:rPr>
              <a:t>Matlab</a:t>
            </a:r>
            <a:r>
              <a:rPr lang="tr-TR" sz="1600" dirty="0">
                <a:latin typeface="Calibri" panose="020F0502020204030204" pitchFamily="34" charset="0"/>
                <a:ea typeface="Calibri" panose="020F0502020204030204" pitchFamily="34" charset="0"/>
                <a:cs typeface="Times New Roman" panose="02020603050405020304" pitchFamily="18" charset="0"/>
              </a:rPr>
              <a:t> GUI </a:t>
            </a:r>
            <a:r>
              <a:rPr lang="tr-TR" sz="1600" dirty="0" err="1">
                <a:latin typeface="Calibri" panose="020F0502020204030204" pitchFamily="34" charset="0"/>
                <a:ea typeface="Calibri" panose="020F0502020204030204" pitchFamily="34" charset="0"/>
                <a:cs typeface="Times New Roman" panose="02020603050405020304" pitchFamily="18" charset="0"/>
              </a:rPr>
              <a:t>arayüz</a:t>
            </a:r>
            <a:r>
              <a:rPr lang="tr-TR" sz="1600" dirty="0">
                <a:latin typeface="Calibri" panose="020F0502020204030204" pitchFamily="34" charset="0"/>
                <a:ea typeface="Calibri" panose="020F0502020204030204" pitchFamily="34" charset="0"/>
                <a:cs typeface="Times New Roman" panose="02020603050405020304" pitchFamily="18" charset="0"/>
              </a:rPr>
              <a:t> programı kullanılarak, ekmek doku/gözenek </a:t>
            </a:r>
            <a:r>
              <a:rPr lang="tr-TR" sz="1600" dirty="0" err="1">
                <a:latin typeface="Calibri" panose="020F0502020204030204" pitchFamily="34" charset="0"/>
                <a:ea typeface="Calibri" panose="020F0502020204030204" pitchFamily="34" charset="0"/>
                <a:cs typeface="Times New Roman" panose="02020603050405020304" pitchFamily="18" charset="0"/>
              </a:rPr>
              <a:t>bölütleme</a:t>
            </a:r>
            <a:r>
              <a:rPr lang="tr-TR" sz="1600" dirty="0">
                <a:latin typeface="Calibri" panose="020F0502020204030204" pitchFamily="34" charset="0"/>
                <a:ea typeface="Calibri" panose="020F0502020204030204" pitchFamily="34" charset="0"/>
                <a:cs typeface="Times New Roman" panose="02020603050405020304" pitchFamily="18" charset="0"/>
              </a:rPr>
              <a:t>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Sırasıyla ön işleme, gözenekleri bölütle ve sayısal verileri çıkar ikonları tıklanarak gözeneklere ait ölçümler ilgili dizine Excel dosyası olarak çıkartılabilmektedir.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640" y="3428999"/>
            <a:ext cx="3126255" cy="2485417"/>
          </a:xfrm>
          <a:prstGeom prst="rect">
            <a:avLst/>
          </a:prstGeo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1749" y="3428998"/>
            <a:ext cx="3085345" cy="2485417"/>
          </a:xfrm>
          <a:prstGeom prst="rect">
            <a:avLst/>
          </a:prstGeom>
        </p:spPr>
      </p:pic>
      <p:sp>
        <p:nvSpPr>
          <p:cNvPr id="9" name="Dikdörtgen 8"/>
          <p:cNvSpPr/>
          <p:nvPr/>
        </p:nvSpPr>
        <p:spPr>
          <a:xfrm>
            <a:off x="1807045" y="5982875"/>
            <a:ext cx="2273443" cy="276999"/>
          </a:xfrm>
          <a:prstGeom prst="rect">
            <a:avLst/>
          </a:prstGeom>
        </p:spPr>
        <p:txBody>
          <a:bodyPr wrap="none">
            <a:spAutoFit/>
          </a:bodyPr>
          <a:lstStyle/>
          <a:p>
            <a:r>
              <a:rPr lang="tr-TR" sz="1200" dirty="0"/>
              <a:t>Gözenek </a:t>
            </a:r>
            <a:r>
              <a:rPr lang="tr-TR" sz="1200" dirty="0" err="1"/>
              <a:t>bölütleme</a:t>
            </a:r>
            <a:r>
              <a:rPr lang="tr-TR" sz="1200" dirty="0"/>
              <a:t> GUI programı</a:t>
            </a:r>
          </a:p>
        </p:txBody>
      </p:sp>
      <p:sp>
        <p:nvSpPr>
          <p:cNvPr id="10" name="Dikdörtgen 9"/>
          <p:cNvSpPr/>
          <p:nvPr/>
        </p:nvSpPr>
        <p:spPr>
          <a:xfrm>
            <a:off x="7189928" y="5982874"/>
            <a:ext cx="2148986" cy="276999"/>
          </a:xfrm>
          <a:prstGeom prst="rect">
            <a:avLst/>
          </a:prstGeom>
        </p:spPr>
        <p:txBody>
          <a:bodyPr wrap="none">
            <a:spAutoFit/>
          </a:bodyPr>
          <a:lstStyle/>
          <a:p>
            <a:r>
              <a:rPr lang="tr-TR" sz="1200" dirty="0" err="1"/>
              <a:t>Bölütlenmiş</a:t>
            </a:r>
            <a:r>
              <a:rPr lang="tr-TR" sz="1200" dirty="0"/>
              <a:t> gözenek görüntüsü</a:t>
            </a:r>
          </a:p>
        </p:txBody>
      </p:sp>
    </p:spTree>
    <p:extLst>
      <p:ext uri="{BB962C8B-B14F-4D97-AF65-F5344CB8AC3E}">
        <p14:creationId xmlns:p14="http://schemas.microsoft.com/office/powerpoint/2010/main" val="2499521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33920" y="538265"/>
            <a:ext cx="11052242" cy="1102468"/>
          </a:xfrm>
        </p:spPr>
        <p:txBody>
          <a:bodyPr>
            <a:normAutofit fontScale="90000"/>
          </a:bodyPr>
          <a:lstStyle/>
          <a:p>
            <a:pPr algn="ctr"/>
            <a:r>
              <a:rPr lang="tr-TR" dirty="0">
                <a:latin typeface="Calibri" panose="020F0502020204030204" pitchFamily="34" charset="0"/>
                <a:ea typeface="Calibri" panose="020F0502020204030204" pitchFamily="34" charset="0"/>
                <a:cs typeface="Times New Roman" panose="02020603050405020304" pitchFamily="18" charset="0"/>
              </a:rPr>
              <a:t>SONUÇLAR</a:t>
            </a:r>
            <a:br>
              <a:rPr lang="tr-TR" dirty="0">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5" name="Dikdörtgen 4"/>
          <p:cNvSpPr/>
          <p:nvPr/>
        </p:nvSpPr>
        <p:spPr>
          <a:xfrm>
            <a:off x="387487" y="1227746"/>
            <a:ext cx="11486744" cy="2829621"/>
          </a:xfrm>
          <a:prstGeom prst="rect">
            <a:avLst/>
          </a:prstGeom>
        </p:spPr>
        <p:txBody>
          <a:bodyPr wrap="square">
            <a:spAutoFit/>
          </a:bodyPr>
          <a:lstStyle/>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Yapılan çalışmada </a:t>
            </a:r>
            <a:r>
              <a:rPr lang="tr-TR" sz="1600" dirty="0" err="1">
                <a:latin typeface="Calibri" panose="020F0502020204030204" pitchFamily="34" charset="0"/>
                <a:ea typeface="Calibri" panose="020F0502020204030204" pitchFamily="34" charset="0"/>
                <a:cs typeface="Times New Roman" panose="02020603050405020304" pitchFamily="18" charset="0"/>
              </a:rPr>
              <a:t>bölütlenen</a:t>
            </a:r>
            <a:r>
              <a:rPr lang="tr-TR" sz="1600" dirty="0">
                <a:latin typeface="Calibri" panose="020F0502020204030204" pitchFamily="34" charset="0"/>
                <a:ea typeface="Calibri" panose="020F0502020204030204" pitchFamily="34" charset="0"/>
                <a:cs typeface="Times New Roman" panose="02020603050405020304" pitchFamily="18" charset="0"/>
              </a:rPr>
              <a:t> ekmek dokusuna ait toplam gözenek sayısı, toplam gözenek alanı, yoğunluk (toplam gözenek sayısı/toplam ekmek alanı), ortalama gözenek alanı (toplam gözenek alanı/toplam gözenek sayısı), boşluk oranı (toplam gözenek alanı/toplam ekmek alanı) gibi </a:t>
            </a:r>
            <a:r>
              <a:rPr lang="tr-TR" sz="1600" dirty="0" err="1">
                <a:latin typeface="Calibri" panose="020F0502020204030204" pitchFamily="34" charset="0"/>
                <a:ea typeface="Calibri" panose="020F0502020204030204" pitchFamily="34" charset="0"/>
                <a:cs typeface="Times New Roman" panose="02020603050405020304" pitchFamily="18" charset="0"/>
              </a:rPr>
              <a:t>morfometrik</a:t>
            </a:r>
            <a:r>
              <a:rPr lang="tr-TR" sz="1600" dirty="0">
                <a:latin typeface="Calibri" panose="020F0502020204030204" pitchFamily="34" charset="0"/>
                <a:ea typeface="Calibri" panose="020F0502020204030204" pitchFamily="34" charset="0"/>
                <a:cs typeface="Times New Roman" panose="02020603050405020304" pitchFamily="18" charset="0"/>
              </a:rPr>
              <a:t> parametreler elde edilmiştir.</a:t>
            </a:r>
          </a:p>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sz="1600" dirty="0" err="1">
                <a:latin typeface="Calibri" panose="020F0502020204030204" pitchFamily="34" charset="0"/>
                <a:ea typeface="Calibri" panose="020F0502020204030204" pitchFamily="34" charset="0"/>
                <a:cs typeface="Times New Roman" panose="02020603050405020304" pitchFamily="18" charset="0"/>
              </a:rPr>
              <a:t>DATEM’le</a:t>
            </a:r>
            <a:r>
              <a:rPr lang="tr-TR" sz="1600" dirty="0">
                <a:latin typeface="Calibri" panose="020F0502020204030204" pitchFamily="34" charset="0"/>
                <a:ea typeface="Calibri" panose="020F0502020204030204" pitchFamily="34" charset="0"/>
                <a:cs typeface="Times New Roman" panose="02020603050405020304" pitchFamily="18" charset="0"/>
              </a:rPr>
              <a:t> kıyaslandığında bu değerlerin daha küçük kaldığı görülmüştür. GL </a:t>
            </a:r>
            <a:r>
              <a:rPr lang="tr-TR" sz="1600" dirty="0" err="1">
                <a:latin typeface="Calibri" panose="020F0502020204030204" pitchFamily="34" charset="0"/>
                <a:ea typeface="Calibri" panose="020F0502020204030204" pitchFamily="34" charset="0"/>
                <a:cs typeface="Times New Roman" panose="02020603050405020304" pitchFamily="18" charset="0"/>
              </a:rPr>
              <a:t>enzimli</a:t>
            </a:r>
            <a:r>
              <a:rPr lang="tr-TR" sz="1600" dirty="0">
                <a:latin typeface="Calibri" panose="020F0502020204030204" pitchFamily="34" charset="0"/>
                <a:ea typeface="Calibri" panose="020F0502020204030204" pitchFamily="34" charset="0"/>
                <a:cs typeface="Times New Roman" panose="02020603050405020304" pitchFamily="18" charset="0"/>
              </a:rPr>
              <a:t> ekmeklerin 60 ve 90’lı konsantrasyonunda gözenek sayısı ve gözenek alanını arttırdığı, 120’li konsantrasyonunda ise gözenek sayısını azalttığı görülmektedir. Elde edilen sonuçlar FL ve GL </a:t>
            </a:r>
            <a:r>
              <a:rPr lang="tr-TR" sz="1600" dirty="0" err="1">
                <a:latin typeface="Calibri" panose="020F0502020204030204" pitchFamily="34" charset="0"/>
                <a:ea typeface="Calibri" panose="020F0502020204030204" pitchFamily="34" charset="0"/>
                <a:cs typeface="Times New Roman" panose="02020603050405020304" pitchFamily="18" charset="0"/>
              </a:rPr>
              <a:t>lipaz</a:t>
            </a:r>
            <a:r>
              <a:rPr lang="tr-TR" sz="1600" dirty="0">
                <a:latin typeface="Calibri" panose="020F0502020204030204" pitchFamily="34" charset="0"/>
                <a:ea typeface="Calibri" panose="020F0502020204030204" pitchFamily="34" charset="0"/>
                <a:cs typeface="Times New Roman" panose="02020603050405020304" pitchFamily="18" charset="0"/>
              </a:rPr>
              <a:t> enzimlerinin DATEM kadar olmasa da ekmek hacmine olumlu etki yaptığını </a:t>
            </a:r>
            <a:r>
              <a:rPr lang="tr-TR" sz="1600" dirty="0" smtClean="0">
                <a:latin typeface="Calibri" panose="020F0502020204030204" pitchFamily="34" charset="0"/>
                <a:ea typeface="Calibri" panose="020F0502020204030204" pitchFamily="34" charset="0"/>
                <a:cs typeface="Times New Roman" panose="02020603050405020304" pitchFamily="18" charset="0"/>
              </a:rPr>
              <a:t>göstermiştir.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46" y="4157820"/>
            <a:ext cx="2894838" cy="2469094"/>
          </a:xfrm>
          <a:prstGeom prst="rect">
            <a:avLst/>
          </a:prstGeo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5776" y="4158880"/>
            <a:ext cx="2789162" cy="2469094"/>
          </a:xfrm>
          <a:prstGeom prst="rect">
            <a:avLst/>
          </a:prstGeom>
        </p:spPr>
      </p:pic>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1480" y="4157820"/>
            <a:ext cx="3033023" cy="2455563"/>
          </a:xfrm>
          <a:prstGeom prst="rect">
            <a:avLst/>
          </a:prstGeom>
        </p:spPr>
      </p:pic>
    </p:spTree>
    <p:extLst>
      <p:ext uri="{BB962C8B-B14F-4D97-AF65-F5344CB8AC3E}">
        <p14:creationId xmlns:p14="http://schemas.microsoft.com/office/powerpoint/2010/main" val="2888441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ışık spotları">
            <a:extLst>
              <a:ext uri="{FF2B5EF4-FFF2-40B4-BE49-F238E27FC236}">
                <a16:creationId xmlns=""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2" name="Başlık 1">
            <a:extLst>
              <a:ext uri="{FF2B5EF4-FFF2-40B4-BE49-F238E27FC236}">
                <a16:creationId xmlns="" xmlns:a16="http://schemas.microsoft.com/office/drawing/2014/main" id="{D44BCB7C-A6FC-4118-9027-468ECFDE6455}"/>
              </a:ext>
            </a:extLst>
          </p:cNvPr>
          <p:cNvSpPr>
            <a:spLocks noGrp="1"/>
          </p:cNvSpPr>
          <p:nvPr>
            <p:ph type="ctrTitle"/>
          </p:nvPr>
        </p:nvSpPr>
        <p:spPr>
          <a:xfrm>
            <a:off x="3962399" y="2330676"/>
            <a:ext cx="7197726" cy="2421464"/>
          </a:xfrm>
        </p:spPr>
        <p:txBody>
          <a:bodyPr rtlCol="0">
            <a:normAutofit/>
          </a:bodyPr>
          <a:lstStyle/>
          <a:p>
            <a:pPr rtl="0"/>
            <a:r>
              <a:rPr lang="tr-TR" dirty="0"/>
              <a:t>Teşekkürler!</a:t>
            </a:r>
          </a:p>
        </p:txBody>
      </p:sp>
      <p:sp>
        <p:nvSpPr>
          <p:cNvPr id="3" name="Alt Başlık 2">
            <a:extLst>
              <a:ext uri="{FF2B5EF4-FFF2-40B4-BE49-F238E27FC236}">
                <a16:creationId xmlns="" xmlns:a16="http://schemas.microsoft.com/office/drawing/2014/main" id="{4B64FA72-B055-4AE3-A6FD-8071BD687CBE}"/>
              </a:ext>
            </a:extLst>
          </p:cNvPr>
          <p:cNvSpPr>
            <a:spLocks noGrp="1"/>
          </p:cNvSpPr>
          <p:nvPr>
            <p:ph type="subTitle" idx="1"/>
          </p:nvPr>
        </p:nvSpPr>
        <p:spPr>
          <a:xfrm>
            <a:off x="3962399" y="4995332"/>
            <a:ext cx="7197726" cy="1405467"/>
          </a:xfrm>
        </p:spPr>
        <p:txBody>
          <a:bodyPr rtlCol="0">
            <a:normAutofit/>
          </a:bodyPr>
          <a:lstStyle/>
          <a:p>
            <a:pPr rtl="0"/>
            <a:r>
              <a:rPr lang="tr-TR" dirty="0" smtClean="0">
                <a:solidFill>
                  <a:schemeClr val="accent1">
                    <a:lumMod val="40000"/>
                    <a:lumOff val="60000"/>
                  </a:schemeClr>
                </a:solidFill>
              </a:rPr>
              <a:t>Buğra Enhar Elbir</a:t>
            </a:r>
            <a:endParaRPr lang="tr-TR" dirty="0">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BE99F444-FCBD-B140-9C05-E443FA0805C4}"/>
              </a:ext>
            </a:extLst>
          </p:cNvPr>
          <p:cNvSpPr>
            <a:spLocks noGrp="1"/>
          </p:cNvSpPr>
          <p:nvPr>
            <p:ph type="title"/>
          </p:nvPr>
        </p:nvSpPr>
        <p:spPr>
          <a:xfrm>
            <a:off x="685801" y="329387"/>
            <a:ext cx="7858002" cy="956554"/>
          </a:xfrm>
        </p:spPr>
        <p:style>
          <a:lnRef idx="0">
            <a:scrgbClr r="0" g="0" b="0"/>
          </a:lnRef>
          <a:fillRef idx="1003">
            <a:schemeClr val="lt2"/>
          </a:fillRef>
          <a:effectRef idx="0">
            <a:scrgbClr r="0" g="0" b="0"/>
          </a:effectRef>
          <a:fontRef idx="major"/>
        </p:style>
        <p:txBody>
          <a:bodyPr rtlCol="0">
            <a:normAutofit/>
          </a:bodyPr>
          <a:lstStyle/>
          <a:p>
            <a:r>
              <a:rPr lang="tr-TR" dirty="0"/>
              <a:t>Giriş bölümü (</a:t>
            </a:r>
            <a:r>
              <a:rPr lang="tr-TR" dirty="0" err="1"/>
              <a:t>Foreword</a:t>
            </a:r>
            <a:r>
              <a:rPr lang="tr-TR" dirty="0"/>
              <a:t> </a:t>
            </a:r>
            <a:r>
              <a:rPr lang="tr-TR" dirty="0" err="1"/>
              <a:t>Section</a:t>
            </a:r>
            <a:r>
              <a:rPr lang="tr-TR" dirty="0"/>
              <a:t>)</a:t>
            </a:r>
            <a:endParaRPr lang="tr-TR" dirty="0"/>
          </a:p>
        </p:txBody>
      </p:sp>
      <p:sp>
        <p:nvSpPr>
          <p:cNvPr id="3" name="İçerik Yer Tutucusu 2"/>
          <p:cNvSpPr>
            <a:spLocks noGrp="1"/>
          </p:cNvSpPr>
          <p:nvPr>
            <p:ph idx="1"/>
          </p:nvPr>
        </p:nvSpPr>
        <p:spPr>
          <a:xfrm>
            <a:off x="685801" y="2075235"/>
            <a:ext cx="10131425" cy="4293502"/>
          </a:xfrm>
        </p:spPr>
        <p:txBody>
          <a:bodyPr/>
          <a:lstStyle/>
          <a:p>
            <a:pPr marL="0" indent="0">
              <a:buNone/>
            </a:pPr>
            <a:r>
              <a:rPr lang="tr-TR" dirty="0"/>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 Bu bayatlama ekmekte çeşitli fiziksel değişimleri meydana getirmekte ve içerik olarak yapısını değiştirmektedir. Yapılan deney üzerinde değişen ekmek fizibilitesi aşamaları deney ilerleyişi açısından oldukça önemlidir. Bu yüzden ekmek içi doku dağılımının belirlenmesi, gerek ekmeğin bayatlama süresinin değerlendirilmesinde, gerek ekmek kalitesinin belirlenmesinde kullanılan en önemli parametrelerden biridir</a:t>
            </a:r>
            <a:r>
              <a:rPr lang="tr-TR" dirty="0" smtClean="0"/>
              <a:t>.</a:t>
            </a:r>
          </a:p>
          <a:p>
            <a:pPr marL="0" indent="0">
              <a:buNone/>
            </a:pPr>
            <a:r>
              <a:rPr lang="tr-TR" dirty="0"/>
              <a:t>Çeşitli teknolojik gelişmelerin getirdiği ileri görüntü işleme teknikleriyle birlikte ekmek kalite analizlerinin daha ucuz, hızlı ve güvenilir şekilde yapılabilmesi sağlanmaya çalışılmaktadır. Türk Gıda Kodeksinin ürünler tebliğinde de ifade edildiği üzere her gıdada olduğu gibi ekmeğin de kendine has görünümü olması gerekmektedir.</a:t>
            </a:r>
          </a:p>
          <a:p>
            <a:pPr marL="0" indent="0">
              <a:buNone/>
            </a:pPr>
            <a:endParaRPr lang="tr-TR" dirty="0"/>
          </a:p>
          <a:p>
            <a:pPr marL="0" indent="0">
              <a:buNone/>
            </a:pPr>
            <a:endParaRPr lang="tr-TR" dirty="0"/>
          </a:p>
        </p:txBody>
      </p:sp>
      <p:sp>
        <p:nvSpPr>
          <p:cNvPr id="8" name="Başlık 1">
            <a:extLst>
              <a:ext uri="{FF2B5EF4-FFF2-40B4-BE49-F238E27FC236}">
                <a16:creationId xmlns="" xmlns:a16="http://schemas.microsoft.com/office/drawing/2014/main" id="{BE99F444-FCBD-B140-9C05-E443FA0805C4}"/>
              </a:ext>
            </a:extLst>
          </p:cNvPr>
          <p:cNvSpPr txBox="1">
            <a:spLocks/>
          </p:cNvSpPr>
          <p:nvPr/>
        </p:nvSpPr>
        <p:spPr>
          <a:xfrm>
            <a:off x="685801" y="1412604"/>
            <a:ext cx="7858002" cy="105288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a:solidFill>
                  <a:schemeClr val="bg1"/>
                </a:solidFill>
              </a:rPr>
              <a:t>Uygulama mantığı ve yapım gerekliliği</a:t>
            </a:r>
          </a:p>
          <a:p>
            <a:endParaRPr lang="tr-TR" dirty="0">
              <a:solidFill>
                <a:schemeClr val="bg1"/>
              </a:solidFill>
            </a:endParaRPr>
          </a:p>
        </p:txBody>
      </p:sp>
    </p:spTree>
    <p:extLst>
      <p:ext uri="{BB962C8B-B14F-4D97-AF65-F5344CB8AC3E}">
        <p14:creationId xmlns:p14="http://schemas.microsoft.com/office/powerpoint/2010/main" val="2913824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63622" y="317500"/>
            <a:ext cx="10131425" cy="6063845"/>
          </a:xfrm>
        </p:spPr>
        <p:txBody>
          <a:bodyPr/>
          <a:lstStyle/>
          <a:p>
            <a:r>
              <a:rPr lang="tr-TR" dirty="0"/>
              <a:t>Hazırlanmış ekmeklerin istenen boyutlarda dilimlenerek, gelişmiş tarayıcılarla görüntülerin hassas bir şekilde alınıp, bilgisayar ortamında incelenebilecek hale getirilmesi mümkündür. Bu sayede birçok görüntü işleme tekniklerinin kullanılmasına imkân sağlanarak ekmek kalitesine yönelik analiz yapmak daha kolay hale gelmektedir. Diğer yandan bir ekmek diliminde yüzlerce gözenek olduğu düşünüldüğünde bu gözeneklerin şekil, sayı, düzen gibi özelliklerinin belirlenmesine yönelik nesnel bir kalite analizi yapılmasında yine görüntü işleme tekniklerine ihtiyaç duyulmaktadır.</a:t>
            </a:r>
          </a:p>
          <a:p>
            <a:endParaRPr lang="tr-TR" dirty="0"/>
          </a:p>
        </p:txBody>
      </p:sp>
    </p:spTree>
    <p:extLst>
      <p:ext uri="{BB962C8B-B14F-4D97-AF65-F5344CB8AC3E}">
        <p14:creationId xmlns:p14="http://schemas.microsoft.com/office/powerpoint/2010/main" val="1429390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609601"/>
            <a:ext cx="10131425" cy="1057072"/>
          </a:xfrm>
        </p:spPr>
        <p:txBody>
          <a:bodyPr>
            <a:normAutofit fontScale="90000"/>
          </a:bodyPr>
          <a:lstStyle/>
          <a:p>
            <a:r>
              <a:rPr lang="tr-TR" dirty="0" smtClean="0"/>
              <a:t>Devamında </a:t>
            </a:r>
            <a:r>
              <a:rPr lang="tr-TR" dirty="0"/>
              <a:t>geliştirilmiş çalışma analizleri</a:t>
            </a:r>
            <a:br>
              <a:rPr lang="tr-TR" dirty="0"/>
            </a:br>
            <a:endParaRPr lang="tr-TR" dirty="0"/>
          </a:p>
        </p:txBody>
      </p:sp>
      <p:sp>
        <p:nvSpPr>
          <p:cNvPr id="3" name="İçerik Yer Tutucusu 2"/>
          <p:cNvSpPr>
            <a:spLocks noGrp="1"/>
          </p:cNvSpPr>
          <p:nvPr>
            <p:ph idx="1"/>
          </p:nvPr>
        </p:nvSpPr>
        <p:spPr>
          <a:xfrm>
            <a:off x="685800" y="1666673"/>
            <a:ext cx="10131425" cy="4053191"/>
          </a:xfrm>
        </p:spPr>
        <p:txBody>
          <a:bodyPr>
            <a:normAutofit fontScale="92500"/>
          </a:bodyPr>
          <a:lstStyle/>
          <a:p>
            <a:r>
              <a:rPr lang="tr-TR" b="1" dirty="0" err="1">
                <a:ln w="6600">
                  <a:solidFill>
                    <a:schemeClr val="accent2"/>
                  </a:solidFill>
                  <a:prstDash val="solid"/>
                </a:ln>
                <a:solidFill>
                  <a:srgbClr val="FFFFFF"/>
                </a:solidFill>
                <a:effectLst>
                  <a:outerShdw dist="38100" dir="2700000" algn="tl" rotWithShape="0">
                    <a:schemeClr val="accent2"/>
                  </a:outerShdw>
                </a:effectLst>
              </a:rPr>
              <a:t>Kamman</a:t>
            </a:r>
            <a:r>
              <a:rPr lang="tr-TR" dirty="0"/>
              <a:t> yapmış olduğu çalışmada ekmeğin gözenekli yapısının ve bu gözeneklere ait büyüklük, düzen, gözenek duvarı kalınlığı, şekil faktörü gibi parametrelerin ekmek kalitesine önemli etkisi olduğunu vurgulamıştır.</a:t>
            </a:r>
          </a:p>
          <a:p>
            <a:r>
              <a:rPr lang="tr-TR" b="1" dirty="0" err="1">
                <a:ln w="6600">
                  <a:solidFill>
                    <a:schemeClr val="accent2"/>
                  </a:solidFill>
                  <a:prstDash val="solid"/>
                </a:ln>
                <a:solidFill>
                  <a:srgbClr val="FFFFFF"/>
                </a:solidFill>
                <a:effectLst>
                  <a:outerShdw dist="38100" dir="2700000" algn="tl" rotWithShape="0">
                    <a:schemeClr val="accent2"/>
                  </a:outerShdw>
                </a:effectLst>
              </a:rPr>
              <a:t>Ursula</a:t>
            </a:r>
            <a:r>
              <a:rPr lang="tr-TR" b="1" dirty="0">
                <a:ln w="6600">
                  <a:solidFill>
                    <a:schemeClr val="accent2"/>
                  </a:solidFill>
                  <a:prstDash val="solid"/>
                </a:ln>
                <a:solidFill>
                  <a:srgbClr val="FFFFFF"/>
                </a:solidFill>
                <a:effectLst>
                  <a:outerShdw dist="38100" dir="2700000" algn="tl" rotWithShape="0">
                    <a:schemeClr val="accent2"/>
                  </a:outerShdw>
                </a:effectLst>
              </a:rPr>
              <a:t> </a:t>
            </a:r>
            <a:r>
              <a:rPr lang="tr-TR" b="1" dirty="0" err="1">
                <a:ln w="6600">
                  <a:solidFill>
                    <a:schemeClr val="accent2"/>
                  </a:solidFill>
                  <a:prstDash val="solid"/>
                </a:ln>
                <a:solidFill>
                  <a:srgbClr val="FFFFFF"/>
                </a:solidFill>
                <a:effectLst>
                  <a:outerShdw dist="38100" dir="2700000" algn="tl" rotWithShape="0">
                    <a:schemeClr val="accent2"/>
                  </a:outerShdw>
                </a:effectLst>
              </a:rPr>
              <a:t>Gonzales</a:t>
            </a:r>
            <a:r>
              <a:rPr lang="tr-TR" b="1" dirty="0">
                <a:ln w="6600">
                  <a:solidFill>
                    <a:schemeClr val="accent2"/>
                  </a:solidFill>
                  <a:prstDash val="solid"/>
                </a:ln>
                <a:solidFill>
                  <a:srgbClr val="FFFFFF"/>
                </a:solidFill>
                <a:effectLst>
                  <a:outerShdw dist="38100" dir="2700000" algn="tl" rotWithShape="0">
                    <a:schemeClr val="accent2"/>
                  </a:outerShdw>
                </a:effectLst>
              </a:rPr>
              <a:t> </a:t>
            </a:r>
            <a:r>
              <a:rPr lang="tr-TR" dirty="0"/>
              <a:t>ve arkadaşlarının yapmış oldukları bir çalışmada ise, görüntü işleme tekniklerinden gri seviye eş oluşum matrisi, yakın komşuluk gri seviye fark matrisi ve spektrum bölgesinde </a:t>
            </a:r>
            <a:r>
              <a:rPr lang="tr-TR" dirty="0" err="1"/>
              <a:t>Fourier</a:t>
            </a:r>
            <a:r>
              <a:rPr lang="tr-TR" dirty="0"/>
              <a:t> analiz yöntemi kullanılarak 4 farklı organik ve organik olmayan undan yapılan ekmeklerde kalite analizi yapılmıştır. </a:t>
            </a:r>
            <a:endParaRPr lang="tr-TR" dirty="0" smtClean="0"/>
          </a:p>
          <a:p>
            <a:r>
              <a:rPr lang="tr-TR" dirty="0"/>
              <a:t>Ekmek gözeneklerinin </a:t>
            </a:r>
            <a:r>
              <a:rPr lang="tr-TR" dirty="0" err="1"/>
              <a:t>bölütlenmesine</a:t>
            </a:r>
            <a:r>
              <a:rPr lang="tr-TR" dirty="0"/>
              <a:t> yönelik </a:t>
            </a:r>
            <a:r>
              <a:rPr lang="tr-TR" b="1" dirty="0">
                <a:ln w="6600">
                  <a:solidFill>
                    <a:schemeClr val="accent2"/>
                  </a:solidFill>
                  <a:prstDash val="solid"/>
                </a:ln>
                <a:solidFill>
                  <a:srgbClr val="FFFFFF"/>
                </a:solidFill>
                <a:effectLst>
                  <a:outerShdw dist="38100" dir="2700000" algn="tl" rotWithShape="0">
                    <a:schemeClr val="accent2"/>
                  </a:outerShdw>
                </a:effectLst>
              </a:rPr>
              <a:t>H.D. </a:t>
            </a:r>
            <a:r>
              <a:rPr lang="tr-TR" b="1" dirty="0" err="1">
                <a:ln w="6600">
                  <a:solidFill>
                    <a:schemeClr val="accent2"/>
                  </a:solidFill>
                  <a:prstDash val="solid"/>
                </a:ln>
                <a:solidFill>
                  <a:srgbClr val="FFFFFF"/>
                </a:solidFill>
                <a:effectLst>
                  <a:outerShdw dist="38100" dir="2700000" algn="tl" rotWithShape="0">
                    <a:schemeClr val="accent2"/>
                  </a:outerShdw>
                </a:effectLst>
              </a:rPr>
              <a:t>Sapirstein</a:t>
            </a:r>
            <a:r>
              <a:rPr lang="tr-TR" b="1" dirty="0">
                <a:ln w="6600">
                  <a:solidFill>
                    <a:schemeClr val="accent2"/>
                  </a:solidFill>
                  <a:prstDash val="solid"/>
                </a:ln>
                <a:solidFill>
                  <a:srgbClr val="FFFFFF"/>
                </a:solidFill>
                <a:effectLst>
                  <a:outerShdw dist="38100" dir="2700000" algn="tl" rotWithShape="0">
                    <a:schemeClr val="accent2"/>
                  </a:outerShdw>
                </a:effectLst>
              </a:rPr>
              <a:t> </a:t>
            </a:r>
            <a:r>
              <a:rPr lang="tr-TR" dirty="0"/>
              <a:t>ve arkadaşlarının yapmış oldukları çalışmada, </a:t>
            </a:r>
            <a:r>
              <a:rPr lang="tr-TR" dirty="0" err="1"/>
              <a:t>oksidansız</a:t>
            </a:r>
            <a:r>
              <a:rPr lang="tr-TR" dirty="0"/>
              <a:t> ve </a:t>
            </a:r>
            <a:r>
              <a:rPr lang="tr-TR" dirty="0" err="1"/>
              <a:t>oksidanlı</a:t>
            </a:r>
            <a:r>
              <a:rPr lang="tr-TR" dirty="0"/>
              <a:t> toplam 30 adet ekmek görüntüsüne K-</a:t>
            </a:r>
            <a:r>
              <a:rPr lang="tr-TR" dirty="0" err="1"/>
              <a:t>means</a:t>
            </a:r>
            <a:r>
              <a:rPr lang="tr-TR" dirty="0"/>
              <a:t> algoritması kullanılarak ekmek görüntü analizi yapılmış ve ekmeğe ait gözenek alanı, gözenek yoğunluğu (hücre/cm2 ), boşluk oranı (hücre alanını /toplam ekmek alanı) gibi bazı </a:t>
            </a:r>
            <a:r>
              <a:rPr lang="tr-TR" dirty="0" err="1"/>
              <a:t>morfometrik</a:t>
            </a:r>
            <a:r>
              <a:rPr lang="tr-TR" dirty="0"/>
              <a:t> parametreler hesaplamıştır</a:t>
            </a:r>
            <a:r>
              <a:rPr lang="tr-TR" dirty="0" smtClean="0"/>
              <a:t>.</a:t>
            </a:r>
          </a:p>
          <a:p>
            <a:r>
              <a:rPr lang="tr-TR" b="1" dirty="0">
                <a:ln w="6600">
                  <a:solidFill>
                    <a:schemeClr val="accent2"/>
                  </a:solidFill>
                  <a:prstDash val="solid"/>
                </a:ln>
                <a:solidFill>
                  <a:srgbClr val="FFFFFF"/>
                </a:solidFill>
                <a:effectLst>
                  <a:outerShdw dist="38100" dir="2700000" algn="tl" rotWithShape="0">
                    <a:schemeClr val="accent2"/>
                  </a:outerShdw>
                </a:effectLst>
              </a:rPr>
              <a:t>Francis </a:t>
            </a:r>
            <a:r>
              <a:rPr lang="tr-TR" b="1" dirty="0" err="1">
                <a:ln w="6600">
                  <a:solidFill>
                    <a:schemeClr val="accent2"/>
                  </a:solidFill>
                  <a:prstDash val="solid"/>
                </a:ln>
                <a:solidFill>
                  <a:srgbClr val="FFFFFF"/>
                </a:solidFill>
                <a:effectLst>
                  <a:outerShdw dist="38100" dir="2700000" algn="tl" rotWithShape="0">
                    <a:schemeClr val="accent2"/>
                  </a:outerShdw>
                </a:effectLst>
              </a:rPr>
              <a:t>Butler</a:t>
            </a:r>
            <a:r>
              <a:rPr lang="tr-TR" b="1" dirty="0">
                <a:ln w="6600">
                  <a:solidFill>
                    <a:schemeClr val="accent2"/>
                  </a:solidFill>
                  <a:prstDash val="solid"/>
                </a:ln>
                <a:solidFill>
                  <a:srgbClr val="FFFFFF"/>
                </a:solidFill>
                <a:effectLst>
                  <a:outerShdw dist="38100" dir="2700000" algn="tl" rotWithShape="0">
                    <a:schemeClr val="accent2"/>
                  </a:outerShdw>
                </a:effectLst>
              </a:rPr>
              <a:t> </a:t>
            </a:r>
            <a:r>
              <a:rPr lang="tr-TR" dirty="0"/>
              <a:t>ve arkadaşlarının yapmış oldukları bir çalışmada ise 135 ekmek dilimi görüntüsüne farklı </a:t>
            </a:r>
            <a:r>
              <a:rPr lang="tr-TR" dirty="0" err="1"/>
              <a:t>eşikleme</a:t>
            </a:r>
            <a:r>
              <a:rPr lang="tr-TR" dirty="0"/>
              <a:t> yöntemleri kullanılarak, ekmek kalite analizi yapılmıştır. Analizde ekmek gözeneklerine ait gözenek alanı, gözenek yoğunluğu, boşluk oranı gibi öznitelikler </a:t>
            </a:r>
            <a:r>
              <a:rPr lang="tr-TR" dirty="0" smtClean="0"/>
              <a:t>hesaplanmıştır.</a:t>
            </a:r>
            <a:endParaRPr lang="tr-TR" dirty="0"/>
          </a:p>
          <a:p>
            <a:endParaRPr lang="tr-TR" dirty="0"/>
          </a:p>
        </p:txBody>
      </p:sp>
    </p:spTree>
    <p:extLst>
      <p:ext uri="{BB962C8B-B14F-4D97-AF65-F5344CB8AC3E}">
        <p14:creationId xmlns:p14="http://schemas.microsoft.com/office/powerpoint/2010/main" val="1491380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1937" y="278860"/>
            <a:ext cx="10131425" cy="1456267"/>
          </a:xfrm>
        </p:spPr>
        <p:txBody>
          <a:bodyPr>
            <a:normAutofit/>
          </a:bodyPr>
          <a:lstStyle/>
          <a:p>
            <a:r>
              <a:rPr lang="tr-TR" dirty="0" smtClean="0"/>
              <a:t>devamı</a:t>
            </a:r>
            <a:endParaRPr lang="tr-TR" dirty="0"/>
          </a:p>
        </p:txBody>
      </p:sp>
      <p:sp>
        <p:nvSpPr>
          <p:cNvPr id="3" name="İçerik Yer Tutucusu 2"/>
          <p:cNvSpPr>
            <a:spLocks noGrp="1"/>
          </p:cNvSpPr>
          <p:nvPr>
            <p:ph idx="1"/>
          </p:nvPr>
        </p:nvSpPr>
        <p:spPr>
          <a:xfrm>
            <a:off x="685801" y="1653702"/>
            <a:ext cx="10131425" cy="4377447"/>
          </a:xfrm>
        </p:spPr>
        <p:txBody>
          <a:bodyPr>
            <a:normAutofit/>
          </a:bodyPr>
          <a:lstStyle/>
          <a:p>
            <a:r>
              <a:rPr lang="tr-TR" dirty="0"/>
              <a:t>Oluşturulan yazılım sayesinde ekmek içi yapısına yönelik gözenek sayısı, gözenek yoğunluğu, toplam ekmek alanı, boşluk oranı (toplam gözenek alanı/toplam ekmek alanı), gibi </a:t>
            </a:r>
            <a:r>
              <a:rPr lang="tr-TR" dirty="0" err="1"/>
              <a:t>morfometrik</a:t>
            </a:r>
            <a:r>
              <a:rPr lang="tr-TR" dirty="0"/>
              <a:t> parametreler elde edilmiştir. Literatürdeki çalışmalardan farklı olarak bu çalışmada, uzman gıda mühendisinin gözetiminde farklı katkı maddelerinin ekmek gözenek dokusunu ne şekilde etkilediği analitik olarak incelenmiştir. Bu amaçla farklı büyüklükteki gözeneklerin sayılarındaki değişimlerin gözlenmesi ve gözenek büyüklüklerine göre gruplandırılması, uzmanın deneyimine bağlı görsel analizinden kurtarılarak, objektif hale getirilmiştir. Bu sayede aynı gruptaki gözenekler aynı renkle gösterilerek ilgili ekmek dilimine bakıldığında görsel olarak ta daha iyi bir analiz yapılabilmesi mümkündür. Sonuçta ekmek kalitesine etki eden faktörleri belirleyebilecek başarılı bir ara yüz geliştirilmiştir.</a:t>
            </a:r>
          </a:p>
          <a:p>
            <a:r>
              <a:rPr lang="tr-TR" dirty="0"/>
              <a:t>Çalışmanın ikinci bölümünde, analizde kullanılacak ekmekler ve görüntülerinin oluşturulmasından bahsedilmiştir. Üçüncü bölümde, görüntülerin işlenmesinde kullanılan yöntemler ve geliştirilen yazılımın alt yapısı hakkında bilgi verilmiştir. Dördüncü bölümde ise analiz sonucunda elde edilen bulgulara ve tartışmalara yer verilmiştir.</a:t>
            </a:r>
          </a:p>
          <a:p>
            <a:endParaRPr lang="tr-TR" dirty="0"/>
          </a:p>
        </p:txBody>
      </p:sp>
    </p:spTree>
    <p:extLst>
      <p:ext uri="{BB962C8B-B14F-4D97-AF65-F5344CB8AC3E}">
        <p14:creationId xmlns:p14="http://schemas.microsoft.com/office/powerpoint/2010/main" val="4153119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ufukta dağların göründüğü gece gökyüzü">
            <a:extLst>
              <a:ext uri="{FF2B5EF4-FFF2-40B4-BE49-F238E27FC236}">
                <a16:creationId xmlns=""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7643" y="0"/>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İçerik Yer Tutucusu 4" descr="SmartArt grafiği">
            <a:extLst>
              <a:ext uri="{FF2B5EF4-FFF2-40B4-BE49-F238E27FC236}">
                <a16:creationId xmlns=""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4014930042"/>
              </p:ext>
            </p:extLst>
          </p:nvPr>
        </p:nvGraphicFramePr>
        <p:xfrm>
          <a:off x="7643" y="1"/>
          <a:ext cx="12184357" cy="67019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74828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301493"/>
            <a:ext cx="10131425" cy="1456267"/>
          </a:xfrm>
        </p:spPr>
        <p:txBody>
          <a:bodyPr/>
          <a:lstStyle/>
          <a:p>
            <a:r>
              <a:rPr lang="tr-TR" dirty="0"/>
              <a:t>2.1. Veri Kümesi(</a:t>
            </a:r>
            <a:r>
              <a:rPr lang="tr-TR" dirty="0" err="1"/>
              <a:t>Dataset</a:t>
            </a:r>
            <a:r>
              <a:rPr lang="tr-TR" dirty="0"/>
              <a:t>) </a:t>
            </a:r>
          </a:p>
        </p:txBody>
      </p:sp>
      <p:sp>
        <p:nvSpPr>
          <p:cNvPr id="5" name="Dikdörtgen 4"/>
          <p:cNvSpPr/>
          <p:nvPr/>
        </p:nvSpPr>
        <p:spPr>
          <a:xfrm>
            <a:off x="685801" y="1637850"/>
            <a:ext cx="11266250" cy="2302682"/>
          </a:xfrm>
          <a:prstGeom prst="rect">
            <a:avLst/>
          </a:prstGeom>
        </p:spPr>
        <p:txBody>
          <a:bodyPr wrap="square">
            <a:spAutoFit/>
          </a:bodyPr>
          <a:lstStyle/>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Çalışmada kullanılan ekmek kesit alan görüntüleri doğrudan ekmek yapım yöntemiyle (AACC 10-10B, AACC, 2000) elde edilmiştir.</a:t>
            </a:r>
          </a:p>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Ekmek hazırlama içeriğine 1 kg un (%14 rutubetli) üzerinden, %3 maya, %1,5 tuz, 10 mg/kg alfa-amilaz ve 75 mg/kg </a:t>
            </a:r>
            <a:r>
              <a:rPr lang="tr-TR" sz="1600" dirty="0" err="1">
                <a:latin typeface="Calibri" panose="020F0502020204030204" pitchFamily="34" charset="0"/>
                <a:ea typeface="Calibri" panose="020F0502020204030204" pitchFamily="34" charset="0"/>
                <a:cs typeface="Times New Roman" panose="02020603050405020304" pitchFamily="18" charset="0"/>
              </a:rPr>
              <a:t>askorbik</a:t>
            </a:r>
            <a:r>
              <a:rPr lang="tr-TR" sz="1600" dirty="0">
                <a:latin typeface="Calibri" panose="020F0502020204030204" pitchFamily="34" charset="0"/>
                <a:ea typeface="Calibri" panose="020F0502020204030204" pitchFamily="34" charset="0"/>
                <a:cs typeface="Times New Roman" panose="02020603050405020304" pitchFamily="18" charset="0"/>
              </a:rPr>
              <a:t> asit eklenerek başlanmıştır. Karışıma ilave edilecek su miktarı </a:t>
            </a:r>
            <a:r>
              <a:rPr lang="tr-TR" sz="1600" dirty="0" err="1">
                <a:latin typeface="Calibri" panose="020F0502020204030204" pitchFamily="34" charset="0"/>
                <a:ea typeface="Calibri" panose="020F0502020204030204" pitchFamily="34" charset="0"/>
                <a:cs typeface="Times New Roman" panose="02020603050405020304" pitchFamily="18" charset="0"/>
              </a:rPr>
              <a:t>farinogafta</a:t>
            </a:r>
            <a:r>
              <a:rPr lang="tr-TR" sz="1600" dirty="0">
                <a:latin typeface="Calibri" panose="020F0502020204030204" pitchFamily="34" charset="0"/>
                <a:ea typeface="Calibri" panose="020F0502020204030204" pitchFamily="34" charset="0"/>
                <a:cs typeface="Times New Roman" panose="02020603050405020304" pitchFamily="18" charset="0"/>
              </a:rPr>
              <a:t> belirlenmiş ve %62,6 oranında </a:t>
            </a:r>
            <a:r>
              <a:rPr lang="tr-TR" sz="1600" dirty="0" err="1">
                <a:latin typeface="Calibri" panose="020F0502020204030204" pitchFamily="34" charset="0"/>
                <a:ea typeface="Calibri" panose="020F0502020204030204" pitchFamily="34" charset="0"/>
                <a:cs typeface="Times New Roman" panose="02020603050405020304" pitchFamily="18" charset="0"/>
              </a:rPr>
              <a:t>formülasyona</a:t>
            </a:r>
            <a:r>
              <a:rPr lang="tr-TR" sz="1600" dirty="0">
                <a:latin typeface="Calibri" panose="020F0502020204030204" pitchFamily="34" charset="0"/>
                <a:ea typeface="Calibri" panose="020F0502020204030204" pitchFamily="34" charset="0"/>
                <a:cs typeface="Times New Roman" panose="02020603050405020304" pitchFamily="18" charset="0"/>
              </a:rPr>
              <a:t> su eklenmiştir. Tüm bileşenler bir yoğurucuda uygun kıvamda hamur oluşturuncaya kadar yoğrulmuş ve daha sonra 30°C’de %85 nispi nemde 30 dakika fermantasyona bırakılmıştır. Fermantasyon sonrasında, hamur 10 eşit parçaya bölünerek (100 g un üzerinden), parçalar yuvarlandıktan sonra tekrar aynı koşullarda 30 dakika daha fermantasyona bırakılmıştır. Fermantasyon sonunda, silindir şekline getirilmiş hamur parçaları teflon pişirme kaplarında 60 dakika gelişmeye bırakılmış ve 220 °C’de 25 dakika döner tipte bir fırında pişirilmiştir. Fırından çıkartılan ekmekler oda sıcaklığında iki saat soğumaya bırakıldıktan sonra sonar analize tabi tutulmuştur.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192" y="4112255"/>
            <a:ext cx="2220917" cy="2286381"/>
          </a:xfrm>
          <a:prstGeom prst="rect">
            <a:avLst/>
          </a:prstGeom>
        </p:spPr>
      </p:pic>
      <p:sp>
        <p:nvSpPr>
          <p:cNvPr id="8" name="Dikdörtgen 7"/>
          <p:cNvSpPr/>
          <p:nvPr/>
        </p:nvSpPr>
        <p:spPr>
          <a:xfrm>
            <a:off x="8164796" y="6442192"/>
            <a:ext cx="3787255" cy="276999"/>
          </a:xfrm>
          <a:prstGeom prst="rect">
            <a:avLst/>
          </a:prstGeom>
        </p:spPr>
        <p:txBody>
          <a:bodyPr wrap="none">
            <a:spAutoFit/>
          </a:bodyPr>
          <a:lstStyle/>
          <a:p>
            <a:r>
              <a:rPr lang="tr-TR" sz="1200" dirty="0">
                <a:latin typeface="Calibri" panose="020F0502020204030204" pitchFamily="34" charset="0"/>
                <a:ea typeface="Calibri" panose="020F0502020204030204" pitchFamily="34" charset="0"/>
                <a:cs typeface="Times New Roman" panose="02020603050405020304" pitchFamily="18" charset="0"/>
              </a:rPr>
              <a:t>Şekil 1. </a:t>
            </a:r>
            <a:r>
              <a:rPr lang="tr-TR" sz="1200" dirty="0" err="1">
                <a:latin typeface="Calibri" panose="020F0502020204030204" pitchFamily="34" charset="0"/>
                <a:ea typeface="Calibri" panose="020F0502020204030204" pitchFamily="34" charset="0"/>
                <a:cs typeface="Times New Roman" panose="02020603050405020304" pitchFamily="18" charset="0"/>
              </a:rPr>
              <a:t>Orjinal</a:t>
            </a:r>
            <a:r>
              <a:rPr lang="tr-TR" sz="1200" dirty="0">
                <a:latin typeface="Calibri" panose="020F0502020204030204" pitchFamily="34" charset="0"/>
                <a:ea typeface="Calibri" panose="020F0502020204030204" pitchFamily="34" charset="0"/>
                <a:cs typeface="Times New Roman" panose="02020603050405020304" pitchFamily="18" charset="0"/>
              </a:rPr>
              <a:t> ekmek görüntüleri (</a:t>
            </a:r>
            <a:r>
              <a:rPr lang="tr-TR" sz="1200" dirty="0" err="1">
                <a:latin typeface="Calibri" panose="020F0502020204030204" pitchFamily="34" charset="0"/>
                <a:ea typeface="Calibri" panose="020F0502020204030204" pitchFamily="34" charset="0"/>
                <a:cs typeface="Times New Roman" panose="02020603050405020304" pitchFamily="18" charset="0"/>
              </a:rPr>
              <a:t>Original</a:t>
            </a:r>
            <a:r>
              <a:rPr lang="tr-TR" sz="1200" dirty="0">
                <a:latin typeface="Calibri" panose="020F0502020204030204" pitchFamily="34" charset="0"/>
                <a:ea typeface="Calibri" panose="020F0502020204030204" pitchFamily="34" charset="0"/>
                <a:cs typeface="Times New Roman" panose="02020603050405020304" pitchFamily="18" charset="0"/>
              </a:rPr>
              <a:t> </a:t>
            </a:r>
            <a:r>
              <a:rPr lang="tr-TR" sz="1200" dirty="0" err="1">
                <a:latin typeface="Calibri" panose="020F0502020204030204" pitchFamily="34" charset="0"/>
                <a:ea typeface="Calibri" panose="020F0502020204030204" pitchFamily="34" charset="0"/>
                <a:cs typeface="Times New Roman" panose="02020603050405020304" pitchFamily="18" charset="0"/>
              </a:rPr>
              <a:t>bread</a:t>
            </a:r>
            <a:r>
              <a:rPr lang="tr-TR" sz="1200" dirty="0">
                <a:latin typeface="Calibri" panose="020F0502020204030204" pitchFamily="34" charset="0"/>
                <a:ea typeface="Calibri" panose="020F0502020204030204" pitchFamily="34" charset="0"/>
                <a:cs typeface="Times New Roman" panose="02020603050405020304" pitchFamily="18" charset="0"/>
              </a:rPr>
              <a:t> </a:t>
            </a:r>
            <a:r>
              <a:rPr lang="tr-TR" sz="1200" dirty="0" err="1">
                <a:latin typeface="Calibri" panose="020F0502020204030204" pitchFamily="34" charset="0"/>
                <a:ea typeface="Calibri" panose="020F0502020204030204" pitchFamily="34" charset="0"/>
                <a:cs typeface="Times New Roman" panose="02020603050405020304" pitchFamily="18" charset="0"/>
              </a:rPr>
              <a:t>images</a:t>
            </a:r>
            <a:r>
              <a:rPr lang="tr-TR" sz="1200" dirty="0">
                <a:latin typeface="Calibri" panose="020F0502020204030204" pitchFamily="34" charset="0"/>
                <a:ea typeface="Calibri" panose="020F0502020204030204" pitchFamily="34" charset="0"/>
                <a:cs typeface="Times New Roman" panose="02020603050405020304" pitchFamily="18" charset="0"/>
              </a:rPr>
              <a:t>) </a:t>
            </a:r>
            <a:endParaRPr lang="tr-TR" sz="1200" dirty="0"/>
          </a:p>
        </p:txBody>
      </p:sp>
    </p:spTree>
    <p:extLst>
      <p:ext uri="{BB962C8B-B14F-4D97-AF65-F5344CB8AC3E}">
        <p14:creationId xmlns:p14="http://schemas.microsoft.com/office/powerpoint/2010/main" val="703045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ea typeface="Calibri" panose="020F0502020204030204" pitchFamily="34" charset="0"/>
                <a:cs typeface="Times New Roman" panose="02020603050405020304" pitchFamily="18" charset="0"/>
              </a:rPr>
              <a:t>2.2 Yöntemler (</a:t>
            </a:r>
            <a:r>
              <a:rPr lang="tr-TR" dirty="0" err="1">
                <a:latin typeface="Calibri" panose="020F0502020204030204" pitchFamily="34" charset="0"/>
                <a:ea typeface="Calibri" panose="020F0502020204030204" pitchFamily="34" charset="0"/>
                <a:cs typeface="Times New Roman" panose="02020603050405020304" pitchFamily="18" charset="0"/>
              </a:rPr>
              <a:t>methods</a:t>
            </a:r>
            <a:r>
              <a:rPr lang="tr-TR" dirty="0">
                <a:latin typeface="Calibri" panose="020F0502020204030204" pitchFamily="34" charset="0"/>
                <a:ea typeface="Calibri" panose="020F0502020204030204" pitchFamily="34" charset="0"/>
                <a:cs typeface="Times New Roman" panose="02020603050405020304" pitchFamily="18" charset="0"/>
              </a:rPr>
              <a:t>)</a:t>
            </a:r>
            <a:br>
              <a:rPr lang="tr-TR" dirty="0">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6" name="Dikdörtgen 5"/>
          <p:cNvSpPr/>
          <p:nvPr/>
        </p:nvSpPr>
        <p:spPr>
          <a:xfrm>
            <a:off x="685801" y="1634998"/>
            <a:ext cx="11065212" cy="882742"/>
          </a:xfrm>
          <a:prstGeom prst="rect">
            <a:avLst/>
          </a:prstGeom>
        </p:spPr>
        <p:txBody>
          <a:bodyPr wrap="square">
            <a:spAutoFit/>
          </a:bodyPr>
          <a:lstStyle/>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Çalışmada 104 farklı ekmek görüntüsü kullanılmış ve bunların 8 tanesi kontrol grubunu oluşturmaktadır. Bu kontrol grubunu oluşturan ekmeklerin yapımında hiçbir katkı maddesi kullanılmamıştır</a:t>
            </a:r>
            <a:r>
              <a:rPr lang="tr-TR" sz="1600" dirty="0" smtClean="0">
                <a:latin typeface="Calibri" panose="020F0502020204030204" pitchFamily="34" charset="0"/>
                <a:ea typeface="Calibri" panose="020F0502020204030204" pitchFamily="34" charset="0"/>
                <a:cs typeface="Times New Roman" panose="02020603050405020304" pitchFamily="18" charset="0"/>
              </a:rPr>
              <a:t>.</a:t>
            </a:r>
            <a:r>
              <a:rPr lang="tr-TR" sz="1600" dirty="0">
                <a:latin typeface="Calibri" panose="020F0502020204030204" pitchFamily="34" charset="0"/>
                <a:ea typeface="Calibri" panose="020F0502020204030204" pitchFamily="34" charset="0"/>
                <a:cs typeface="Times New Roman" panose="02020603050405020304" pitchFamily="18" charset="0"/>
              </a:rPr>
              <a:t> Daha sonra elde edilen renkli 104 adet ekmek görüntüsü gri seviye görüntüsüne dönüştürülmüştür.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Dikdörtgen 6"/>
          <p:cNvSpPr/>
          <p:nvPr/>
        </p:nvSpPr>
        <p:spPr>
          <a:xfrm>
            <a:off x="1419425" y="5402750"/>
            <a:ext cx="3587887" cy="289951"/>
          </a:xfrm>
          <a:prstGeom prst="rect">
            <a:avLst/>
          </a:prstGeom>
        </p:spPr>
        <p:txBody>
          <a:bodyPr wrap="square">
            <a:spAutoFit/>
          </a:bodyPr>
          <a:lstStyle/>
          <a:p>
            <a:pPr>
              <a:lnSpc>
                <a:spcPct val="107000"/>
              </a:lnSpc>
              <a:spcAft>
                <a:spcPts val="800"/>
              </a:spcAft>
            </a:pPr>
            <a:r>
              <a:rPr lang="tr-TR" sz="1200" dirty="0" smtClean="0">
                <a:latin typeface="Calibri" panose="020F0502020204030204" pitchFamily="34" charset="0"/>
                <a:ea typeface="Calibri" panose="020F0502020204030204" pitchFamily="34" charset="0"/>
                <a:cs typeface="Times New Roman" panose="02020603050405020304" pitchFamily="18" charset="0"/>
              </a:rPr>
              <a:t>Gri </a:t>
            </a:r>
            <a:r>
              <a:rPr lang="tr-TR" sz="1200" dirty="0">
                <a:latin typeface="Calibri" panose="020F0502020204030204" pitchFamily="34" charset="0"/>
                <a:ea typeface="Calibri" panose="020F0502020204030204" pitchFamily="34" charset="0"/>
                <a:cs typeface="Times New Roman" panose="02020603050405020304" pitchFamily="18" charset="0"/>
              </a:rPr>
              <a:t>seviye ekmek görüntüsü (</a:t>
            </a:r>
            <a:r>
              <a:rPr lang="tr-TR" sz="1200" dirty="0" err="1">
                <a:latin typeface="Calibri" panose="020F0502020204030204" pitchFamily="34" charset="0"/>
                <a:ea typeface="Calibri" panose="020F0502020204030204" pitchFamily="34" charset="0"/>
                <a:cs typeface="Times New Roman" panose="02020603050405020304" pitchFamily="18" charset="0"/>
              </a:rPr>
              <a:t>Gray</a:t>
            </a:r>
            <a:r>
              <a:rPr lang="tr-TR" sz="1200" dirty="0">
                <a:latin typeface="Calibri" panose="020F0502020204030204" pitchFamily="34" charset="0"/>
                <a:ea typeface="Calibri" panose="020F0502020204030204" pitchFamily="34" charset="0"/>
                <a:cs typeface="Times New Roman" panose="02020603050405020304" pitchFamily="18" charset="0"/>
              </a:rPr>
              <a:t> </a:t>
            </a:r>
            <a:r>
              <a:rPr lang="tr-TR" sz="1200" dirty="0" err="1">
                <a:latin typeface="Calibri" panose="020F0502020204030204" pitchFamily="34" charset="0"/>
                <a:ea typeface="Calibri" panose="020F0502020204030204" pitchFamily="34" charset="0"/>
                <a:cs typeface="Times New Roman" panose="02020603050405020304" pitchFamily="18" charset="0"/>
              </a:rPr>
              <a:t>level</a:t>
            </a:r>
            <a:r>
              <a:rPr lang="tr-TR" sz="1200" dirty="0">
                <a:latin typeface="Calibri" panose="020F0502020204030204" pitchFamily="34" charset="0"/>
                <a:ea typeface="Calibri" panose="020F0502020204030204" pitchFamily="34" charset="0"/>
                <a:cs typeface="Times New Roman" panose="02020603050405020304" pitchFamily="18" charset="0"/>
              </a:rPr>
              <a:t> </a:t>
            </a:r>
            <a:r>
              <a:rPr lang="tr-TR" sz="1200" dirty="0" err="1">
                <a:latin typeface="Calibri" panose="020F0502020204030204" pitchFamily="34" charset="0"/>
                <a:ea typeface="Calibri" panose="020F0502020204030204" pitchFamily="34" charset="0"/>
                <a:cs typeface="Times New Roman" panose="02020603050405020304" pitchFamily="18" charset="0"/>
              </a:rPr>
              <a:t>bread</a:t>
            </a:r>
            <a:r>
              <a:rPr lang="tr-TR" sz="1200" dirty="0">
                <a:latin typeface="Calibri" panose="020F0502020204030204" pitchFamily="34" charset="0"/>
                <a:ea typeface="Calibri" panose="020F0502020204030204" pitchFamily="34" charset="0"/>
                <a:cs typeface="Times New Roman" panose="02020603050405020304" pitchFamily="18" charset="0"/>
              </a:rPr>
              <a:t> </a:t>
            </a:r>
            <a:r>
              <a:rPr lang="tr-TR" sz="1200" dirty="0" err="1">
                <a:latin typeface="Calibri" panose="020F0502020204030204" pitchFamily="34" charset="0"/>
                <a:ea typeface="Calibri" panose="020F0502020204030204" pitchFamily="34" charset="0"/>
                <a:cs typeface="Times New Roman" panose="02020603050405020304" pitchFamily="18" charset="0"/>
              </a:rPr>
              <a:t>images</a:t>
            </a:r>
            <a:r>
              <a:rPr lang="tr-TR" sz="1200" dirty="0">
                <a:latin typeface="Calibri" panose="020F0502020204030204" pitchFamily="34" charset="0"/>
                <a:ea typeface="Calibri" panose="020F0502020204030204" pitchFamily="34"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152" y="2931391"/>
            <a:ext cx="3294434" cy="2471359"/>
          </a:xfrm>
          <a:prstGeom prst="rect">
            <a:avLst/>
          </a:prstGeom>
        </p:spPr>
      </p:pic>
      <p:pic>
        <p:nvPicPr>
          <p:cNvPr id="10" name="Resim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340" y="2931390"/>
            <a:ext cx="3197158" cy="2471359"/>
          </a:xfrm>
          <a:prstGeom prst="rect">
            <a:avLst/>
          </a:prstGeom>
        </p:spPr>
      </p:pic>
      <p:sp>
        <p:nvSpPr>
          <p:cNvPr id="11" name="Dikdörtgen 10"/>
          <p:cNvSpPr/>
          <p:nvPr/>
        </p:nvSpPr>
        <p:spPr>
          <a:xfrm>
            <a:off x="7625764" y="5418679"/>
            <a:ext cx="2018309" cy="276999"/>
          </a:xfrm>
          <a:prstGeom prst="rect">
            <a:avLst/>
          </a:prstGeom>
        </p:spPr>
        <p:txBody>
          <a:bodyPr wrap="none">
            <a:spAutoFit/>
          </a:bodyPr>
          <a:lstStyle/>
          <a:p>
            <a:r>
              <a:rPr lang="tr-TR" sz="1200" dirty="0"/>
              <a:t>Gri seviye görüntü </a:t>
            </a:r>
            <a:r>
              <a:rPr lang="tr-TR" sz="1200" dirty="0" err="1"/>
              <a:t>histogramı</a:t>
            </a:r>
            <a:endParaRPr lang="tr-TR" sz="1400" dirty="0"/>
          </a:p>
        </p:txBody>
      </p:sp>
    </p:spTree>
    <p:extLst>
      <p:ext uri="{BB962C8B-B14F-4D97-AF65-F5344CB8AC3E}">
        <p14:creationId xmlns:p14="http://schemas.microsoft.com/office/powerpoint/2010/main" val="2941220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ea typeface="Calibri" panose="020F0502020204030204" pitchFamily="34" charset="0"/>
                <a:cs typeface="Times New Roman" panose="02020603050405020304" pitchFamily="18" charset="0"/>
              </a:rPr>
              <a:t>2.3 </a:t>
            </a:r>
            <a:r>
              <a:rPr lang="tr-TR" dirty="0" err="1">
                <a:latin typeface="Calibri" panose="020F0502020204030204" pitchFamily="34" charset="0"/>
                <a:ea typeface="Calibri" panose="020F0502020204030204" pitchFamily="34" charset="0"/>
                <a:cs typeface="Times New Roman" panose="02020603050405020304" pitchFamily="18" charset="0"/>
              </a:rPr>
              <a:t>Histogram</a:t>
            </a:r>
            <a:r>
              <a:rPr lang="tr-TR" dirty="0">
                <a:latin typeface="Calibri" panose="020F0502020204030204" pitchFamily="34" charset="0"/>
                <a:ea typeface="Calibri" panose="020F0502020204030204" pitchFamily="34" charset="0"/>
                <a:cs typeface="Times New Roman" panose="02020603050405020304" pitchFamily="18" charset="0"/>
              </a:rPr>
              <a:t> Germe (</a:t>
            </a:r>
            <a:r>
              <a:rPr lang="tr-TR" dirty="0" err="1">
                <a:latin typeface="Calibri" panose="020F0502020204030204" pitchFamily="34" charset="0"/>
                <a:ea typeface="Calibri" panose="020F0502020204030204" pitchFamily="34" charset="0"/>
                <a:cs typeface="Times New Roman" panose="02020603050405020304" pitchFamily="18" charset="0"/>
              </a:rPr>
              <a:t>Histogram</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err="1">
                <a:latin typeface="Calibri" panose="020F0502020204030204" pitchFamily="34" charset="0"/>
                <a:ea typeface="Calibri" panose="020F0502020204030204" pitchFamily="34" charset="0"/>
                <a:cs typeface="Times New Roman" panose="02020603050405020304" pitchFamily="18" charset="0"/>
              </a:rPr>
              <a:t>Stretching</a:t>
            </a:r>
            <a:r>
              <a:rPr lang="tr-TR" dirty="0">
                <a:latin typeface="Calibri" panose="020F0502020204030204" pitchFamily="34" charset="0"/>
                <a:ea typeface="Calibri" panose="020F0502020204030204" pitchFamily="34" charset="0"/>
                <a:cs typeface="Times New Roman" panose="02020603050405020304" pitchFamily="18" charset="0"/>
              </a:rPr>
              <a:t>)</a:t>
            </a:r>
            <a:br>
              <a:rPr lang="tr-TR" dirty="0">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5" name="Dikdörtgen 4"/>
          <p:cNvSpPr/>
          <p:nvPr/>
        </p:nvSpPr>
        <p:spPr>
          <a:xfrm>
            <a:off x="685800" y="1588126"/>
            <a:ext cx="10922539" cy="882742"/>
          </a:xfrm>
          <a:prstGeom prst="rect">
            <a:avLst/>
          </a:prstGeom>
        </p:spPr>
        <p:txBody>
          <a:bodyPr wrap="square">
            <a:spAutoFit/>
          </a:bodyPr>
          <a:lstStyle/>
          <a:p>
            <a:pPr>
              <a:lnSpc>
                <a:spcPct val="107000"/>
              </a:lnSpc>
              <a:spcAft>
                <a:spcPts val="800"/>
              </a:spcAft>
            </a:pPr>
            <a:r>
              <a:rPr lang="tr-TR" sz="1600" dirty="0" err="1">
                <a:latin typeface="Calibri" panose="020F0502020204030204" pitchFamily="34" charset="0"/>
                <a:ea typeface="Calibri" panose="020F0502020204030204" pitchFamily="34" charset="0"/>
                <a:cs typeface="Times New Roman" panose="02020603050405020304" pitchFamily="18" charset="0"/>
              </a:rPr>
              <a:t>Adaptif</a:t>
            </a:r>
            <a:r>
              <a:rPr lang="tr-TR" sz="1600" dirty="0">
                <a:latin typeface="Calibri" panose="020F0502020204030204" pitchFamily="34" charset="0"/>
                <a:ea typeface="Calibri" panose="020F0502020204030204" pitchFamily="34" charset="0"/>
                <a:cs typeface="Times New Roman" panose="02020603050405020304" pitchFamily="18" charset="0"/>
              </a:rPr>
              <a:t> </a:t>
            </a:r>
            <a:r>
              <a:rPr lang="tr-TR" sz="1600" dirty="0" err="1">
                <a:latin typeface="Calibri" panose="020F0502020204030204" pitchFamily="34" charset="0"/>
                <a:ea typeface="Calibri" panose="020F0502020204030204" pitchFamily="34" charset="0"/>
                <a:cs typeface="Times New Roman" panose="02020603050405020304" pitchFamily="18" charset="0"/>
              </a:rPr>
              <a:t>histogram</a:t>
            </a:r>
            <a:r>
              <a:rPr lang="tr-TR" sz="1600" dirty="0">
                <a:latin typeface="Calibri" panose="020F0502020204030204" pitchFamily="34" charset="0"/>
                <a:ea typeface="Calibri" panose="020F0502020204030204" pitchFamily="34" charset="0"/>
                <a:cs typeface="Times New Roman" panose="02020603050405020304" pitchFamily="18" charset="0"/>
              </a:rPr>
              <a:t> eşitleme olarak da bilinen </a:t>
            </a:r>
            <a:r>
              <a:rPr lang="tr-TR" sz="1600" dirty="0" err="1">
                <a:latin typeface="Calibri" panose="020F0502020204030204" pitchFamily="34" charset="0"/>
                <a:ea typeface="Calibri" panose="020F0502020204030204" pitchFamily="34" charset="0"/>
                <a:cs typeface="Times New Roman" panose="02020603050405020304" pitchFamily="18" charset="0"/>
              </a:rPr>
              <a:t>histogram</a:t>
            </a:r>
            <a:r>
              <a:rPr lang="tr-TR" sz="1600" dirty="0">
                <a:latin typeface="Calibri" panose="020F0502020204030204" pitchFamily="34" charset="0"/>
                <a:ea typeface="Calibri" panose="020F0502020204030204" pitchFamily="34" charset="0"/>
                <a:cs typeface="Times New Roman" panose="02020603050405020304" pitchFamily="18" charset="0"/>
              </a:rPr>
              <a:t> germe işlemi düşük kontrastlı resimlere uygulanan bir yöntem olup </a:t>
            </a:r>
            <a:r>
              <a:rPr lang="tr-TR" sz="1600" dirty="0" err="1">
                <a:latin typeface="Calibri" panose="020F0502020204030204" pitchFamily="34" charset="0"/>
                <a:ea typeface="Calibri" panose="020F0502020204030204" pitchFamily="34" charset="0"/>
                <a:cs typeface="Times New Roman" panose="02020603050405020304" pitchFamily="18" charset="0"/>
              </a:rPr>
              <a:t>histogramı</a:t>
            </a:r>
            <a:r>
              <a:rPr lang="tr-TR" sz="1600" dirty="0">
                <a:latin typeface="Calibri" panose="020F0502020204030204" pitchFamily="34" charset="0"/>
                <a:ea typeface="Calibri" panose="020F0502020204030204" pitchFamily="34" charset="0"/>
                <a:cs typeface="Times New Roman" panose="02020603050405020304" pitchFamily="18" charset="0"/>
              </a:rPr>
              <a:t> geniş bir bölgeye yayma mantığına dayanmaktadır. Ön işlemenin ilk basamağını oluşturan bu yöntem sayesinde gri seviye görüntülerinin kontrastı iyileştirilmiştir.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280" y="2582477"/>
            <a:ext cx="2913889" cy="3461643"/>
          </a:xfrm>
          <a:prstGeom prst="rect">
            <a:avLst/>
          </a:prstGeom>
        </p:spPr>
      </p:pic>
      <p:sp>
        <p:nvSpPr>
          <p:cNvPr id="11" name="Dikdörtgen 10"/>
          <p:cNvSpPr/>
          <p:nvPr/>
        </p:nvSpPr>
        <p:spPr>
          <a:xfrm>
            <a:off x="1366280" y="6067224"/>
            <a:ext cx="2969916" cy="276999"/>
          </a:xfrm>
          <a:prstGeom prst="rect">
            <a:avLst/>
          </a:prstGeom>
        </p:spPr>
        <p:txBody>
          <a:bodyPr wrap="none">
            <a:spAutoFit/>
          </a:bodyPr>
          <a:lstStyle/>
          <a:p>
            <a:r>
              <a:rPr lang="tr-TR" sz="1200" dirty="0" err="1"/>
              <a:t>Histogram</a:t>
            </a:r>
            <a:r>
              <a:rPr lang="tr-TR" sz="1200" dirty="0"/>
              <a:t> germe uygulanmış örnek görüntü </a:t>
            </a:r>
          </a:p>
        </p:txBody>
      </p:sp>
      <p:pic>
        <p:nvPicPr>
          <p:cNvPr id="13" name="Resim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257" y="2582477"/>
            <a:ext cx="3510846" cy="3466828"/>
          </a:xfrm>
          <a:prstGeom prst="rect">
            <a:avLst/>
          </a:prstGeom>
        </p:spPr>
      </p:pic>
      <p:sp>
        <p:nvSpPr>
          <p:cNvPr id="14" name="Dikdörtgen 13"/>
          <p:cNvSpPr/>
          <p:nvPr/>
        </p:nvSpPr>
        <p:spPr>
          <a:xfrm>
            <a:off x="7751211" y="6069005"/>
            <a:ext cx="1362937" cy="276999"/>
          </a:xfrm>
          <a:prstGeom prst="rect">
            <a:avLst/>
          </a:prstGeom>
        </p:spPr>
        <p:txBody>
          <a:bodyPr wrap="none">
            <a:spAutoFit/>
          </a:bodyPr>
          <a:lstStyle/>
          <a:p>
            <a:r>
              <a:rPr lang="tr-TR" sz="1200" dirty="0"/>
              <a:t>Gerilmiş </a:t>
            </a:r>
            <a:r>
              <a:rPr lang="tr-TR" sz="1200" dirty="0" err="1"/>
              <a:t>histogram</a:t>
            </a:r>
            <a:endParaRPr lang="tr-TR" sz="1200" dirty="0"/>
          </a:p>
        </p:txBody>
      </p:sp>
    </p:spTree>
    <p:extLst>
      <p:ext uri="{BB962C8B-B14F-4D97-AF65-F5344CB8AC3E}">
        <p14:creationId xmlns:p14="http://schemas.microsoft.com/office/powerpoint/2010/main" val="21350044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zay">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5274BF-C111-4B7A-8D90-F7666D37C13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0F1DF1E-36E3-406C-8CF7-DB13BB647087}">
  <ds:schemaRefs>
    <ds:schemaRef ds:uri="http://schemas.microsoft.com/sharepoint/v3/contenttype/forms"/>
  </ds:schemaRefs>
</ds:datastoreItem>
</file>

<file path=customXml/itemProps3.xml><?xml version="1.0" encoding="utf-8"?>
<ds:datastoreItem xmlns:ds="http://schemas.openxmlformats.org/officeDocument/2006/customXml" ds:itemID="{9310845B-7F19-4A9A-BEE4-BEF0501E1A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Gelecek tasarımı</Template>
  <TotalTime>0</TotalTime>
  <Words>1469</Words>
  <Application>Microsoft Office PowerPoint</Application>
  <PresentationFormat>Geniş ekran</PresentationFormat>
  <Paragraphs>80</Paragraphs>
  <Slides>16</Slides>
  <Notes>5</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Arial</vt:lpstr>
      <vt:lpstr>Calibri</vt:lpstr>
      <vt:lpstr>Calibri Light</vt:lpstr>
      <vt:lpstr>Gabriola</vt:lpstr>
      <vt:lpstr>Times New Roman</vt:lpstr>
      <vt:lpstr>Uzay</vt:lpstr>
      <vt:lpstr>Görüntü işleme teknikleri kullanılarak ekmek doku analizi  ve arayüz programının geliştirilmesi </vt:lpstr>
      <vt:lpstr>Giriş bölümü (Foreword Section)</vt:lpstr>
      <vt:lpstr>PowerPoint Sunusu</vt:lpstr>
      <vt:lpstr>Devamında geliştirilmiş çalışma analizleri </vt:lpstr>
      <vt:lpstr>devamı</vt:lpstr>
      <vt:lpstr>PowerPoint Sunusu</vt:lpstr>
      <vt:lpstr>2.1. Veri Kümesi(Dataset) </vt:lpstr>
      <vt:lpstr>2.2 Yöntemler (methods) </vt:lpstr>
      <vt:lpstr>2.3 Histogram Germe (Histogram Stretching) </vt:lpstr>
      <vt:lpstr>2.4 Histogram Eşitleme (Histogram Equalization) </vt:lpstr>
      <vt:lpstr>2.5 Gözeneklerin otomatik olarak belirlenmesi (Automatic Segmentation of the Cells ) </vt:lpstr>
      <vt:lpstr>2.6 Bağlantılı Bileşen Etiketleme İle Gözenek Etiketleme (Cell Labeling With Connected Component Labeling) </vt:lpstr>
      <vt:lpstr>2.8 ZSI başarım indeksinin belirlenmesi (determination of segmentation accuracy) </vt:lpstr>
      <vt:lpstr>2.9 Geliştirilen arayüz programı (developed software) </vt:lpstr>
      <vt:lpstr>SONUÇLAR </vt:lpstr>
      <vt:lpstr>Teşekkürler!</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2022-11-09T10:39:47Z</dcterms:created>
  <dcterms:modified xsi:type="dcterms:W3CDTF">2022-11-09T17:45:22Z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