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6"/>
  </p:notesMasterIdLst>
  <p:handoutMasterIdLst>
    <p:handoutMasterId r:id="rId27"/>
  </p:handoutMasterIdLst>
  <p:sldIdLst>
    <p:sldId id="256" r:id="rId5"/>
    <p:sldId id="265" r:id="rId6"/>
    <p:sldId id="260" r:id="rId7"/>
    <p:sldId id="268" r:id="rId8"/>
    <p:sldId id="269" r:id="rId9"/>
    <p:sldId id="270" r:id="rId10"/>
    <p:sldId id="271" r:id="rId11"/>
    <p:sldId id="272" r:id="rId12"/>
    <p:sldId id="273" r:id="rId13"/>
    <p:sldId id="274" r:id="rId14"/>
    <p:sldId id="275" r:id="rId15"/>
    <p:sldId id="276" r:id="rId16"/>
    <p:sldId id="277" r:id="rId17"/>
    <p:sldId id="279" r:id="rId18"/>
    <p:sldId id="280" r:id="rId19"/>
    <p:sldId id="281" r:id="rId20"/>
    <p:sldId id="282" r:id="rId21"/>
    <p:sldId id="283" r:id="rId22"/>
    <p:sldId id="284" r:id="rId23"/>
    <p:sldId id="285" r:id="rId24"/>
    <p:sldId id="267" r:id="rId25"/>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8" d="100"/>
          <a:sy n="88" d="100"/>
        </p:scale>
        <p:origin x="490" y="62"/>
      </p:cViewPr>
      <p:guideLst>
        <p:guide orient="horz" pos="2160"/>
        <p:guide pos="3840"/>
      </p:guideLst>
    </p:cSldViewPr>
  </p:slideViewPr>
  <p:notesTextViewPr>
    <p:cViewPr>
      <p:scale>
        <a:sx n="3" d="2"/>
        <a:sy n="3" d="2"/>
      </p:scale>
      <p:origin x="0" y="0"/>
    </p:cViewPr>
  </p:notesTextViewPr>
  <p:notesViewPr>
    <p:cSldViewPr snapToGrid="0">
      <p:cViewPr varScale="1">
        <p:scale>
          <a:sx n="76" d="100"/>
          <a:sy n="76" d="100"/>
        </p:scale>
        <p:origin x="40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xmlns="" id="{8E9F5849-4396-4E8E-9B70-FF758A41D8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xmlns="" id="{EB0BC242-2745-43E0-B3E4-CC24CE19FA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9295FD-85F1-4490-889F-25DF02EF12F2}" type="datetime1">
              <a:rPr lang="tr-TR" smtClean="0"/>
              <a:t>13.12.2022</a:t>
            </a:fld>
            <a:endParaRPr lang="tr-TR" dirty="0"/>
          </a:p>
        </p:txBody>
      </p:sp>
      <p:sp>
        <p:nvSpPr>
          <p:cNvPr id="4" name="Alt Bilgi Yer Tutucusu 3">
            <a:extLst>
              <a:ext uri="{FF2B5EF4-FFF2-40B4-BE49-F238E27FC236}">
                <a16:creationId xmlns:a16="http://schemas.microsoft.com/office/drawing/2014/main" xmlns="" id="{3BD8CBD2-A7A9-496E-9741-5A80C06F07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xmlns="" id="{E0569F44-758D-4F6E-ACE9-713F3F2B0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AB17A-1CDC-45B1-A5F2-5A4641950BE1}" type="slidenum">
              <a:rPr lang="tr-TR" smtClean="0"/>
              <a:t>‹#›</a:t>
            </a:fld>
            <a:endParaRPr lang="tr-TR"/>
          </a:p>
        </p:txBody>
      </p:sp>
    </p:spTree>
    <p:extLst>
      <p:ext uri="{BB962C8B-B14F-4D97-AF65-F5344CB8AC3E}">
        <p14:creationId xmlns:p14="http://schemas.microsoft.com/office/powerpoint/2010/main" val="934996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A5549-36F2-49E1-B4D1-4C3ABCF769B2}" type="datetime1">
              <a:rPr lang="tr-TR" smtClean="0"/>
              <a:pPr/>
              <a:t>13.12.2022</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dirty="0"/>
              <a:t>Asıl metin stillerini düzenle</a:t>
            </a:r>
          </a:p>
          <a:p>
            <a:pPr lvl="1"/>
            <a:r>
              <a:rPr lang="tr-TR" noProof="0" dirty="0"/>
              <a:t>İkinci düzey</a:t>
            </a:r>
          </a:p>
          <a:p>
            <a:pPr lvl="2"/>
            <a:r>
              <a:rPr lang="tr-TR" noProof="0" dirty="0"/>
              <a:t>Üçüncü düzey</a:t>
            </a:r>
          </a:p>
          <a:p>
            <a:pPr lvl="3"/>
            <a:r>
              <a:rPr lang="tr-TR" noProof="0" dirty="0"/>
              <a:t>Dördüncü düzey</a:t>
            </a:r>
          </a:p>
          <a:p>
            <a:pPr lvl="4"/>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1622F-2178-4F11-B43A-5D818B98BEB5}" type="slidenum">
              <a:rPr lang="tr-TR" noProof="0" smtClean="0"/>
              <a:t>‹#›</a:t>
            </a:fld>
            <a:endParaRPr lang="tr-TR" noProof="0"/>
          </a:p>
        </p:txBody>
      </p:sp>
    </p:spTree>
    <p:extLst>
      <p:ext uri="{BB962C8B-B14F-4D97-AF65-F5344CB8AC3E}">
        <p14:creationId xmlns:p14="http://schemas.microsoft.com/office/powerpoint/2010/main" val="275253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9491622F-2178-4F11-B43A-5D818B98BEB5}" type="slidenum">
              <a:rPr lang="tr-TR" smtClean="0"/>
              <a:t>1</a:t>
            </a:fld>
            <a:endParaRPr lang="tr-TR"/>
          </a:p>
        </p:txBody>
      </p:sp>
    </p:spTree>
    <p:extLst>
      <p:ext uri="{BB962C8B-B14F-4D97-AF65-F5344CB8AC3E}">
        <p14:creationId xmlns:p14="http://schemas.microsoft.com/office/powerpoint/2010/main" val="27609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5"/>
          </p:nvPr>
        </p:nvSpPr>
        <p:spPr/>
        <p:txBody>
          <a:bodyPr/>
          <a:lstStyle/>
          <a:p>
            <a:fld id="{9491622F-2178-4F11-B43A-5D818B98BEB5}" type="slidenum">
              <a:rPr lang="tr-TR" smtClean="0"/>
              <a:t>2</a:t>
            </a:fld>
            <a:endParaRPr lang="tr-TR"/>
          </a:p>
        </p:txBody>
      </p:sp>
    </p:spTree>
    <p:extLst>
      <p:ext uri="{BB962C8B-B14F-4D97-AF65-F5344CB8AC3E}">
        <p14:creationId xmlns:p14="http://schemas.microsoft.com/office/powerpoint/2010/main" val="366216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9491622F-2178-4F11-B43A-5D818B98BEB5}" type="slidenum">
              <a:rPr lang="tr-TR" smtClean="0"/>
              <a:t>3</a:t>
            </a:fld>
            <a:endParaRPr lang="tr-TR"/>
          </a:p>
        </p:txBody>
      </p:sp>
    </p:spTree>
    <p:extLst>
      <p:ext uri="{BB962C8B-B14F-4D97-AF65-F5344CB8AC3E}">
        <p14:creationId xmlns:p14="http://schemas.microsoft.com/office/powerpoint/2010/main" val="158276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9491622F-2178-4F11-B43A-5D818B98BEB5}" type="slidenum">
              <a:rPr lang="tr-TR" smtClean="0"/>
              <a:t>4</a:t>
            </a:fld>
            <a:endParaRPr lang="tr-TR"/>
          </a:p>
        </p:txBody>
      </p:sp>
    </p:spTree>
    <p:extLst>
      <p:ext uri="{BB962C8B-B14F-4D97-AF65-F5344CB8AC3E}">
        <p14:creationId xmlns:p14="http://schemas.microsoft.com/office/powerpoint/2010/main" val="279606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9491622F-2178-4F11-B43A-5D818B98BEB5}" type="slidenum">
              <a:rPr lang="tr-TR" smtClean="0"/>
              <a:t>21</a:t>
            </a:fld>
            <a:endParaRPr lang="tr-TR"/>
          </a:p>
        </p:txBody>
      </p:sp>
    </p:spTree>
    <p:extLst>
      <p:ext uri="{BB962C8B-B14F-4D97-AF65-F5344CB8AC3E}">
        <p14:creationId xmlns:p14="http://schemas.microsoft.com/office/powerpoint/2010/main" val="262478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154955" y="1447800"/>
            <a:ext cx="8825658" cy="3329581"/>
          </a:xfrm>
        </p:spPr>
        <p:txBody>
          <a:bodyPr rtlCol="0" anchor="b"/>
          <a:lstStyle>
            <a:lvl1pPr>
              <a:defRPr sz="7200"/>
            </a:lvl1pPr>
          </a:lstStyle>
          <a:p>
            <a:pPr rtl="0"/>
            <a:r>
              <a:rPr lang="tr-TR" noProof="0" smtClean="0"/>
              <a:t>Asıl başlık stili için tıklatın</a:t>
            </a:r>
            <a:endParaRPr lang="tr-TR" noProof="0"/>
          </a:p>
        </p:txBody>
      </p:sp>
      <p:sp>
        <p:nvSpPr>
          <p:cNvPr id="3" name="Alt Başlık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smtClean="0"/>
              <a:t>Asıl alt başlık stilini düzenlemek için tıklatın</a:t>
            </a:r>
            <a:endParaRPr lang="tr-TR" noProof="0"/>
          </a:p>
        </p:txBody>
      </p:sp>
      <p:sp>
        <p:nvSpPr>
          <p:cNvPr id="4" name="Tarih Yer Tutucusu 3"/>
          <p:cNvSpPr>
            <a:spLocks noGrp="1"/>
          </p:cNvSpPr>
          <p:nvPr>
            <p:ph type="dt" sz="half" idx="10"/>
          </p:nvPr>
        </p:nvSpPr>
        <p:spPr/>
        <p:txBody>
          <a:bodyPr rtlCol="0"/>
          <a:lstStyle/>
          <a:p>
            <a:pPr rtl="0"/>
            <a:fld id="{91638F46-4F91-406A-A0C6-F88A865877CD}"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sp>
        <p:nvSpPr>
          <p:cNvPr id="2" name="Başlık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tr-TR" noProof="0" smtClean="0"/>
              <a:t>Asıl başlık stili için tıklatın</a:t>
            </a:r>
            <a:endParaRPr lang="tr-TR" noProof="0"/>
          </a:p>
        </p:txBody>
      </p:sp>
      <p:sp>
        <p:nvSpPr>
          <p:cNvPr id="3" name="Resim Yer Tutucusu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4" name="Metin Yer Tutucusu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5" name="Tarih Yer Tutucusu 4"/>
          <p:cNvSpPr>
            <a:spLocks noGrp="1"/>
          </p:cNvSpPr>
          <p:nvPr>
            <p:ph type="dt" sz="half" idx="10"/>
          </p:nvPr>
        </p:nvSpPr>
        <p:spPr/>
        <p:txBody>
          <a:bodyPr rtlCol="0"/>
          <a:lstStyle/>
          <a:p>
            <a:pPr rtl="0"/>
            <a:fld id="{450A4473-3501-40FE-8230-0283E792AA2D}" type="datetime1">
              <a:rPr lang="tr-TR" noProof="0" smtClean="0"/>
              <a:t>13.12.2022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Başlık 1"/>
          <p:cNvSpPr>
            <a:spLocks noGrp="1"/>
          </p:cNvSpPr>
          <p:nvPr>
            <p:ph type="title"/>
          </p:nvPr>
        </p:nvSpPr>
        <p:spPr>
          <a:xfrm>
            <a:off x="1154954" y="1447800"/>
            <a:ext cx="8825659" cy="1981200"/>
          </a:xfrm>
        </p:spPr>
        <p:txBody>
          <a:bodyPr rtlCol="0"/>
          <a:lstStyle>
            <a:lvl1pPr>
              <a:defRPr sz="4800"/>
            </a:lvl1pPr>
          </a:lstStyle>
          <a:p>
            <a:pPr rtl="0"/>
            <a:r>
              <a:rPr lang="tr-TR" noProof="0" smtClean="0"/>
              <a:t>Asıl başlık stili için tıklatın</a:t>
            </a:r>
            <a:endParaRPr lang="tr-TR" noProof="0"/>
          </a:p>
        </p:txBody>
      </p:sp>
      <p:sp>
        <p:nvSpPr>
          <p:cNvPr id="8" name="Metin Yer Tutucusu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47D4D080-24D7-445D-809A-0F73E45E1E36}"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Başlık 1"/>
          <p:cNvSpPr>
            <a:spLocks noGrp="1"/>
          </p:cNvSpPr>
          <p:nvPr>
            <p:ph type="title"/>
          </p:nvPr>
        </p:nvSpPr>
        <p:spPr>
          <a:xfrm>
            <a:off x="1574801" y="1447800"/>
            <a:ext cx="7999315" cy="2323374"/>
          </a:xfrm>
        </p:spPr>
        <p:txBody>
          <a:bodyPr rtlCol="0"/>
          <a:lstStyle>
            <a:lvl1pPr>
              <a:defRPr sz="4800"/>
            </a:lvl1pPr>
          </a:lstStyle>
          <a:p>
            <a:pPr rtl="0"/>
            <a:r>
              <a:rPr lang="tr-TR" noProof="0" smtClean="0"/>
              <a:t>Asıl başlık stili için tıklatın</a:t>
            </a:r>
            <a:endParaRPr lang="tr-TR" noProof="0"/>
          </a:p>
        </p:txBody>
      </p:sp>
      <p:sp>
        <p:nvSpPr>
          <p:cNvPr id="14" name="Metin Yer Tutucusu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10" name="Metin Yer Tutucusu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61DF577E-BD7C-4488-9E16-4BEFDA6DE29E}"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
        <p:nvSpPr>
          <p:cNvPr id="9" name="Metin Kutusu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tr-TR" noProof="0"/>
              <a:t>“</a:t>
            </a:r>
          </a:p>
        </p:txBody>
      </p:sp>
      <p:sp>
        <p:nvSpPr>
          <p:cNvPr id="13" name="Metin Kutusu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tr-T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sp>
        <p:nvSpPr>
          <p:cNvPr id="2" name="Başlık 1"/>
          <p:cNvSpPr>
            <a:spLocks noGrp="1"/>
          </p:cNvSpPr>
          <p:nvPr>
            <p:ph type="title"/>
          </p:nvPr>
        </p:nvSpPr>
        <p:spPr>
          <a:xfrm>
            <a:off x="1154954" y="3124201"/>
            <a:ext cx="8825660" cy="1653180"/>
          </a:xfrm>
        </p:spPr>
        <p:txBody>
          <a:bodyPr rtlCol="0" anchor="b"/>
          <a:lstStyle>
            <a:lvl1pPr algn="l">
              <a:defRPr sz="4000" b="0" cap="none"/>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140D8022-BE32-4B61-87AB-167CF70E49DE}"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sz="4200"/>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16" name="Metin Yer Tutucusu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5" name="Metin Yer Tutucusu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19" name="Metin Yer Tutucusu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14" name="Metin Yer Tutucusu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20" name="Metin Yer Tutucusu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cxnSp>
        <p:nvCxnSpPr>
          <p:cNvPr id="17" name="Düz Bağlayıcı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Düz Bağlayıcı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Tarih Yer Tutucusu 3"/>
          <p:cNvSpPr>
            <a:spLocks noGrp="1"/>
          </p:cNvSpPr>
          <p:nvPr>
            <p:ph type="dt" sz="half" idx="10"/>
          </p:nvPr>
        </p:nvSpPr>
        <p:spPr/>
        <p:txBody>
          <a:bodyPr rtlCol="0"/>
          <a:lstStyle/>
          <a:p>
            <a:pPr rtl="0"/>
            <a:fld id="{D03EE747-FEA6-4147-822C-B6322B58432C}" type="datetime1">
              <a:rPr lang="tr-TR" noProof="0" smtClean="0"/>
              <a:t>13.12.2022</a:t>
            </a:fld>
            <a:endParaRPr lang="tr-TR" noProof="0"/>
          </a:p>
        </p:txBody>
      </p:sp>
      <p:sp>
        <p:nvSpPr>
          <p:cNvPr id="4"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sz="4200"/>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29" name="Resim Yer Tutucusu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22" name="Metin Yer Tutucusu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5" name="Metin Yer Tutucusu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30" name="Resim Yer Tutucusu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23" name="Metin Yer Tutucusu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14" name="Metin Yer Tutucusu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31" name="Resim Yer Tutucusu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24" name="Metin Yer Tutucusu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cxnSp>
        <p:nvCxnSpPr>
          <p:cNvPr id="17" name="Düz Bağlayıcı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Düz Bağlayıcı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Tarih Yer Tutucusu 3"/>
          <p:cNvSpPr>
            <a:spLocks noGrp="1"/>
          </p:cNvSpPr>
          <p:nvPr>
            <p:ph type="dt" sz="half" idx="10"/>
          </p:nvPr>
        </p:nvSpPr>
        <p:spPr/>
        <p:txBody>
          <a:bodyPr rtlCol="0"/>
          <a:lstStyle/>
          <a:p>
            <a:pPr rtl="0"/>
            <a:fld id="{3B85382F-63CB-4350-8473-C6CDFEF50C63}" type="datetime1">
              <a:rPr lang="tr-TR" noProof="0" smtClean="0"/>
              <a:t>13.12.2022</a:t>
            </a:fld>
            <a:endParaRPr lang="tr-TR" noProof="0"/>
          </a:p>
        </p:txBody>
      </p:sp>
      <p:sp>
        <p:nvSpPr>
          <p:cNvPr id="4"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p:txBody>
          <a:bodyPr vert="eaVert" rtlCol="0" anchor="t" anchorCtr="0"/>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1428C0BB-30C3-4C25-AC5A-5FFFF3461173}"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304212" y="430213"/>
            <a:ext cx="1752601" cy="5826125"/>
          </a:xfrm>
        </p:spPr>
        <p:txBody>
          <a:bodyPr vert="eaVert" rtlCol="0" anchor="b" anchorCtr="0"/>
          <a:lstStyle/>
          <a:p>
            <a:pPr rtl="0"/>
            <a:r>
              <a:rPr lang="tr-TR" noProof="0" smtClean="0"/>
              <a:t>Asıl başlık stili için tıklatın</a:t>
            </a:r>
            <a:endParaRPr lang="tr-TR" noProof="0"/>
          </a:p>
        </p:txBody>
      </p:sp>
      <p:sp>
        <p:nvSpPr>
          <p:cNvPr id="3" name="Dikey Metin Yer Tutucusu 2"/>
          <p:cNvSpPr>
            <a:spLocks noGrp="1"/>
          </p:cNvSpPr>
          <p:nvPr>
            <p:ph type="body" orient="vert" idx="1"/>
          </p:nvPr>
        </p:nvSpPr>
        <p:spPr>
          <a:xfrm>
            <a:off x="652463" y="887414"/>
            <a:ext cx="7423149" cy="5368924"/>
          </a:xfrm>
        </p:spPr>
        <p:txBody>
          <a:bodyPr vert="eaVert" rtlCol="0"/>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E4F9642A-A0EB-4491-BABC-21ECE708B117}"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idx="1"/>
          </p:nvPr>
        </p:nvSpPr>
        <p:spPr/>
        <p:txBody>
          <a:bodyPr rtlCol="0"/>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Tarih Yer Tutucusu 3"/>
          <p:cNvSpPr>
            <a:spLocks noGrp="1"/>
          </p:cNvSpPr>
          <p:nvPr>
            <p:ph type="dt" sz="half" idx="10"/>
          </p:nvPr>
        </p:nvSpPr>
        <p:spPr/>
        <p:txBody>
          <a:bodyPr rtlCol="0"/>
          <a:lstStyle/>
          <a:p>
            <a:pPr rtl="0"/>
            <a:fld id="{8AE3E721-E5AB-4489-9A29-5181091790FF}"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154956" y="2861733"/>
            <a:ext cx="8825657" cy="1915647"/>
          </a:xfrm>
        </p:spPr>
        <p:txBody>
          <a:bodyPr rtlCol="0" anchor="b"/>
          <a:lstStyle>
            <a:lvl1pPr algn="l">
              <a:defRPr sz="4000" b="0" cap="none"/>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düzenlemek için tıklatın</a:t>
            </a:r>
          </a:p>
        </p:txBody>
      </p:sp>
      <p:sp>
        <p:nvSpPr>
          <p:cNvPr id="4" name="Tarih Yer Tutucusu 3"/>
          <p:cNvSpPr>
            <a:spLocks noGrp="1"/>
          </p:cNvSpPr>
          <p:nvPr>
            <p:ph type="dt" sz="half" idx="10"/>
          </p:nvPr>
        </p:nvSpPr>
        <p:spPr/>
        <p:txBody>
          <a:bodyPr rtlCol="0"/>
          <a:lstStyle/>
          <a:p>
            <a:pPr rtl="0"/>
            <a:fld id="{6271966B-328E-461F-A5BC-85988353F08A}" type="datetime1">
              <a:rPr lang="tr-TR" noProof="0" smtClean="0"/>
              <a:t>13.12.2022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3" name="İçerik Yer Tutucusu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İçerik Yer Tutucusu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Tarih Yer Tutucusu 4"/>
          <p:cNvSpPr>
            <a:spLocks noGrp="1"/>
          </p:cNvSpPr>
          <p:nvPr>
            <p:ph type="dt" sz="half" idx="10"/>
          </p:nvPr>
        </p:nvSpPr>
        <p:spPr/>
        <p:txBody>
          <a:bodyPr rtlCol="0"/>
          <a:lstStyle/>
          <a:p>
            <a:pPr rtl="0"/>
            <a:fld id="{C47EA3E4-A08B-4B9F-BA28-C9D2AF19D3DE}" type="datetime1">
              <a:rPr lang="tr-TR" noProof="0" smtClean="0"/>
              <a:t>13.12.2022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smtClean="0"/>
              <a:t>Asıl başlık stili için tıklatın</a:t>
            </a:r>
            <a:endParaRPr lang="tr-TR" noProof="0"/>
          </a:p>
        </p:txBody>
      </p:sp>
      <p:sp>
        <p:nvSpPr>
          <p:cNvPr id="3" name="Metin Yer Tutucusu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4" name="İçerik Yer Tutucusu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5" name="Metin Yer Tutucusu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düzenlemek için tıklatın</a:t>
            </a:r>
          </a:p>
        </p:txBody>
      </p:sp>
      <p:sp>
        <p:nvSpPr>
          <p:cNvPr id="6" name="İçerik Yer Tutucusu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7" name="Tarih Yer Tutucusu 6"/>
          <p:cNvSpPr>
            <a:spLocks noGrp="1"/>
          </p:cNvSpPr>
          <p:nvPr>
            <p:ph type="dt" sz="half" idx="10"/>
          </p:nvPr>
        </p:nvSpPr>
        <p:spPr/>
        <p:txBody>
          <a:bodyPr rtlCol="0"/>
          <a:lstStyle/>
          <a:p>
            <a:pPr rtl="0"/>
            <a:fld id="{AF8B402A-D524-4C53-8C60-A4D69B6B7FD1}" type="datetime1">
              <a:rPr lang="tr-TR" noProof="0" smtClean="0"/>
              <a:t>13.12.2022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a:p>
        </p:txBody>
      </p:sp>
      <p:sp>
        <p:nvSpPr>
          <p:cNvPr id="7" name="Tarih Yer Tutucusu 2"/>
          <p:cNvSpPr>
            <a:spLocks noGrp="1"/>
          </p:cNvSpPr>
          <p:nvPr>
            <p:ph type="dt" sz="half" idx="10"/>
          </p:nvPr>
        </p:nvSpPr>
        <p:spPr/>
        <p:txBody>
          <a:bodyPr rtlCol="0"/>
          <a:lstStyle/>
          <a:p>
            <a:pPr rtl="0"/>
            <a:fld id="{CA9FC658-9EDF-4AA4-82AA-0B488388B8ED}" type="datetime1">
              <a:rPr lang="tr-TR" noProof="0" smtClean="0"/>
              <a:t>13.12.2022</a:t>
            </a:fld>
            <a:endParaRPr lang="tr-TR" noProof="0"/>
          </a:p>
        </p:txBody>
      </p:sp>
      <p:sp>
        <p:nvSpPr>
          <p:cNvPr id="5" name="Alt Bilgi Yer Tutucusu 3"/>
          <p:cNvSpPr>
            <a:spLocks noGrp="1"/>
          </p:cNvSpPr>
          <p:nvPr>
            <p:ph type="ftr" sz="quarter" idx="11"/>
          </p:nvPr>
        </p:nvSpPr>
        <p:spPr/>
        <p:txBody>
          <a:bodyPr rtlCol="0"/>
          <a:lstStyle/>
          <a:p>
            <a:pPr rtl="0"/>
            <a:endParaRPr lang="tr-TR" noProof="0"/>
          </a:p>
        </p:txBody>
      </p:sp>
      <p:sp>
        <p:nvSpPr>
          <p:cNvPr id="6" name="Slayt Numarası Yer Tutucusu 4"/>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Tarih Yer Tutucusu 1"/>
          <p:cNvSpPr>
            <a:spLocks noGrp="1"/>
          </p:cNvSpPr>
          <p:nvPr>
            <p:ph type="dt" sz="half" idx="10"/>
          </p:nvPr>
        </p:nvSpPr>
        <p:spPr/>
        <p:txBody>
          <a:bodyPr rtlCol="0"/>
          <a:lstStyle/>
          <a:p>
            <a:pPr rtl="0"/>
            <a:fld id="{11C6302B-92BB-487F-B22F-62FADDE8B058}" type="datetime1">
              <a:rPr lang="tr-TR" noProof="0" smtClean="0"/>
              <a:t>13.12.2022</a:t>
            </a:fld>
            <a:endParaRPr lang="tr-TR" noProof="0"/>
          </a:p>
        </p:txBody>
      </p:sp>
      <p:sp>
        <p:nvSpPr>
          <p:cNvPr id="5" name="Alt Bilgi Yer Tutucusu 2"/>
          <p:cNvSpPr>
            <a:spLocks noGrp="1"/>
          </p:cNvSpPr>
          <p:nvPr>
            <p:ph type="ftr" sz="quarter" idx="11"/>
          </p:nvPr>
        </p:nvSpPr>
        <p:spPr/>
        <p:txBody>
          <a:bodyPr rtlCol="0"/>
          <a:lstStyle/>
          <a:p>
            <a:pPr rtl="0"/>
            <a:endParaRPr lang="tr-TR" noProof="0"/>
          </a:p>
        </p:txBody>
      </p:sp>
      <p:sp>
        <p:nvSpPr>
          <p:cNvPr id="6" name="Slayt Numarası Yer Tutucusu 3"/>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154954" y="1447800"/>
            <a:ext cx="3401064" cy="1447800"/>
          </a:xfrm>
        </p:spPr>
        <p:txBody>
          <a:bodyPr rtlCol="0" anchor="b"/>
          <a:lstStyle>
            <a:lvl1pPr algn="l">
              <a:defRPr sz="2400" b="0"/>
            </a:lvl1pPr>
          </a:lstStyle>
          <a:p>
            <a:pPr rtl="0"/>
            <a:r>
              <a:rPr lang="tr-TR" noProof="0" smtClean="0"/>
              <a:t>Asıl başlık stili için tıklatın</a:t>
            </a:r>
            <a:endParaRPr lang="tr-TR" noProof="0"/>
          </a:p>
        </p:txBody>
      </p:sp>
      <p:sp>
        <p:nvSpPr>
          <p:cNvPr id="3" name="İçerik Yer Tutucusu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a:p>
        </p:txBody>
      </p:sp>
      <p:sp>
        <p:nvSpPr>
          <p:cNvPr id="4" name="Metin Yer Tutucusu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7" name="Tarih Yer Tutucusu 4"/>
          <p:cNvSpPr>
            <a:spLocks noGrp="1"/>
          </p:cNvSpPr>
          <p:nvPr>
            <p:ph type="dt" sz="half" idx="10"/>
          </p:nvPr>
        </p:nvSpPr>
        <p:spPr/>
        <p:txBody>
          <a:bodyPr rtlCol="0"/>
          <a:lstStyle/>
          <a:p>
            <a:pPr rtl="0"/>
            <a:fld id="{0F83A6E3-24E4-49A5-8722-46042582DB37}" type="datetime1">
              <a:rPr lang="tr-TR" noProof="0" smtClean="0"/>
              <a:t>13.12.2022</a:t>
            </a:fld>
            <a:endParaRPr lang="tr-TR" noProof="0"/>
          </a:p>
        </p:txBody>
      </p:sp>
      <p:sp>
        <p:nvSpPr>
          <p:cNvPr id="5" name="Alt Bilgi Yer Tutucusu 5"/>
          <p:cNvSpPr>
            <a:spLocks noGrp="1"/>
          </p:cNvSpPr>
          <p:nvPr>
            <p:ph type="ftr" sz="quarter" idx="11"/>
          </p:nvPr>
        </p:nvSpPr>
        <p:spPr/>
        <p:txBody>
          <a:bodyPr rtlCol="0"/>
          <a:lstStyle/>
          <a:p>
            <a:pPr rtl="0"/>
            <a:endParaRPr lang="tr-TR" noProof="0"/>
          </a:p>
        </p:txBody>
      </p:sp>
      <p:sp>
        <p:nvSpPr>
          <p:cNvPr id="6" name="Slayt Numarası Yer Tutucusu 6"/>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sp>
        <p:nvSpPr>
          <p:cNvPr id="2" name="Başlık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tr-TR" noProof="0" smtClean="0"/>
              <a:t>Asıl başlık stili için tıklatın</a:t>
            </a:r>
            <a:endParaRPr lang="tr-TR" noProof="0"/>
          </a:p>
        </p:txBody>
      </p:sp>
      <p:sp>
        <p:nvSpPr>
          <p:cNvPr id="3" name="Resim Yer Tutucusu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smtClean="0"/>
              <a:t>Resim eklemek için simgeyi tıklatın</a:t>
            </a:r>
            <a:endParaRPr lang="tr-TR" noProof="0"/>
          </a:p>
        </p:txBody>
      </p:sp>
      <p:sp>
        <p:nvSpPr>
          <p:cNvPr id="4" name="Metin Yer Tutucusu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düzenlemek için tıklatın</a:t>
            </a:r>
          </a:p>
        </p:txBody>
      </p:sp>
      <p:sp>
        <p:nvSpPr>
          <p:cNvPr id="5" name="Tarih Yer Tutucusu 4"/>
          <p:cNvSpPr>
            <a:spLocks noGrp="1"/>
          </p:cNvSpPr>
          <p:nvPr>
            <p:ph type="dt" sz="half" idx="10"/>
          </p:nvPr>
        </p:nvSpPr>
        <p:spPr/>
        <p:txBody>
          <a:bodyPr rtlCol="0"/>
          <a:lstStyle/>
          <a:p>
            <a:pPr rtl="0"/>
            <a:fld id="{A286C8C2-DBC8-4CE3-B66E-6BB866A53F44}" type="datetime1">
              <a:rPr lang="tr-TR" noProof="0" smtClean="0"/>
              <a:t>13.12.2022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02111984F565}" type="slidenum">
              <a:rPr lang="tr-TR" noProof="0" smtClean="0"/>
              <a:t>‹#›</a:t>
            </a:fld>
            <a:endParaRPr lang="tr-T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Resim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Resim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Resim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Resim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Dikdörtgen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Yer Tutucusu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tr-TR" noProof="0"/>
              <a:t>Asıl başlık stilini düzenlemek için tıklayın</a:t>
            </a:r>
          </a:p>
        </p:txBody>
      </p:sp>
      <p:sp>
        <p:nvSpPr>
          <p:cNvPr id="3" name="Metin Yer Tutucusu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5270C77A-72ED-4EFE-8B13-BF1DE78A8A9E}" type="datetime1">
              <a:rPr lang="tr-TR" noProof="0" smtClean="0"/>
              <a:t>13.12.2022</a:t>
            </a:fld>
            <a:endParaRPr lang="tr-TR" noProof="0"/>
          </a:p>
        </p:txBody>
      </p:sp>
      <p:sp>
        <p:nvSpPr>
          <p:cNvPr id="5" name="Alt Bilgi Yer Tutucusu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tr-TR" noProof="0"/>
          </a:p>
        </p:txBody>
      </p:sp>
      <p:sp>
        <p:nvSpPr>
          <p:cNvPr id="6" name="Slayt Numarası Yer Tutucusu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tr-TR" noProof="0" smtClean="0"/>
              <a:t>‹#›</a:t>
            </a:fld>
            <a:endParaRPr lang="tr-T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Başlık 1">
            <a:extLst>
              <a:ext uri="{FF2B5EF4-FFF2-40B4-BE49-F238E27FC236}">
                <a16:creationId xmlns:a16="http://schemas.microsoft.com/office/drawing/2014/main" xmlns="" id="{3D30D32A-359B-41BB-9746-2CF3A21EEFFC}"/>
              </a:ext>
            </a:extLst>
          </p:cNvPr>
          <p:cNvSpPr>
            <a:spLocks noGrp="1"/>
          </p:cNvSpPr>
          <p:nvPr>
            <p:ph type="ctrTitle"/>
          </p:nvPr>
        </p:nvSpPr>
        <p:spPr>
          <a:xfrm>
            <a:off x="681318" y="283426"/>
            <a:ext cx="11205882" cy="783374"/>
          </a:xfrm>
        </p:spPr>
        <p:style>
          <a:lnRef idx="0">
            <a:scrgbClr r="0" g="0" b="0"/>
          </a:lnRef>
          <a:fillRef idx="1002">
            <a:schemeClr val="dk1"/>
          </a:fillRef>
          <a:effectRef idx="0">
            <a:scrgbClr r="0" g="0" b="0"/>
          </a:effectRef>
          <a:fontRef idx="major"/>
        </p:style>
        <p:txBody>
          <a:bodyPr rtlCol="0">
            <a:normAutofit/>
          </a:bodyPr>
          <a:lstStyle/>
          <a:p>
            <a:pPr algn="ctr"/>
            <a:r>
              <a:rPr lang="tr-TR" sz="4000" dirty="0" smtClean="0">
                <a:solidFill>
                  <a:srgbClr val="FFFF00"/>
                </a:solidFill>
              </a:rPr>
              <a:t>Görüntü İşleme (Image Processing</a:t>
            </a:r>
            <a:r>
              <a:rPr lang="tr-TR" sz="4000" dirty="0">
                <a:solidFill>
                  <a:srgbClr val="FFFF00"/>
                </a:solidFill>
              </a:rPr>
              <a:t>)</a:t>
            </a:r>
          </a:p>
        </p:txBody>
      </p:sp>
      <p:sp>
        <p:nvSpPr>
          <p:cNvPr id="3" name="Alt Başlık 2">
            <a:extLst>
              <a:ext uri="{FF2B5EF4-FFF2-40B4-BE49-F238E27FC236}">
                <a16:creationId xmlns:a16="http://schemas.microsoft.com/office/drawing/2014/main" xmlns="" id="{B4CA222A-88BC-48F4-9AE8-2115B7D1E6DC}"/>
              </a:ext>
            </a:extLst>
          </p:cNvPr>
          <p:cNvSpPr>
            <a:spLocks noGrp="1"/>
          </p:cNvSpPr>
          <p:nvPr>
            <p:ph type="subTitle" idx="1"/>
          </p:nvPr>
        </p:nvSpPr>
        <p:spPr>
          <a:xfrm>
            <a:off x="7143379" y="5270438"/>
            <a:ext cx="3980233" cy="1067609"/>
          </a:xfrm>
        </p:spPr>
        <p:txBody>
          <a:bodyPr rtlCol="0">
            <a:noAutofit/>
          </a:bodyPr>
          <a:lstStyle/>
          <a:p>
            <a:pPr rtl="0"/>
            <a:r>
              <a:rPr lang="tr-TR" sz="2400" dirty="0" smtClean="0">
                <a:solidFill>
                  <a:schemeClr val="tx2">
                    <a:lumMod val="10000"/>
                  </a:schemeClr>
                </a:solidFill>
              </a:rPr>
              <a:t>Buğra Enhar Elbir</a:t>
            </a:r>
          </a:p>
          <a:p>
            <a:pPr rtl="0"/>
            <a:r>
              <a:rPr lang="tr-TR" sz="2400" dirty="0" smtClean="0">
                <a:solidFill>
                  <a:schemeClr val="tx2">
                    <a:lumMod val="10000"/>
                  </a:schemeClr>
                </a:solidFill>
              </a:rPr>
              <a:t>02200201072</a:t>
            </a:r>
            <a:endParaRPr lang="tr-TR" sz="2400" dirty="0">
              <a:solidFill>
                <a:schemeClr val="tx2">
                  <a:lumMod val="10000"/>
                </a:schemeClr>
              </a:solidFill>
            </a:endParaRPr>
          </a:p>
        </p:txBody>
      </p:sp>
    </p:spTree>
    <p:extLst>
      <p:ext uri="{BB962C8B-B14F-4D97-AF65-F5344CB8AC3E}">
        <p14:creationId xmlns:p14="http://schemas.microsoft.com/office/powerpoint/2010/main" val="19300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a:effectLst>
            <a:outerShdw blurRad="50800" dist="38100" dir="5400000" algn="t" rotWithShape="0">
              <a:prstClr val="black">
                <a:alpha val="43000"/>
              </a:prstClr>
            </a:outerShdw>
          </a:effectLst>
        </p:spPr>
      </p:pic>
      <p:sp>
        <p:nvSpPr>
          <p:cNvPr id="2" name="Unvan 1"/>
          <p:cNvSpPr>
            <a:spLocks noGrp="1"/>
          </p:cNvSpPr>
          <p:nvPr>
            <p:ph type="title"/>
          </p:nvPr>
        </p:nvSpPr>
        <p:spPr>
          <a:xfrm>
            <a:off x="3576595" y="120770"/>
            <a:ext cx="5038809" cy="869614"/>
          </a:xfrm>
        </p:spPr>
        <p:txBody>
          <a:bodyPr/>
          <a:lstStyle/>
          <a:p>
            <a:r>
              <a:rPr lang="tr-TR" dirty="0"/>
              <a:t>DENEYSEL ÇALIŞMA</a:t>
            </a:r>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36" y="3222972"/>
            <a:ext cx="1889924" cy="2857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0518" y="3215641"/>
            <a:ext cx="1905165" cy="28348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842" y="3222972"/>
            <a:ext cx="1882303" cy="2821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Dikdörtgen 7"/>
          <p:cNvSpPr/>
          <p:nvPr/>
        </p:nvSpPr>
        <p:spPr>
          <a:xfrm>
            <a:off x="607039" y="1111154"/>
            <a:ext cx="11136702" cy="1574149"/>
          </a:xfrm>
          <a:prstGeom prst="rect">
            <a:avLst/>
          </a:prstGeom>
        </p:spPr>
        <p:style>
          <a:lnRef idx="0">
            <a:scrgbClr r="0" g="0" b="0"/>
          </a:lnRef>
          <a:fillRef idx="1003">
            <a:schemeClr val="dk2"/>
          </a:fillRef>
          <a:effectRef idx="0">
            <a:scrgbClr r="0" g="0" b="0"/>
          </a:effectRef>
          <a:fontRef idx="major"/>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Önerilen yöntem ile ortamda bulunan fındıkların tespit edilerek kümelenmesine yönelik deneysel çalışma yapılmaktadır. çalışma ortamına 150 adet fındık yerleştirilerek bilgi </a:t>
            </a:r>
            <a:r>
              <a:rPr lang="tr-TR" dirty="0" err="1">
                <a:latin typeface="Calibri" panose="020F0502020204030204" pitchFamily="34" charset="0"/>
                <a:ea typeface="Calibri" panose="020F0502020204030204" pitchFamily="34" charset="0"/>
                <a:cs typeface="Times New Roman" panose="02020603050405020304" pitchFamily="18" charset="0"/>
              </a:rPr>
              <a:t>veritabanı</a:t>
            </a:r>
            <a:r>
              <a:rPr lang="tr-TR" dirty="0">
                <a:latin typeface="Calibri" panose="020F0502020204030204" pitchFamily="34" charset="0"/>
                <a:ea typeface="Calibri" panose="020F0502020204030204" pitchFamily="34" charset="0"/>
                <a:cs typeface="Times New Roman" panose="02020603050405020304" pitchFamily="18" charset="0"/>
              </a:rPr>
              <a:t> oluşturulmaktadır. Deneysel çalışmada, ortalama tabanlı yöntem kullanılarak 3 adet küçük, 12 adet orta ve 10 adet büyük sınıf fındık bulunmaktadır. K-</a:t>
            </a:r>
            <a:r>
              <a:rPr lang="tr-TR" dirty="0" err="1">
                <a:latin typeface="Calibri" panose="020F0502020204030204" pitchFamily="34" charset="0"/>
                <a:ea typeface="Calibri" panose="020F0502020204030204" pitchFamily="34" charset="0"/>
                <a:cs typeface="Times New Roman" panose="02020603050405020304" pitchFamily="18" charset="0"/>
              </a:rPr>
              <a:t>means</a:t>
            </a:r>
            <a:r>
              <a:rPr lang="tr-TR" dirty="0">
                <a:latin typeface="Calibri" panose="020F0502020204030204" pitchFamily="34" charset="0"/>
                <a:ea typeface="Calibri" panose="020F0502020204030204" pitchFamily="34" charset="0"/>
                <a:cs typeface="Times New Roman" panose="02020603050405020304" pitchFamily="18" charset="0"/>
              </a:rPr>
              <a:t> algoritması kullanılarak yapılan kümelemede 3 adet küçük, 10 adet orta, 12 adet büyük fındık tespit edilmektedir. Sunulan örnek çalışmada, iki yöntem ile kümelemenin %92 oranda benzerlik gösterdiği gözlenmektedir.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Resim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201" y="3796457"/>
            <a:ext cx="3071126" cy="1524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2161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0"/>
            <a:ext cx="12192000" cy="6858000"/>
          </a:xfrm>
          <a:prstGeom prst="rect">
            <a:avLst/>
          </a:prstGeom>
          <a:effectLst>
            <a:outerShdw blurRad="50800" dist="38100" dir="5400000" algn="t" rotWithShape="0">
              <a:prstClr val="black">
                <a:alpha val="43000"/>
              </a:prstClr>
            </a:outerShdw>
          </a:effectLst>
        </p:spPr>
      </p:pic>
      <p:sp>
        <p:nvSpPr>
          <p:cNvPr id="2" name="Unvan 1"/>
          <p:cNvSpPr>
            <a:spLocks noGrp="1"/>
          </p:cNvSpPr>
          <p:nvPr>
            <p:ph type="title"/>
          </p:nvPr>
        </p:nvSpPr>
        <p:spPr>
          <a:xfrm>
            <a:off x="4225961" y="1221596"/>
            <a:ext cx="2994348" cy="552091"/>
          </a:xfrm>
        </p:spPr>
        <p:txBody>
          <a:bodyPr/>
          <a:lstStyle/>
          <a:p>
            <a:r>
              <a:rPr lang="tr-TR" dirty="0"/>
              <a:t>SONUÇLAR</a:t>
            </a:r>
          </a:p>
        </p:txBody>
      </p:sp>
      <p:sp>
        <p:nvSpPr>
          <p:cNvPr id="5" name="Sağ Ok 4"/>
          <p:cNvSpPr/>
          <p:nvPr/>
        </p:nvSpPr>
        <p:spPr>
          <a:xfrm>
            <a:off x="3141977" y="1218241"/>
            <a:ext cx="95655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Sol Ok 5"/>
          <p:cNvSpPr/>
          <p:nvPr/>
        </p:nvSpPr>
        <p:spPr>
          <a:xfrm>
            <a:off x="7347743" y="1221596"/>
            <a:ext cx="888521" cy="481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415505" y="1962123"/>
            <a:ext cx="11360989" cy="3352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latin typeface="Calibri" panose="020F0502020204030204" pitchFamily="34" charset="0"/>
                <a:ea typeface="Calibri" panose="020F0502020204030204" pitchFamily="34" charset="0"/>
                <a:cs typeface="Times New Roman" panose="02020603050405020304" pitchFamily="18" charset="0"/>
              </a:rPr>
              <a:t>veritabanında</a:t>
            </a:r>
            <a:r>
              <a:rPr lang="tr-TR" dirty="0">
                <a:latin typeface="Calibri" panose="020F0502020204030204" pitchFamily="34" charset="0"/>
                <a:ea typeface="Calibri" panose="020F0502020204030204" pitchFamily="34" charset="0"/>
                <a:cs typeface="Times New Roman" panose="02020603050405020304" pitchFamily="18" charset="0"/>
              </a:rPr>
              <a:t> bulunan veriler, ortalama tabanlı ve K-</a:t>
            </a:r>
            <a:r>
              <a:rPr lang="tr-TR" dirty="0" err="1">
                <a:latin typeface="Calibri" panose="020F0502020204030204" pitchFamily="34" charset="0"/>
                <a:ea typeface="Calibri" panose="020F0502020204030204" pitchFamily="34" charset="0"/>
                <a:cs typeface="Times New Roman" panose="02020603050405020304" pitchFamily="18" charset="0"/>
              </a:rPr>
              <a:t>means</a:t>
            </a:r>
            <a:r>
              <a:rPr lang="tr-TR" dirty="0">
                <a:latin typeface="Calibri" panose="020F0502020204030204" pitchFamily="34" charset="0"/>
                <a:ea typeface="Calibri" panose="020F0502020204030204" pitchFamily="34" charset="0"/>
                <a:cs typeface="Times New Roman" panose="02020603050405020304" pitchFamily="18" charset="0"/>
              </a:rPr>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latin typeface="Calibri" panose="020F0502020204030204" pitchFamily="34" charset="0"/>
                <a:ea typeface="Calibri" panose="020F0502020204030204" pitchFamily="34" charset="0"/>
                <a:cs typeface="Times New Roman" panose="02020603050405020304" pitchFamily="18" charset="0"/>
              </a:rPr>
              <a:t>means</a:t>
            </a:r>
            <a:r>
              <a:rPr lang="tr-TR" dirty="0">
                <a:latin typeface="Calibri" panose="020F0502020204030204" pitchFamily="34" charset="0"/>
                <a:ea typeface="Calibri" panose="020F0502020204030204" pitchFamily="34" charset="0"/>
                <a:cs typeface="Times New Roman" panose="02020603050405020304" pitchFamily="18" charset="0"/>
              </a:rPr>
              <a:t> kümeleme yöntemleri kullanılarak fındık meyvelerinin küçük, orta ve büyük olarak sınıflandırılması gerçekleştirilmektedir. Yapılan deneysel çalışmalarda, </a:t>
            </a:r>
            <a:r>
              <a:rPr lang="tr-TR" dirty="0" err="1">
                <a:latin typeface="Calibri" panose="020F0502020204030204" pitchFamily="34" charset="0"/>
                <a:ea typeface="Calibri" panose="020F0502020204030204" pitchFamily="34" charset="0"/>
                <a:cs typeface="Times New Roman" panose="02020603050405020304" pitchFamily="18" charset="0"/>
              </a:rPr>
              <a:t>gerçeklenen</a:t>
            </a:r>
            <a:r>
              <a:rPr lang="tr-TR" dirty="0">
                <a:latin typeface="Calibri" panose="020F0502020204030204" pitchFamily="34" charset="0"/>
                <a:ea typeface="Calibri" panose="020F0502020204030204" pitchFamily="34" charset="0"/>
                <a:cs typeface="Times New Roman" panose="02020603050405020304" pitchFamily="18" charset="0"/>
              </a:rPr>
              <a:t> iki algoritma ile sınıflandırmanın %90 ile %100 oranlarında benzerlik gösterdiği tespit edilmektedir.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2509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3785" cy="6857999"/>
          </a:xfrm>
          <a:prstGeom prst="rect">
            <a:avLst/>
          </a:prstGeom>
        </p:spPr>
      </p:pic>
      <p:sp>
        <p:nvSpPr>
          <p:cNvPr id="2" name="Unvan 1"/>
          <p:cNvSpPr>
            <a:spLocks noGrp="1"/>
          </p:cNvSpPr>
          <p:nvPr>
            <p:ph type="title"/>
          </p:nvPr>
        </p:nvSpPr>
        <p:spPr>
          <a:xfrm>
            <a:off x="241919" y="5365631"/>
            <a:ext cx="7987681" cy="1115466"/>
          </a:xfrm>
        </p:spPr>
        <p:txBody>
          <a:bodyPr/>
          <a:lstStyle/>
          <a:p>
            <a:r>
              <a:rPr lang="tr-TR" sz="3200" dirty="0" smtClean="0"/>
              <a:t>RETİNA KAN DAMARLARINI EŞİKLEME TEMELLİ ÇIKARMA MORFOLOJİ YÖNTEMİ</a:t>
            </a:r>
            <a:endParaRPr lang="tr-TR" sz="3200" dirty="0"/>
          </a:p>
        </p:txBody>
      </p:sp>
      <p:sp>
        <p:nvSpPr>
          <p:cNvPr id="3" name="Metin Yer Tutucusu 2"/>
          <p:cNvSpPr>
            <a:spLocks noGrp="1"/>
          </p:cNvSpPr>
          <p:nvPr>
            <p:ph type="body" idx="1"/>
          </p:nvPr>
        </p:nvSpPr>
        <p:spPr>
          <a:xfrm>
            <a:off x="559732" y="449780"/>
            <a:ext cx="8825658" cy="860400"/>
          </a:xfrm>
        </p:spPr>
        <p:txBody>
          <a:bodyPr>
            <a:noAutofit/>
          </a:bodyPr>
          <a:lstStyle/>
          <a:p>
            <a:r>
              <a:rPr lang="tr-TR" sz="5400" dirty="0"/>
              <a:t>Bölüm 2</a:t>
            </a:r>
          </a:p>
        </p:txBody>
      </p:sp>
    </p:spTree>
    <p:extLst>
      <p:ext uri="{BB962C8B-B14F-4D97-AF65-F5344CB8AC3E}">
        <p14:creationId xmlns:p14="http://schemas.microsoft.com/office/powerpoint/2010/main" val="131053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6549" y="388189"/>
            <a:ext cx="8825657" cy="929999"/>
          </a:xfrm>
        </p:spPr>
        <p:txBody>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ÖZET</a:t>
            </a:r>
            <a:endParaRPr lang="tr-T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Dikdörtgen 3"/>
          <p:cNvSpPr/>
          <p:nvPr/>
        </p:nvSpPr>
        <p:spPr>
          <a:xfrm>
            <a:off x="517584" y="2041493"/>
            <a:ext cx="11231593" cy="3970318"/>
          </a:xfrm>
          <a:prstGeom prst="rect">
            <a:avLst/>
          </a:prstGeom>
        </p:spPr>
        <p:txBody>
          <a:bodyPr wrap="square">
            <a:spAutoFit/>
          </a:bodyPr>
          <a:lstStyle/>
          <a:p>
            <a:r>
              <a:rPr lang="tr-TR" dirty="0"/>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dirty="0" err="1"/>
              <a:t>fundus</a:t>
            </a:r>
            <a:r>
              <a:rPr lang="tr-TR" dirty="0"/>
              <a:t> görüntüsü üzerinde retina damarlarını otomatik olarak </a:t>
            </a:r>
            <a:r>
              <a:rPr lang="tr-TR" dirty="0" err="1"/>
              <a:t>bölütleyen</a:t>
            </a:r>
            <a:r>
              <a:rPr lang="tr-TR" dirty="0"/>
              <a:t> bir yöntem önerilmiştir. Retina damar ağ yapısını </a:t>
            </a:r>
            <a:r>
              <a:rPr lang="tr-TR" dirty="0" err="1"/>
              <a:t>bölütlemek</a:t>
            </a:r>
            <a:r>
              <a:rPr lang="tr-TR" dirty="0"/>
              <a:t> için morfolojik işlemlere dayalı bir yöntem retina görüntüleri üzerine uygulanmıştır. Morfolojik işlemlerin uygulandığı </a:t>
            </a:r>
            <a:r>
              <a:rPr lang="tr-TR" dirty="0" err="1"/>
              <a:t>fundus</a:t>
            </a:r>
            <a:r>
              <a:rPr lang="tr-TR" dirty="0"/>
              <a:t> görüntüsüne üç farklı eşikleme yöntemi uygulanmıştır. Bu eşikleme yöntemleri; Çoklu Eşikleme, Maksimum </a:t>
            </a:r>
            <a:r>
              <a:rPr lang="tr-TR" dirty="0" err="1"/>
              <a:t>Entropi</a:t>
            </a:r>
            <a:r>
              <a:rPr lang="tr-TR" dirty="0"/>
              <a:t> Tabanlı Eşikleme ve Bulanık Kümeleme Tabanlı Eşikleme yöntemleridir. Eşikleme sonucunda </a:t>
            </a:r>
            <a:r>
              <a:rPr lang="tr-TR" dirty="0" err="1"/>
              <a:t>bölütlenmiş</a:t>
            </a:r>
            <a:r>
              <a:rPr lang="tr-TR" dirty="0"/>
              <a:t> damar görüntüleri elde edilmiştir. Bu makalede amaç farklı eşikleme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Eşikleme algoritmalarının 40 görüntüden oluşan veri seti üzerindeki doğruluk oranı Bulanık Mantık Tabanlı Eşikleme için 0.952, Maksimum </a:t>
            </a:r>
            <a:r>
              <a:rPr lang="tr-TR" dirty="0" err="1"/>
              <a:t>Entopi</a:t>
            </a:r>
            <a:r>
              <a:rPr lang="tr-TR" dirty="0"/>
              <a:t> Tabanlı Eşikleme için 0.950 ve Çoklu Eşikleme için 0.925 olarak hesaplanmıştır.</a:t>
            </a:r>
          </a:p>
        </p:txBody>
      </p:sp>
    </p:spTree>
    <p:extLst>
      <p:ext uri="{BB962C8B-B14F-4D97-AF65-F5344CB8AC3E}">
        <p14:creationId xmlns:p14="http://schemas.microsoft.com/office/powerpoint/2010/main" val="1331470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1-GİRİŞ</a:t>
            </a:r>
            <a:endPar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Dikdörtgen 2"/>
          <p:cNvSpPr/>
          <p:nvPr/>
        </p:nvSpPr>
        <p:spPr>
          <a:xfrm>
            <a:off x="559847" y="1606791"/>
            <a:ext cx="11215210" cy="3139321"/>
          </a:xfrm>
          <a:prstGeom prst="rect">
            <a:avLst/>
          </a:prstGeom>
        </p:spPr>
        <p:txBody>
          <a:bodyPr wrap="square">
            <a:spAutoFit/>
          </a:bodyPr>
          <a:lstStyle/>
          <a:p>
            <a:r>
              <a:rPr lang="tr-TR" dirty="0"/>
              <a:t>Diyabete bağlı retina bozuklukları kişilerde körlüğe sebep olan ve Diyabetik </a:t>
            </a:r>
            <a:r>
              <a:rPr lang="tr-TR" dirty="0" err="1"/>
              <a:t>Retinopati</a:t>
            </a:r>
            <a:r>
              <a:rPr lang="tr-TR" dirty="0"/>
              <a:t>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a:t>
            </a:r>
            <a:r>
              <a:rPr lang="tr-TR" dirty="0" smtClean="0"/>
              <a:t>, </a:t>
            </a:r>
            <a:r>
              <a:rPr lang="tr-TR" dirty="0"/>
              <a:t>morfolojik yöntemler ,</a:t>
            </a:r>
            <a:r>
              <a:rPr lang="tr-TR" dirty="0" smtClean="0"/>
              <a:t> </a:t>
            </a:r>
            <a:r>
              <a:rPr lang="tr-TR" dirty="0"/>
              <a:t>uyum süzgeci </a:t>
            </a:r>
            <a:r>
              <a:rPr lang="tr-TR" dirty="0" smtClean="0"/>
              <a:t>gibi </a:t>
            </a:r>
            <a:r>
              <a:rPr lang="tr-TR" dirty="0"/>
              <a:t>yöntemler daha hızlı ve daha anlaşılabilir yöntemlerdir. Bu makalede geleneksel bir yöntem olan morfolojik tabanlı bir yöntem </a:t>
            </a:r>
            <a:r>
              <a:rPr lang="tr-TR" dirty="0" smtClean="0"/>
              <a:t>kullanılmıştır.</a:t>
            </a:r>
            <a:endParaRPr lang="tr-TR" dirty="0"/>
          </a:p>
        </p:txBody>
      </p:sp>
    </p:spTree>
    <p:extLst>
      <p:ext uri="{BB962C8B-B14F-4D97-AF65-F5344CB8AC3E}">
        <p14:creationId xmlns:p14="http://schemas.microsoft.com/office/powerpoint/2010/main" val="1209605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247122"/>
            <a:ext cx="9404723" cy="695872"/>
          </a:xfrm>
        </p:spPr>
        <p:txBody>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2-Materyal </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ve metot</a:t>
            </a:r>
          </a:p>
        </p:txBody>
      </p:sp>
      <p:sp>
        <p:nvSpPr>
          <p:cNvPr id="3" name="Dikdörtgen 2"/>
          <p:cNvSpPr/>
          <p:nvPr/>
        </p:nvSpPr>
        <p:spPr>
          <a:xfrm>
            <a:off x="646111" y="1143019"/>
            <a:ext cx="3280065" cy="461665"/>
          </a:xfrm>
          <a:prstGeom prst="rect">
            <a:avLst/>
          </a:prstGeom>
        </p:spPr>
        <p:txBody>
          <a:bodyPr wrap="none">
            <a:spAutoFit/>
          </a:bodyPr>
          <a:lstStyle/>
          <a:p>
            <a:r>
              <a:rPr lang="tr-TR" sz="2400" dirty="0" smtClean="0">
                <a:solidFill>
                  <a:srgbClr val="FF0000"/>
                </a:solidFill>
              </a:rPr>
              <a:t>2.1 Morfolojik </a:t>
            </a:r>
            <a:r>
              <a:rPr lang="tr-TR" sz="2400" dirty="0">
                <a:solidFill>
                  <a:srgbClr val="FF0000"/>
                </a:solidFill>
              </a:rPr>
              <a:t>işlemler</a:t>
            </a:r>
          </a:p>
        </p:txBody>
      </p:sp>
      <p:sp>
        <p:nvSpPr>
          <p:cNvPr id="4" name="Dikdörtgen 3"/>
          <p:cNvSpPr/>
          <p:nvPr/>
        </p:nvSpPr>
        <p:spPr>
          <a:xfrm>
            <a:off x="646111" y="1746388"/>
            <a:ext cx="11008176" cy="1077218"/>
          </a:xfrm>
          <a:prstGeom prst="rect">
            <a:avLst/>
          </a:prstGeom>
        </p:spPr>
        <p:txBody>
          <a:bodyPr wrap="square">
            <a:spAutoFit/>
          </a:bodyPr>
          <a:lstStyle/>
          <a:p>
            <a:r>
              <a:rPr lang="tr-TR" sz="1600" dirty="0"/>
              <a:t>Morfolojik işlemlerin temel amacı, görüntünün temel özelliklerini korumak ve görüntüyü basitleştirmektir. Bu çalışmada, üst-şapka ve alt-şapka dönüşümleri kan damarlarına belirginlik kazandırmak için kullanılır. </a:t>
            </a:r>
            <a:r>
              <a:rPr lang="tr-TR" sz="1600" dirty="0" smtClean="0"/>
              <a:t>Üst-şapka </a:t>
            </a:r>
            <a:r>
              <a:rPr lang="tr-TR" sz="1600" dirty="0"/>
              <a:t>dönüşümü, bir giriş görüntüsüne morfolojik açma işlemi uygulandıktan sonra uygulama sonucunun orijinal giriş görüntüsünden çıkarılması işlemidir. </a:t>
            </a:r>
          </a:p>
        </p:txBody>
      </p:sp>
      <p:sp>
        <p:nvSpPr>
          <p:cNvPr id="6" name="Dikdörtgen 5"/>
          <p:cNvSpPr/>
          <p:nvPr/>
        </p:nvSpPr>
        <p:spPr>
          <a:xfrm>
            <a:off x="646111" y="2888336"/>
            <a:ext cx="3592650" cy="461665"/>
          </a:xfrm>
          <a:prstGeom prst="rect">
            <a:avLst/>
          </a:prstGeom>
        </p:spPr>
        <p:txBody>
          <a:bodyPr wrap="none">
            <a:spAutoFit/>
          </a:bodyPr>
          <a:lstStyle/>
          <a:p>
            <a:r>
              <a:rPr lang="tr-TR" sz="2400" dirty="0">
                <a:solidFill>
                  <a:srgbClr val="FF0000"/>
                </a:solidFill>
              </a:rPr>
              <a:t>2.2 Eşikleme yöntemleri</a:t>
            </a:r>
          </a:p>
        </p:txBody>
      </p:sp>
      <p:sp>
        <p:nvSpPr>
          <p:cNvPr id="7" name="Dikdörtgen 6"/>
          <p:cNvSpPr/>
          <p:nvPr/>
        </p:nvSpPr>
        <p:spPr>
          <a:xfrm>
            <a:off x="602131" y="3365924"/>
            <a:ext cx="11008176" cy="1354217"/>
          </a:xfrm>
          <a:prstGeom prst="rect">
            <a:avLst/>
          </a:prstGeom>
        </p:spPr>
        <p:txBody>
          <a:bodyPr wrap="square">
            <a:spAutoFit/>
          </a:bodyPr>
          <a:lstStyle/>
          <a:p>
            <a:r>
              <a:rPr lang="tr-TR" sz="1600"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a:t>
            </a:r>
            <a:endParaRPr lang="tr-TR" sz="1600" dirty="0" smtClean="0"/>
          </a:p>
          <a:p>
            <a:endParaRPr lang="tr-TR" sz="1600" dirty="0" smtClean="0"/>
          </a:p>
        </p:txBody>
      </p:sp>
      <p:sp>
        <p:nvSpPr>
          <p:cNvPr id="8" name="Dikdörtgen 7"/>
          <p:cNvSpPr/>
          <p:nvPr/>
        </p:nvSpPr>
        <p:spPr>
          <a:xfrm>
            <a:off x="558151" y="4549676"/>
            <a:ext cx="11052156" cy="2308324"/>
          </a:xfrm>
          <a:prstGeom prst="rect">
            <a:avLst/>
          </a:prstGeom>
        </p:spPr>
        <p:txBody>
          <a:bodyPr wrap="square">
            <a:spAutoFit/>
          </a:bodyPr>
          <a:lstStyle/>
          <a:p>
            <a:r>
              <a:rPr lang="tr-TR" dirty="0">
                <a:solidFill>
                  <a:schemeClr val="bg1"/>
                </a:solidFill>
              </a:rPr>
              <a:t>2.2.1 Çok seviyeli </a:t>
            </a:r>
            <a:r>
              <a:rPr lang="tr-TR" dirty="0" smtClean="0">
                <a:solidFill>
                  <a:schemeClr val="bg1"/>
                </a:solidFill>
              </a:rPr>
              <a:t>eşikleme</a:t>
            </a:r>
          </a:p>
          <a:p>
            <a:r>
              <a:rPr lang="tr-TR" dirty="0" smtClean="0"/>
              <a:t>Gri </a:t>
            </a:r>
            <a:r>
              <a:rPr lang="tr-TR" dirty="0"/>
              <a:t>ölçekli görüntüyü birkaç farklı bölgeye ayırabilen bir işlemdir.</a:t>
            </a:r>
          </a:p>
          <a:p>
            <a:endParaRPr lang="tr-TR" dirty="0" smtClean="0">
              <a:solidFill>
                <a:schemeClr val="bg1"/>
              </a:solidFill>
            </a:endParaRPr>
          </a:p>
          <a:p>
            <a:r>
              <a:rPr lang="tr-TR" dirty="0" smtClean="0">
                <a:solidFill>
                  <a:schemeClr val="bg1"/>
                </a:solidFill>
              </a:rPr>
              <a:t>2.2.2 </a:t>
            </a:r>
            <a:r>
              <a:rPr lang="tr-TR" dirty="0">
                <a:solidFill>
                  <a:schemeClr val="bg1"/>
                </a:solidFill>
              </a:rPr>
              <a:t>Maksimum </a:t>
            </a:r>
            <a:r>
              <a:rPr lang="tr-TR" dirty="0" err="1">
                <a:solidFill>
                  <a:schemeClr val="bg1"/>
                </a:solidFill>
              </a:rPr>
              <a:t>entropi</a:t>
            </a:r>
            <a:r>
              <a:rPr lang="tr-TR" dirty="0">
                <a:solidFill>
                  <a:schemeClr val="bg1"/>
                </a:solidFill>
              </a:rPr>
              <a:t> tabanlı </a:t>
            </a:r>
            <a:r>
              <a:rPr lang="tr-TR" dirty="0" smtClean="0">
                <a:solidFill>
                  <a:schemeClr val="bg1"/>
                </a:solidFill>
              </a:rPr>
              <a:t>eşikleme</a:t>
            </a:r>
          </a:p>
          <a:p>
            <a:r>
              <a:rPr lang="tr-TR" dirty="0" err="1" smtClean="0"/>
              <a:t>Entopi</a:t>
            </a:r>
            <a:r>
              <a:rPr lang="tr-TR" dirty="0" smtClean="0"/>
              <a:t> </a:t>
            </a:r>
            <a:r>
              <a:rPr lang="tr-TR" dirty="0"/>
              <a:t>yöntemlerine bağlı eşikleme işlemi araştırmacılar tarafından tercih edilen bir yöntemdir</a:t>
            </a:r>
            <a:r>
              <a:rPr lang="tr-TR" dirty="0" smtClean="0"/>
              <a:t>.</a:t>
            </a:r>
          </a:p>
          <a:p>
            <a:endParaRPr lang="tr-TR" dirty="0" smtClean="0"/>
          </a:p>
          <a:p>
            <a:r>
              <a:rPr lang="tr-TR" dirty="0">
                <a:solidFill>
                  <a:schemeClr val="bg1"/>
                </a:solidFill>
              </a:rPr>
              <a:t>2.2.3 Bulanık mantık tabanlı </a:t>
            </a:r>
            <a:r>
              <a:rPr lang="tr-TR" dirty="0" smtClean="0">
                <a:solidFill>
                  <a:schemeClr val="bg1"/>
                </a:solidFill>
              </a:rPr>
              <a:t>eşikleme</a:t>
            </a:r>
          </a:p>
          <a:p>
            <a:r>
              <a:rPr lang="tr-TR" dirty="0"/>
              <a:t>Bulanık kümeleme bir yumuşak kümeleme tekniğidir. </a:t>
            </a:r>
            <a:endParaRPr lang="tr-TR" dirty="0">
              <a:solidFill>
                <a:schemeClr val="bg1"/>
              </a:solidFill>
            </a:endParaRPr>
          </a:p>
        </p:txBody>
      </p:sp>
    </p:spTree>
    <p:extLst>
      <p:ext uri="{BB962C8B-B14F-4D97-AF65-F5344CB8AC3E}">
        <p14:creationId xmlns:p14="http://schemas.microsoft.com/office/powerpoint/2010/main" val="3974250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9243" y="304754"/>
            <a:ext cx="9404723" cy="772234"/>
          </a:xfrm>
        </p:spPr>
        <p:txBody>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3-Kullanılan </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yöntem</a:t>
            </a:r>
          </a:p>
        </p:txBody>
      </p:sp>
      <p:sp>
        <p:nvSpPr>
          <p:cNvPr id="3" name="Dikdörtgen 2"/>
          <p:cNvSpPr/>
          <p:nvPr/>
        </p:nvSpPr>
        <p:spPr>
          <a:xfrm>
            <a:off x="689243" y="1503211"/>
            <a:ext cx="7644860" cy="1477328"/>
          </a:xfrm>
          <a:prstGeom prst="rect">
            <a:avLst/>
          </a:prstGeom>
        </p:spPr>
        <p:txBody>
          <a:bodyPr wrap="square">
            <a:spAutoFit/>
          </a:bodyPr>
          <a:lstStyle/>
          <a:p>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029" y="0"/>
            <a:ext cx="3526971" cy="68580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634" y="3529334"/>
            <a:ext cx="1184124" cy="1250647"/>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624" y="3502043"/>
            <a:ext cx="1184124" cy="1305228"/>
          </a:xfrm>
          <a:prstGeom prst="rect">
            <a:avLst/>
          </a:prstGeom>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59" y="3529334"/>
            <a:ext cx="1191744" cy="1284436"/>
          </a:xfrm>
          <a:prstGeom prst="rect">
            <a:avLst/>
          </a:prstGeom>
        </p:spPr>
      </p:pic>
      <p:sp>
        <p:nvSpPr>
          <p:cNvPr id="8" name="Metin kutusu 7"/>
          <p:cNvSpPr txBox="1"/>
          <p:nvPr/>
        </p:nvSpPr>
        <p:spPr>
          <a:xfrm>
            <a:off x="2805463" y="5148165"/>
            <a:ext cx="2212465" cy="369332"/>
          </a:xfrm>
          <a:prstGeom prst="rect">
            <a:avLst/>
          </a:prstGeom>
          <a:noFill/>
        </p:spPr>
        <p:txBody>
          <a:bodyPr wrap="none" rtlCol="0">
            <a:spAutoFit/>
          </a:bodyPr>
          <a:lstStyle/>
          <a:p>
            <a:r>
              <a:rPr lang="tr-TR" dirty="0" smtClean="0"/>
              <a:t>Gri ölçekli görüntü</a:t>
            </a:r>
            <a:endParaRPr lang="tr-TR" dirty="0"/>
          </a:p>
        </p:txBody>
      </p:sp>
      <p:sp>
        <p:nvSpPr>
          <p:cNvPr id="9" name="Metin kutusu 8"/>
          <p:cNvSpPr txBox="1"/>
          <p:nvPr/>
        </p:nvSpPr>
        <p:spPr>
          <a:xfrm>
            <a:off x="384993" y="5148165"/>
            <a:ext cx="2324675" cy="369332"/>
          </a:xfrm>
          <a:prstGeom prst="rect">
            <a:avLst/>
          </a:prstGeom>
          <a:noFill/>
        </p:spPr>
        <p:txBody>
          <a:bodyPr wrap="none" rtlCol="0">
            <a:spAutoFit/>
          </a:bodyPr>
          <a:lstStyle/>
          <a:p>
            <a:r>
              <a:rPr lang="tr-TR" dirty="0" smtClean="0"/>
              <a:t>Orijinal rgb görüntü</a:t>
            </a:r>
            <a:endParaRPr lang="tr-TR" dirty="0"/>
          </a:p>
        </p:txBody>
      </p:sp>
      <p:sp>
        <p:nvSpPr>
          <p:cNvPr id="10" name="Metin kutusu 9"/>
          <p:cNvSpPr txBox="1"/>
          <p:nvPr/>
        </p:nvSpPr>
        <p:spPr>
          <a:xfrm>
            <a:off x="5113723" y="5148165"/>
            <a:ext cx="3134191" cy="369332"/>
          </a:xfrm>
          <a:prstGeom prst="rect">
            <a:avLst/>
          </a:prstGeom>
          <a:noFill/>
        </p:spPr>
        <p:txBody>
          <a:bodyPr wrap="none" rtlCol="0">
            <a:spAutoFit/>
          </a:bodyPr>
          <a:lstStyle/>
          <a:p>
            <a:r>
              <a:rPr lang="tr-TR" dirty="0" smtClean="0"/>
              <a:t>Gri ölçekli görüntünün tersi</a:t>
            </a:r>
            <a:endParaRPr lang="tr-TR" dirty="0"/>
          </a:p>
        </p:txBody>
      </p:sp>
    </p:spTree>
    <p:extLst>
      <p:ext uri="{BB962C8B-B14F-4D97-AF65-F5344CB8AC3E}">
        <p14:creationId xmlns:p14="http://schemas.microsoft.com/office/powerpoint/2010/main" val="2833313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57051" y="190142"/>
            <a:ext cx="8825657" cy="665239"/>
          </a:xfrm>
        </p:spPr>
        <p:txBody>
          <a:bodyPr/>
          <a:lstStyle/>
          <a:p>
            <a:r>
              <a:rPr lang="tr-TR"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3.1VERİ SETİ</a:t>
            </a:r>
            <a:endParaRPr lang="tr-TR"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Dikdörtgen 4"/>
          <p:cNvSpPr/>
          <p:nvPr/>
        </p:nvSpPr>
        <p:spPr>
          <a:xfrm>
            <a:off x="357051" y="1150991"/>
            <a:ext cx="11660778" cy="830997"/>
          </a:xfrm>
          <a:prstGeom prst="rect">
            <a:avLst/>
          </a:prstGeom>
        </p:spPr>
        <p:txBody>
          <a:bodyPr wrap="square">
            <a:spAutoFit/>
          </a:bodyPr>
          <a:lstStyle/>
          <a:p>
            <a:r>
              <a:rPr lang="tr-TR" sz="1600" dirty="0"/>
              <a:t>Önerilen yöntem diğer yöntemlerle kıyaslanabilir olması açısından halka açık olarak sunulan DRIVE veri seti üzerinde test edilmiştir. Veri setindeki damar pikselleri, deneyimli bir göz doktoru tarafından eğitilmiş üç gözlemci tarafından manuel olarak bölümlere ayrılmıştır. Test seti iki farklı gözlemci tarafından iki kez bölütlendirilmiş görüntülerden oluşur. </a:t>
            </a:r>
          </a:p>
        </p:txBody>
      </p:sp>
      <p:sp>
        <p:nvSpPr>
          <p:cNvPr id="7" name="Unvan 1"/>
          <p:cNvSpPr txBox="1">
            <a:spLocks/>
          </p:cNvSpPr>
          <p:nvPr/>
        </p:nvSpPr>
        <p:spPr>
          <a:xfrm>
            <a:off x="357051" y="2011826"/>
            <a:ext cx="6692701" cy="665239"/>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3.2 MORFOLOJİK İŞLEMLER</a:t>
            </a:r>
            <a:endParaRPr lang="tr-TR"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Dikdörtgen 7"/>
          <p:cNvSpPr/>
          <p:nvPr/>
        </p:nvSpPr>
        <p:spPr>
          <a:xfrm>
            <a:off x="357051" y="2767497"/>
            <a:ext cx="11289102" cy="1815882"/>
          </a:xfrm>
          <a:prstGeom prst="rect">
            <a:avLst/>
          </a:prstGeom>
        </p:spPr>
        <p:txBody>
          <a:bodyPr wrap="square">
            <a:spAutoFit/>
          </a:bodyPr>
          <a:lstStyle/>
          <a:p>
            <a:r>
              <a:rPr lang="tr-TR" sz="1600"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a:t>
            </a:r>
            <a:r>
              <a:rPr lang="tr-TR" sz="1600" dirty="0" smtClean="0"/>
              <a:t>.</a:t>
            </a:r>
          </a:p>
          <a:p>
            <a:r>
              <a:rPr lang="tr-TR" sz="1600" dirty="0"/>
              <a:t>Belirli bir açıda yönlendirilmiş çizgisel bir yapılandırma elamanı </a:t>
            </a:r>
            <a:r>
              <a:rPr lang="tr-TR" sz="1600" dirty="0" err="1"/>
              <a:t>fundus</a:t>
            </a:r>
            <a:r>
              <a:rPr lang="tr-TR" sz="1600" dirty="0"/>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a:t>
            </a:r>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51" y="4813663"/>
            <a:ext cx="3850134" cy="1613140"/>
          </a:xfrm>
          <a:prstGeom prst="rect">
            <a:avLst/>
          </a:prstGeom>
        </p:spPr>
      </p:pic>
      <p:pic>
        <p:nvPicPr>
          <p:cNvPr id="10" name="Resi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821" y="4781779"/>
            <a:ext cx="3902250" cy="1613140"/>
          </a:xfrm>
          <a:prstGeom prst="rect">
            <a:avLst/>
          </a:prstGeom>
        </p:spPr>
      </p:pic>
      <p:pic>
        <p:nvPicPr>
          <p:cNvPr id="11" name="Resi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2707" y="4845546"/>
            <a:ext cx="2835122" cy="1549373"/>
          </a:xfrm>
          <a:prstGeom prst="rect">
            <a:avLst/>
          </a:prstGeom>
        </p:spPr>
      </p:pic>
      <p:sp>
        <p:nvSpPr>
          <p:cNvPr id="13" name="Metin kutusu 12"/>
          <p:cNvSpPr txBox="1"/>
          <p:nvPr/>
        </p:nvSpPr>
        <p:spPr>
          <a:xfrm>
            <a:off x="1285335" y="6489962"/>
            <a:ext cx="1689886" cy="307777"/>
          </a:xfrm>
          <a:prstGeom prst="rect">
            <a:avLst/>
          </a:prstGeom>
          <a:noFill/>
        </p:spPr>
        <p:txBody>
          <a:bodyPr wrap="none" rtlCol="0">
            <a:spAutoFit/>
          </a:bodyPr>
          <a:lstStyle/>
          <a:p>
            <a:r>
              <a:rPr lang="tr-TR" sz="1400" dirty="0" smtClean="0"/>
              <a:t>Morfolojik işlemler</a:t>
            </a:r>
            <a:endParaRPr lang="tr-TR" sz="1400" dirty="0"/>
          </a:p>
        </p:txBody>
      </p:sp>
      <p:sp>
        <p:nvSpPr>
          <p:cNvPr id="14" name="Metin kutusu 13"/>
          <p:cNvSpPr txBox="1"/>
          <p:nvPr/>
        </p:nvSpPr>
        <p:spPr>
          <a:xfrm>
            <a:off x="5300173" y="6466981"/>
            <a:ext cx="2789546" cy="307777"/>
          </a:xfrm>
          <a:prstGeom prst="rect">
            <a:avLst/>
          </a:prstGeom>
          <a:noFill/>
        </p:spPr>
        <p:txBody>
          <a:bodyPr wrap="none" rtlCol="0">
            <a:spAutoFit/>
          </a:bodyPr>
          <a:lstStyle/>
          <a:p>
            <a:r>
              <a:rPr lang="tr-TR" sz="1400" dirty="0" smtClean="0"/>
              <a:t>Morfolojik işlem döngü sonucu</a:t>
            </a:r>
            <a:endParaRPr lang="tr-TR" sz="1400" dirty="0"/>
          </a:p>
        </p:txBody>
      </p:sp>
      <p:sp>
        <p:nvSpPr>
          <p:cNvPr id="15" name="Metin kutusu 14"/>
          <p:cNvSpPr txBox="1"/>
          <p:nvPr/>
        </p:nvSpPr>
        <p:spPr>
          <a:xfrm>
            <a:off x="9391165" y="6489962"/>
            <a:ext cx="2313454" cy="307777"/>
          </a:xfrm>
          <a:prstGeom prst="rect">
            <a:avLst/>
          </a:prstGeom>
          <a:noFill/>
        </p:spPr>
        <p:txBody>
          <a:bodyPr wrap="none" rtlCol="0">
            <a:spAutoFit/>
          </a:bodyPr>
          <a:lstStyle/>
          <a:p>
            <a:r>
              <a:rPr lang="tr-TR" sz="1400" dirty="0" smtClean="0"/>
              <a:t>Önerilen yöntem sonucu</a:t>
            </a:r>
            <a:endParaRPr lang="tr-TR" sz="1400" dirty="0"/>
          </a:p>
        </p:txBody>
      </p:sp>
    </p:spTree>
    <p:extLst>
      <p:ext uri="{BB962C8B-B14F-4D97-AF65-F5344CB8AC3E}">
        <p14:creationId xmlns:p14="http://schemas.microsoft.com/office/powerpoint/2010/main" val="2053484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30337" y="230678"/>
            <a:ext cx="9886855" cy="864877"/>
          </a:xfrm>
        </p:spPr>
        <p:txBody>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4-Bulgular </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ve tartışma</a:t>
            </a:r>
          </a:p>
        </p:txBody>
      </p:sp>
      <p:sp>
        <p:nvSpPr>
          <p:cNvPr id="4" name="Dikdörtgen 3"/>
          <p:cNvSpPr/>
          <p:nvPr/>
        </p:nvSpPr>
        <p:spPr>
          <a:xfrm>
            <a:off x="430337" y="1284708"/>
            <a:ext cx="11455879" cy="1569660"/>
          </a:xfrm>
          <a:prstGeom prst="rect">
            <a:avLst/>
          </a:prstGeom>
        </p:spPr>
        <p:txBody>
          <a:bodyPr wrap="square">
            <a:spAutoFit/>
          </a:bodyPr>
          <a:lstStyle/>
          <a:p>
            <a:r>
              <a:rPr lang="tr-TR" sz="1600" dirty="0"/>
              <a:t>Üç farklı eşikleme algoritması iyileştirilmiş </a:t>
            </a:r>
            <a:r>
              <a:rPr lang="tr-TR" sz="1600" dirty="0" err="1"/>
              <a:t>fundus</a:t>
            </a:r>
            <a:r>
              <a:rPr lang="tr-TR" sz="1600" dirty="0"/>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a:t>
            </a:r>
            <a:r>
              <a:rPr lang="tr-TR" sz="1600" dirty="0" smtClean="0"/>
              <a:t>boşluklar </a:t>
            </a:r>
            <a:r>
              <a:rPr lang="tr-TR" sz="1600" dirty="0" err="1" smtClean="0"/>
              <a:t>doldurulmuştur.Eşikleme</a:t>
            </a:r>
            <a:r>
              <a:rPr lang="tr-TR" sz="1600" dirty="0" smtClean="0"/>
              <a:t> algoritmalarının performans iyileştirme sonuçları görsel olarak sunulmuştur.</a:t>
            </a:r>
            <a:endParaRPr lang="tr-TR" sz="160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287" y="3233172"/>
            <a:ext cx="3486055" cy="3550613"/>
          </a:xfrm>
          <a:prstGeom prst="rect">
            <a:avLst/>
          </a:prstGeom>
        </p:spPr>
      </p:pic>
      <p:sp>
        <p:nvSpPr>
          <p:cNvPr id="6" name="Dikdörtgen 5"/>
          <p:cNvSpPr/>
          <p:nvPr/>
        </p:nvSpPr>
        <p:spPr>
          <a:xfrm>
            <a:off x="7636202" y="3410630"/>
            <a:ext cx="1928733" cy="338554"/>
          </a:xfrm>
          <a:prstGeom prst="rect">
            <a:avLst/>
          </a:prstGeom>
        </p:spPr>
        <p:txBody>
          <a:bodyPr wrap="none">
            <a:spAutoFit/>
          </a:bodyPr>
          <a:lstStyle/>
          <a:p>
            <a:r>
              <a:rPr lang="tr-TR" sz="1600" dirty="0"/>
              <a:t>O</a:t>
            </a:r>
            <a:r>
              <a:rPr lang="tr-TR" sz="1600" dirty="0" smtClean="0"/>
              <a:t>rijinal </a:t>
            </a:r>
            <a:r>
              <a:rPr lang="tr-TR" sz="1600" dirty="0"/>
              <a:t>görüntüler</a:t>
            </a:r>
          </a:p>
        </p:txBody>
      </p:sp>
      <p:sp>
        <p:nvSpPr>
          <p:cNvPr id="7" name="Dikdörtgen 6"/>
          <p:cNvSpPr/>
          <p:nvPr/>
        </p:nvSpPr>
        <p:spPr>
          <a:xfrm>
            <a:off x="7636202" y="4090002"/>
            <a:ext cx="2746022" cy="830997"/>
          </a:xfrm>
          <a:prstGeom prst="rect">
            <a:avLst/>
          </a:prstGeom>
        </p:spPr>
        <p:txBody>
          <a:bodyPr wrap="square">
            <a:spAutoFit/>
          </a:bodyPr>
          <a:lstStyle/>
          <a:p>
            <a:r>
              <a:rPr lang="tr-TR" sz="1600" dirty="0"/>
              <a:t>Bulanık Mantık Tabanlı Eşikleme yöntem sonuçları</a:t>
            </a:r>
          </a:p>
        </p:txBody>
      </p:sp>
      <p:sp>
        <p:nvSpPr>
          <p:cNvPr id="9" name="Dikdörtgen 8"/>
          <p:cNvSpPr/>
          <p:nvPr/>
        </p:nvSpPr>
        <p:spPr>
          <a:xfrm>
            <a:off x="7636202" y="5142146"/>
            <a:ext cx="3632795" cy="584775"/>
          </a:xfrm>
          <a:prstGeom prst="rect">
            <a:avLst/>
          </a:prstGeom>
        </p:spPr>
        <p:txBody>
          <a:bodyPr wrap="square">
            <a:spAutoFit/>
          </a:bodyPr>
          <a:lstStyle/>
          <a:p>
            <a:r>
              <a:rPr lang="tr-TR" sz="1600" dirty="0"/>
              <a:t>Maksimum </a:t>
            </a:r>
            <a:r>
              <a:rPr lang="tr-TR" sz="1600" dirty="0" err="1"/>
              <a:t>Entropi</a:t>
            </a:r>
            <a:r>
              <a:rPr lang="tr-TR" sz="1600" dirty="0"/>
              <a:t> Tabanlı Eşikleme yöntem sonuçları</a:t>
            </a:r>
          </a:p>
        </p:txBody>
      </p:sp>
      <p:sp>
        <p:nvSpPr>
          <p:cNvPr id="10" name="Dikdörtgen 9"/>
          <p:cNvSpPr/>
          <p:nvPr/>
        </p:nvSpPr>
        <p:spPr>
          <a:xfrm>
            <a:off x="7636202" y="6062786"/>
            <a:ext cx="3462807" cy="338554"/>
          </a:xfrm>
          <a:prstGeom prst="rect">
            <a:avLst/>
          </a:prstGeom>
        </p:spPr>
        <p:txBody>
          <a:bodyPr wrap="none">
            <a:spAutoFit/>
          </a:bodyPr>
          <a:lstStyle/>
          <a:p>
            <a:r>
              <a:rPr lang="tr-TR" sz="1600" dirty="0"/>
              <a:t>Çoklu Eşikleme yöntem sonuçları </a:t>
            </a:r>
          </a:p>
        </p:txBody>
      </p:sp>
    </p:spTree>
    <p:extLst>
      <p:ext uri="{BB962C8B-B14F-4D97-AF65-F5344CB8AC3E}">
        <p14:creationId xmlns:p14="http://schemas.microsoft.com/office/powerpoint/2010/main" val="251708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294" y="2385433"/>
            <a:ext cx="3619725" cy="2169313"/>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380" y="488680"/>
            <a:ext cx="3127458" cy="6096367"/>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95" y="488680"/>
            <a:ext cx="2721756" cy="6096367"/>
          </a:xfrm>
          <a:prstGeom prst="rect">
            <a:avLst/>
          </a:prstGeom>
        </p:spPr>
      </p:pic>
    </p:spTree>
    <p:extLst>
      <p:ext uri="{BB962C8B-B14F-4D97-AF65-F5344CB8AC3E}">
        <p14:creationId xmlns:p14="http://schemas.microsoft.com/office/powerpoint/2010/main" val="1203044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25" name="Resim 124">
            <a:extLst>
              <a:ext uri="{FF2B5EF4-FFF2-40B4-BE49-F238E27FC236}">
                <a16:creationId xmlns:a16="http://schemas.microsoft.com/office/drawing/2014/main" xmlns="" id="{AA085689-791F-4B8F-9F30-12415B97D36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127" name="Resim 126">
            <a:extLst>
              <a:ext uri="{FF2B5EF4-FFF2-40B4-BE49-F238E27FC236}">
                <a16:creationId xmlns:a16="http://schemas.microsoft.com/office/drawing/2014/main" xmlns="" id="{AA3FED7F-6821-47C0-A464-E9278B24129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29" name="Oval 128">
            <a:extLst>
              <a:ext uri="{FF2B5EF4-FFF2-40B4-BE49-F238E27FC236}">
                <a16:creationId xmlns:a16="http://schemas.microsoft.com/office/drawing/2014/main" xmlns="" id="{8F54B2FB-3F54-4350-8D1B-F86D677CA7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3" name="Resim 132">
            <a:extLst>
              <a:ext uri="{FF2B5EF4-FFF2-40B4-BE49-F238E27FC236}">
                <a16:creationId xmlns:a16="http://schemas.microsoft.com/office/drawing/2014/main" xmlns="" id="{4F3661D0-2268-4D3E-88BA-0647BCBE33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23" name="Unvan 22"/>
          <p:cNvSpPr>
            <a:spLocks noGrp="1"/>
          </p:cNvSpPr>
          <p:nvPr>
            <p:ph type="title"/>
          </p:nvPr>
        </p:nvSpPr>
        <p:spPr>
          <a:xfrm>
            <a:off x="1280459" y="645459"/>
            <a:ext cx="9683375" cy="1882588"/>
          </a:xfrm>
        </p:spPr>
        <p:txBody>
          <a:bodyPr/>
          <a:lstStyle/>
          <a:p>
            <a:pPr algn="ctr"/>
            <a:r>
              <a:rPr lang="tr-TR" dirty="0" smtClean="0"/>
              <a:t>BÖLÜMLER</a:t>
            </a:r>
            <a:endParaRPr lang="tr-TR" dirty="0"/>
          </a:p>
        </p:txBody>
      </p:sp>
      <p:sp>
        <p:nvSpPr>
          <p:cNvPr id="26" name="Metin Yer Tutucusu 25"/>
          <p:cNvSpPr>
            <a:spLocks noGrp="1"/>
          </p:cNvSpPr>
          <p:nvPr>
            <p:ph type="body" sz="half" idx="2"/>
          </p:nvPr>
        </p:nvSpPr>
        <p:spPr>
          <a:xfrm>
            <a:off x="420593" y="1779071"/>
            <a:ext cx="11403106" cy="4410636"/>
          </a:xfrm>
        </p:spPr>
        <p:txBody>
          <a:bodyPr>
            <a:normAutofit/>
          </a:bodyPr>
          <a:lstStyle/>
          <a:p>
            <a:pPr>
              <a:lnSpc>
                <a:spcPct val="200000"/>
              </a:lnSpc>
            </a:pPr>
            <a:r>
              <a:rPr lang="tr-TR" sz="2400" dirty="0" smtClean="0"/>
              <a:t>BÖLÜM 1</a:t>
            </a:r>
          </a:p>
          <a:p>
            <a:pPr marL="285750" indent="-285750">
              <a:lnSpc>
                <a:spcPct val="200000"/>
              </a:lnSpc>
              <a:buFont typeface="Wingdings" panose="05000000000000000000" pitchFamily="2" charset="2"/>
              <a:buChar char="Ø"/>
            </a:pPr>
            <a:r>
              <a:rPr lang="tr-TR" sz="2400" dirty="0" smtClean="0"/>
              <a:t>örüntü </a:t>
            </a:r>
            <a:r>
              <a:rPr lang="tr-TR" sz="2400" dirty="0"/>
              <a:t>işleme teknikleri ve kümeleme yöntemleri kullanılarak fındık meyvesinin tespit ve </a:t>
            </a:r>
            <a:r>
              <a:rPr lang="tr-TR" sz="2400" dirty="0" smtClean="0"/>
              <a:t>sınıflandırılması </a:t>
            </a:r>
          </a:p>
          <a:p>
            <a:pPr>
              <a:lnSpc>
                <a:spcPct val="200000"/>
              </a:lnSpc>
            </a:pPr>
            <a:r>
              <a:rPr lang="tr-TR" sz="2400" dirty="0" smtClean="0"/>
              <a:t>BÖLÜM 2</a:t>
            </a:r>
          </a:p>
          <a:p>
            <a:pPr marL="285750" indent="-285750">
              <a:lnSpc>
                <a:spcPct val="200000"/>
              </a:lnSpc>
              <a:buFont typeface="Wingdings" panose="05000000000000000000" pitchFamily="2" charset="2"/>
              <a:buChar char="Ø"/>
            </a:pPr>
            <a:r>
              <a:rPr lang="tr-TR" sz="2400" dirty="0" smtClean="0"/>
              <a:t>Retina </a:t>
            </a:r>
            <a:r>
              <a:rPr lang="tr-TR" sz="2400" dirty="0"/>
              <a:t>kan damarlarını çıkarmak için eşikleme temelli morfolojik bir </a:t>
            </a:r>
            <a:r>
              <a:rPr lang="tr-TR" sz="2400" dirty="0" smtClean="0"/>
              <a:t>yöntem</a:t>
            </a:r>
          </a:p>
          <a:p>
            <a:pPr>
              <a:lnSpc>
                <a:spcPct val="200000"/>
              </a:lnSpc>
            </a:pPr>
            <a:endParaRPr lang="tr-TR" dirty="0"/>
          </a:p>
        </p:txBody>
      </p:sp>
    </p:spTree>
    <p:extLst>
      <p:ext uri="{BB962C8B-B14F-4D97-AF65-F5344CB8AC3E}">
        <p14:creationId xmlns:p14="http://schemas.microsoft.com/office/powerpoint/2010/main" val="1186856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85613" y="0"/>
            <a:ext cx="8825657" cy="1561381"/>
          </a:xfrm>
        </p:spPr>
        <p:txBody>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5-SONUÇLAR</a:t>
            </a:r>
            <a:r>
              <a:rPr lang="tr-TR" dirty="0" smtClean="0"/>
              <a:t/>
            </a:r>
            <a:br>
              <a:rPr lang="tr-TR" dirty="0" smtClean="0"/>
            </a:br>
            <a:endParaRPr lang="tr-TR" dirty="0"/>
          </a:p>
        </p:txBody>
      </p:sp>
      <p:sp>
        <p:nvSpPr>
          <p:cNvPr id="4" name="Dikdörtgen 3"/>
          <p:cNvSpPr/>
          <p:nvPr/>
        </p:nvSpPr>
        <p:spPr>
          <a:xfrm>
            <a:off x="318931" y="1811439"/>
            <a:ext cx="11697419" cy="3139321"/>
          </a:xfrm>
          <a:prstGeom prst="rect">
            <a:avLst/>
          </a:prstGeom>
        </p:spPr>
        <p:txBody>
          <a:bodyPr wrap="square">
            <a:spAutoFit/>
          </a:bodyPr>
          <a:lstStyle/>
          <a:p>
            <a:r>
              <a:rPr lang="tr-TR"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a:t>
            </a:r>
          </a:p>
        </p:txBody>
      </p:sp>
    </p:spTree>
    <p:extLst>
      <p:ext uri="{BB962C8B-B14F-4D97-AF65-F5344CB8AC3E}">
        <p14:creationId xmlns:p14="http://schemas.microsoft.com/office/powerpoint/2010/main" val="3918804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Resim 14" descr="soyut tasarım">
            <a:extLst>
              <a:ext uri="{FF2B5EF4-FFF2-40B4-BE49-F238E27FC236}">
                <a16:creationId xmlns:a16="http://schemas.microsoft.com/office/drawing/2014/main" xmlns=""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0" y="67084"/>
            <a:ext cx="12191980" cy="6857990"/>
          </a:xfrm>
          <a:prstGeom prst="rect">
            <a:avLst/>
          </a:prstGeom>
        </p:spPr>
      </p:pic>
      <p:sp>
        <p:nvSpPr>
          <p:cNvPr id="12" name="Başlık 11">
            <a:extLst>
              <a:ext uri="{FF2B5EF4-FFF2-40B4-BE49-F238E27FC236}">
                <a16:creationId xmlns:a16="http://schemas.microsoft.com/office/drawing/2014/main" xmlns="" id="{970C361B-D32E-42E0-A41E-86C3D9AC886F}"/>
              </a:ext>
            </a:extLst>
          </p:cNvPr>
          <p:cNvSpPr>
            <a:spLocks noGrp="1"/>
          </p:cNvSpPr>
          <p:nvPr>
            <p:ph type="ctrTitle"/>
          </p:nvPr>
        </p:nvSpPr>
        <p:spPr>
          <a:xfrm>
            <a:off x="1877495" y="2754873"/>
            <a:ext cx="8825658" cy="2371407"/>
          </a:xfrm>
        </p:spPr>
        <p:txBody>
          <a:bodyPr rtlCol="0">
            <a:normAutofit/>
          </a:bodyPr>
          <a:lstStyle/>
          <a:p>
            <a:pPr algn="ctr" rtl="0"/>
            <a:r>
              <a:rPr lang="tr-TR" sz="4800" dirty="0" smtClean="0"/>
              <a:t>DİNLEDİĞİNİZ İÇİN TEŞEKKÜR EDERİM…</a:t>
            </a:r>
            <a:endParaRPr lang="tr-TR" sz="4800" dirty="0"/>
          </a:p>
        </p:txBody>
      </p:sp>
      <p:sp>
        <p:nvSpPr>
          <p:cNvPr id="13" name="Alt Başlık 12">
            <a:extLst>
              <a:ext uri="{FF2B5EF4-FFF2-40B4-BE49-F238E27FC236}">
                <a16:creationId xmlns:a16="http://schemas.microsoft.com/office/drawing/2014/main" xmlns="" id="{336E726C-3DE4-41AA-88A0-C92B0C34163D}"/>
              </a:ext>
            </a:extLst>
          </p:cNvPr>
          <p:cNvSpPr>
            <a:spLocks noGrp="1"/>
          </p:cNvSpPr>
          <p:nvPr>
            <p:ph type="subTitle" idx="1"/>
          </p:nvPr>
        </p:nvSpPr>
        <p:spPr>
          <a:xfrm>
            <a:off x="1683161" y="5343437"/>
            <a:ext cx="8825658" cy="861420"/>
          </a:xfrm>
        </p:spPr>
        <p:txBody>
          <a:bodyPr rtlCol="0">
            <a:normAutofit/>
          </a:bodyPr>
          <a:lstStyle/>
          <a:p>
            <a:pPr algn="ctr" rtl="0"/>
            <a:r>
              <a:rPr lang="tr-TR" sz="2800" dirty="0" smtClean="0"/>
              <a:t>Buğra Enhar elbir</a:t>
            </a:r>
            <a:endParaRPr lang="tr-TR" sz="2800" dirty="0"/>
          </a:p>
        </p:txBody>
      </p:sp>
      <p:sp>
        <p:nvSpPr>
          <p:cNvPr id="57" name="Dikdörtgen 56">
            <a:extLst>
              <a:ext uri="{FF2B5EF4-FFF2-40B4-BE49-F238E27FC236}">
                <a16:creationId xmlns:a16="http://schemas.microsoft.com/office/drawing/2014/main" xmlns=""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Resi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731" y="0"/>
            <a:ext cx="5764283" cy="3740399"/>
          </a:xfrm>
          <a:prstGeom prst="rect">
            <a:avLst/>
          </a:prstGeom>
        </p:spPr>
      </p:pic>
    </p:spTree>
    <p:extLst>
      <p:ext uri="{BB962C8B-B14F-4D97-AF65-F5344CB8AC3E}">
        <p14:creationId xmlns:p14="http://schemas.microsoft.com/office/powerpoint/2010/main" val="510767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0" y="0"/>
            <a:ext cx="12192000" cy="6858000"/>
          </a:xfrm>
          <a:prstGeom prst="rect">
            <a:avLst/>
          </a:prstGeom>
          <a:effectLst>
            <a:outerShdw blurRad="50800" dist="38100" dir="5400000" algn="t" rotWithShape="0">
              <a:prstClr val="black">
                <a:alpha val="43000"/>
              </a:prstClr>
            </a:outerShdw>
          </a:effectLst>
        </p:spPr>
      </p:pic>
      <p:sp>
        <p:nvSpPr>
          <p:cNvPr id="2" name="Başlık 1">
            <a:extLst>
              <a:ext uri="{FF2B5EF4-FFF2-40B4-BE49-F238E27FC236}">
                <a16:creationId xmlns:a16="http://schemas.microsoft.com/office/drawing/2014/main" xmlns="" id="{CB3DC570-72AC-45BE-BB60-458EBBAC8C19}"/>
              </a:ext>
            </a:extLst>
          </p:cNvPr>
          <p:cNvSpPr>
            <a:spLocks noGrp="1"/>
          </p:cNvSpPr>
          <p:nvPr>
            <p:ph type="title"/>
          </p:nvPr>
        </p:nvSpPr>
        <p:spPr>
          <a:xfrm>
            <a:off x="1108572" y="982796"/>
            <a:ext cx="9404723" cy="1400530"/>
          </a:xfrm>
        </p:spPr>
        <p:txBody>
          <a:bodyPr rtlCol="0"/>
          <a:lstStyle/>
          <a:p>
            <a:pPr algn="ctr">
              <a:lnSpc>
                <a:spcPct val="120000"/>
              </a:lnSpc>
            </a:pPr>
            <a:r>
              <a:rPr lang="tr-TR"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ÖZ</a:t>
            </a:r>
            <a:endParaRPr lang="tr-TR"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İçerik Yer Tutucusu 2"/>
          <p:cNvSpPr>
            <a:spLocks noGrp="1"/>
          </p:cNvSpPr>
          <p:nvPr>
            <p:ph idx="1"/>
          </p:nvPr>
        </p:nvSpPr>
        <p:spPr>
          <a:xfrm>
            <a:off x="878868" y="2389282"/>
            <a:ext cx="10434264" cy="3550023"/>
          </a:xfrm>
        </p:spPr>
        <p:style>
          <a:lnRef idx="1">
            <a:schemeClr val="accent4"/>
          </a:lnRef>
          <a:fillRef idx="3">
            <a:schemeClr val="accent4"/>
          </a:fillRef>
          <a:effectRef idx="2">
            <a:schemeClr val="accent4"/>
          </a:effectRef>
          <a:fontRef idx="minor">
            <a:schemeClr val="lt1"/>
          </a:fontRef>
        </p:style>
        <p:txBody>
          <a:bodyPr>
            <a:normAutofit/>
          </a:bodyPr>
          <a:lstStyle/>
          <a:p>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a:t>
            </a:r>
          </a:p>
        </p:txBody>
      </p:sp>
    </p:spTree>
    <p:extLst>
      <p:ext uri="{BB962C8B-B14F-4D97-AF65-F5344CB8AC3E}">
        <p14:creationId xmlns:p14="http://schemas.microsoft.com/office/powerpoint/2010/main" val="70285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Resim 48">
            <a:extLst>
              <a:ext uri="{FF2B5EF4-FFF2-40B4-BE49-F238E27FC236}">
                <a16:creationId xmlns:a16="http://schemas.microsoft.com/office/drawing/2014/main" xmlns="" id="{AA085689-791F-4B8F-9F30-12415B97D36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Resim 50">
            <a:extLst>
              <a:ext uri="{FF2B5EF4-FFF2-40B4-BE49-F238E27FC236}">
                <a16:creationId xmlns:a16="http://schemas.microsoft.com/office/drawing/2014/main" xmlns="" id="{AA3FED7F-6821-47C0-A464-E9278B24129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xmlns="" id="{8F54B2FB-3F54-4350-8D1B-F86D677CA7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Resim 54">
            <a:extLst>
              <a:ext uri="{FF2B5EF4-FFF2-40B4-BE49-F238E27FC236}">
                <a16:creationId xmlns:a16="http://schemas.microsoft.com/office/drawing/2014/main" xmlns="" id="{561B34F5-88E5-4711-BC16-3005C29AD7C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Resim 56">
            <a:extLst>
              <a:ext uri="{FF2B5EF4-FFF2-40B4-BE49-F238E27FC236}">
                <a16:creationId xmlns:a16="http://schemas.microsoft.com/office/drawing/2014/main" xmlns="" id="{4F3661D0-2268-4D3E-88BA-0647BCBE33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Dikdörtgen 58">
            <a:extLst>
              <a:ext uri="{FF2B5EF4-FFF2-40B4-BE49-F238E27FC236}">
                <a16:creationId xmlns:a16="http://schemas.microsoft.com/office/drawing/2014/main" xmlns="" id="{DDB56DB5-0324-4F79-9AB8-CB18C1DC8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İçerik Yer Tutucusu 7" descr="soyut resim">
            <a:extLst>
              <a:ext uri="{FF2B5EF4-FFF2-40B4-BE49-F238E27FC236}">
                <a16:creationId xmlns:a16="http://schemas.microsoft.com/office/drawing/2014/main" xmlns="" id="{472DB91B-0BC3-4630-809F-F181BB9A338A}"/>
              </a:ext>
            </a:extLst>
          </p:cNvPr>
          <p:cNvPicPr>
            <a:picLocks noGrp="1" noChangeAspect="1"/>
          </p:cNvPicPr>
          <p:nvPr>
            <p:ph sz="half" idx="2"/>
          </p:nvPr>
        </p:nvPicPr>
        <p:blipFill rotWithShape="1">
          <a:blip r:embed="rId8">
            <a:extLst>
              <a:ext uri="{28A0092B-C50C-407E-A947-70E740481C1C}">
                <a14:useLocalDpi xmlns:a14="http://schemas.microsoft.com/office/drawing/2010/main"/>
              </a:ext>
            </a:extLst>
          </a:blip>
          <a:srcRect/>
          <a:stretch/>
        </p:blipFill>
        <p:spPr>
          <a:xfrm>
            <a:off x="0" y="0"/>
            <a:ext cx="12192000" cy="6858000"/>
          </a:xfrm>
          <a:prstGeom prst="rect">
            <a:avLst/>
          </a:prstGeom>
          <a:effectLst>
            <a:outerShdw blurRad="50800" dist="38100" dir="5400000" algn="t" rotWithShape="0">
              <a:prstClr val="black">
                <a:alpha val="43000"/>
              </a:prstClr>
            </a:outerShdw>
          </a:effectLst>
        </p:spPr>
      </p:pic>
      <p:sp>
        <p:nvSpPr>
          <p:cNvPr id="2" name="Unvan 1"/>
          <p:cNvSpPr>
            <a:spLocks noGrp="1"/>
          </p:cNvSpPr>
          <p:nvPr>
            <p:ph type="title"/>
          </p:nvPr>
        </p:nvSpPr>
        <p:spPr>
          <a:xfrm>
            <a:off x="646111" y="452718"/>
            <a:ext cx="10477501" cy="1286435"/>
          </a:xfrm>
        </p:spPr>
        <p:txBody>
          <a:bodyPr/>
          <a:lstStyle/>
          <a:p>
            <a:pPr algn="ctr"/>
            <a:r>
              <a:rPr lang="tr-TR" dirty="0" smtClean="0"/>
              <a:t>GİRİŞ</a:t>
            </a:r>
            <a:endParaRPr lang="tr-TR" dirty="0"/>
          </a:p>
        </p:txBody>
      </p:sp>
      <p:sp>
        <p:nvSpPr>
          <p:cNvPr id="3" name="Dikdörtgen 2"/>
          <p:cNvSpPr/>
          <p:nvPr/>
        </p:nvSpPr>
        <p:spPr>
          <a:xfrm>
            <a:off x="555811" y="1769315"/>
            <a:ext cx="11080377" cy="331937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p>
          <a:p>
            <a:r>
              <a:rPr lang="tr-TR" dirty="0">
                <a:latin typeface="Calibri" panose="020F0502020204030204" pitchFamily="34" charset="0"/>
                <a:ea typeface="Calibri" panose="020F0502020204030204" pitchFamily="34" charset="0"/>
                <a:cs typeface="Times New Roman" panose="02020603050405020304" pitchFamily="18" charset="0"/>
              </a:rPr>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 karmaşık arka plan çıkarımı ile tanıma , şekil tanıma, renk tanıma, kenar ve köşe tanıma, istatistiksel örüntü tanıma, şablon eşleme gibi çeşitli yöntemler kullanılmaktadır.</a:t>
            </a:r>
            <a:endParaRPr lang="tr-TR" dirty="0"/>
          </a:p>
        </p:txBody>
      </p:sp>
    </p:spTree>
    <p:extLst>
      <p:ext uri="{BB962C8B-B14F-4D97-AF65-F5344CB8AC3E}">
        <p14:creationId xmlns:p14="http://schemas.microsoft.com/office/powerpoint/2010/main" val="555089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a:effectLst>
            <a:outerShdw blurRad="50800" dist="38100" dir="5400000" algn="t" rotWithShape="0">
              <a:prstClr val="black">
                <a:alpha val="43000"/>
              </a:prstClr>
            </a:outerShdw>
          </a:effectLst>
        </p:spPr>
      </p:pic>
      <p:sp>
        <p:nvSpPr>
          <p:cNvPr id="2" name="Unvan 1"/>
          <p:cNvSpPr>
            <a:spLocks noGrp="1"/>
          </p:cNvSpPr>
          <p:nvPr>
            <p:ph type="title"/>
          </p:nvPr>
        </p:nvSpPr>
        <p:spPr>
          <a:xfrm>
            <a:off x="850156" y="253005"/>
            <a:ext cx="10418479" cy="742078"/>
          </a:xfrm>
        </p:spPr>
        <p:txBody>
          <a:bodyPr/>
          <a:lstStyle/>
          <a:p>
            <a:pPr algn="ctr"/>
            <a:r>
              <a:rPr lang="tr-TR" dirty="0"/>
              <a:t>ÖNERİLEN YÖNTEM </a:t>
            </a:r>
          </a:p>
        </p:txBody>
      </p:sp>
      <p:sp>
        <p:nvSpPr>
          <p:cNvPr id="5" name="Dikdörtgen 4"/>
          <p:cNvSpPr/>
          <p:nvPr/>
        </p:nvSpPr>
        <p:spPr>
          <a:xfrm>
            <a:off x="850156" y="1342573"/>
            <a:ext cx="10345270" cy="68345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Ortamda bulunan aynı nesnelerin tespit edilerek, sınıflandırılmasına yönelik yapılan çalışmada üç aşamalı bir yöntem önerilmektedir.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756" y="2373515"/>
            <a:ext cx="2309856" cy="4015118"/>
          </a:xfrm>
          <a:prstGeom prst="rect">
            <a:avLst/>
          </a:prstGeom>
        </p:spPr>
      </p:pic>
    </p:spTree>
    <p:extLst>
      <p:ext uri="{BB962C8B-B14F-4D97-AF65-F5344CB8AC3E}">
        <p14:creationId xmlns:p14="http://schemas.microsoft.com/office/powerpoint/2010/main" val="3663098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0" y="8963"/>
            <a:ext cx="12192000" cy="6858000"/>
          </a:xfrm>
          <a:prstGeom prst="rect">
            <a:avLst/>
          </a:prstGeom>
          <a:effectLst>
            <a:outerShdw blurRad="50800" dist="38100" dir="5400000" algn="t" rotWithShape="0">
              <a:prstClr val="black">
                <a:alpha val="43000"/>
              </a:prstClr>
            </a:outerShdw>
          </a:effectLst>
        </p:spPr>
      </p:pic>
      <p:sp>
        <p:nvSpPr>
          <p:cNvPr id="2" name="Unvan 1"/>
          <p:cNvSpPr>
            <a:spLocks noGrp="1"/>
          </p:cNvSpPr>
          <p:nvPr>
            <p:ph type="title"/>
          </p:nvPr>
        </p:nvSpPr>
        <p:spPr>
          <a:xfrm>
            <a:off x="751545" y="286871"/>
            <a:ext cx="10463303" cy="768972"/>
          </a:xfrm>
        </p:spPr>
        <p:style>
          <a:lnRef idx="1">
            <a:schemeClr val="accent4"/>
          </a:lnRef>
          <a:fillRef idx="2">
            <a:schemeClr val="accent4"/>
          </a:fillRef>
          <a:effectRef idx="1">
            <a:schemeClr val="accent4"/>
          </a:effectRef>
          <a:fontRef idx="minor">
            <a:schemeClr val="dk1"/>
          </a:fontRef>
        </p:style>
        <p:txBody>
          <a:bodyPr/>
          <a:lstStyle/>
          <a:p>
            <a:pPr algn="ctr"/>
            <a:r>
              <a:rPr lang="tr-TR" dirty="0" smtClean="0"/>
              <a:t>AŞAMA 1:Görüntü ön işleme aşaması</a:t>
            </a:r>
            <a:endParaRPr lang="tr-TR" dirty="0"/>
          </a:p>
        </p:txBody>
      </p:sp>
      <p:sp>
        <p:nvSpPr>
          <p:cNvPr id="5" name="Dikdörtgen 4"/>
          <p:cNvSpPr/>
          <p:nvPr/>
        </p:nvSpPr>
        <p:spPr>
          <a:xfrm>
            <a:off x="31376" y="1775010"/>
            <a:ext cx="12129247" cy="4557338"/>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Filtre uygulama adımında, görüntü üzerinde yer alan tuz biber gürültülerinin giderilmesi ve resimde yer alan gereksiz ayrıntıların azaltılması sağlanmaktadır</a:t>
            </a:r>
            <a:r>
              <a:rPr lang="tr-TR" sz="1600" dirty="0" smtClean="0">
                <a:latin typeface="Calibri" panose="020F0502020204030204" pitchFamily="34"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Filtreleme işleminden sonra renkli görüntünün, grileştirilmesi adımı gerçekleştirilmektedir.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Gri olarak elde edilen görüntü üzerinde, eşikleme işlemi uygulanarak sadece ilgili nesnelere ait yer alan bölümler kullanılmaktadır.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1600" dirty="0" err="1">
                <a:latin typeface="Calibri" panose="020F0502020204030204" pitchFamily="34" charset="0"/>
                <a:ea typeface="Calibri" panose="020F0502020204030204" pitchFamily="34" charset="0"/>
                <a:cs typeface="Times New Roman" panose="02020603050405020304" pitchFamily="18" charset="0"/>
              </a:rPr>
              <a:t>erosion</a:t>
            </a:r>
            <a:r>
              <a:rPr lang="tr-TR" sz="1600" dirty="0">
                <a:latin typeface="Calibri" panose="020F0502020204030204" pitchFamily="34" charset="0"/>
                <a:ea typeface="Calibri" panose="020F0502020204030204" pitchFamily="34" charset="0"/>
                <a:cs typeface="Times New Roman" panose="02020603050405020304" pitchFamily="18" charset="0"/>
              </a:rPr>
              <a:t>) ve genişleme (</a:t>
            </a:r>
            <a:r>
              <a:rPr lang="tr-TR" sz="1600" dirty="0" err="1">
                <a:latin typeface="Calibri" panose="020F0502020204030204" pitchFamily="34" charset="0"/>
                <a:ea typeface="Calibri" panose="020F0502020204030204" pitchFamily="34" charset="0"/>
                <a:cs typeface="Times New Roman" panose="02020603050405020304" pitchFamily="18" charset="0"/>
              </a:rPr>
              <a:t>dilation</a:t>
            </a:r>
            <a:r>
              <a:rPr lang="tr-TR" sz="1600" dirty="0">
                <a:latin typeface="Calibri" panose="020F0502020204030204" pitchFamily="34" charset="0"/>
                <a:ea typeface="Calibri" panose="020F0502020204030204" pitchFamily="34" charset="0"/>
                <a:cs typeface="Times New Roman" panose="02020603050405020304" pitchFamily="18" charset="0"/>
              </a:rPr>
              <a:t>) morfolojik işlemleri uygulanmaktadır.</a:t>
            </a:r>
          </a:p>
          <a:p>
            <a:pPr>
              <a:lnSpc>
                <a:spcPct val="107000"/>
              </a:lnSpc>
              <a:spcAft>
                <a:spcPts val="800"/>
              </a:spcAft>
            </a:pPr>
            <a:r>
              <a:rPr lang="tr-TR" sz="1600" dirty="0">
                <a:latin typeface="Calibri" panose="020F0502020204030204" pitchFamily="34" charset="0"/>
                <a:ea typeface="Calibri" panose="020F0502020204030204" pitchFamily="34" charset="0"/>
                <a:cs typeface="Times New Roman" panose="02020603050405020304" pitchFamily="18" charset="0"/>
              </a:rPr>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754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a:effectLst>
            <a:outerShdw blurRad="50800" dist="38100" dir="5400000" algn="t" rotWithShape="0">
              <a:prstClr val="black">
                <a:alpha val="43000"/>
              </a:prstClr>
            </a:outerShdw>
          </a:effectLst>
        </p:spPr>
      </p:pic>
      <p:sp>
        <p:nvSpPr>
          <p:cNvPr id="2" name="Unvan 1"/>
          <p:cNvSpPr>
            <a:spLocks noGrp="1"/>
          </p:cNvSpPr>
          <p:nvPr>
            <p:ph type="title"/>
          </p:nvPr>
        </p:nvSpPr>
        <p:spPr>
          <a:xfrm>
            <a:off x="968188" y="439270"/>
            <a:ext cx="10040472" cy="580713"/>
          </a:xfrm>
        </p:spPr>
        <p:style>
          <a:lnRef idx="1">
            <a:schemeClr val="accent4"/>
          </a:lnRef>
          <a:fillRef idx="2">
            <a:schemeClr val="accent4"/>
          </a:fillRef>
          <a:effectRef idx="1">
            <a:schemeClr val="accent4"/>
          </a:effectRef>
          <a:fontRef idx="minor">
            <a:schemeClr val="dk1"/>
          </a:fontRef>
        </p:style>
        <p:txBody>
          <a:bodyPr/>
          <a:lstStyle/>
          <a:p>
            <a:pPr algn="ctr"/>
            <a:r>
              <a:rPr lang="tr-TR" sz="2800" dirty="0" smtClean="0"/>
              <a:t>AŞAMA 2:Nesne Bulma ve Özellik Çıkarımı İşlemi</a:t>
            </a:r>
            <a:endParaRPr lang="tr-TR" sz="2800" dirty="0"/>
          </a:p>
        </p:txBody>
      </p:sp>
      <p:sp>
        <p:nvSpPr>
          <p:cNvPr id="5" name="Dikdörtgen 4"/>
          <p:cNvSpPr/>
          <p:nvPr/>
        </p:nvSpPr>
        <p:spPr>
          <a:xfrm>
            <a:off x="266326" y="1388831"/>
            <a:ext cx="11659346" cy="1380378"/>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Nesne bulma ve özellik çıkarımı işlemi aşamasında, görüntü ön işleme aşamasından geçirilerek elde edilen ikili görüntü üzerinde nesnelerin bulunması ve her bir nesneye ait özelliklerin çıkarımı işlemleri gerçekleştirilmektedir.</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Görüntü ön işleme sonunda elde edilen ikili resimde her bir nesneye ait dış hatlar, Suzuki ve </a:t>
            </a:r>
            <a:r>
              <a:rPr lang="tr-TR" dirty="0" err="1">
                <a:latin typeface="Calibri" panose="020F0502020204030204" pitchFamily="34" charset="0"/>
                <a:ea typeface="Calibri" panose="020F0502020204030204" pitchFamily="34" charset="0"/>
                <a:cs typeface="Times New Roman" panose="02020603050405020304" pitchFamily="18" charset="0"/>
              </a:rPr>
              <a:t>Abe</a:t>
            </a:r>
            <a:r>
              <a:rPr lang="tr-TR" dirty="0">
                <a:latin typeface="Calibri" panose="020F0502020204030204" pitchFamily="34" charset="0"/>
                <a:ea typeface="Calibri" panose="020F0502020204030204" pitchFamily="34" charset="0"/>
                <a:cs typeface="Times New Roman" panose="02020603050405020304" pitchFamily="18" charset="0"/>
              </a:rPr>
              <a:t> tarafından 1985 yılında geliştirilmiş olan algoritma kullanılarak bulunmuştur.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Unvan 1"/>
          <p:cNvSpPr txBox="1">
            <a:spLocks/>
          </p:cNvSpPr>
          <p:nvPr/>
        </p:nvSpPr>
        <p:spPr>
          <a:xfrm>
            <a:off x="968188" y="3277596"/>
            <a:ext cx="10040471" cy="66139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tr-TR" sz="2800" dirty="0" smtClean="0"/>
              <a:t>AŞAMA 3:</a:t>
            </a:r>
            <a:r>
              <a:rPr lang="tr-TR" sz="2800" dirty="0"/>
              <a:t>Sınıflandırma işlemi aşamasına ait adımlar</a:t>
            </a:r>
          </a:p>
        </p:txBody>
      </p:sp>
      <p:sp>
        <p:nvSpPr>
          <p:cNvPr id="7" name="Dikdörtgen 6"/>
          <p:cNvSpPr/>
          <p:nvPr/>
        </p:nvSpPr>
        <p:spPr>
          <a:xfrm>
            <a:off x="238311" y="4161170"/>
            <a:ext cx="11687361" cy="247465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Kümeleme, fiziksel veya soyut nesneleri benzer nesne sınıfları içerisinde gruplama sürecidir.</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Veri kümeleme, küme analizi olarak da tanımlanmaktadır. Kümeleme analizinde desen, nokta veya nesnelerin doğal olarak gruplandırılması yapılmaktadır.</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Kümeleme analizi ile çok değişkenli özellikler içeren veriler </a:t>
            </a:r>
            <a:r>
              <a:rPr lang="tr-TR" dirty="0" err="1">
                <a:latin typeface="Calibri" panose="020F0502020204030204" pitchFamily="34" charset="0"/>
                <a:ea typeface="Calibri" panose="020F0502020204030204" pitchFamily="34" charset="0"/>
                <a:cs typeface="Times New Roman" panose="02020603050405020304" pitchFamily="18" charset="0"/>
              </a:rPr>
              <a:t>kümelendirilebilmektedir</a:t>
            </a:r>
            <a:r>
              <a:rPr lang="tr-TR"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175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a:effectLst>
            <a:outerShdw blurRad="50800" dist="38100" dir="5400000" algn="t" rotWithShape="0">
              <a:prstClr val="black">
                <a:alpha val="43000"/>
              </a:prstClr>
            </a:outerShdw>
          </a:effectLst>
        </p:spPr>
      </p:pic>
      <p:sp>
        <p:nvSpPr>
          <p:cNvPr id="3" name="Metin Yer Tutucusu 2"/>
          <p:cNvSpPr>
            <a:spLocks noGrp="1"/>
          </p:cNvSpPr>
          <p:nvPr>
            <p:ph type="body" idx="1"/>
          </p:nvPr>
        </p:nvSpPr>
        <p:spPr>
          <a:xfrm>
            <a:off x="120770" y="5272300"/>
            <a:ext cx="11990717" cy="860400"/>
          </a:xfrm>
        </p:spPr>
        <p:txBody>
          <a:bodyPr>
            <a:normAutofit/>
          </a:bodyPr>
          <a:lstStyle/>
          <a:p>
            <a:r>
              <a:rPr lang="tr-TR" sz="1100" dirty="0" smtClean="0"/>
              <a:t>          Görüntü ön </a:t>
            </a:r>
            <a:r>
              <a:rPr lang="tr-TR" sz="1100" dirty="0"/>
              <a:t>işleme aşaması         </a:t>
            </a:r>
            <a:r>
              <a:rPr lang="tr-TR" sz="1100" dirty="0" smtClean="0"/>
              <a:t>                görüntü </a:t>
            </a:r>
            <a:r>
              <a:rPr lang="tr-TR" sz="1100" dirty="0"/>
              <a:t>ön işleme aşamasında kamera </a:t>
            </a:r>
            <a:r>
              <a:rPr lang="tr-TR" sz="1100" dirty="0" smtClean="0"/>
              <a:t>görüntüsü                  Ön </a:t>
            </a:r>
            <a:r>
              <a:rPr lang="tr-TR" sz="1100" dirty="0"/>
              <a:t>işleme aşamasından sonra elde edilen görüntü</a:t>
            </a:r>
            <a:endParaRPr lang="tr-TR" sz="16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12" y="1045468"/>
            <a:ext cx="2316681" cy="3871295"/>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841" y="1045467"/>
            <a:ext cx="2369007" cy="3871295"/>
          </a:xfrm>
          <a:prstGeom prst="rect">
            <a:avLst/>
          </a:prstGeom>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5634" y="1045467"/>
            <a:ext cx="2465294" cy="3871295"/>
          </a:xfrm>
          <a:prstGeom prst="rect">
            <a:avLst/>
          </a:prstGeom>
        </p:spPr>
      </p:pic>
    </p:spTree>
    <p:extLst>
      <p:ext uri="{BB962C8B-B14F-4D97-AF65-F5344CB8AC3E}">
        <p14:creationId xmlns:p14="http://schemas.microsoft.com/office/powerpoint/2010/main" val="304409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 descr="soyut resim">
            <a:extLst>
              <a:ext uri="{FF2B5EF4-FFF2-40B4-BE49-F238E27FC236}">
                <a16:creationId xmlns:a16="http://schemas.microsoft.com/office/drawing/2014/main" xmlns="" id="{472DB91B-0BC3-4630-809F-F181BB9A338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a:effectLst>
            <a:outerShdw blurRad="50800" dist="38100" dir="5400000" algn="t" rotWithShape="0">
              <a:prstClr val="black">
                <a:alpha val="43000"/>
              </a:prstClr>
            </a:outerShdw>
          </a:effectLst>
        </p:spPr>
      </p:pic>
      <p:sp>
        <p:nvSpPr>
          <p:cNvPr id="2" name="Unvan 1"/>
          <p:cNvSpPr>
            <a:spLocks noGrp="1"/>
          </p:cNvSpPr>
          <p:nvPr>
            <p:ph type="title"/>
          </p:nvPr>
        </p:nvSpPr>
        <p:spPr>
          <a:xfrm>
            <a:off x="454214" y="3516222"/>
            <a:ext cx="3953885" cy="323389"/>
          </a:xfrm>
        </p:spPr>
        <p:style>
          <a:lnRef idx="1">
            <a:schemeClr val="accent4"/>
          </a:lnRef>
          <a:fillRef idx="3">
            <a:schemeClr val="accent4"/>
          </a:fillRef>
          <a:effectRef idx="2">
            <a:schemeClr val="accent4"/>
          </a:effectRef>
          <a:fontRef idx="minor">
            <a:schemeClr val="lt1"/>
          </a:fontRef>
        </p:style>
        <p:txBody>
          <a:bodyPr/>
          <a:lstStyle/>
          <a:p>
            <a:pPr algn="ctr"/>
            <a:r>
              <a:rPr lang="tr-TR" sz="2000" dirty="0"/>
              <a:t>Ortalama tabanlı sınıflandırma</a:t>
            </a:r>
          </a:p>
        </p:txBody>
      </p:sp>
      <p:sp>
        <p:nvSpPr>
          <p:cNvPr id="5" name="Dikdörtgen 4"/>
          <p:cNvSpPr/>
          <p:nvPr/>
        </p:nvSpPr>
        <p:spPr>
          <a:xfrm>
            <a:off x="160916" y="4162878"/>
            <a:ext cx="4713010" cy="2463238"/>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Önerilen ilk yöntemde ortamda bulunan nesneler kendi aralarında otomatik olarak 3 sınıfa ayrıştırılmaktadır. Nesneleri sınıflandırma aşamasında, ilgili nesnenin alanı ile her bir küme merkezi arasındaki mesafe hesaplanmaktadır. Nesneler kendilerine en yakın noktada bulunan küme merkezlerine yerleştirilerek sınıflandırılmaktadır.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ikdörtgen 5"/>
          <p:cNvSpPr/>
          <p:nvPr/>
        </p:nvSpPr>
        <p:spPr>
          <a:xfrm>
            <a:off x="8281359" y="3461563"/>
            <a:ext cx="3743863"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tr-TR" sz="2000" dirty="0">
                <a:latin typeface="+mj-lt"/>
                <a:ea typeface="Calibri" panose="020F0502020204030204" pitchFamily="34" charset="0"/>
                <a:cs typeface="Times New Roman" panose="02020603050405020304" pitchFamily="18" charset="0"/>
              </a:rPr>
              <a:t>K-</a:t>
            </a:r>
            <a:r>
              <a:rPr lang="tr-TR" sz="2000" dirty="0" err="1">
                <a:latin typeface="+mj-lt"/>
                <a:ea typeface="Calibri" panose="020F0502020204030204" pitchFamily="34" charset="0"/>
                <a:cs typeface="Times New Roman" panose="02020603050405020304" pitchFamily="18" charset="0"/>
              </a:rPr>
              <a:t>means</a:t>
            </a:r>
            <a:r>
              <a:rPr lang="tr-TR" sz="2000" dirty="0">
                <a:latin typeface="+mj-lt"/>
                <a:ea typeface="Calibri" panose="020F0502020204030204" pitchFamily="34" charset="0"/>
                <a:cs typeface="Times New Roman" panose="02020603050405020304" pitchFamily="18" charset="0"/>
              </a:rPr>
              <a:t> kümeleme yöntemi</a:t>
            </a:r>
            <a:endParaRPr lang="tr-TR" sz="2000" dirty="0">
              <a:latin typeface="+mj-lt"/>
            </a:endParaRPr>
          </a:p>
        </p:txBody>
      </p:sp>
      <p:sp>
        <p:nvSpPr>
          <p:cNvPr id="7" name="Dikdörtgen 6"/>
          <p:cNvSpPr/>
          <p:nvPr/>
        </p:nvSpPr>
        <p:spPr>
          <a:xfrm>
            <a:off x="8220974" y="4197578"/>
            <a:ext cx="3804248" cy="187051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K-</a:t>
            </a:r>
            <a:r>
              <a:rPr lang="tr-TR" dirty="0" err="1">
                <a:latin typeface="Calibri" panose="020F0502020204030204" pitchFamily="34" charset="0"/>
                <a:ea typeface="Calibri" panose="020F0502020204030204" pitchFamily="34" charset="0"/>
                <a:cs typeface="Times New Roman" panose="02020603050405020304" pitchFamily="18" charset="0"/>
              </a:rPr>
              <a:t>means</a:t>
            </a:r>
            <a:r>
              <a:rPr lang="tr-TR" dirty="0">
                <a:latin typeface="Calibri" panose="020F0502020204030204" pitchFamily="34" charset="0"/>
                <a:ea typeface="Calibri" panose="020F0502020204030204" pitchFamily="34" charset="0"/>
                <a:cs typeface="Times New Roman" panose="02020603050405020304" pitchFamily="18" charset="0"/>
              </a:rPr>
              <a:t> algoritması, N adet veri nesnesinin K adet kümeye bölünmesidir. K-</a:t>
            </a:r>
            <a:r>
              <a:rPr lang="tr-TR" dirty="0" err="1">
                <a:latin typeface="Calibri" panose="020F0502020204030204" pitchFamily="34" charset="0"/>
                <a:ea typeface="Calibri" panose="020F0502020204030204" pitchFamily="34" charset="0"/>
                <a:cs typeface="Times New Roman" panose="02020603050405020304" pitchFamily="18" charset="0"/>
              </a:rPr>
              <a:t>means</a:t>
            </a:r>
            <a:r>
              <a:rPr lang="tr-TR" dirty="0">
                <a:latin typeface="Calibri" panose="020F0502020204030204" pitchFamily="34" charset="0"/>
                <a:ea typeface="Calibri" panose="020F0502020204030204" pitchFamily="34" charset="0"/>
                <a:cs typeface="Times New Roman" panose="02020603050405020304" pitchFamily="18" charset="0"/>
              </a:rPr>
              <a:t> kümeleme, </a:t>
            </a:r>
            <a:r>
              <a:rPr lang="tr-TR" dirty="0" err="1">
                <a:latin typeface="Calibri" panose="020F0502020204030204" pitchFamily="34" charset="0"/>
                <a:ea typeface="Calibri" panose="020F0502020204030204" pitchFamily="34" charset="0"/>
                <a:cs typeface="Times New Roman" panose="02020603050405020304" pitchFamily="18" charset="0"/>
              </a:rPr>
              <a:t>karesel</a:t>
            </a:r>
            <a:r>
              <a:rPr lang="tr-TR" dirty="0">
                <a:latin typeface="Calibri" panose="020F0502020204030204" pitchFamily="34" charset="0"/>
                <a:ea typeface="Calibri" panose="020F0502020204030204" pitchFamily="34" charset="0"/>
                <a:cs typeface="Times New Roman" panose="02020603050405020304" pitchFamily="18" charset="0"/>
              </a:rPr>
              <a:t> hatayı en aza indirgemek için N tane veriyi K adet kümeye bölümlemeyi </a:t>
            </a:r>
            <a:r>
              <a:rPr lang="tr-TR" dirty="0" smtClean="0">
                <a:latin typeface="Calibri" panose="020F0502020204030204" pitchFamily="34" charset="0"/>
                <a:ea typeface="Calibri" panose="020F0502020204030204" pitchFamily="34" charset="0"/>
                <a:cs typeface="Times New Roman" panose="02020603050405020304" pitchFamily="18" charset="0"/>
              </a:rPr>
              <a:t>amaçlamaktadır.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Dikdörtgen 7"/>
          <p:cNvSpPr/>
          <p:nvPr/>
        </p:nvSpPr>
        <p:spPr>
          <a:xfrm>
            <a:off x="454214" y="242341"/>
            <a:ext cx="11243204"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tr-TR" dirty="0"/>
              <a:t>Sınıflandırma işlemi aşamasına ait adımlar</a:t>
            </a:r>
          </a:p>
        </p:txBody>
      </p:sp>
      <p:sp>
        <p:nvSpPr>
          <p:cNvPr id="9" name="Dikdörtgen 8"/>
          <p:cNvSpPr/>
          <p:nvPr/>
        </p:nvSpPr>
        <p:spPr>
          <a:xfrm>
            <a:off x="454214" y="718304"/>
            <a:ext cx="11243204" cy="247465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Kümeleme, fiziksel veya soyut nesneleri benzer nesne sınıfları içerisinde gruplama sürecidir.</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Veri kümeleme, küme analizi olarak da tanımlanmaktadır. Kümeleme analizinde desen, nokta veya nesnelerin doğal olarak gruplandırılması yapılmaktadır.</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Kümeleme analizi ile çok değişkenli özellikler içeren veriler </a:t>
            </a:r>
            <a:r>
              <a:rPr lang="tr-TR" dirty="0" err="1">
                <a:latin typeface="Calibri" panose="020F0502020204030204" pitchFamily="34" charset="0"/>
                <a:ea typeface="Calibri" panose="020F0502020204030204" pitchFamily="34" charset="0"/>
                <a:cs typeface="Times New Roman" panose="02020603050405020304" pitchFamily="18" charset="0"/>
              </a:rPr>
              <a:t>kümelendirilebilmektedir</a:t>
            </a:r>
            <a:r>
              <a:rPr lang="tr-TR"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Resi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562" y="3407434"/>
            <a:ext cx="3016634" cy="3218682"/>
          </a:xfrm>
          <a:prstGeom prst="rect">
            <a:avLst/>
          </a:prstGeom>
        </p:spPr>
      </p:pic>
    </p:spTree>
    <p:extLst>
      <p:ext uri="{BB962C8B-B14F-4D97-AF65-F5344CB8AC3E}">
        <p14:creationId xmlns:p14="http://schemas.microsoft.com/office/powerpoint/2010/main" val="2002931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953E32-00D6-4FFB-AD6B-B2091BB3289C}">
  <ds:schemaRefs>
    <ds:schemaRef ds:uri="http://schemas.microsoft.com/sharepoint/v3/contenttype/forms"/>
  </ds:schemaRefs>
</ds:datastoreItem>
</file>

<file path=customXml/itemProps2.xml><?xml version="1.0" encoding="utf-8"?>
<ds:datastoreItem xmlns:ds="http://schemas.openxmlformats.org/officeDocument/2006/customXml" ds:itemID="{5ACC4F44-154A-4E67-B129-1B5389E9F99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Dijital tasarım</Template>
  <TotalTime>0</TotalTime>
  <Words>2052</Words>
  <Application>Microsoft Office PowerPoint</Application>
  <PresentationFormat>Geniş ekran</PresentationFormat>
  <Paragraphs>91</Paragraphs>
  <Slides>21</Slides>
  <Notes>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Arial</vt:lpstr>
      <vt:lpstr>Calibri</vt:lpstr>
      <vt:lpstr>Century Gothic</vt:lpstr>
      <vt:lpstr>Times New Roman</vt:lpstr>
      <vt:lpstr>Wingdings</vt:lpstr>
      <vt:lpstr>Wingdings 3</vt:lpstr>
      <vt:lpstr>İyon</vt:lpstr>
      <vt:lpstr>Görüntü İşleme (Image Processing)</vt:lpstr>
      <vt:lpstr>BÖLÜMLER</vt:lpstr>
      <vt:lpstr>ÖZ</vt:lpstr>
      <vt:lpstr>GİRİŞ</vt:lpstr>
      <vt:lpstr>ÖNERİLEN YÖNTEM </vt:lpstr>
      <vt:lpstr>AŞAMA 1:Görüntü ön işleme aşaması</vt:lpstr>
      <vt:lpstr>AŞAMA 2:Nesne Bulma ve Özellik Çıkarımı İşlemi</vt:lpstr>
      <vt:lpstr>PowerPoint Sunusu</vt:lpstr>
      <vt:lpstr>Ortalama tabanlı sınıflandırma</vt:lpstr>
      <vt:lpstr>DENEYSEL ÇALIŞMA</vt:lpstr>
      <vt:lpstr>SONUÇLAR</vt:lpstr>
      <vt:lpstr>RETİNA KAN DAMARLARINI EŞİKLEME TEMELLİ ÇIKARMA MORFOLOJİ YÖNTEMİ</vt:lpstr>
      <vt:lpstr>ÖZET</vt:lpstr>
      <vt:lpstr>1-GİRİŞ</vt:lpstr>
      <vt:lpstr>2-Materyal ve metot</vt:lpstr>
      <vt:lpstr>3-Kullanılan yöntem</vt:lpstr>
      <vt:lpstr>3.1VERİ SETİ</vt:lpstr>
      <vt:lpstr>4-Bulgular ve tartışma</vt:lpstr>
      <vt:lpstr>PowerPoint Sunusu</vt:lpstr>
      <vt:lpstr>5-SONUÇLAR </vt:lpstr>
      <vt:lpstr>DİNLEDİĞİNİZ İÇİN TEŞEKKÜR EDERİM…</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2022-12-11T18:06:26Z</dcterms:created>
  <dcterms:modified xsi:type="dcterms:W3CDTF">2022-12-13T12:30:55Z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