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2F2F2"/>
          </a:solidFill>
        </a:fill>
      </a:tcStyle>
    </a:band2H>
    <a:firstCol>
      <a:tcTxStyle b="on" i="off">
        <a:fontRef idx="minor">
          <a:srgbClr val="F2F2F2"/>
        </a:fontRef>
        <a:srgbClr val="F2F2F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2F2F2"/>
          </a:solidFill>
        </a:fill>
      </a:tcStyle>
    </a:lastRow>
    <a:firstRow>
      <a:tcTxStyle b="on" i="off">
        <a:fontRef idx="minor">
          <a:srgbClr val="F2F2F2"/>
        </a:fontRef>
        <a:srgbClr val="F2F2F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Col>
    <a:la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38100" cap="flat">
              <a:solidFill>
                <a:srgbClr val="F2F2F2"/>
              </a:solidFill>
              <a:prstDash val="solid"/>
              <a:round/>
            </a:ln>
          </a:top>
          <a:bottom>
            <a:ln w="127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lastRow>
    <a:firstRow>
      <a:tcTxStyle b="on" i="off">
        <a:fontRef idx="minor">
          <a:srgbClr val="F2F2F2"/>
        </a:fontRef>
        <a:srgbClr val="F2F2F2"/>
      </a:tcTxStyle>
      <a:tcStyle>
        <a:tcBdr>
          <a:left>
            <a:ln w="12700" cap="flat">
              <a:solidFill>
                <a:srgbClr val="F2F2F2"/>
              </a:solidFill>
              <a:prstDash val="solid"/>
              <a:round/>
            </a:ln>
          </a:left>
          <a:right>
            <a:ln w="12700" cap="flat">
              <a:solidFill>
                <a:srgbClr val="F2F2F2"/>
              </a:solidFill>
              <a:prstDash val="solid"/>
              <a:round/>
            </a:ln>
          </a:right>
          <a:top>
            <a:ln w="12700" cap="flat">
              <a:solidFill>
                <a:srgbClr val="F2F2F2"/>
              </a:solidFill>
              <a:prstDash val="solid"/>
              <a:round/>
            </a:ln>
          </a:top>
          <a:bottom>
            <a:ln w="38100" cap="flat">
              <a:solidFill>
                <a:srgbClr val="F2F2F2"/>
              </a:solidFill>
              <a:prstDash val="solid"/>
              <a:round/>
            </a:ln>
          </a:bottom>
          <a:insideH>
            <a:ln w="12700" cap="flat">
              <a:solidFill>
                <a:srgbClr val="F2F2F2"/>
              </a:solidFill>
              <a:prstDash val="solid"/>
              <a:round/>
            </a:ln>
          </a:insideH>
          <a:insideV>
            <a:ln w="12700" cap="flat">
              <a:solidFill>
                <a:srgbClr val="F2F2F2"/>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362" autoAdjust="0"/>
  </p:normalViewPr>
  <p:slideViewPr>
    <p:cSldViewPr snapToGrid="0">
      <p:cViewPr varScale="1">
        <p:scale>
          <a:sx n="157" d="100"/>
          <a:sy n="157" d="100"/>
        </p:scale>
        <p:origin x="4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Shape 96"/>
          <p:cNvSpPr>
            <a:spLocks noGrp="1" noRot="1" noChangeAspect="1"/>
          </p:cNvSpPr>
          <p:nvPr>
            <p:ph type="sldImg"/>
          </p:nvPr>
        </p:nvSpPr>
        <p:spPr>
          <a:xfrm>
            <a:off x="1143000" y="685800"/>
            <a:ext cx="4572000" cy="3429000"/>
          </a:xfrm>
          <a:prstGeom prst="rect">
            <a:avLst/>
          </a:prstGeom>
        </p:spPr>
        <p:txBody>
          <a:bodyPr/>
          <a:lstStyle/>
          <a:p>
            <a:endParaRPr/>
          </a:p>
        </p:txBody>
      </p:sp>
      <p:sp>
        <p:nvSpPr>
          <p:cNvPr id="97" name="Shape 9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38660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846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xfrm>
            <a:off x="8463946" y="6221731"/>
            <a:ext cx="273654" cy="269239"/>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bg>
      <p:bgPr>
        <a:solidFill>
          <a:srgbClr val="FFFFFF"/>
        </a:solidFill>
        <a:effectLst/>
      </p:bgPr>
    </p:bg>
    <p:spTree>
      <p:nvGrpSpPr>
        <p:cNvPr id="1" name=""/>
        <p:cNvGrpSpPr/>
        <p:nvPr/>
      </p:nvGrpSpPr>
      <p:grpSpPr>
        <a:xfrm>
          <a:off x="0" y="0"/>
          <a:ext cx="0" cy="0"/>
          <a:chOff x="0" y="0"/>
          <a:chExt cx="0" cy="0"/>
        </a:xfrm>
      </p:grpSpPr>
      <p:sp>
        <p:nvSpPr>
          <p:cNvPr id="9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8" name="标题文本"/>
          <p:cNvSpPr txBox="1">
            <a:spLocks noGrp="1"/>
          </p:cNvSpPr>
          <p:nvPr>
            <p:ph type="title"/>
          </p:nvPr>
        </p:nvSpPr>
        <p:spPr>
          <a:prstGeom prst="rect">
            <a:avLst/>
          </a:prstGeom>
        </p:spPr>
        <p:txBody>
          <a:bodyPr/>
          <a:lstStyle/>
          <a:p>
            <a:r>
              <a:t>标题文本</a:t>
            </a:r>
          </a:p>
        </p:txBody>
      </p:sp>
      <p:sp>
        <p:nvSpPr>
          <p:cNvPr id="1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7"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28" name="正文级别 1…"/>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2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6" name="标题文本"/>
          <p:cNvSpPr txBox="1">
            <a:spLocks noGrp="1"/>
          </p:cNvSpPr>
          <p:nvPr>
            <p:ph type="title"/>
          </p:nvPr>
        </p:nvSpPr>
        <p:spPr>
          <a:prstGeom prst="rect">
            <a:avLst/>
          </a:prstGeom>
        </p:spPr>
        <p:txBody>
          <a:bodyPr/>
          <a:lstStyle/>
          <a:p>
            <a:r>
              <a:t>标题文本</a:t>
            </a:r>
          </a:p>
        </p:txBody>
      </p:sp>
      <p:sp>
        <p:nvSpPr>
          <p:cNvPr id="37"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5"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6" name="正文级别 1…"/>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7" name="文本占位符 4"/>
          <p:cNvSpPr>
            <a:spLocks noGrp="1"/>
          </p:cNvSpPr>
          <p:nvPr>
            <p:ph type="body" sz="quarter" idx="21"/>
          </p:nvPr>
        </p:nvSpPr>
        <p:spPr>
          <a:xfrm>
            <a:off x="6172200" y="1681163"/>
            <a:ext cx="5183188" cy="823914"/>
          </a:xfrm>
          <a:prstGeom prst="rect">
            <a:avLst/>
          </a:prstGeom>
        </p:spPr>
        <p:txBody>
          <a:bodyPr anchor="b"/>
          <a:lstStyle/>
          <a:p>
            <a:endParaRP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5" name="标题文本"/>
          <p:cNvSpPr txBox="1">
            <a:spLocks noGrp="1"/>
          </p:cNvSpPr>
          <p:nvPr>
            <p:ph type="title"/>
          </p:nvPr>
        </p:nvSpPr>
        <p:spPr>
          <a:prstGeom prst="rect">
            <a:avLst/>
          </a:prstGeom>
        </p:spPr>
        <p:txBody>
          <a:bodyPr/>
          <a:lstStyle/>
          <a:p>
            <a:r>
              <a:t>标题文本</a:t>
            </a: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solidFill>
          <a:srgbClr val="FFFFFF"/>
        </a:solidFill>
        <a:effectLst/>
      </p:bgPr>
    </p:bg>
    <p:spTree>
      <p:nvGrpSpPr>
        <p:cNvPr id="1" name=""/>
        <p:cNvGrpSpPr/>
        <p:nvPr/>
      </p:nvGrpSpPr>
      <p:grpSpPr>
        <a:xfrm>
          <a:off x="0" y="0"/>
          <a:ext cx="0" cy="0"/>
          <a:chOff x="0" y="0"/>
          <a:chExt cx="0" cy="0"/>
        </a:xfrm>
      </p:grpSpPr>
      <p:sp>
        <p:nvSpPr>
          <p:cNvPr id="6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0" name="标题文本"/>
          <p:cNvSpPr txBox="1">
            <a:spLocks noGrp="1"/>
          </p:cNvSpPr>
          <p:nvPr>
            <p:ph type="title"/>
          </p:nvPr>
        </p:nvSpPr>
        <p:spPr>
          <a:xfrm>
            <a:off x="839787" y="457200"/>
            <a:ext cx="3932240" cy="1600200"/>
          </a:xfrm>
          <a:prstGeom prst="rect">
            <a:avLst/>
          </a:prstGeom>
        </p:spPr>
        <p:txBody>
          <a:bodyPr anchor="b"/>
          <a:lstStyle>
            <a:lvl1pPr>
              <a:defRPr sz="3200"/>
            </a:lvl1pPr>
          </a:lstStyle>
          <a:p>
            <a:r>
              <a:t>标题文本</a:t>
            </a:r>
          </a:p>
        </p:txBody>
      </p:sp>
      <p:sp>
        <p:nvSpPr>
          <p:cNvPr id="71" name="正文级别 1…"/>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2" name="文本占位符 3"/>
          <p:cNvSpPr>
            <a:spLocks noGrp="1"/>
          </p:cNvSpPr>
          <p:nvPr>
            <p:ph type="body" sz="quarter" idx="21"/>
          </p:nvPr>
        </p:nvSpPr>
        <p:spPr>
          <a:xfrm>
            <a:off x="839787" y="2057400"/>
            <a:ext cx="3932238" cy="3811588"/>
          </a:xfrm>
          <a:prstGeom prst="rect">
            <a:avLst/>
          </a:prstGeom>
        </p:spPr>
        <p:txBody>
          <a:bodyPr/>
          <a:lstStyle/>
          <a:p>
            <a:endParaRPr/>
          </a:p>
        </p:txBody>
      </p:sp>
      <p:sp>
        <p:nvSpPr>
          <p:cNvPr id="7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0" name="标题文本"/>
          <p:cNvSpPr txBox="1">
            <a:spLocks noGrp="1"/>
          </p:cNvSpPr>
          <p:nvPr>
            <p:ph type="title"/>
          </p:nvPr>
        </p:nvSpPr>
        <p:spPr>
          <a:xfrm>
            <a:off x="839787" y="457200"/>
            <a:ext cx="3932240" cy="1600200"/>
          </a:xfrm>
          <a:prstGeom prst="rect">
            <a:avLst/>
          </a:prstGeom>
        </p:spPr>
        <p:txBody>
          <a:bodyPr anchor="b"/>
          <a:lstStyle>
            <a:lvl1pPr>
              <a:defRPr sz="3200"/>
            </a:lvl1pPr>
          </a:lstStyle>
          <a:p>
            <a:r>
              <a:t>标题文本</a:t>
            </a:r>
          </a:p>
        </p:txBody>
      </p:sp>
      <p:sp>
        <p:nvSpPr>
          <p:cNvPr id="81" name="图片占位符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82" name="正文级别 1…"/>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52000"/>
          </a:srgbClr>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610600" y="6356350"/>
            <a:ext cx="358411" cy="370838"/>
          </a:xfrm>
          <a:prstGeom prst="rect">
            <a:avLst/>
          </a:prstGeom>
          <a:ln w="12700">
            <a:miter lim="400000"/>
          </a:ln>
        </p:spPr>
        <p:txBody>
          <a:bodyPr wrap="none" lIns="45718" tIns="45718" rIns="45718" bIns="45718">
            <a:spAutoFit/>
          </a:bodyPr>
          <a:lstStyle>
            <a:lvl1pPr>
              <a:defRPr>
                <a:latin typeface="+mj-lt"/>
                <a:ea typeface="+mj-ea"/>
                <a:cs typeface="+mj-cs"/>
                <a:sym typeface="等线"/>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等线"/>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0.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9.png"/><Relationship Id="rId7" Type="http://schemas.openxmlformats.org/officeDocument/2006/relationships/oleObject" Target="../embeddings/oleObject2.bin"/><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oleObject" Target="../embeddings/oleObject1.bin"/><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图片 5" descr="图片 5"/>
          <p:cNvPicPr>
            <a:picLocks noChangeAspect="1"/>
          </p:cNvPicPr>
          <p:nvPr/>
        </p:nvPicPr>
        <p:blipFill>
          <a:blip r:embed="rId2"/>
          <a:stretch>
            <a:fillRect/>
          </a:stretch>
        </p:blipFill>
        <p:spPr>
          <a:xfrm>
            <a:off x="0" y="0"/>
            <a:ext cx="12192000" cy="1943100"/>
          </a:xfrm>
          <a:prstGeom prst="rect">
            <a:avLst/>
          </a:prstGeom>
          <a:ln w="12700">
            <a:miter lim="400000"/>
          </a:ln>
        </p:spPr>
      </p:pic>
      <p:sp>
        <p:nvSpPr>
          <p:cNvPr id="102" name="文本框 4"/>
          <p:cNvSpPr txBox="1"/>
          <p:nvPr/>
        </p:nvSpPr>
        <p:spPr>
          <a:xfrm>
            <a:off x="613409" y="2005329"/>
            <a:ext cx="11362691" cy="1729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FFFF">
                    <a:alpha val="95000"/>
                  </a:srgbClr>
                </a:solidFill>
                <a:latin typeface="思源黑体 CN Light"/>
                <a:ea typeface="思源黑体 CN Light"/>
                <a:cs typeface="思源黑体 CN Light"/>
                <a:sym typeface="思源黑体 CN Light"/>
              </a:defRPr>
            </a:lvl1pPr>
          </a:lstStyle>
          <a:p>
            <a:r>
              <a:rPr dirty="0"/>
              <a:t>DD-Net: Dynamic Network Architecture for Optimized Curve Segmentation and Reduce Computational Redundancy</a:t>
            </a:r>
          </a:p>
        </p:txBody>
      </p:sp>
      <p:sp>
        <p:nvSpPr>
          <p:cNvPr id="103" name="直接连接符 6"/>
          <p:cNvSpPr/>
          <p:nvPr/>
        </p:nvSpPr>
        <p:spPr>
          <a:xfrm>
            <a:off x="695325" y="563896"/>
            <a:ext cx="546368" cy="2"/>
          </a:xfrm>
          <a:prstGeom prst="line">
            <a:avLst/>
          </a:prstGeom>
          <a:ln w="38100">
            <a:solidFill>
              <a:srgbClr val="FFFFFF"/>
            </a:solidFill>
            <a:miter/>
          </a:ln>
        </p:spPr>
        <p:txBody>
          <a:bodyPr lIns="45718" tIns="45718" rIns="45718" bIns="45718"/>
          <a:lstStyle/>
          <a:p>
            <a:endParaRPr/>
          </a:p>
        </p:txBody>
      </p:sp>
      <p:sp>
        <p:nvSpPr>
          <p:cNvPr id="104" name="直接连接符 8"/>
          <p:cNvSpPr/>
          <p:nvPr/>
        </p:nvSpPr>
        <p:spPr>
          <a:xfrm>
            <a:off x="695325" y="661867"/>
            <a:ext cx="546368" cy="2"/>
          </a:xfrm>
          <a:prstGeom prst="line">
            <a:avLst/>
          </a:prstGeom>
          <a:ln w="38100">
            <a:solidFill>
              <a:srgbClr val="FFFFFF"/>
            </a:solidFill>
            <a:miter/>
          </a:ln>
        </p:spPr>
        <p:txBody>
          <a:bodyPr lIns="45718" tIns="45718" rIns="45718" bIns="45718"/>
          <a:lstStyle/>
          <a:p>
            <a:endParaRPr/>
          </a:p>
        </p:txBody>
      </p:sp>
      <p:sp>
        <p:nvSpPr>
          <p:cNvPr id="105" name="直接连接符 9"/>
          <p:cNvSpPr/>
          <p:nvPr/>
        </p:nvSpPr>
        <p:spPr>
          <a:xfrm>
            <a:off x="695325" y="759838"/>
            <a:ext cx="546368" cy="2"/>
          </a:xfrm>
          <a:prstGeom prst="line">
            <a:avLst/>
          </a:prstGeom>
          <a:ln w="38100">
            <a:solidFill>
              <a:srgbClr val="FFFFFF"/>
            </a:solidFill>
            <a:miter/>
          </a:ln>
        </p:spPr>
        <p:txBody>
          <a:bodyPr lIns="45718" tIns="45718" rIns="45718" bIns="45718"/>
          <a:lstStyle/>
          <a:p>
            <a:endParaRPr/>
          </a:p>
        </p:txBody>
      </p:sp>
      <p:sp>
        <p:nvSpPr>
          <p:cNvPr id="106" name="矩形 15"/>
          <p:cNvSpPr/>
          <p:nvPr/>
        </p:nvSpPr>
        <p:spPr>
          <a:xfrm rot="16200000">
            <a:off x="10610039" y="3755361"/>
            <a:ext cx="162188" cy="3001737"/>
          </a:xfrm>
          <a:prstGeom prst="rect">
            <a:avLst/>
          </a:prstGeom>
          <a:solidFill>
            <a:srgbClr val="FFFFFF"/>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pic>
        <p:nvPicPr>
          <p:cNvPr id="107" name="图片 3" descr="图片 3"/>
          <p:cNvPicPr>
            <a:picLocks noChangeAspect="1"/>
          </p:cNvPicPr>
          <p:nvPr/>
        </p:nvPicPr>
        <p:blipFill>
          <a:blip r:embed="rId3"/>
          <a:stretch>
            <a:fillRect/>
          </a:stretch>
        </p:blipFill>
        <p:spPr>
          <a:xfrm>
            <a:off x="10691493" y="0"/>
            <a:ext cx="1500507" cy="1393190"/>
          </a:xfrm>
          <a:prstGeom prst="rect">
            <a:avLst/>
          </a:prstGeom>
          <a:ln w="12700">
            <a:miter lim="400000"/>
          </a:ln>
        </p:spPr>
      </p:pic>
      <p:pic>
        <p:nvPicPr>
          <p:cNvPr id="4" name="图片 3">
            <a:extLst>
              <a:ext uri="{FF2B5EF4-FFF2-40B4-BE49-F238E27FC236}">
                <a16:creationId xmlns:a16="http://schemas.microsoft.com/office/drawing/2014/main" id="{6F561F66-EDC9-73DE-84B7-97E49943B0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5781" y="2005329"/>
            <a:ext cx="9381070" cy="4454722"/>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图片 1" descr="图片 1"/>
          <p:cNvPicPr>
            <a:picLocks noChangeAspect="1"/>
          </p:cNvPicPr>
          <p:nvPr/>
        </p:nvPicPr>
        <p:blipFill>
          <a:blip r:embed="rId2"/>
          <a:stretch>
            <a:fillRect/>
          </a:stretch>
        </p:blipFill>
        <p:spPr>
          <a:xfrm>
            <a:off x="1723939" y="774993"/>
            <a:ext cx="8251333" cy="6083007"/>
          </a:xfrm>
          <a:prstGeom prst="rect">
            <a:avLst/>
          </a:prstGeom>
          <a:ln w="12700">
            <a:miter lim="400000"/>
          </a:ln>
        </p:spPr>
      </p:pic>
      <p:grpSp>
        <p:nvGrpSpPr>
          <p:cNvPr id="229" name="组合 8"/>
          <p:cNvGrpSpPr/>
          <p:nvPr/>
        </p:nvGrpSpPr>
        <p:grpSpPr>
          <a:xfrm>
            <a:off x="63499" y="-1"/>
            <a:ext cx="7402833" cy="1183639"/>
            <a:chOff x="0" y="0"/>
            <a:chExt cx="7402832" cy="1183638"/>
          </a:xfrm>
        </p:grpSpPr>
        <p:sp>
          <p:nvSpPr>
            <p:cNvPr id="226" name="文本框 9"/>
            <p:cNvSpPr txBox="1"/>
            <p:nvPr/>
          </p:nvSpPr>
          <p:spPr>
            <a:xfrm>
              <a:off x="274954" y="0"/>
              <a:ext cx="1170943" cy="1183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03</a:t>
              </a:r>
            </a:p>
          </p:txBody>
        </p:sp>
        <p:sp>
          <p:nvSpPr>
            <p:cNvPr id="227" name="矩形 10"/>
            <p:cNvSpPr/>
            <p:nvPr/>
          </p:nvSpPr>
          <p:spPr>
            <a:xfrm>
              <a:off x="0" y="685165"/>
              <a:ext cx="849631"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28" name="文本框 11"/>
            <p:cNvSpPr txBox="1"/>
            <p:nvPr/>
          </p:nvSpPr>
          <p:spPr>
            <a:xfrm>
              <a:off x="1398270" y="544194"/>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Experimental Results</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 name="组合 8"/>
          <p:cNvGrpSpPr/>
          <p:nvPr/>
        </p:nvGrpSpPr>
        <p:grpSpPr>
          <a:xfrm>
            <a:off x="63499" y="-52071"/>
            <a:ext cx="7402833" cy="1183639"/>
            <a:chOff x="0" y="0"/>
            <a:chExt cx="7402832" cy="1183638"/>
          </a:xfrm>
        </p:grpSpPr>
        <p:sp>
          <p:nvSpPr>
            <p:cNvPr id="232" name="文本框 9"/>
            <p:cNvSpPr txBox="1"/>
            <p:nvPr/>
          </p:nvSpPr>
          <p:spPr>
            <a:xfrm>
              <a:off x="274954" y="0"/>
              <a:ext cx="1170943" cy="1183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03</a:t>
              </a:r>
            </a:p>
          </p:txBody>
        </p:sp>
        <p:sp>
          <p:nvSpPr>
            <p:cNvPr id="233" name="矩形 10"/>
            <p:cNvSpPr/>
            <p:nvPr/>
          </p:nvSpPr>
          <p:spPr>
            <a:xfrm>
              <a:off x="0" y="685165"/>
              <a:ext cx="849631"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34" name="文本框 11"/>
            <p:cNvSpPr txBox="1"/>
            <p:nvPr/>
          </p:nvSpPr>
          <p:spPr>
            <a:xfrm>
              <a:off x="1398270" y="544194"/>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 Ablation Study</a:t>
              </a:r>
            </a:p>
          </p:txBody>
        </p:sp>
      </p:grpSp>
      <p:pic>
        <p:nvPicPr>
          <p:cNvPr id="237" name="图片 2" descr="图片 2"/>
          <p:cNvPicPr>
            <a:picLocks noChangeAspect="1"/>
          </p:cNvPicPr>
          <p:nvPr/>
        </p:nvPicPr>
        <p:blipFill>
          <a:blip r:embed="rId3"/>
          <a:stretch>
            <a:fillRect/>
          </a:stretch>
        </p:blipFill>
        <p:spPr>
          <a:xfrm>
            <a:off x="6096000" y="3350559"/>
            <a:ext cx="5637734" cy="2247900"/>
          </a:xfrm>
          <a:prstGeom prst="rect">
            <a:avLst/>
          </a:prstGeom>
          <a:ln w="12700">
            <a:miter lim="400000"/>
          </a:ln>
        </p:spPr>
      </p:pic>
      <p:pic>
        <p:nvPicPr>
          <p:cNvPr id="238" name="图片 3" descr="图片 3"/>
          <p:cNvPicPr>
            <a:picLocks noChangeAspect="1"/>
          </p:cNvPicPr>
          <p:nvPr/>
        </p:nvPicPr>
        <p:blipFill>
          <a:blip r:embed="rId4"/>
          <a:stretch>
            <a:fillRect/>
          </a:stretch>
        </p:blipFill>
        <p:spPr>
          <a:xfrm>
            <a:off x="6190784" y="938360"/>
            <a:ext cx="5400675" cy="2362201"/>
          </a:xfrm>
          <a:prstGeom prst="rect">
            <a:avLst/>
          </a:prstGeom>
          <a:ln w="12700">
            <a:miter lim="400000"/>
          </a:ln>
        </p:spPr>
      </p:pic>
      <p:pic>
        <p:nvPicPr>
          <p:cNvPr id="239" name="图片 6" descr="图片 6"/>
          <p:cNvPicPr>
            <a:picLocks noChangeAspect="1"/>
          </p:cNvPicPr>
          <p:nvPr/>
        </p:nvPicPr>
        <p:blipFill>
          <a:blip r:embed="rId5"/>
          <a:stretch>
            <a:fillRect/>
          </a:stretch>
        </p:blipFill>
        <p:spPr>
          <a:xfrm>
            <a:off x="8260" y="1598760"/>
            <a:ext cx="5800725" cy="2362201"/>
          </a:xfrm>
          <a:prstGeom prst="rect">
            <a:avLst/>
          </a:prstGeom>
          <a:ln w="12700">
            <a:miter lim="400000"/>
          </a:ln>
        </p:spPr>
      </p:pic>
      <p:sp>
        <p:nvSpPr>
          <p:cNvPr id="240" name="文本框 7"/>
          <p:cNvSpPr txBox="1"/>
          <p:nvPr/>
        </p:nvSpPr>
        <p:spPr>
          <a:xfrm>
            <a:off x="6414856" y="5838040"/>
            <a:ext cx="5687622"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600">
                <a:latin typeface="+mj-lt"/>
                <a:ea typeface="+mj-ea"/>
                <a:cs typeface="+mj-cs"/>
                <a:sym typeface="等线"/>
              </a:defRPr>
            </a:lvl1pPr>
          </a:lstStyle>
          <a:p>
            <a:r>
              <a:rPr b="1" dirty="0"/>
              <a:t>It can be observed that the introduction of DS improves the performance of U-Net on various metrics across different datasets.</a:t>
            </a:r>
          </a:p>
        </p:txBody>
      </p:sp>
      <p:grpSp>
        <p:nvGrpSpPr>
          <p:cNvPr id="7" name="组合 6">
            <a:extLst>
              <a:ext uri="{FF2B5EF4-FFF2-40B4-BE49-F238E27FC236}">
                <a16:creationId xmlns:a16="http://schemas.microsoft.com/office/drawing/2014/main" id="{2FBA6AE5-9A10-4027-47EA-E34B0634DA0C}"/>
              </a:ext>
            </a:extLst>
          </p:cNvPr>
          <p:cNvGrpSpPr/>
          <p:nvPr/>
        </p:nvGrpSpPr>
        <p:grpSpPr>
          <a:xfrm>
            <a:off x="173053" y="4061061"/>
            <a:ext cx="5902487" cy="2396358"/>
            <a:chOff x="140951" y="3485683"/>
            <a:chExt cx="5902487" cy="2396358"/>
          </a:xfrm>
        </p:grpSpPr>
        <p:pic>
          <p:nvPicPr>
            <p:cNvPr id="236" name="图片 1" descr="图片 1"/>
            <p:cNvPicPr>
              <a:picLocks noChangeAspect="1"/>
            </p:cNvPicPr>
            <p:nvPr/>
          </p:nvPicPr>
          <p:blipFill>
            <a:blip r:embed="rId6"/>
            <a:stretch>
              <a:fillRect/>
            </a:stretch>
          </p:blipFill>
          <p:spPr>
            <a:xfrm>
              <a:off x="739141" y="3485683"/>
              <a:ext cx="3724910" cy="920117"/>
            </a:xfrm>
            <a:prstGeom prst="rect">
              <a:avLst/>
            </a:prstGeom>
            <a:ln w="12700">
              <a:miter lim="400000"/>
            </a:ln>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1AC030D9-8FCC-9F07-3FCC-5C0B8B06BFAC}"/>
                    </a:ext>
                  </a:extLst>
                </p:cNvPr>
                <p:cNvSpPr txBox="1"/>
                <p:nvPr/>
              </p:nvSpPr>
              <p:spPr>
                <a:xfrm>
                  <a:off x="140951" y="4497046"/>
                  <a:ext cx="590248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kumimoji="0" lang="en-US" altLang="zh-CN" sz="1800" b="0" i="0" u="none" strike="noStrike" cap="none" spc="0" normalizeH="0" baseline="0" dirty="0">
                      <a:ln>
                        <a:noFill/>
                      </a:ln>
                      <a:solidFill>
                        <a:srgbClr val="000000"/>
                      </a:solidFill>
                      <a:effectLst/>
                      <a:uFillTx/>
                      <a:latin typeface="+mn-lt"/>
                      <a:ea typeface="+mn-ea"/>
                      <a:cs typeface="+mn-cs"/>
                      <a:sym typeface="Helvetica"/>
                    </a:rPr>
                    <a:t>where </a:t>
                  </a:r>
                  <a14:m>
                    <m:oMath xmlns:m="http://schemas.openxmlformats.org/officeDocument/2006/math">
                      <m:sSub>
                        <m:sSubPr>
                          <m:ctrlPr>
                            <a:rPr kumimoji="0" lang="en-US" altLang="zh-CN" sz="1800" b="0" i="1" u="none" strike="noStrike" cap="none" spc="0" normalizeH="0" baseline="0" dirty="0" smtClean="0">
                              <a:ln>
                                <a:noFill/>
                              </a:ln>
                              <a:solidFill>
                                <a:srgbClr val="000000"/>
                              </a:solidFill>
                              <a:effectLst/>
                              <a:uFillTx/>
                              <a:latin typeface="Cambria Math" panose="02040503050406030204" pitchFamily="18" charset="0"/>
                              <a:ea typeface="+mn-ea"/>
                              <a:cs typeface="+mn-cs"/>
                              <a:sym typeface="Helvetica"/>
                            </a:rPr>
                          </m:ctrlPr>
                        </m:sSubPr>
                        <m:e>
                          <m:r>
                            <a:rPr kumimoji="0" lang="en-US" altLang="zh-CN" sz="1800" b="0" i="1" u="none" strike="noStrike" cap="none" spc="0" normalizeH="0" baseline="0" dirty="0" smtClean="0">
                              <a:ln>
                                <a:noFill/>
                              </a:ln>
                              <a:solidFill>
                                <a:srgbClr val="000000"/>
                              </a:solidFill>
                              <a:effectLst/>
                              <a:uFillTx/>
                              <a:latin typeface="Cambria Math" panose="02040503050406030204" pitchFamily="18" charset="0"/>
                              <a:ea typeface="+mn-ea"/>
                              <a:cs typeface="+mn-cs"/>
                              <a:sym typeface="Helvetica"/>
                            </a:rPr>
                            <m:t>𝑥</m:t>
                          </m:r>
                        </m:e>
                        <m:sub>
                          <m:r>
                            <a:rPr kumimoji="0" lang="en-US" altLang="zh-CN" sz="1800" b="0" i="1" u="none" strike="noStrike" cap="none" spc="0" normalizeH="0" baseline="0" dirty="0" smtClean="0">
                              <a:ln>
                                <a:noFill/>
                              </a:ln>
                              <a:solidFill>
                                <a:srgbClr val="000000"/>
                              </a:solidFill>
                              <a:effectLst/>
                              <a:uFillTx/>
                              <a:latin typeface="Cambria Math" panose="02040503050406030204" pitchFamily="18" charset="0"/>
                              <a:ea typeface="+mn-ea"/>
                              <a:cs typeface="+mn-cs"/>
                              <a:sym typeface="Helvetica"/>
                            </a:rPr>
                            <m:t>𝑖</m:t>
                          </m:r>
                        </m:sub>
                      </m:sSub>
                    </m:oMath>
                  </a14:m>
                  <a:r>
                    <a:rPr kumimoji="0" lang="en-US" altLang="zh-CN" sz="1800" b="0" i="0" u="none" strike="noStrike" cap="none" spc="0" normalizeH="0" baseline="0" dirty="0">
                      <a:ln>
                        <a:noFill/>
                      </a:ln>
                      <a:solidFill>
                        <a:srgbClr val="000000"/>
                      </a:solidFill>
                      <a:effectLst/>
                      <a:uFillTx/>
                      <a:latin typeface="+mn-lt"/>
                      <a:ea typeface="+mn-ea"/>
                      <a:cs typeface="+mn-cs"/>
                      <a:sym typeface="Helvetica"/>
                    </a:rPr>
                    <a:t> represents the total number of nodes that are masked, </a:t>
                  </a:r>
                  <a14:m>
                    <m:oMath xmlns:m="http://schemas.openxmlformats.org/officeDocument/2006/math">
                      <m:r>
                        <a:rPr kumimoji="0" lang="en-US" altLang="zh-CN" sz="1800" b="0" i="1" u="none" strike="noStrike" cap="none" spc="0" normalizeH="0" baseline="0" dirty="0" smtClean="0">
                          <a:ln>
                            <a:noFill/>
                          </a:ln>
                          <a:solidFill>
                            <a:srgbClr val="000000"/>
                          </a:solidFill>
                          <a:effectLst/>
                          <a:uFillTx/>
                          <a:latin typeface="Cambria Math" panose="02040503050406030204" pitchFamily="18" charset="0"/>
                          <a:ea typeface="+mn-ea"/>
                          <a:cs typeface="+mn-cs"/>
                          <a:sym typeface="Helvetica"/>
                        </a:rPr>
                        <m:t>𝑁</m:t>
                      </m:r>
                    </m:oMath>
                  </a14:m>
                  <a:r>
                    <a:rPr kumimoji="0" lang="en-US" altLang="zh-CN" sz="1800" b="0" i="0" u="none" strike="noStrike" cap="none" spc="0" normalizeH="0" baseline="0" dirty="0">
                      <a:ln>
                        <a:noFill/>
                      </a:ln>
                      <a:solidFill>
                        <a:srgbClr val="000000"/>
                      </a:solidFill>
                      <a:effectLst/>
                      <a:uFillTx/>
                      <a:latin typeface="+mn-lt"/>
                      <a:ea typeface="+mn-ea"/>
                      <a:cs typeface="+mn-cs"/>
                      <a:sym typeface="Helvetica"/>
                    </a:rPr>
                    <a:t> represents the total number of model nodes in the masking layer when the masking is performed, and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𝑦</m:t>
                          </m:r>
                        </m:e>
                        <m:sub>
                          <m:r>
                            <a:rPr lang="en-US" altLang="zh-CN" i="1" dirty="0">
                              <a:latin typeface="Cambria Math" panose="02040503050406030204" pitchFamily="18" charset="0"/>
                            </a:rPr>
                            <m:t>𝑖</m:t>
                          </m:r>
                        </m:sub>
                      </m:sSub>
                    </m:oMath>
                  </a14:m>
                  <a:r>
                    <a:rPr lang="en-US" altLang="zh-CN" dirty="0"/>
                    <a:t> </a:t>
                  </a:r>
                  <a:r>
                    <a:rPr kumimoji="0" lang="en-US" altLang="zh-CN" sz="1800" b="0" i="0" u="none" strike="noStrike" cap="none" spc="0" normalizeH="0" baseline="0" dirty="0">
                      <a:ln>
                        <a:noFill/>
                      </a:ln>
                      <a:solidFill>
                        <a:srgbClr val="000000"/>
                      </a:solidFill>
                      <a:effectLst/>
                      <a:uFillTx/>
                      <a:latin typeface="+mn-lt"/>
                      <a:ea typeface="+mn-ea"/>
                      <a:cs typeface="+mn-cs"/>
                      <a:sym typeface="Helvetica"/>
                    </a:rPr>
                    <a:t>represents the number of times the dynamic masking is performed.</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mc:Choice>
          <mc:Fallback>
            <p:sp>
              <p:nvSpPr>
                <p:cNvPr id="2" name="文本框 1">
                  <a:extLst>
                    <a:ext uri="{FF2B5EF4-FFF2-40B4-BE49-F238E27FC236}">
                      <a16:creationId xmlns:a16="http://schemas.microsoft.com/office/drawing/2014/main" id="{1AC030D9-8FCC-9F07-3FCC-5C0B8B06BFAC}"/>
                    </a:ext>
                  </a:extLst>
                </p:cNvPr>
                <p:cNvSpPr txBox="1">
                  <a:spLocks noRot="1" noChangeAspect="1" noMove="1" noResize="1" noEditPoints="1" noAdjustHandles="1" noChangeArrowheads="1" noChangeShapeType="1" noTextEdit="1"/>
                </p:cNvSpPr>
                <p:nvPr/>
              </p:nvSpPr>
              <p:spPr>
                <a:xfrm>
                  <a:off x="140951" y="4497046"/>
                  <a:ext cx="5902487" cy="1384995"/>
                </a:xfrm>
                <a:prstGeom prst="rect">
                  <a:avLst/>
                </a:prstGeom>
                <a:blipFill>
                  <a:blip r:embed="rId7"/>
                  <a:stretch>
                    <a:fillRect l="-2374" t="-5727" r="-2064" b="-9692"/>
                  </a:stretch>
                </a:blipFill>
                <a:ln w="12700" cap="flat">
                  <a:noFill/>
                  <a:miter lim="400000"/>
                </a:ln>
                <a:effectLst/>
              </p:spPr>
              <p:txBody>
                <a:bodyPr/>
                <a:lstStyle/>
                <a:p>
                  <a:r>
                    <a:rPr lang="zh-CN" altLang="en-US">
                      <a:noFill/>
                    </a:rPr>
                    <a:t> </a:t>
                  </a:r>
                </a:p>
              </p:txBody>
            </p:sp>
          </mc:Fallback>
        </mc:AlternateContent>
      </p:grpSp>
      <p:cxnSp>
        <p:nvCxnSpPr>
          <p:cNvPr id="4" name="直接连接符 3">
            <a:extLst>
              <a:ext uri="{FF2B5EF4-FFF2-40B4-BE49-F238E27FC236}">
                <a16:creationId xmlns:a16="http://schemas.microsoft.com/office/drawing/2014/main" id="{0B699395-AF86-CCFF-FFF2-F18B66B224DE}"/>
              </a:ext>
            </a:extLst>
          </p:cNvPr>
          <p:cNvCxnSpPr/>
          <p:nvPr/>
        </p:nvCxnSpPr>
        <p:spPr>
          <a:xfrm>
            <a:off x="6111920" y="0"/>
            <a:ext cx="0" cy="6858000"/>
          </a:xfrm>
          <a:prstGeom prst="line">
            <a:avLst/>
          </a:prstGeom>
          <a:ln w="28575"/>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69B6593B-EA59-E569-F126-6B27338D2E5E}"/>
              </a:ext>
            </a:extLst>
          </p:cNvPr>
          <p:cNvSpPr txBox="1"/>
          <p:nvPr/>
        </p:nvSpPr>
        <p:spPr>
          <a:xfrm>
            <a:off x="6349364" y="541953"/>
            <a:ext cx="618019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t>Dynamic Structure </a:t>
            </a:r>
            <a:endParaRPr lang="zh-CN" altLang="en-US" b="1" dirty="0"/>
          </a:p>
        </p:txBody>
      </p:sp>
      <p:sp>
        <p:nvSpPr>
          <p:cNvPr id="8" name="文本框 7">
            <a:extLst>
              <a:ext uri="{FF2B5EF4-FFF2-40B4-BE49-F238E27FC236}">
                <a16:creationId xmlns:a16="http://schemas.microsoft.com/office/drawing/2014/main" id="{E3B1D398-AC71-5F4D-C0D9-4AE3E856448F}"/>
              </a:ext>
            </a:extLst>
          </p:cNvPr>
          <p:cNvSpPr txBox="1"/>
          <p:nvPr/>
        </p:nvSpPr>
        <p:spPr>
          <a:xfrm>
            <a:off x="234664" y="1321400"/>
            <a:ext cx="618019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t>Dynamic Masking </a:t>
            </a:r>
            <a:endParaRPr lang="zh-CN" altLang="en-US" b="1"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图片 4" descr="图片 4"/>
          <p:cNvPicPr>
            <a:picLocks noChangeAspect="1"/>
          </p:cNvPicPr>
          <p:nvPr/>
        </p:nvPicPr>
        <p:blipFill>
          <a:blip r:embed="rId2"/>
          <a:stretch>
            <a:fillRect/>
          </a:stretch>
        </p:blipFill>
        <p:spPr>
          <a:xfrm>
            <a:off x="0" y="1451926"/>
            <a:ext cx="5406394" cy="2242187"/>
          </a:xfrm>
          <a:prstGeom prst="rect">
            <a:avLst/>
          </a:prstGeom>
          <a:ln w="12700">
            <a:miter lim="400000"/>
          </a:ln>
        </p:spPr>
      </p:pic>
      <p:pic>
        <p:nvPicPr>
          <p:cNvPr id="244" name="图片 5" descr="图片 5"/>
          <p:cNvPicPr>
            <a:picLocks noChangeAspect="1"/>
          </p:cNvPicPr>
          <p:nvPr/>
        </p:nvPicPr>
        <p:blipFill>
          <a:blip r:embed="rId3"/>
          <a:stretch>
            <a:fillRect/>
          </a:stretch>
        </p:blipFill>
        <p:spPr>
          <a:xfrm>
            <a:off x="0" y="3636009"/>
            <a:ext cx="5455284" cy="2295527"/>
          </a:xfrm>
          <a:prstGeom prst="rect">
            <a:avLst/>
          </a:prstGeom>
          <a:ln w="12700">
            <a:miter lim="400000"/>
          </a:ln>
        </p:spPr>
      </p:pic>
      <p:sp>
        <p:nvSpPr>
          <p:cNvPr id="245" name="文本框 1"/>
          <p:cNvSpPr txBox="1"/>
          <p:nvPr/>
        </p:nvSpPr>
        <p:spPr>
          <a:xfrm>
            <a:off x="120648" y="5958207"/>
            <a:ext cx="11950703"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mj-lt"/>
                <a:ea typeface="+mj-ea"/>
                <a:cs typeface="+mj-cs"/>
                <a:sym typeface="等线"/>
              </a:defRPr>
            </a:lvl1pPr>
          </a:lstStyle>
          <a:p>
            <a:r>
              <a:rPr b="1" dirty="0"/>
              <a:t>The performance enhancement achieved by NCS sets the ability to generalize on different data. Certainly, we are interested in understanding the contribution of NCS to our DD-Net model. By comparing the performance of DD-Net with and without NCS, we can quantify the specific improvement brought about by this technique.</a:t>
            </a:r>
          </a:p>
        </p:txBody>
      </p:sp>
      <p:pic>
        <p:nvPicPr>
          <p:cNvPr id="246" name="图片 3" descr="图片 3"/>
          <p:cNvPicPr>
            <a:picLocks noChangeAspect="1"/>
          </p:cNvPicPr>
          <p:nvPr/>
        </p:nvPicPr>
        <p:blipFill>
          <a:blip r:embed="rId4"/>
          <a:stretch>
            <a:fillRect/>
          </a:stretch>
        </p:blipFill>
        <p:spPr>
          <a:xfrm>
            <a:off x="5315712" y="1516138"/>
            <a:ext cx="6876288" cy="2419082"/>
          </a:xfrm>
          <a:prstGeom prst="rect">
            <a:avLst/>
          </a:prstGeom>
          <a:ln w="12700">
            <a:miter lim="400000"/>
          </a:ln>
        </p:spPr>
      </p:pic>
      <p:sp>
        <p:nvSpPr>
          <p:cNvPr id="247" name="文本框 2"/>
          <p:cNvSpPr txBox="1"/>
          <p:nvPr/>
        </p:nvSpPr>
        <p:spPr>
          <a:xfrm>
            <a:off x="5455284" y="3935220"/>
            <a:ext cx="6797040"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600">
                <a:latin typeface="+mj-lt"/>
                <a:ea typeface="+mj-ea"/>
                <a:cs typeface="+mj-cs"/>
                <a:sym typeface="等线"/>
              </a:defRPr>
            </a:lvl1pPr>
          </a:lstStyle>
          <a:p>
            <a:r>
              <a:rPr b="1" dirty="0"/>
              <a:t>Non-curve suppression serves as a valuable aid in suppressing erroneous foreground information. </a:t>
            </a:r>
            <a:r>
              <a:rPr lang="en-US" b="1" dirty="0"/>
              <a:t>Where </a:t>
            </a:r>
            <a:r>
              <a:rPr lang="en-US" b="1" dirty="0">
                <a:solidFill>
                  <a:srgbClr val="FF0000"/>
                </a:solidFill>
              </a:rPr>
              <a:t>red</a:t>
            </a:r>
            <a:r>
              <a:rPr lang="en-US" b="1" dirty="0"/>
              <a:t> represents </a:t>
            </a:r>
            <a:r>
              <a:rPr lang="en-US" b="1" dirty="0">
                <a:solidFill>
                  <a:srgbClr val="FF0000"/>
                </a:solidFill>
              </a:rPr>
              <a:t>a false positive foreground pixel</a:t>
            </a:r>
            <a:r>
              <a:rPr lang="en-US" b="1" dirty="0"/>
              <a:t>, while </a:t>
            </a:r>
            <a:r>
              <a:rPr lang="en-US" b="1" dirty="0">
                <a:solidFill>
                  <a:schemeClr val="accent6"/>
                </a:solidFill>
              </a:rPr>
              <a:t>green</a:t>
            </a:r>
            <a:r>
              <a:rPr lang="en-US" b="1" dirty="0"/>
              <a:t> represents </a:t>
            </a:r>
            <a:r>
              <a:rPr lang="en-US" b="1" dirty="0">
                <a:solidFill>
                  <a:schemeClr val="accent6"/>
                </a:solidFill>
              </a:rPr>
              <a:t>a missing foreground pixel.</a:t>
            </a:r>
            <a:endParaRPr b="1" dirty="0">
              <a:solidFill>
                <a:schemeClr val="accent6"/>
              </a:solidFill>
            </a:endParaRPr>
          </a:p>
        </p:txBody>
      </p:sp>
      <p:grpSp>
        <p:nvGrpSpPr>
          <p:cNvPr id="251" name="组合 8"/>
          <p:cNvGrpSpPr/>
          <p:nvPr/>
        </p:nvGrpSpPr>
        <p:grpSpPr>
          <a:xfrm>
            <a:off x="63499" y="-52071"/>
            <a:ext cx="7402833" cy="1183639"/>
            <a:chOff x="0" y="0"/>
            <a:chExt cx="7402832" cy="1183638"/>
          </a:xfrm>
        </p:grpSpPr>
        <p:sp>
          <p:nvSpPr>
            <p:cNvPr id="248" name="文本框 9"/>
            <p:cNvSpPr txBox="1"/>
            <p:nvPr/>
          </p:nvSpPr>
          <p:spPr>
            <a:xfrm>
              <a:off x="274954" y="0"/>
              <a:ext cx="1170943" cy="1183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03</a:t>
              </a:r>
            </a:p>
          </p:txBody>
        </p:sp>
        <p:sp>
          <p:nvSpPr>
            <p:cNvPr id="249" name="矩形 10"/>
            <p:cNvSpPr/>
            <p:nvPr/>
          </p:nvSpPr>
          <p:spPr>
            <a:xfrm>
              <a:off x="0" y="685165"/>
              <a:ext cx="849631"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50" name="文本框 11"/>
            <p:cNvSpPr txBox="1"/>
            <p:nvPr/>
          </p:nvSpPr>
          <p:spPr>
            <a:xfrm>
              <a:off x="1398270" y="544194"/>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 Ablation Study</a:t>
              </a:r>
            </a:p>
          </p:txBody>
        </p:sp>
      </p:grpSp>
      <p:sp>
        <p:nvSpPr>
          <p:cNvPr id="2" name="文本框 10">
            <a:extLst>
              <a:ext uri="{FF2B5EF4-FFF2-40B4-BE49-F238E27FC236}">
                <a16:creationId xmlns:a16="http://schemas.microsoft.com/office/drawing/2014/main" id="{1F8EEDC9-CDC6-D753-651F-E0459E731101}"/>
              </a:ext>
            </a:extLst>
          </p:cNvPr>
          <p:cNvSpPr txBox="1"/>
          <p:nvPr/>
        </p:nvSpPr>
        <p:spPr>
          <a:xfrm>
            <a:off x="224281" y="1093228"/>
            <a:ext cx="6004564"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rPr dirty="0"/>
              <a:t>Non-Curve Suppression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 name="组合 8"/>
          <p:cNvGrpSpPr/>
          <p:nvPr/>
        </p:nvGrpSpPr>
        <p:grpSpPr>
          <a:xfrm>
            <a:off x="63499" y="-52071"/>
            <a:ext cx="7402833" cy="1183639"/>
            <a:chOff x="0" y="0"/>
            <a:chExt cx="7402832" cy="1183638"/>
          </a:xfrm>
        </p:grpSpPr>
        <p:sp>
          <p:nvSpPr>
            <p:cNvPr id="254" name="文本框 9"/>
            <p:cNvSpPr txBox="1"/>
            <p:nvPr/>
          </p:nvSpPr>
          <p:spPr>
            <a:xfrm>
              <a:off x="274954" y="0"/>
              <a:ext cx="1170943" cy="1183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04</a:t>
              </a:r>
            </a:p>
          </p:txBody>
        </p:sp>
        <p:sp>
          <p:nvSpPr>
            <p:cNvPr id="255" name="矩形 10"/>
            <p:cNvSpPr/>
            <p:nvPr/>
          </p:nvSpPr>
          <p:spPr>
            <a:xfrm>
              <a:off x="0" y="685165"/>
              <a:ext cx="849631"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56" name="文本框 11"/>
            <p:cNvSpPr txBox="1"/>
            <p:nvPr/>
          </p:nvSpPr>
          <p:spPr>
            <a:xfrm>
              <a:off x="1398270" y="544194"/>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 Summarize</a:t>
              </a:r>
            </a:p>
          </p:txBody>
        </p:sp>
      </p:grpSp>
      <p:sp>
        <p:nvSpPr>
          <p:cNvPr id="258" name="文本框 1"/>
          <p:cNvSpPr txBox="1"/>
          <p:nvPr/>
        </p:nvSpPr>
        <p:spPr>
          <a:xfrm>
            <a:off x="112267" y="1479297"/>
            <a:ext cx="11881485" cy="4154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a:latin typeface="+mj-lt"/>
                <a:ea typeface="+mj-ea"/>
                <a:cs typeface="+mj-cs"/>
                <a:sym typeface="等线"/>
              </a:defRPr>
            </a:pPr>
            <a:r>
              <a:rPr sz="2400" b="1" dirty="0"/>
              <a:t>• We propose a dynamic structure based on trainable dynamic scaling parameters to scale global feature, selectively retaining interesting parts of the model and proportionally discarding irrelevant information. </a:t>
            </a:r>
          </a:p>
          <a:p>
            <a:pPr>
              <a:defRPr sz="1600">
                <a:latin typeface="+mj-lt"/>
                <a:ea typeface="+mj-ea"/>
                <a:cs typeface="+mj-cs"/>
                <a:sym typeface="等线"/>
              </a:defRPr>
            </a:pPr>
            <a:endParaRPr sz="2400" b="1" dirty="0"/>
          </a:p>
          <a:p>
            <a:pPr>
              <a:defRPr sz="1600">
                <a:latin typeface="+mj-lt"/>
                <a:ea typeface="+mj-ea"/>
                <a:cs typeface="+mj-cs"/>
                <a:sym typeface="等线"/>
              </a:defRPr>
            </a:pPr>
            <a:r>
              <a:rPr sz="2400" b="1" dirty="0"/>
              <a:t>• We propose a dynamic inference strategy designed to adaptively adjust computations based on varying spatial locations within image data. This method can adaptively reduce the amount of redundant calculations only through inference. </a:t>
            </a:r>
          </a:p>
          <a:p>
            <a:pPr>
              <a:defRPr sz="1600">
                <a:latin typeface="+mj-lt"/>
                <a:ea typeface="+mj-ea"/>
                <a:cs typeface="+mj-cs"/>
                <a:sym typeface="等线"/>
              </a:defRPr>
            </a:pPr>
            <a:endParaRPr sz="2400" b="1" dirty="0"/>
          </a:p>
          <a:p>
            <a:pPr>
              <a:defRPr sz="1600">
                <a:latin typeface="+mj-lt"/>
                <a:ea typeface="+mj-ea"/>
                <a:cs typeface="+mj-cs"/>
                <a:sym typeface="等线"/>
              </a:defRPr>
            </a:pPr>
            <a:r>
              <a:rPr sz="2400" b="1" dirty="0"/>
              <a:t>• We introduce a non-curve suppression mechanism to enhance the preservation of the global feature integrity of the data by supplementing background feature information.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矩形 1"/>
          <p:cNvSpPr/>
          <p:nvPr/>
        </p:nvSpPr>
        <p:spPr>
          <a:xfrm>
            <a:off x="0" y="956308"/>
            <a:ext cx="12192000" cy="5908435"/>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262" name="矩形 2"/>
          <p:cNvSpPr/>
          <p:nvPr/>
        </p:nvSpPr>
        <p:spPr>
          <a:xfrm rot="16200000">
            <a:off x="9952232" y="2714331"/>
            <a:ext cx="162186" cy="4317357"/>
          </a:xfrm>
          <a:prstGeom prst="rect">
            <a:avLst/>
          </a:prstGeom>
          <a:solidFill>
            <a:srgbClr val="FFFFFF"/>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263" name="直接连接符 6"/>
          <p:cNvSpPr/>
          <p:nvPr/>
        </p:nvSpPr>
        <p:spPr>
          <a:xfrm>
            <a:off x="695325" y="563896"/>
            <a:ext cx="546368" cy="2"/>
          </a:xfrm>
          <a:prstGeom prst="line">
            <a:avLst/>
          </a:prstGeom>
          <a:ln w="38100">
            <a:solidFill>
              <a:srgbClr val="FFFFFF"/>
            </a:solidFill>
            <a:miter/>
          </a:ln>
        </p:spPr>
        <p:txBody>
          <a:bodyPr lIns="45718" tIns="45718" rIns="45718" bIns="45718"/>
          <a:lstStyle/>
          <a:p>
            <a:endParaRPr/>
          </a:p>
        </p:txBody>
      </p:sp>
      <p:sp>
        <p:nvSpPr>
          <p:cNvPr id="264" name="直接连接符 8"/>
          <p:cNvSpPr/>
          <p:nvPr/>
        </p:nvSpPr>
        <p:spPr>
          <a:xfrm>
            <a:off x="695325" y="661867"/>
            <a:ext cx="546368" cy="2"/>
          </a:xfrm>
          <a:prstGeom prst="line">
            <a:avLst/>
          </a:prstGeom>
          <a:ln w="38100">
            <a:solidFill>
              <a:srgbClr val="FFFFFF"/>
            </a:solidFill>
            <a:miter/>
          </a:ln>
        </p:spPr>
        <p:txBody>
          <a:bodyPr lIns="45718" tIns="45718" rIns="45718" bIns="45718"/>
          <a:lstStyle/>
          <a:p>
            <a:endParaRPr/>
          </a:p>
        </p:txBody>
      </p:sp>
      <p:sp>
        <p:nvSpPr>
          <p:cNvPr id="265" name="直接连接符 9"/>
          <p:cNvSpPr/>
          <p:nvPr/>
        </p:nvSpPr>
        <p:spPr>
          <a:xfrm>
            <a:off x="695325" y="759838"/>
            <a:ext cx="546368" cy="2"/>
          </a:xfrm>
          <a:prstGeom prst="line">
            <a:avLst/>
          </a:prstGeom>
          <a:ln w="38100">
            <a:solidFill>
              <a:srgbClr val="FFFFFF"/>
            </a:solidFill>
            <a:miter/>
          </a:ln>
        </p:spPr>
        <p:txBody>
          <a:bodyPr lIns="45718" tIns="45718" rIns="45718" bIns="45718"/>
          <a:lstStyle/>
          <a:p>
            <a:endParaRPr/>
          </a:p>
        </p:txBody>
      </p:sp>
      <p:sp>
        <p:nvSpPr>
          <p:cNvPr id="266" name="矩形: 圆角 7"/>
          <p:cNvSpPr/>
          <p:nvPr/>
        </p:nvSpPr>
        <p:spPr>
          <a:xfrm>
            <a:off x="695325" y="4037965"/>
            <a:ext cx="2854962" cy="418467"/>
          </a:xfrm>
          <a:prstGeom prst="roundRect">
            <a:avLst>
              <a:gd name="adj" fmla="val 50000"/>
            </a:avLst>
          </a:prstGeom>
          <a:ln w="12700">
            <a:solidFill>
              <a:srgbClr val="D9D9D9"/>
            </a:solidFill>
            <a:miter/>
          </a:ln>
        </p:spPr>
        <p:txBody>
          <a:bodyPr lIns="0" tIns="0" rIns="0" bIns="0" anchor="ctr"/>
          <a:lstStyle/>
          <a:p>
            <a:pPr algn="ctr">
              <a:defRPr>
                <a:solidFill>
                  <a:srgbClr val="FFFFFF"/>
                </a:solidFill>
                <a:latin typeface="+mj-lt"/>
                <a:ea typeface="+mj-ea"/>
                <a:cs typeface="+mj-cs"/>
                <a:sym typeface="等线"/>
              </a:defRPr>
            </a:pPr>
            <a:endParaRPr/>
          </a:p>
        </p:txBody>
      </p:sp>
      <p:sp>
        <p:nvSpPr>
          <p:cNvPr id="267" name="矩形: 圆角 14"/>
          <p:cNvSpPr/>
          <p:nvPr/>
        </p:nvSpPr>
        <p:spPr>
          <a:xfrm>
            <a:off x="695562" y="3513609"/>
            <a:ext cx="2463512" cy="418572"/>
          </a:xfrm>
          <a:prstGeom prst="roundRect">
            <a:avLst>
              <a:gd name="adj" fmla="val 50000"/>
            </a:avLst>
          </a:prstGeom>
          <a:ln w="12700">
            <a:solidFill>
              <a:srgbClr val="D9D9D9"/>
            </a:solidFill>
            <a:miter/>
          </a:ln>
        </p:spPr>
        <p:txBody>
          <a:bodyPr lIns="0" tIns="0" rIns="0" bIns="0" anchor="ctr"/>
          <a:lstStyle/>
          <a:p>
            <a:pPr algn="ctr">
              <a:defRPr>
                <a:solidFill>
                  <a:srgbClr val="FFFFFF"/>
                </a:solidFill>
                <a:latin typeface="+mj-lt"/>
                <a:ea typeface="+mj-ea"/>
                <a:cs typeface="+mj-cs"/>
                <a:sym typeface="等线"/>
              </a:defRPr>
            </a:pPr>
            <a:endParaRPr/>
          </a:p>
        </p:txBody>
      </p:sp>
      <p:sp>
        <p:nvSpPr>
          <p:cNvPr id="268" name="矩形 15"/>
          <p:cNvSpPr/>
          <p:nvPr/>
        </p:nvSpPr>
        <p:spPr>
          <a:xfrm rot="16200000">
            <a:off x="10610039" y="3755361"/>
            <a:ext cx="162188" cy="3001737"/>
          </a:xfrm>
          <a:prstGeom prst="rect">
            <a:avLst/>
          </a:prstGeom>
          <a:solidFill>
            <a:srgbClr val="FFFFFF"/>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269" name="文本框 16"/>
          <p:cNvSpPr txBox="1"/>
          <p:nvPr/>
        </p:nvSpPr>
        <p:spPr>
          <a:xfrm>
            <a:off x="10396148" y="479159"/>
            <a:ext cx="1306787" cy="574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solidFill>
                  <a:srgbClr val="FFFFFF">
                    <a:alpha val="95000"/>
                  </a:srgbClr>
                </a:solidFill>
                <a:latin typeface="思源黑体 CN Light"/>
                <a:ea typeface="思源黑体 CN Light"/>
                <a:cs typeface="思源黑体 CN Light"/>
                <a:sym typeface="思源黑体 CN Light"/>
              </a:defRPr>
            </a:lvl1pPr>
          </a:lstStyle>
          <a:p>
            <a:r>
              <a:t>YOUR LOGO</a:t>
            </a:r>
          </a:p>
        </p:txBody>
      </p:sp>
      <p:sp>
        <p:nvSpPr>
          <p:cNvPr id="270" name="文本框 17"/>
          <p:cNvSpPr txBox="1"/>
          <p:nvPr/>
        </p:nvSpPr>
        <p:spPr>
          <a:xfrm>
            <a:off x="625294" y="2006793"/>
            <a:ext cx="8088163" cy="1361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7200">
                <a:solidFill>
                  <a:srgbClr val="FFFFFF">
                    <a:alpha val="95000"/>
                  </a:srgbClr>
                </a:solidFill>
                <a:latin typeface="思源黑体 CN Light"/>
                <a:ea typeface="思源黑体 CN Light"/>
                <a:cs typeface="思源黑体 CN Light"/>
                <a:sym typeface="思源黑体 CN Light"/>
              </a:defRPr>
            </a:lvl1pPr>
          </a:lstStyle>
          <a:p>
            <a:r>
              <a:t>THANK YOU！</a:t>
            </a:r>
          </a:p>
        </p:txBody>
      </p:sp>
      <p:pic>
        <p:nvPicPr>
          <p:cNvPr id="271" name="图片 13" descr="图片 13"/>
          <p:cNvPicPr>
            <a:picLocks noChangeAspect="1"/>
          </p:cNvPicPr>
          <p:nvPr/>
        </p:nvPicPr>
        <p:blipFill>
          <a:blip r:embed="rId2"/>
          <a:stretch>
            <a:fillRect/>
          </a:stretch>
        </p:blipFill>
        <p:spPr>
          <a:xfrm>
            <a:off x="11005818" y="0"/>
            <a:ext cx="1186182" cy="956312"/>
          </a:xfrm>
          <a:prstGeom prst="rect">
            <a:avLst/>
          </a:prstGeom>
          <a:ln w="12700">
            <a:miter lim="400000"/>
          </a:ln>
        </p:spPr>
      </p:pic>
      <p:sp>
        <p:nvSpPr>
          <p:cNvPr id="272" name="文本框 3"/>
          <p:cNvSpPr txBox="1"/>
          <p:nvPr/>
        </p:nvSpPr>
        <p:spPr>
          <a:xfrm>
            <a:off x="828674" y="4086225"/>
            <a:ext cx="3631567"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solidFill>
                  <a:srgbClr val="FFFFFF"/>
                </a:solidFill>
                <a:latin typeface="+mj-lt"/>
                <a:ea typeface="+mj-ea"/>
                <a:cs typeface="+mj-cs"/>
                <a:sym typeface="等线"/>
              </a:defRPr>
            </a:lvl1pPr>
          </a:lstStyle>
          <a:p>
            <a:r>
              <a:t>cyx529630@gmail.com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图片 2" descr="图片 2"/>
          <p:cNvPicPr>
            <a:picLocks noChangeAspect="1"/>
          </p:cNvPicPr>
          <p:nvPr/>
        </p:nvPicPr>
        <p:blipFill>
          <a:blip r:embed="rId2"/>
          <a:stretch>
            <a:fillRect/>
          </a:stretch>
        </p:blipFill>
        <p:spPr>
          <a:xfrm>
            <a:off x="0" y="0"/>
            <a:ext cx="4384431" cy="6858000"/>
          </a:xfrm>
          <a:prstGeom prst="rect">
            <a:avLst/>
          </a:prstGeom>
          <a:ln w="12700">
            <a:miter lim="400000"/>
          </a:ln>
        </p:spPr>
      </p:pic>
      <p:sp>
        <p:nvSpPr>
          <p:cNvPr id="110" name="矩形 3"/>
          <p:cNvSpPr/>
          <p:nvPr/>
        </p:nvSpPr>
        <p:spPr>
          <a:xfrm>
            <a:off x="3794759" y="0"/>
            <a:ext cx="589674" cy="6858000"/>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111" name="文本框 4"/>
          <p:cNvSpPr txBox="1"/>
          <p:nvPr/>
        </p:nvSpPr>
        <p:spPr>
          <a:xfrm>
            <a:off x="4951729" y="883286"/>
            <a:ext cx="5742942" cy="1183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7200">
                <a:solidFill>
                  <a:srgbClr val="D9D9D9">
                    <a:alpha val="95000"/>
                  </a:srgbClr>
                </a:solidFill>
                <a:latin typeface="思源黑体 CN Light"/>
                <a:ea typeface="思源黑体 CN Light"/>
                <a:cs typeface="思源黑体 CN Light"/>
                <a:sym typeface="思源黑体 CN Light"/>
              </a:defRPr>
            </a:lvl1pPr>
          </a:lstStyle>
          <a:p>
            <a:r>
              <a:t>Main content</a:t>
            </a:r>
          </a:p>
        </p:txBody>
      </p:sp>
      <p:sp>
        <p:nvSpPr>
          <p:cNvPr id="112" name="文本框 6"/>
          <p:cNvSpPr txBox="1"/>
          <p:nvPr/>
        </p:nvSpPr>
        <p:spPr>
          <a:xfrm>
            <a:off x="5455175" y="2171157"/>
            <a:ext cx="787077" cy="764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400">
                <a:solidFill>
                  <a:srgbClr val="333333"/>
                </a:solidFill>
                <a:latin typeface="思源黑体 CN Light"/>
                <a:ea typeface="思源黑体 CN Light"/>
                <a:cs typeface="思源黑体 CN Light"/>
                <a:sym typeface="思源黑体 CN Light"/>
              </a:defRPr>
            </a:lvl1pPr>
          </a:lstStyle>
          <a:p>
            <a:r>
              <a:t>01</a:t>
            </a:r>
          </a:p>
        </p:txBody>
      </p:sp>
      <p:sp>
        <p:nvSpPr>
          <p:cNvPr id="113" name="矩形 7"/>
          <p:cNvSpPr/>
          <p:nvPr/>
        </p:nvSpPr>
        <p:spPr>
          <a:xfrm>
            <a:off x="5409455" y="2668844"/>
            <a:ext cx="1080801" cy="154473"/>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114" name="文本框 9"/>
          <p:cNvSpPr txBox="1"/>
          <p:nvPr/>
        </p:nvSpPr>
        <p:spPr>
          <a:xfrm>
            <a:off x="5455175" y="3153985"/>
            <a:ext cx="787077" cy="764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400">
                <a:solidFill>
                  <a:srgbClr val="333333"/>
                </a:solidFill>
                <a:latin typeface="思源黑体 CN Light"/>
                <a:ea typeface="思源黑体 CN Light"/>
                <a:cs typeface="思源黑体 CN Light"/>
                <a:sym typeface="思源黑体 CN Light"/>
              </a:defRPr>
            </a:lvl1pPr>
          </a:lstStyle>
          <a:p>
            <a:r>
              <a:t>02</a:t>
            </a:r>
          </a:p>
        </p:txBody>
      </p:sp>
      <p:sp>
        <p:nvSpPr>
          <p:cNvPr id="115" name="矩形 10"/>
          <p:cNvSpPr/>
          <p:nvPr/>
        </p:nvSpPr>
        <p:spPr>
          <a:xfrm>
            <a:off x="5409455" y="3651672"/>
            <a:ext cx="1080801" cy="154473"/>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116" name="文本框 12"/>
          <p:cNvSpPr txBox="1"/>
          <p:nvPr/>
        </p:nvSpPr>
        <p:spPr>
          <a:xfrm>
            <a:off x="5455175" y="4206255"/>
            <a:ext cx="787077" cy="764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400">
                <a:solidFill>
                  <a:srgbClr val="333333"/>
                </a:solidFill>
                <a:latin typeface="思源黑体 CN Light"/>
                <a:ea typeface="思源黑体 CN Light"/>
                <a:cs typeface="思源黑体 CN Light"/>
                <a:sym typeface="思源黑体 CN Light"/>
              </a:defRPr>
            </a:lvl1pPr>
          </a:lstStyle>
          <a:p>
            <a:r>
              <a:t>03</a:t>
            </a:r>
          </a:p>
        </p:txBody>
      </p:sp>
      <p:sp>
        <p:nvSpPr>
          <p:cNvPr id="117" name="矩形 13"/>
          <p:cNvSpPr/>
          <p:nvPr/>
        </p:nvSpPr>
        <p:spPr>
          <a:xfrm>
            <a:off x="5409455" y="4703941"/>
            <a:ext cx="1080801" cy="154473"/>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118" name="文本框 15"/>
          <p:cNvSpPr txBox="1"/>
          <p:nvPr/>
        </p:nvSpPr>
        <p:spPr>
          <a:xfrm>
            <a:off x="5455175" y="5201631"/>
            <a:ext cx="787077" cy="764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4400">
                <a:solidFill>
                  <a:srgbClr val="333333"/>
                </a:solidFill>
                <a:latin typeface="思源黑体 CN Light"/>
                <a:ea typeface="思源黑体 CN Light"/>
                <a:cs typeface="思源黑体 CN Light"/>
                <a:sym typeface="思源黑体 CN Light"/>
              </a:defRPr>
            </a:lvl1pPr>
          </a:lstStyle>
          <a:p>
            <a:r>
              <a:t>04</a:t>
            </a:r>
          </a:p>
        </p:txBody>
      </p:sp>
      <p:sp>
        <p:nvSpPr>
          <p:cNvPr id="119" name="矩形 16"/>
          <p:cNvSpPr/>
          <p:nvPr/>
        </p:nvSpPr>
        <p:spPr>
          <a:xfrm>
            <a:off x="5409455" y="5699318"/>
            <a:ext cx="1080801" cy="154473"/>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sp>
        <p:nvSpPr>
          <p:cNvPr id="120" name="文本框 21"/>
          <p:cNvSpPr txBox="1"/>
          <p:nvPr/>
        </p:nvSpPr>
        <p:spPr>
          <a:xfrm>
            <a:off x="6695795" y="2495633"/>
            <a:ext cx="3862316"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b="1">
                <a:solidFill>
                  <a:srgbClr val="404040"/>
                </a:solidFill>
                <a:latin typeface="微软雅黑"/>
                <a:ea typeface="微软雅黑"/>
                <a:cs typeface="微软雅黑"/>
                <a:sym typeface="微软雅黑"/>
              </a:defRPr>
            </a:lvl1pPr>
          </a:lstStyle>
          <a:p>
            <a:r>
              <a:t>Background</a:t>
            </a:r>
          </a:p>
        </p:txBody>
      </p:sp>
      <p:sp>
        <p:nvSpPr>
          <p:cNvPr id="121" name="文本框 22"/>
          <p:cNvSpPr txBox="1"/>
          <p:nvPr/>
        </p:nvSpPr>
        <p:spPr>
          <a:xfrm>
            <a:off x="6696074" y="4497705"/>
            <a:ext cx="3218183"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b="1">
                <a:solidFill>
                  <a:srgbClr val="404040"/>
                </a:solidFill>
                <a:latin typeface="微软雅黑"/>
                <a:ea typeface="微软雅黑"/>
                <a:cs typeface="微软雅黑"/>
                <a:sym typeface="微软雅黑"/>
              </a:defRPr>
            </a:lvl1pPr>
          </a:lstStyle>
          <a:p>
            <a:r>
              <a:t>Experimental Results</a:t>
            </a:r>
          </a:p>
        </p:txBody>
      </p:sp>
      <p:sp>
        <p:nvSpPr>
          <p:cNvPr id="122" name="文本框 23"/>
          <p:cNvSpPr txBox="1"/>
          <p:nvPr/>
        </p:nvSpPr>
        <p:spPr>
          <a:xfrm>
            <a:off x="6695795" y="3496456"/>
            <a:ext cx="3862316"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b="1">
                <a:solidFill>
                  <a:srgbClr val="404040"/>
                </a:solidFill>
                <a:latin typeface="微软雅黑"/>
                <a:ea typeface="微软雅黑"/>
                <a:cs typeface="微软雅黑"/>
                <a:sym typeface="微软雅黑"/>
              </a:defRPr>
            </a:lvl1pPr>
          </a:lstStyle>
          <a:p>
            <a:r>
              <a:t>Proposed method</a:t>
            </a:r>
          </a:p>
        </p:txBody>
      </p:sp>
      <p:sp>
        <p:nvSpPr>
          <p:cNvPr id="123" name="文本框 24"/>
          <p:cNvSpPr txBox="1"/>
          <p:nvPr/>
        </p:nvSpPr>
        <p:spPr>
          <a:xfrm>
            <a:off x="6695795" y="5499002"/>
            <a:ext cx="3077278"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b="1">
                <a:solidFill>
                  <a:srgbClr val="404040"/>
                </a:solidFill>
                <a:latin typeface="微软雅黑"/>
                <a:ea typeface="微软雅黑"/>
                <a:cs typeface="微软雅黑"/>
                <a:sym typeface="微软雅黑"/>
              </a:defRPr>
            </a:lvl1pPr>
          </a:lstStyle>
          <a:p>
            <a:r>
              <a:t>Summarize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组合 20"/>
          <p:cNvGrpSpPr/>
          <p:nvPr/>
        </p:nvGrpSpPr>
        <p:grpSpPr>
          <a:xfrm>
            <a:off x="63499" y="-1"/>
            <a:ext cx="7402833" cy="1183639"/>
            <a:chOff x="0" y="0"/>
            <a:chExt cx="7402832" cy="1183638"/>
          </a:xfrm>
        </p:grpSpPr>
        <p:sp>
          <p:nvSpPr>
            <p:cNvPr id="127" name="文本框 2"/>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01</a:t>
              </a:r>
            </a:p>
          </p:txBody>
        </p:sp>
        <p:sp>
          <p:nvSpPr>
            <p:cNvPr id="128" name="矩形 3"/>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129" name="文本框 6"/>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rPr lang="en-US" dirty="0"/>
                <a:t>What is curve segmentation?</a:t>
              </a:r>
              <a:endParaRPr dirty="0"/>
            </a:p>
          </p:txBody>
        </p:sp>
      </p:grpSp>
      <p:pic>
        <p:nvPicPr>
          <p:cNvPr id="131" name="图片 7" descr="图片 7"/>
          <p:cNvPicPr>
            <a:picLocks noChangeAspect="1"/>
          </p:cNvPicPr>
          <p:nvPr/>
        </p:nvPicPr>
        <p:blipFill>
          <a:blip r:embed="rId2"/>
          <a:stretch>
            <a:fillRect/>
          </a:stretch>
        </p:blipFill>
        <p:spPr>
          <a:xfrm>
            <a:off x="27305" y="2595878"/>
            <a:ext cx="2174876" cy="1915797"/>
          </a:xfrm>
          <a:prstGeom prst="rect">
            <a:avLst/>
          </a:prstGeom>
          <a:ln w="12700">
            <a:miter lim="400000"/>
          </a:ln>
        </p:spPr>
      </p:pic>
      <p:pic>
        <p:nvPicPr>
          <p:cNvPr id="132" name="图片 8" descr="图片 8"/>
          <p:cNvPicPr>
            <a:picLocks noChangeAspect="1"/>
          </p:cNvPicPr>
          <p:nvPr/>
        </p:nvPicPr>
        <p:blipFill>
          <a:blip r:embed="rId3"/>
          <a:stretch>
            <a:fillRect/>
          </a:stretch>
        </p:blipFill>
        <p:spPr>
          <a:xfrm>
            <a:off x="27305" y="4959984"/>
            <a:ext cx="2174876" cy="1854837"/>
          </a:xfrm>
          <a:prstGeom prst="rect">
            <a:avLst/>
          </a:prstGeom>
          <a:ln w="12700">
            <a:miter lim="400000"/>
          </a:ln>
        </p:spPr>
      </p:pic>
      <p:sp>
        <p:nvSpPr>
          <p:cNvPr id="133" name="直接箭头连接符 9"/>
          <p:cNvSpPr/>
          <p:nvPr/>
        </p:nvSpPr>
        <p:spPr>
          <a:xfrm flipH="1">
            <a:off x="1019810" y="4552315"/>
            <a:ext cx="6352" cy="367032"/>
          </a:xfrm>
          <a:prstGeom prst="line">
            <a:avLst/>
          </a:prstGeom>
          <a:ln w="31750" cap="sq">
            <a:solidFill>
              <a:srgbClr val="000000"/>
            </a:solidFill>
            <a:tailEnd type="triangle"/>
          </a:ln>
        </p:spPr>
        <p:txBody>
          <a:bodyPr lIns="45718" tIns="45718" rIns="45718" bIns="45718"/>
          <a:lstStyle/>
          <a:p>
            <a:endParaRPr/>
          </a:p>
        </p:txBody>
      </p:sp>
      <p:pic>
        <p:nvPicPr>
          <p:cNvPr id="134" name="图片 10" descr="图片 10"/>
          <p:cNvPicPr>
            <a:picLocks noChangeAspect="1"/>
          </p:cNvPicPr>
          <p:nvPr/>
        </p:nvPicPr>
        <p:blipFill>
          <a:blip r:embed="rId4"/>
          <a:stretch>
            <a:fillRect/>
          </a:stretch>
        </p:blipFill>
        <p:spPr>
          <a:xfrm>
            <a:off x="3239770" y="2595878"/>
            <a:ext cx="2038352" cy="1916433"/>
          </a:xfrm>
          <a:prstGeom prst="rect">
            <a:avLst/>
          </a:prstGeom>
          <a:ln w="12700">
            <a:miter lim="400000"/>
          </a:ln>
        </p:spPr>
      </p:pic>
      <p:sp>
        <p:nvSpPr>
          <p:cNvPr id="135" name="直接箭头连接符 11"/>
          <p:cNvSpPr/>
          <p:nvPr/>
        </p:nvSpPr>
        <p:spPr>
          <a:xfrm flipH="1">
            <a:off x="4255770" y="4552315"/>
            <a:ext cx="6352" cy="367032"/>
          </a:xfrm>
          <a:prstGeom prst="line">
            <a:avLst/>
          </a:prstGeom>
          <a:ln w="31750" cap="sq">
            <a:solidFill>
              <a:srgbClr val="000000"/>
            </a:solidFill>
            <a:tailEnd type="triangle"/>
          </a:ln>
        </p:spPr>
        <p:txBody>
          <a:bodyPr lIns="45718" tIns="45718" rIns="45718" bIns="45718"/>
          <a:lstStyle/>
          <a:p>
            <a:endParaRPr/>
          </a:p>
        </p:txBody>
      </p:sp>
      <p:pic>
        <p:nvPicPr>
          <p:cNvPr id="136" name="图片 12" descr="图片 12"/>
          <p:cNvPicPr>
            <a:picLocks noChangeAspect="1"/>
          </p:cNvPicPr>
          <p:nvPr/>
        </p:nvPicPr>
        <p:blipFill>
          <a:blip r:embed="rId5"/>
          <a:stretch>
            <a:fillRect/>
          </a:stretch>
        </p:blipFill>
        <p:spPr>
          <a:xfrm>
            <a:off x="3239770" y="4959350"/>
            <a:ext cx="2038352" cy="1855472"/>
          </a:xfrm>
          <a:prstGeom prst="rect">
            <a:avLst/>
          </a:prstGeom>
          <a:ln w="12700">
            <a:miter lim="400000"/>
          </a:ln>
        </p:spPr>
      </p:pic>
      <p:pic>
        <p:nvPicPr>
          <p:cNvPr id="137" name="图片 13" descr="图片 13"/>
          <p:cNvPicPr>
            <a:picLocks noChangeAspect="1"/>
          </p:cNvPicPr>
          <p:nvPr/>
        </p:nvPicPr>
        <p:blipFill>
          <a:blip r:embed="rId6"/>
          <a:stretch>
            <a:fillRect/>
          </a:stretch>
        </p:blipFill>
        <p:spPr>
          <a:xfrm>
            <a:off x="6255384" y="2594610"/>
            <a:ext cx="1984377" cy="1915797"/>
          </a:xfrm>
          <a:prstGeom prst="rect">
            <a:avLst/>
          </a:prstGeom>
          <a:ln w="12700">
            <a:miter lim="400000"/>
          </a:ln>
        </p:spPr>
      </p:pic>
      <p:sp>
        <p:nvSpPr>
          <p:cNvPr id="138" name="直接箭头连接符 14"/>
          <p:cNvSpPr/>
          <p:nvPr/>
        </p:nvSpPr>
        <p:spPr>
          <a:xfrm flipH="1">
            <a:off x="7244080" y="4573904"/>
            <a:ext cx="6352" cy="367032"/>
          </a:xfrm>
          <a:prstGeom prst="line">
            <a:avLst/>
          </a:prstGeom>
          <a:ln w="31750" cap="sq">
            <a:solidFill>
              <a:srgbClr val="000000"/>
            </a:solidFill>
            <a:tailEnd type="triangle"/>
          </a:ln>
        </p:spPr>
        <p:txBody>
          <a:bodyPr lIns="45718" tIns="45718" rIns="45718" bIns="45718"/>
          <a:lstStyle/>
          <a:p>
            <a:endParaRPr/>
          </a:p>
        </p:txBody>
      </p:sp>
      <p:pic>
        <p:nvPicPr>
          <p:cNvPr id="139" name="图片 15" descr="图片 15"/>
          <p:cNvPicPr>
            <a:picLocks noChangeAspect="1"/>
          </p:cNvPicPr>
          <p:nvPr/>
        </p:nvPicPr>
        <p:blipFill>
          <a:blip r:embed="rId7"/>
          <a:stretch>
            <a:fillRect/>
          </a:stretch>
        </p:blipFill>
        <p:spPr>
          <a:xfrm>
            <a:off x="6255384" y="5004434"/>
            <a:ext cx="1984377" cy="1853566"/>
          </a:xfrm>
          <a:prstGeom prst="rect">
            <a:avLst/>
          </a:prstGeom>
          <a:ln w="12700">
            <a:miter lim="400000"/>
          </a:ln>
        </p:spPr>
      </p:pic>
      <p:pic>
        <p:nvPicPr>
          <p:cNvPr id="140" name="图片 16" descr="图片 16"/>
          <p:cNvPicPr>
            <a:picLocks noChangeAspect="1"/>
          </p:cNvPicPr>
          <p:nvPr/>
        </p:nvPicPr>
        <p:blipFill>
          <a:blip r:embed="rId8"/>
          <a:stretch>
            <a:fillRect/>
          </a:stretch>
        </p:blipFill>
        <p:spPr>
          <a:xfrm>
            <a:off x="9354184" y="2594610"/>
            <a:ext cx="2157732" cy="1917065"/>
          </a:xfrm>
          <a:prstGeom prst="rect">
            <a:avLst/>
          </a:prstGeom>
          <a:ln w="12700">
            <a:miter lim="400000"/>
          </a:ln>
        </p:spPr>
      </p:pic>
      <p:pic>
        <p:nvPicPr>
          <p:cNvPr id="141" name="图片 17" descr="图片 17"/>
          <p:cNvPicPr>
            <a:picLocks noChangeAspect="1"/>
          </p:cNvPicPr>
          <p:nvPr/>
        </p:nvPicPr>
        <p:blipFill>
          <a:blip r:embed="rId9"/>
          <a:stretch>
            <a:fillRect/>
          </a:stretch>
        </p:blipFill>
        <p:spPr>
          <a:xfrm>
            <a:off x="9354184" y="4959350"/>
            <a:ext cx="2157732" cy="1898015"/>
          </a:xfrm>
          <a:prstGeom prst="rect">
            <a:avLst/>
          </a:prstGeom>
          <a:ln w="12700">
            <a:miter lim="400000"/>
          </a:ln>
        </p:spPr>
      </p:pic>
      <p:sp>
        <p:nvSpPr>
          <p:cNvPr id="142" name="直接箭头连接符 18"/>
          <p:cNvSpPr/>
          <p:nvPr/>
        </p:nvSpPr>
        <p:spPr>
          <a:xfrm flipH="1">
            <a:off x="10429874" y="4573904"/>
            <a:ext cx="6352" cy="367032"/>
          </a:xfrm>
          <a:prstGeom prst="line">
            <a:avLst/>
          </a:prstGeom>
          <a:ln w="31750" cap="sq">
            <a:solidFill>
              <a:srgbClr val="000000"/>
            </a:solidFill>
            <a:tailEnd type="triangle"/>
          </a:ln>
        </p:spPr>
        <p:txBody>
          <a:bodyPr lIns="45718" tIns="45718" rIns="45718" bIns="45718"/>
          <a:lstStyle/>
          <a:p>
            <a:endParaRPr/>
          </a:p>
        </p:txBody>
      </p:sp>
      <p:sp>
        <p:nvSpPr>
          <p:cNvPr id="143" name="文本框 19"/>
          <p:cNvSpPr txBox="1"/>
          <p:nvPr/>
        </p:nvSpPr>
        <p:spPr>
          <a:xfrm>
            <a:off x="194943" y="1082675"/>
            <a:ext cx="11969751" cy="147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latin typeface="+mj-lt"/>
                <a:ea typeface="+mj-ea"/>
                <a:cs typeface="+mj-cs"/>
                <a:sym typeface="等线"/>
              </a:defRPr>
            </a:lvl1pPr>
          </a:lstStyle>
          <a:p>
            <a:r>
              <a:rPr b="1" dirty="0"/>
              <a:t>Curve structure refers to a set of connected lines or curves with a certain width and morphological continuity in the image. Curve segmentation is to separate the curve from the background or other elements. In medical images, incorrect curve segmentation may affect the location and diagnosis of the lesion area. In the segmentation of road or wall cracks, incorrect segmentation may cause non-crack areas to be misjudged as cracks, or the real crack area to be missed.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组合 1"/>
          <p:cNvGrpSpPr/>
          <p:nvPr/>
        </p:nvGrpSpPr>
        <p:grpSpPr>
          <a:xfrm>
            <a:off x="63499" y="-1"/>
            <a:ext cx="7402833" cy="1183639"/>
            <a:chOff x="0" y="0"/>
            <a:chExt cx="7402832" cy="1183638"/>
          </a:xfrm>
        </p:grpSpPr>
        <p:sp>
          <p:nvSpPr>
            <p:cNvPr id="145" name="文本框 2"/>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01</a:t>
              </a:r>
            </a:p>
          </p:txBody>
        </p:sp>
        <p:sp>
          <p:nvSpPr>
            <p:cNvPr id="146" name="矩形 3"/>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147" name="文本框 6"/>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Background</a:t>
              </a:r>
            </a:p>
          </p:txBody>
        </p:sp>
      </p:grpSp>
      <p:sp>
        <p:nvSpPr>
          <p:cNvPr id="150" name="文本框 8"/>
          <p:cNvSpPr txBox="1"/>
          <p:nvPr/>
        </p:nvSpPr>
        <p:spPr>
          <a:xfrm>
            <a:off x="208279" y="1198881"/>
            <a:ext cx="11983721" cy="1200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latin typeface="+mj-lt"/>
                <a:ea typeface="+mj-ea"/>
                <a:cs typeface="+mj-cs"/>
                <a:sym typeface="等线"/>
              </a:defRPr>
            </a:lvl1pPr>
          </a:lstStyle>
          <a:p>
            <a:r>
              <a:rPr b="1" dirty="0"/>
              <a:t>At present, if the segmentation accuracy of deep learning-based segmentation technology is insufficient, the topological connectivity of the curve will be reduced, resulting in curve breakage. In addition, curves are often embedded in a background with large interference, and their texture or artifacts may have a high similarity with the target structure, which increases the difficulty of segmentation.</a:t>
            </a:r>
          </a:p>
        </p:txBody>
      </p:sp>
      <p:grpSp>
        <p:nvGrpSpPr>
          <p:cNvPr id="4" name="组合 3">
            <a:extLst>
              <a:ext uri="{FF2B5EF4-FFF2-40B4-BE49-F238E27FC236}">
                <a16:creationId xmlns:a16="http://schemas.microsoft.com/office/drawing/2014/main" id="{6F64AEC3-5047-1151-33D2-FC26383AEB96}"/>
              </a:ext>
            </a:extLst>
          </p:cNvPr>
          <p:cNvGrpSpPr/>
          <p:nvPr/>
        </p:nvGrpSpPr>
        <p:grpSpPr>
          <a:xfrm>
            <a:off x="6410812" y="2480310"/>
            <a:ext cx="5648327" cy="4377690"/>
            <a:chOff x="5675456" y="2480310"/>
            <a:chExt cx="5648327" cy="4377690"/>
          </a:xfrm>
        </p:grpSpPr>
        <p:pic>
          <p:nvPicPr>
            <p:cNvPr id="151" name="图片 10" descr="图片 10"/>
            <p:cNvPicPr>
              <a:picLocks noChangeAspect="1"/>
            </p:cNvPicPr>
            <p:nvPr/>
          </p:nvPicPr>
          <p:blipFill>
            <a:blip r:embed="rId2"/>
            <a:stretch>
              <a:fillRect/>
            </a:stretch>
          </p:blipFill>
          <p:spPr>
            <a:xfrm>
              <a:off x="9642301" y="5427344"/>
              <a:ext cx="1562737" cy="972187"/>
            </a:xfrm>
            <a:prstGeom prst="rect">
              <a:avLst/>
            </a:prstGeom>
            <a:ln w="12700">
              <a:miter lim="400000"/>
            </a:ln>
          </p:spPr>
        </p:pic>
        <p:pic>
          <p:nvPicPr>
            <p:cNvPr id="152" name="图片 11" descr="图片 11"/>
            <p:cNvPicPr>
              <a:picLocks noChangeAspect="1"/>
            </p:cNvPicPr>
            <p:nvPr/>
          </p:nvPicPr>
          <p:blipFill>
            <a:blip r:embed="rId3"/>
            <a:stretch>
              <a:fillRect/>
            </a:stretch>
          </p:blipFill>
          <p:spPr>
            <a:xfrm>
              <a:off x="5675456" y="5427344"/>
              <a:ext cx="1562737" cy="972187"/>
            </a:xfrm>
            <a:prstGeom prst="rect">
              <a:avLst/>
            </a:prstGeom>
            <a:ln w="12700">
              <a:miter lim="400000"/>
            </a:ln>
          </p:spPr>
        </p:pic>
        <p:sp>
          <p:nvSpPr>
            <p:cNvPr id="153" name="文本框 12"/>
            <p:cNvSpPr txBox="1"/>
            <p:nvPr/>
          </p:nvSpPr>
          <p:spPr>
            <a:xfrm>
              <a:off x="6025975" y="3482340"/>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dirty="0"/>
                <a:t>Image</a:t>
              </a:r>
            </a:p>
          </p:txBody>
        </p:sp>
        <p:pic>
          <p:nvPicPr>
            <p:cNvPr id="154" name="图片 13" descr="图片 13"/>
            <p:cNvPicPr>
              <a:picLocks noChangeAspect="1"/>
            </p:cNvPicPr>
            <p:nvPr/>
          </p:nvPicPr>
          <p:blipFill>
            <a:blip r:embed="rId4"/>
            <a:stretch>
              <a:fillRect/>
            </a:stretch>
          </p:blipFill>
          <p:spPr>
            <a:xfrm>
              <a:off x="7664276" y="5427344"/>
              <a:ext cx="1562737" cy="972187"/>
            </a:xfrm>
            <a:prstGeom prst="rect">
              <a:avLst/>
            </a:prstGeom>
            <a:ln w="12700">
              <a:miter lim="400000"/>
            </a:ln>
          </p:spPr>
        </p:pic>
        <p:sp>
          <p:nvSpPr>
            <p:cNvPr id="155" name="文本框 15"/>
            <p:cNvSpPr txBox="1"/>
            <p:nvPr/>
          </p:nvSpPr>
          <p:spPr>
            <a:xfrm>
              <a:off x="8264985" y="3503295"/>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GT</a:t>
              </a:r>
            </a:p>
          </p:txBody>
        </p:sp>
        <p:sp>
          <p:nvSpPr>
            <p:cNvPr id="156" name="文本框 16"/>
            <p:cNvSpPr txBox="1"/>
            <p:nvPr/>
          </p:nvSpPr>
          <p:spPr>
            <a:xfrm>
              <a:off x="10086801" y="3503295"/>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U-Net</a:t>
              </a:r>
            </a:p>
          </p:txBody>
        </p:sp>
        <p:pic>
          <p:nvPicPr>
            <p:cNvPr id="157" name="图片 18" descr="图片 18"/>
            <p:cNvPicPr>
              <a:picLocks noChangeAspect="1"/>
            </p:cNvPicPr>
            <p:nvPr/>
          </p:nvPicPr>
          <p:blipFill>
            <a:blip r:embed="rId5"/>
            <a:stretch>
              <a:fillRect/>
            </a:stretch>
          </p:blipFill>
          <p:spPr>
            <a:xfrm>
              <a:off x="5675456" y="3998594"/>
              <a:ext cx="1562737" cy="972187"/>
            </a:xfrm>
            <a:prstGeom prst="rect">
              <a:avLst/>
            </a:prstGeom>
            <a:ln w="12700">
              <a:miter lim="400000"/>
            </a:ln>
          </p:spPr>
        </p:pic>
        <p:sp>
          <p:nvSpPr>
            <p:cNvPr id="158" name="文本框 19"/>
            <p:cNvSpPr txBox="1"/>
            <p:nvPr/>
          </p:nvSpPr>
          <p:spPr>
            <a:xfrm>
              <a:off x="6017719" y="4970781"/>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Image</a:t>
              </a:r>
            </a:p>
          </p:txBody>
        </p:sp>
        <p:pic>
          <p:nvPicPr>
            <p:cNvPr id="159" name="图片 21" descr="图片 21"/>
            <p:cNvPicPr>
              <a:picLocks noChangeAspect="1"/>
            </p:cNvPicPr>
            <p:nvPr/>
          </p:nvPicPr>
          <p:blipFill>
            <a:blip r:embed="rId6"/>
            <a:stretch>
              <a:fillRect/>
            </a:stretch>
          </p:blipFill>
          <p:spPr>
            <a:xfrm>
              <a:off x="7642684" y="3998594"/>
              <a:ext cx="1562737" cy="972187"/>
            </a:xfrm>
            <a:prstGeom prst="rect">
              <a:avLst/>
            </a:prstGeom>
            <a:ln w="12700">
              <a:miter lim="400000"/>
            </a:ln>
          </p:spPr>
        </p:pic>
        <p:sp>
          <p:nvSpPr>
            <p:cNvPr id="160" name="文本框 22"/>
            <p:cNvSpPr txBox="1"/>
            <p:nvPr/>
          </p:nvSpPr>
          <p:spPr>
            <a:xfrm>
              <a:off x="8264985" y="4970781"/>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GT</a:t>
              </a:r>
            </a:p>
          </p:txBody>
        </p:sp>
        <p:pic>
          <p:nvPicPr>
            <p:cNvPr id="161" name="图片 24" descr="图片 24"/>
            <p:cNvPicPr>
              <a:picLocks noChangeAspect="1"/>
            </p:cNvPicPr>
            <p:nvPr/>
          </p:nvPicPr>
          <p:blipFill>
            <a:blip r:embed="rId7"/>
            <a:stretch>
              <a:fillRect/>
            </a:stretch>
          </p:blipFill>
          <p:spPr>
            <a:xfrm>
              <a:off x="9642301" y="3998594"/>
              <a:ext cx="1562737" cy="972187"/>
            </a:xfrm>
            <a:prstGeom prst="rect">
              <a:avLst/>
            </a:prstGeom>
            <a:ln w="12700">
              <a:miter lim="400000"/>
            </a:ln>
          </p:spPr>
        </p:pic>
        <p:sp>
          <p:nvSpPr>
            <p:cNvPr id="162" name="文本框 25"/>
            <p:cNvSpPr txBox="1"/>
            <p:nvPr/>
          </p:nvSpPr>
          <p:spPr>
            <a:xfrm>
              <a:off x="10086801" y="4924425"/>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IterNet</a:t>
              </a:r>
            </a:p>
          </p:txBody>
        </p:sp>
        <p:pic>
          <p:nvPicPr>
            <p:cNvPr id="163" name="图片 14" descr="图片 14"/>
            <p:cNvPicPr>
              <a:picLocks noChangeAspect="1"/>
            </p:cNvPicPr>
            <p:nvPr/>
          </p:nvPicPr>
          <p:blipFill>
            <a:blip r:embed="rId8"/>
            <a:stretch>
              <a:fillRect/>
            </a:stretch>
          </p:blipFill>
          <p:spPr>
            <a:xfrm>
              <a:off x="5675456" y="2480310"/>
              <a:ext cx="1562737" cy="972187"/>
            </a:xfrm>
            <a:prstGeom prst="rect">
              <a:avLst/>
            </a:prstGeom>
            <a:ln w="12700">
              <a:miter lim="400000"/>
            </a:ln>
          </p:spPr>
        </p:pic>
        <p:sp>
          <p:nvSpPr>
            <p:cNvPr id="164" name="文本框 28"/>
            <p:cNvSpPr txBox="1"/>
            <p:nvPr/>
          </p:nvSpPr>
          <p:spPr>
            <a:xfrm>
              <a:off x="6017719" y="6452236"/>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Image</a:t>
              </a:r>
            </a:p>
          </p:txBody>
        </p:sp>
        <p:pic>
          <p:nvPicPr>
            <p:cNvPr id="165" name="图片 30" descr="图片 30"/>
            <p:cNvPicPr>
              <a:picLocks noChangeAspect="1"/>
            </p:cNvPicPr>
            <p:nvPr/>
          </p:nvPicPr>
          <p:blipFill>
            <a:blip r:embed="rId9"/>
            <a:stretch>
              <a:fillRect/>
            </a:stretch>
          </p:blipFill>
          <p:spPr>
            <a:xfrm>
              <a:off x="7664276" y="2517775"/>
              <a:ext cx="1562737" cy="941072"/>
            </a:xfrm>
            <a:prstGeom prst="rect">
              <a:avLst/>
            </a:prstGeom>
            <a:ln w="12700">
              <a:miter lim="400000"/>
            </a:ln>
          </p:spPr>
        </p:pic>
        <p:sp>
          <p:nvSpPr>
            <p:cNvPr id="166" name="文本框 31"/>
            <p:cNvSpPr txBox="1"/>
            <p:nvPr/>
          </p:nvSpPr>
          <p:spPr>
            <a:xfrm>
              <a:off x="8264985" y="6487161"/>
              <a:ext cx="1236982"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GT</a:t>
              </a:r>
            </a:p>
          </p:txBody>
        </p:sp>
        <p:pic>
          <p:nvPicPr>
            <p:cNvPr id="167" name="图片 33" descr="图片 33"/>
            <p:cNvPicPr>
              <a:picLocks noChangeAspect="1"/>
            </p:cNvPicPr>
            <p:nvPr/>
          </p:nvPicPr>
          <p:blipFill>
            <a:blip r:embed="rId10"/>
            <a:stretch>
              <a:fillRect/>
            </a:stretch>
          </p:blipFill>
          <p:spPr>
            <a:xfrm>
              <a:off x="9642301" y="2517775"/>
              <a:ext cx="1562737" cy="941072"/>
            </a:xfrm>
            <a:prstGeom prst="rect">
              <a:avLst/>
            </a:prstGeom>
            <a:ln w="12700">
              <a:miter lim="400000"/>
            </a:ln>
          </p:spPr>
        </p:pic>
        <p:sp>
          <p:nvSpPr>
            <p:cNvPr id="168" name="文本框 34"/>
            <p:cNvSpPr txBox="1"/>
            <p:nvPr/>
          </p:nvSpPr>
          <p:spPr>
            <a:xfrm>
              <a:off x="10044256" y="6400165"/>
              <a:ext cx="1236981" cy="370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a:t>FR-UNet</a:t>
              </a:r>
            </a:p>
          </p:txBody>
        </p:sp>
      </p:grpSp>
      <p:pic>
        <p:nvPicPr>
          <p:cNvPr id="5" name="图片 4">
            <a:extLst>
              <a:ext uri="{FF2B5EF4-FFF2-40B4-BE49-F238E27FC236}">
                <a16:creationId xmlns:a16="http://schemas.microsoft.com/office/drawing/2014/main" id="{36271C3E-745D-B042-FFAC-DA827A15C2DB}"/>
              </a:ext>
            </a:extLst>
          </p:cNvPr>
          <p:cNvPicPr>
            <a:picLocks noChangeAspect="1"/>
          </p:cNvPicPr>
          <p:nvPr/>
        </p:nvPicPr>
        <p:blipFill>
          <a:blip r:embed="rId11"/>
          <a:stretch>
            <a:fillRect/>
          </a:stretch>
        </p:blipFill>
        <p:spPr>
          <a:xfrm>
            <a:off x="75939" y="2327340"/>
            <a:ext cx="6100558" cy="2038095"/>
          </a:xfrm>
          <a:prstGeom prst="rect">
            <a:avLst/>
          </a:prstGeom>
        </p:spPr>
      </p:pic>
      <p:pic>
        <p:nvPicPr>
          <p:cNvPr id="6" name="图片 5">
            <a:extLst>
              <a:ext uri="{FF2B5EF4-FFF2-40B4-BE49-F238E27FC236}">
                <a16:creationId xmlns:a16="http://schemas.microsoft.com/office/drawing/2014/main" id="{8C3C0D88-E7F0-E2CF-03AE-E6AB7D131D14}"/>
              </a:ext>
            </a:extLst>
          </p:cNvPr>
          <p:cNvPicPr>
            <a:picLocks noChangeAspect="1"/>
          </p:cNvPicPr>
          <p:nvPr/>
        </p:nvPicPr>
        <p:blipFill>
          <a:blip r:embed="rId12"/>
          <a:stretch>
            <a:fillRect/>
          </a:stretch>
        </p:blipFill>
        <p:spPr>
          <a:xfrm>
            <a:off x="30481" y="4503418"/>
            <a:ext cx="6100558" cy="198095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文本框 1"/>
          <p:cNvSpPr txBox="1"/>
          <p:nvPr/>
        </p:nvSpPr>
        <p:spPr>
          <a:xfrm>
            <a:off x="680084" y="4625341"/>
            <a:ext cx="6670676" cy="1183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2F2F2"/>
                </a:solidFill>
                <a:latin typeface="思源黑体 CN Light"/>
                <a:ea typeface="思源黑体 CN Light"/>
                <a:cs typeface="思源黑体 CN Light"/>
                <a:sym typeface="思源黑体 CN Light"/>
              </a:defRPr>
            </a:lvl1pPr>
          </a:lstStyle>
          <a:p>
            <a:r>
              <a:rPr dirty="0"/>
              <a:t>Achievements and experience gained</a:t>
            </a:r>
          </a:p>
        </p:txBody>
      </p:sp>
      <p:sp>
        <p:nvSpPr>
          <p:cNvPr id="171" name="矩形 6"/>
          <p:cNvSpPr/>
          <p:nvPr/>
        </p:nvSpPr>
        <p:spPr>
          <a:xfrm>
            <a:off x="11689080" y="6013806"/>
            <a:ext cx="502920" cy="320042"/>
          </a:xfrm>
          <a:prstGeom prst="rect">
            <a:avLst/>
          </a:prstGeom>
          <a:solidFill>
            <a:srgbClr val="004EC0"/>
          </a:solidFill>
          <a:ln w="12700">
            <a:miter lim="400000"/>
          </a:ln>
        </p:spPr>
        <p:txBody>
          <a:bodyPr lIns="0" tIns="0" rIns="0" bIns="0" anchor="ctr"/>
          <a:lstStyle/>
          <a:p>
            <a:pPr algn="ctr">
              <a:defRPr>
                <a:solidFill>
                  <a:srgbClr val="FFFFFF"/>
                </a:solidFill>
                <a:latin typeface="+mj-lt"/>
                <a:ea typeface="+mj-ea"/>
                <a:cs typeface="+mj-cs"/>
                <a:sym typeface="等线"/>
              </a:defRPr>
            </a:pPr>
            <a:endParaRPr/>
          </a:p>
        </p:txBody>
      </p:sp>
      <p:grpSp>
        <p:nvGrpSpPr>
          <p:cNvPr id="175" name="组合 7"/>
          <p:cNvGrpSpPr/>
          <p:nvPr/>
        </p:nvGrpSpPr>
        <p:grpSpPr>
          <a:xfrm>
            <a:off x="63499" y="-1"/>
            <a:ext cx="7402833" cy="1183639"/>
            <a:chOff x="0" y="0"/>
            <a:chExt cx="7402832" cy="1183638"/>
          </a:xfrm>
        </p:grpSpPr>
        <p:sp>
          <p:nvSpPr>
            <p:cNvPr id="172" name="文本框 8"/>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02</a:t>
              </a:r>
            </a:p>
          </p:txBody>
        </p:sp>
        <p:sp>
          <p:nvSpPr>
            <p:cNvPr id="173" name="矩形 9"/>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174" name="文本框 10"/>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rPr dirty="0"/>
                <a:t>Dynamic Structure Extraction Module</a:t>
              </a:r>
            </a:p>
          </p:txBody>
        </p:sp>
      </p:grpSp>
      <p:pic>
        <p:nvPicPr>
          <p:cNvPr id="176" name="图片 12" descr="图片 12"/>
          <p:cNvPicPr>
            <a:picLocks noChangeAspect="1"/>
          </p:cNvPicPr>
          <p:nvPr/>
        </p:nvPicPr>
        <p:blipFill>
          <a:blip r:embed="rId3"/>
          <a:stretch>
            <a:fillRect/>
          </a:stretch>
        </p:blipFill>
        <p:spPr>
          <a:xfrm>
            <a:off x="3337243" y="1389376"/>
            <a:ext cx="8027034" cy="3738246"/>
          </a:xfrm>
          <a:prstGeom prst="rect">
            <a:avLst/>
          </a:prstGeom>
          <a:ln w="12700">
            <a:miter lim="400000"/>
          </a:ln>
        </p:spPr>
      </p:pic>
      <p:sp>
        <p:nvSpPr>
          <p:cNvPr id="178" name="文本框 14"/>
          <p:cNvSpPr txBox="1"/>
          <p:nvPr/>
        </p:nvSpPr>
        <p:spPr>
          <a:xfrm>
            <a:off x="45718" y="3885040"/>
            <a:ext cx="3416808" cy="18158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600">
                <a:latin typeface="+mj-lt"/>
                <a:ea typeface="+mj-ea"/>
                <a:cs typeface="+mj-cs"/>
                <a:sym typeface="等线"/>
              </a:defRPr>
            </a:lvl1pPr>
          </a:lstStyle>
          <a:p>
            <a:r>
              <a:rPr lang="en-US" b="1" dirty="0"/>
              <a:t>We want foreground information to be strengthened and preserved, while background information can be discarded. </a:t>
            </a:r>
            <a:r>
              <a:rPr b="1" dirty="0"/>
              <a:t>As depicted in the fig, the </a:t>
            </a:r>
            <a:r>
              <a:rPr b="1" dirty="0">
                <a:solidFill>
                  <a:srgbClr val="FF0000"/>
                </a:solidFill>
              </a:rPr>
              <a:t>dynamic adaptive scaling process </a:t>
            </a:r>
            <a:r>
              <a:rPr b="1" dirty="0"/>
              <a:t>for each time can be described as follows:</a:t>
            </a:r>
          </a:p>
        </p:txBody>
      </p:sp>
      <p:pic>
        <p:nvPicPr>
          <p:cNvPr id="179" name="图片 15" descr="图片 15"/>
          <p:cNvPicPr>
            <a:picLocks noChangeAspect="1"/>
          </p:cNvPicPr>
          <p:nvPr/>
        </p:nvPicPr>
        <p:blipFill>
          <a:blip r:embed="rId4"/>
          <a:stretch>
            <a:fillRect/>
          </a:stretch>
        </p:blipFill>
        <p:spPr>
          <a:xfrm>
            <a:off x="3230878" y="5074284"/>
            <a:ext cx="3657603" cy="838202"/>
          </a:xfrm>
          <a:prstGeom prst="rect">
            <a:avLst/>
          </a:prstGeom>
          <a:ln w="12700">
            <a:miter lim="400000"/>
          </a:ln>
        </p:spPr>
      </p:pic>
      <p:sp>
        <p:nvSpPr>
          <p:cNvPr id="180" name="文本框 16"/>
          <p:cNvSpPr txBox="1"/>
          <p:nvPr/>
        </p:nvSpPr>
        <p:spPr>
          <a:xfrm>
            <a:off x="45718" y="6193791"/>
            <a:ext cx="12321061"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a:latin typeface="+mj-lt"/>
                <a:ea typeface="+mj-ea"/>
                <a:cs typeface="+mj-cs"/>
                <a:sym typeface="等线"/>
              </a:defRPr>
            </a:lvl1pPr>
          </a:lstStyle>
          <a:p>
            <a:r>
              <a:rPr b="1" dirty="0"/>
              <a:t>where     is a learnable dynamic scaling parameter, and (.)    (.) is </a:t>
            </a:r>
            <a:r>
              <a:rPr b="1" dirty="0" err="1"/>
              <a:t>concat</a:t>
            </a:r>
            <a:r>
              <a:rPr b="1" dirty="0"/>
              <a:t> along the channel dimension. By introducing this dynamic structure, we can dynamically adjust the level of feature </a:t>
            </a:r>
            <a:r>
              <a:rPr b="1" dirty="0">
                <a:solidFill>
                  <a:srgbClr val="FF0000"/>
                </a:solidFill>
              </a:rPr>
              <a:t>retention</a:t>
            </a:r>
            <a:r>
              <a:rPr b="1" dirty="0"/>
              <a:t> or </a:t>
            </a:r>
            <a:r>
              <a:rPr b="1" dirty="0">
                <a:solidFill>
                  <a:srgbClr val="FF0000"/>
                </a:solidFill>
              </a:rPr>
              <a:t>discard</a:t>
            </a:r>
            <a:r>
              <a:rPr b="1" dirty="0"/>
              <a:t> in our model.</a:t>
            </a:r>
          </a:p>
        </p:txBody>
      </p:sp>
      <p:pic>
        <p:nvPicPr>
          <p:cNvPr id="181" name="图片 17" descr="图片 17"/>
          <p:cNvPicPr>
            <a:picLocks noChangeAspect="1"/>
          </p:cNvPicPr>
          <p:nvPr/>
        </p:nvPicPr>
        <p:blipFill>
          <a:blip r:embed="rId5"/>
          <a:stretch>
            <a:fillRect/>
          </a:stretch>
        </p:blipFill>
        <p:spPr>
          <a:xfrm>
            <a:off x="816292" y="6303472"/>
            <a:ext cx="193677" cy="182882"/>
          </a:xfrm>
          <a:prstGeom prst="rect">
            <a:avLst/>
          </a:prstGeom>
          <a:ln w="12700">
            <a:miter lim="400000"/>
          </a:ln>
        </p:spPr>
      </p:pic>
      <p:pic>
        <p:nvPicPr>
          <p:cNvPr id="182" name="图片 18" descr="图片 18"/>
          <p:cNvPicPr>
            <a:picLocks noChangeAspect="1"/>
          </p:cNvPicPr>
          <p:nvPr/>
        </p:nvPicPr>
        <p:blipFill>
          <a:blip r:embed="rId6"/>
          <a:stretch>
            <a:fillRect/>
          </a:stretch>
        </p:blipFill>
        <p:spPr>
          <a:xfrm>
            <a:off x="6096000" y="6313806"/>
            <a:ext cx="179707" cy="19685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组合 7"/>
          <p:cNvGrpSpPr/>
          <p:nvPr/>
        </p:nvGrpSpPr>
        <p:grpSpPr>
          <a:xfrm>
            <a:off x="63499" y="-1"/>
            <a:ext cx="7402833" cy="1183639"/>
            <a:chOff x="0" y="0"/>
            <a:chExt cx="7402832" cy="1183638"/>
          </a:xfrm>
        </p:grpSpPr>
        <p:sp>
          <p:nvSpPr>
            <p:cNvPr id="184" name="文本框 8"/>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02</a:t>
              </a:r>
            </a:p>
          </p:txBody>
        </p:sp>
        <p:sp>
          <p:nvSpPr>
            <p:cNvPr id="185" name="矩形 9"/>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186" name="文本框 10"/>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rPr dirty="0"/>
                <a:t>Non-Curve Suppression</a:t>
              </a:r>
            </a:p>
          </p:txBody>
        </p:sp>
      </p:grpSp>
      <p:pic>
        <p:nvPicPr>
          <p:cNvPr id="188" name="图片 1" descr="图片 1"/>
          <p:cNvPicPr>
            <a:picLocks noChangeAspect="1"/>
          </p:cNvPicPr>
          <p:nvPr/>
        </p:nvPicPr>
        <p:blipFill>
          <a:blip r:embed="rId2"/>
          <a:stretch>
            <a:fillRect/>
          </a:stretch>
        </p:blipFill>
        <p:spPr>
          <a:xfrm>
            <a:off x="89909" y="1419558"/>
            <a:ext cx="8312340" cy="2873042"/>
          </a:xfrm>
          <a:prstGeom prst="rect">
            <a:avLst/>
          </a:prstGeom>
          <a:ln w="12700">
            <a:miter lim="400000"/>
          </a:ln>
        </p:spPr>
      </p:pic>
      <p:sp>
        <p:nvSpPr>
          <p:cNvPr id="190" name="文本框 2"/>
          <p:cNvSpPr txBox="1"/>
          <p:nvPr/>
        </p:nvSpPr>
        <p:spPr>
          <a:xfrm>
            <a:off x="63499" y="4622110"/>
            <a:ext cx="11772266" cy="929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j-lt"/>
                <a:ea typeface="+mj-ea"/>
                <a:cs typeface="+mj-cs"/>
                <a:sym typeface="等线"/>
              </a:defRPr>
            </a:lvl1pPr>
          </a:lstStyle>
          <a:p>
            <a:r>
              <a:rPr b="1" dirty="0"/>
              <a:t>Among them, the foreground is the prediction result of the curve, the background is the prediction result of the part outside the curve, and </a:t>
            </a:r>
            <a:r>
              <a:rPr b="1" dirty="0">
                <a:solidFill>
                  <a:srgbClr val="FF0000"/>
                </a:solidFill>
              </a:rPr>
              <a:t>the non-curve background is the result after masking the prediction of the curve in the background prediction</a:t>
            </a:r>
            <a:r>
              <a:rPr b="1" dirty="0"/>
              <a:t>. For the output      </a:t>
            </a:r>
            <a:r>
              <a:rPr lang="en-US" b="1" dirty="0"/>
              <a:t> </a:t>
            </a:r>
            <a:r>
              <a:rPr b="1" dirty="0"/>
              <a:t>of each model cascade layer, it can be expressed as:</a:t>
            </a:r>
          </a:p>
        </p:txBody>
      </p:sp>
      <p:pic>
        <p:nvPicPr>
          <p:cNvPr id="191" name="图片 3" descr="图片 3"/>
          <p:cNvPicPr>
            <a:picLocks noChangeAspect="1"/>
          </p:cNvPicPr>
          <p:nvPr/>
        </p:nvPicPr>
        <p:blipFill>
          <a:blip r:embed="rId3"/>
          <a:stretch>
            <a:fillRect/>
          </a:stretch>
        </p:blipFill>
        <p:spPr>
          <a:xfrm>
            <a:off x="4616254" y="5263642"/>
            <a:ext cx="346077" cy="271147"/>
          </a:xfrm>
          <a:prstGeom prst="rect">
            <a:avLst/>
          </a:prstGeom>
          <a:ln w="12700">
            <a:miter lim="400000"/>
          </a:ln>
        </p:spPr>
      </p:pic>
      <p:pic>
        <p:nvPicPr>
          <p:cNvPr id="192" name="图片 4" descr="图片 4"/>
          <p:cNvPicPr>
            <a:picLocks noChangeAspect="1"/>
          </p:cNvPicPr>
          <p:nvPr/>
        </p:nvPicPr>
        <p:blipFill>
          <a:blip r:embed="rId4"/>
          <a:stretch>
            <a:fillRect/>
          </a:stretch>
        </p:blipFill>
        <p:spPr>
          <a:xfrm>
            <a:off x="3587834" y="5551749"/>
            <a:ext cx="4114800" cy="1038227"/>
          </a:xfrm>
          <a:prstGeom prst="rect">
            <a:avLst/>
          </a:prstGeom>
          <a:ln w="12700">
            <a:miter lim="400000"/>
          </a:ln>
        </p:spPr>
      </p:pic>
      <p:graphicFrame>
        <p:nvGraphicFramePr>
          <p:cNvPr id="6" name="对象 5">
            <a:extLst>
              <a:ext uri="{FF2B5EF4-FFF2-40B4-BE49-F238E27FC236}">
                <a16:creationId xmlns:a16="http://schemas.microsoft.com/office/drawing/2014/main" id="{BD92FF94-5A95-5091-C783-4C376D1235D5}"/>
              </a:ext>
            </a:extLst>
          </p:cNvPr>
          <p:cNvGraphicFramePr>
            <a:graphicFrameLocks noChangeAspect="1"/>
          </p:cNvGraphicFramePr>
          <p:nvPr>
            <p:extLst>
              <p:ext uri="{D42A27DB-BD31-4B8C-83A1-F6EECF244321}">
                <p14:modId xmlns:p14="http://schemas.microsoft.com/office/powerpoint/2010/main" val="3157940545"/>
              </p:ext>
            </p:extLst>
          </p:nvPr>
        </p:nvGraphicFramePr>
        <p:xfrm>
          <a:off x="8448675" y="2568230"/>
          <a:ext cx="3743325" cy="428625"/>
        </p:xfrm>
        <a:graphic>
          <a:graphicData uri="http://schemas.openxmlformats.org/presentationml/2006/ole">
            <mc:AlternateContent xmlns:mc="http://schemas.openxmlformats.org/markup-compatibility/2006">
              <mc:Choice xmlns:v="urn:schemas-microsoft-com:vml" Requires="v">
                <p:oleObj name="Equation" r:id="rId5" imgW="3743373" imgH="428625" progId="Equation.DSMT4">
                  <p:embed/>
                </p:oleObj>
              </mc:Choice>
              <mc:Fallback>
                <p:oleObj name="Equation" r:id="rId5" imgW="3743373" imgH="428625" progId="Equation.DSMT4">
                  <p:embed/>
                  <p:pic>
                    <p:nvPicPr>
                      <p:cNvPr id="0" name=""/>
                      <p:cNvPicPr/>
                      <p:nvPr/>
                    </p:nvPicPr>
                    <p:blipFill>
                      <a:blip r:embed="rId6"/>
                      <a:stretch>
                        <a:fillRect/>
                      </a:stretch>
                    </p:blipFill>
                    <p:spPr>
                      <a:xfrm>
                        <a:off x="8448675" y="2568230"/>
                        <a:ext cx="3743325" cy="4286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2F5AE75D-0FE5-D8D3-DFDE-1FC0D1AC889D}"/>
              </a:ext>
            </a:extLst>
          </p:cNvPr>
          <p:cNvGraphicFramePr>
            <a:graphicFrameLocks noChangeAspect="1"/>
          </p:cNvGraphicFramePr>
          <p:nvPr>
            <p:extLst>
              <p:ext uri="{D42A27DB-BD31-4B8C-83A1-F6EECF244321}">
                <p14:modId xmlns:p14="http://schemas.microsoft.com/office/powerpoint/2010/main" val="1327011076"/>
              </p:ext>
            </p:extLst>
          </p:nvPr>
        </p:nvGraphicFramePr>
        <p:xfrm>
          <a:off x="8448675" y="3052087"/>
          <a:ext cx="3646620" cy="309254"/>
        </p:xfrm>
        <a:graphic>
          <a:graphicData uri="http://schemas.openxmlformats.org/presentationml/2006/ole">
            <mc:AlternateContent xmlns:mc="http://schemas.openxmlformats.org/markup-compatibility/2006">
              <mc:Choice xmlns:v="urn:schemas-microsoft-com:vml" Requires="v">
                <p:oleObj name="Equation" r:id="rId7" imgW="2695719" imgH="228600" progId="Equation.DSMT4">
                  <p:embed/>
                </p:oleObj>
              </mc:Choice>
              <mc:Fallback>
                <p:oleObj name="Equation" r:id="rId7" imgW="2695719" imgH="228600" progId="Equation.DSMT4">
                  <p:embed/>
                  <p:pic>
                    <p:nvPicPr>
                      <p:cNvPr id="0" name=""/>
                      <p:cNvPicPr/>
                      <p:nvPr/>
                    </p:nvPicPr>
                    <p:blipFill>
                      <a:blip r:embed="rId8"/>
                      <a:stretch>
                        <a:fillRect/>
                      </a:stretch>
                    </p:blipFill>
                    <p:spPr>
                      <a:xfrm>
                        <a:off x="8448675" y="3052087"/>
                        <a:ext cx="3646620" cy="309254"/>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26F4E9D6-C81B-230E-DD31-24F5F3F8C2F0}"/>
              </a:ext>
            </a:extLst>
          </p:cNvPr>
          <p:cNvSpPr txBox="1"/>
          <p:nvPr/>
        </p:nvSpPr>
        <p:spPr>
          <a:xfrm>
            <a:off x="8455472" y="2264976"/>
            <a:ext cx="3646619"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n-lt"/>
                <a:ea typeface="+mn-ea"/>
                <a:cs typeface="+mn-cs"/>
                <a:sym typeface="Helvetica"/>
              </a:rPr>
              <a:t>Our losses are calculated as:</a:t>
            </a:r>
            <a:endParaRPr kumimoji="0" lang="zh-CN" altLang="en-US" sz="1800" b="0" i="0" u="none" strike="noStrike" cap="none" spc="0" normalizeH="0" baseline="0" dirty="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图片 1" descr="图片 1"/>
          <p:cNvPicPr>
            <a:picLocks noChangeAspect="1"/>
          </p:cNvPicPr>
          <p:nvPr/>
        </p:nvPicPr>
        <p:blipFill>
          <a:blip r:embed="rId2"/>
          <a:stretch>
            <a:fillRect/>
          </a:stretch>
        </p:blipFill>
        <p:spPr>
          <a:xfrm>
            <a:off x="1520824" y="1727834"/>
            <a:ext cx="8938895" cy="3242312"/>
          </a:xfrm>
          <a:prstGeom prst="rect">
            <a:avLst/>
          </a:prstGeom>
          <a:ln w="12700">
            <a:miter lim="400000"/>
          </a:ln>
        </p:spPr>
      </p:pic>
      <p:sp>
        <p:nvSpPr>
          <p:cNvPr id="195" name="文本框 2"/>
          <p:cNvSpPr txBox="1"/>
          <p:nvPr/>
        </p:nvSpPr>
        <p:spPr>
          <a:xfrm>
            <a:off x="1461769" y="5235855"/>
            <a:ext cx="9683996"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600">
                <a:latin typeface="+mj-lt"/>
                <a:ea typeface="+mj-ea"/>
                <a:cs typeface="+mj-cs"/>
                <a:sym typeface="等线"/>
              </a:defRPr>
            </a:lvl1pPr>
          </a:lstStyle>
          <a:p>
            <a:r>
              <a:rPr b="1" dirty="0"/>
              <a:t>(a) represents the original image, while (b) and (c) depict the </a:t>
            </a:r>
            <a:r>
              <a:rPr b="1" dirty="0">
                <a:solidFill>
                  <a:schemeClr val="tx1"/>
                </a:solidFill>
              </a:rPr>
              <a:t>heat maps showcasing </a:t>
            </a:r>
            <a:r>
              <a:rPr b="1" dirty="0">
                <a:solidFill>
                  <a:srgbClr val="FF0000"/>
                </a:solidFill>
              </a:rPr>
              <a:t>the model’s attention to the foreground and background</a:t>
            </a:r>
            <a:r>
              <a:rPr b="1" dirty="0"/>
              <a:t>, respectively. Brighter colors indicate areas where the model pays more attention. </a:t>
            </a:r>
          </a:p>
        </p:txBody>
      </p:sp>
      <p:grpSp>
        <p:nvGrpSpPr>
          <p:cNvPr id="199" name="组合 7"/>
          <p:cNvGrpSpPr/>
          <p:nvPr/>
        </p:nvGrpSpPr>
        <p:grpSpPr>
          <a:xfrm>
            <a:off x="63499" y="-1"/>
            <a:ext cx="7402833" cy="1183639"/>
            <a:chOff x="0" y="0"/>
            <a:chExt cx="7402832" cy="1183638"/>
          </a:xfrm>
        </p:grpSpPr>
        <p:sp>
          <p:nvSpPr>
            <p:cNvPr id="196" name="文本框 8"/>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02</a:t>
              </a:r>
            </a:p>
          </p:txBody>
        </p:sp>
        <p:sp>
          <p:nvSpPr>
            <p:cNvPr id="197" name="矩形 9"/>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198" name="文本框 10"/>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Non-Curve Suppression</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组合 7"/>
          <p:cNvGrpSpPr/>
          <p:nvPr/>
        </p:nvGrpSpPr>
        <p:grpSpPr>
          <a:xfrm>
            <a:off x="63499" y="-1"/>
            <a:ext cx="7402833" cy="1183639"/>
            <a:chOff x="0" y="0"/>
            <a:chExt cx="7402832" cy="1183638"/>
          </a:xfrm>
        </p:grpSpPr>
        <p:sp>
          <p:nvSpPr>
            <p:cNvPr id="202" name="文本框 8"/>
            <p:cNvSpPr txBox="1"/>
            <p:nvPr/>
          </p:nvSpPr>
          <p:spPr>
            <a:xfrm>
              <a:off x="274954" y="-1"/>
              <a:ext cx="1170943" cy="11836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02</a:t>
              </a:r>
            </a:p>
          </p:txBody>
        </p:sp>
        <p:sp>
          <p:nvSpPr>
            <p:cNvPr id="203" name="矩形 9"/>
            <p:cNvSpPr/>
            <p:nvPr/>
          </p:nvSpPr>
          <p:spPr>
            <a:xfrm>
              <a:off x="0" y="685165"/>
              <a:ext cx="849632"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04" name="文本框 10"/>
            <p:cNvSpPr txBox="1"/>
            <p:nvPr/>
          </p:nvSpPr>
          <p:spPr>
            <a:xfrm>
              <a:off x="1398270" y="544195"/>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Dynamic Masking</a:t>
              </a:r>
            </a:p>
          </p:txBody>
        </p:sp>
      </p:grpSp>
      <p:pic>
        <p:nvPicPr>
          <p:cNvPr id="206" name="图片 1" descr="图片 1"/>
          <p:cNvPicPr>
            <a:picLocks noChangeAspect="1"/>
          </p:cNvPicPr>
          <p:nvPr/>
        </p:nvPicPr>
        <p:blipFill>
          <a:blip r:embed="rId2"/>
          <a:stretch>
            <a:fillRect/>
          </a:stretch>
        </p:blipFill>
        <p:spPr>
          <a:xfrm>
            <a:off x="0" y="1349055"/>
            <a:ext cx="7340778" cy="4375469"/>
          </a:xfrm>
          <a:prstGeom prst="rect">
            <a:avLst/>
          </a:prstGeom>
          <a:ln w="12700">
            <a:miter lim="400000"/>
          </a:ln>
        </p:spPr>
      </p:pic>
      <p:pic>
        <p:nvPicPr>
          <p:cNvPr id="207" name="图片 2" descr="图片 2"/>
          <p:cNvPicPr>
            <a:picLocks noChangeAspect="1"/>
          </p:cNvPicPr>
          <p:nvPr/>
        </p:nvPicPr>
        <p:blipFill>
          <a:blip r:embed="rId3"/>
          <a:stretch>
            <a:fillRect/>
          </a:stretch>
        </p:blipFill>
        <p:spPr>
          <a:xfrm>
            <a:off x="7524981" y="1758029"/>
            <a:ext cx="4508055" cy="904877"/>
          </a:xfrm>
          <a:prstGeom prst="rect">
            <a:avLst/>
          </a:prstGeom>
          <a:ln w="12700">
            <a:miter lim="400000"/>
          </a:ln>
        </p:spPr>
      </p:pic>
      <p:pic>
        <p:nvPicPr>
          <p:cNvPr id="208" name="图片 3" descr="图片 3"/>
          <p:cNvPicPr>
            <a:picLocks noChangeAspect="1"/>
          </p:cNvPicPr>
          <p:nvPr/>
        </p:nvPicPr>
        <p:blipFill>
          <a:blip r:embed="rId4"/>
          <a:stretch>
            <a:fillRect/>
          </a:stretch>
        </p:blipFill>
        <p:spPr>
          <a:xfrm>
            <a:off x="7778212" y="3353683"/>
            <a:ext cx="3884296" cy="812166"/>
          </a:xfrm>
          <a:prstGeom prst="rect">
            <a:avLst/>
          </a:prstGeom>
          <a:ln w="12700">
            <a:miter lim="400000"/>
          </a:ln>
        </p:spPr>
      </p:pic>
      <p:pic>
        <p:nvPicPr>
          <p:cNvPr id="209" name="图片 4" descr="图片 4"/>
          <p:cNvPicPr>
            <a:picLocks noChangeAspect="1"/>
          </p:cNvPicPr>
          <p:nvPr/>
        </p:nvPicPr>
        <p:blipFill>
          <a:blip r:embed="rId5"/>
          <a:stretch>
            <a:fillRect/>
          </a:stretch>
        </p:blipFill>
        <p:spPr>
          <a:xfrm>
            <a:off x="8498368" y="4755499"/>
            <a:ext cx="2190752" cy="876300"/>
          </a:xfrm>
          <a:prstGeom prst="rect">
            <a:avLst/>
          </a:prstGeom>
          <a:ln w="12700">
            <a:miter lim="400000"/>
          </a:ln>
        </p:spPr>
      </p:pic>
      <mc:AlternateContent xmlns:mc="http://schemas.openxmlformats.org/markup-compatibility/2006">
        <mc:Choice xmlns:a14="http://schemas.microsoft.com/office/drawing/2010/main" Requires="a14">
          <p:sp>
            <p:nvSpPr>
              <p:cNvPr id="210" name="文本框 5"/>
              <p:cNvSpPr txBox="1"/>
              <p:nvPr/>
            </p:nvSpPr>
            <p:spPr>
              <a:xfrm>
                <a:off x="172084" y="5929279"/>
                <a:ext cx="11847832" cy="584771"/>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8" tIns="45718" rIns="45718" bIns="45718">
                <a:spAutoFit/>
              </a:bodyPr>
              <a:lstStyle>
                <a:lvl1pPr>
                  <a:defRPr sz="1600">
                    <a:latin typeface="+mj-lt"/>
                    <a:ea typeface="+mj-ea"/>
                    <a:cs typeface="+mj-cs"/>
                    <a:sym typeface="等线"/>
                  </a:defRPr>
                </a:lvl1pPr>
              </a:lstStyle>
              <a:p>
                <a:r>
                  <a:rPr b="1" dirty="0"/>
                  <a:t>Masking of useless parameter nodes based on data scores: Comparison between </a:t>
                </a:r>
                <a14:m>
                  <m:oMath xmlns:m="http://schemas.openxmlformats.org/officeDocument/2006/math">
                    <m:r>
                      <a:rPr lang="zh-CN" altLang="en-US" b="1" i="1" dirty="0" smtClean="0">
                        <a:latin typeface="Cambria Math" panose="02040503050406030204" pitchFamily="18" charset="0"/>
                      </a:rPr>
                      <m:t>𝑺𝒄𝒐𝒓𝒆𝑻𝒓𝒂𝒊𝒏</m:t>
                    </m:r>
                  </m:oMath>
                </a14:m>
                <a:r>
                  <a:rPr b="1" dirty="0"/>
                  <a:t> acquired during model layer training and </a:t>
                </a:r>
                <a14:m>
                  <m:oMath xmlns:m="http://schemas.openxmlformats.org/officeDocument/2006/math">
                    <m:r>
                      <a:rPr lang="zh-CN" altLang="en-US" b="1" i="1" dirty="0" smtClean="0">
                        <a:latin typeface="Cambria Math" panose="02040503050406030204" pitchFamily="18" charset="0"/>
                      </a:rPr>
                      <m:t>𝑺𝒄𝒐𝒓𝒆𝑰𝒏𝒇𝒆𝒓</m:t>
                    </m:r>
                  </m:oMath>
                </a14:m>
                <a:r>
                  <a:rPr b="1" dirty="0"/>
                  <a:t> obtained in the current inference process.</a:t>
                </a:r>
              </a:p>
            </p:txBody>
          </p:sp>
        </mc:Choice>
        <mc:Fallback>
          <p:sp>
            <p:nvSpPr>
              <p:cNvPr id="210" name="文本框 5"/>
              <p:cNvSpPr txBox="1">
                <a:spLocks noRot="1" noChangeAspect="1" noMove="1" noResize="1" noEditPoints="1" noAdjustHandles="1" noChangeArrowheads="1" noChangeShapeType="1" noTextEdit="1"/>
              </p:cNvSpPr>
              <p:nvPr/>
            </p:nvSpPr>
            <p:spPr>
              <a:xfrm>
                <a:off x="172084" y="5929279"/>
                <a:ext cx="11847832" cy="584771"/>
              </a:xfrm>
              <a:prstGeom prst="rect">
                <a:avLst/>
              </a:prstGeom>
              <a:blipFill>
                <a:blip r:embed="rId6"/>
                <a:stretch>
                  <a:fillRect l="-669" t="-3125" b="-125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B9BBE33-1F0C-A0A9-343E-F8175A4A0129}"/>
                  </a:ext>
                </a:extLst>
              </p:cNvPr>
              <p:cNvSpPr txBox="1"/>
              <p:nvPr/>
            </p:nvSpPr>
            <p:spPr>
              <a:xfrm>
                <a:off x="7415826" y="1425607"/>
                <a:ext cx="450805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1200" b="1" dirty="0">
                    <a:solidFill>
                      <a:schemeClr val="accent1">
                        <a:lumMod val="60000"/>
                        <a:lumOff val="40000"/>
                      </a:schemeClr>
                    </a:solidFill>
                  </a:rPr>
                  <a:t>(1)</a:t>
                </a:r>
                <a:r>
                  <a:rPr lang="zh-CN" altLang="en-US" sz="1200" b="1" dirty="0">
                    <a:solidFill>
                      <a:schemeClr val="accent1">
                        <a:lumMod val="60000"/>
                        <a:lumOff val="40000"/>
                      </a:schemeClr>
                    </a:solidFill>
                  </a:rPr>
                  <a:t>The data score adapted to the Layer </a:t>
                </a:r>
                <a14:m>
                  <m:oMath xmlns:m="http://schemas.openxmlformats.org/officeDocument/2006/math">
                    <m:r>
                      <a:rPr lang="en-US" altLang="zh-CN" sz="1200" b="1" i="1" dirty="0" smtClean="0">
                        <a:solidFill>
                          <a:schemeClr val="accent1">
                            <a:lumMod val="60000"/>
                            <a:lumOff val="40000"/>
                          </a:schemeClr>
                        </a:solidFill>
                        <a:latin typeface="Cambria Math" panose="02040503050406030204" pitchFamily="18" charset="0"/>
                      </a:rPr>
                      <m:t>𝒊</m:t>
                    </m:r>
                    <m:r>
                      <a:rPr lang="zh-CN" altLang="en-US" sz="1200" b="1" i="1" dirty="0" smtClean="0">
                        <a:solidFill>
                          <a:schemeClr val="accent1">
                            <a:lumMod val="60000"/>
                            <a:lumOff val="40000"/>
                          </a:schemeClr>
                        </a:solidFill>
                        <a:latin typeface="Cambria Math" panose="02040503050406030204" pitchFamily="18" charset="0"/>
                      </a:rPr>
                      <m:t> </m:t>
                    </m:r>
                  </m:oMath>
                </a14:m>
                <a:r>
                  <a:rPr lang="zh-CN" altLang="en-US" sz="1200" b="1" dirty="0">
                    <a:solidFill>
                      <a:schemeClr val="accent1">
                        <a:lumMod val="60000"/>
                        <a:lumOff val="40000"/>
                      </a:schemeClr>
                    </a:solidFill>
                  </a:rPr>
                  <a:t>model layer can be expressed as:</a:t>
                </a:r>
              </a:p>
            </p:txBody>
          </p:sp>
        </mc:Choice>
        <mc:Fallback>
          <p:sp>
            <p:nvSpPr>
              <p:cNvPr id="3" name="文本框 2">
                <a:extLst>
                  <a:ext uri="{FF2B5EF4-FFF2-40B4-BE49-F238E27FC236}">
                    <a16:creationId xmlns:a16="http://schemas.microsoft.com/office/drawing/2014/main" id="{CB9BBE33-1F0C-A0A9-343E-F8175A4A0129}"/>
                  </a:ext>
                </a:extLst>
              </p:cNvPr>
              <p:cNvSpPr txBox="1">
                <a:spLocks noRot="1" noChangeAspect="1" noMove="1" noResize="1" noEditPoints="1" noAdjustHandles="1" noChangeArrowheads="1" noChangeShapeType="1" noTextEdit="1"/>
              </p:cNvSpPr>
              <p:nvPr/>
            </p:nvSpPr>
            <p:spPr>
              <a:xfrm>
                <a:off x="7415826" y="1425607"/>
                <a:ext cx="4508055" cy="461665"/>
              </a:xfrm>
              <a:prstGeom prst="rect">
                <a:avLst/>
              </a:prstGeom>
              <a:blipFill>
                <a:blip r:embed="rId7"/>
                <a:stretch>
                  <a:fillRect l="-135" t="-2632" r="-406" b="-7895"/>
                </a:stretch>
              </a:blipFill>
              <a:ln w="12700" cap="flat">
                <a:noFill/>
                <a:miter lim="400000"/>
              </a:ln>
              <a:effec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D7FF171-E8F1-2AAC-4740-42045C1A5C0C}"/>
              </a:ext>
            </a:extLst>
          </p:cNvPr>
          <p:cNvSpPr txBox="1"/>
          <p:nvPr/>
        </p:nvSpPr>
        <p:spPr>
          <a:xfrm>
            <a:off x="7524981" y="2799685"/>
            <a:ext cx="4268213"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200" b="1" i="0" u="none" strike="noStrike" cap="none" spc="0" normalizeH="0" baseline="0" dirty="0">
                <a:ln>
                  <a:noFill/>
                </a:ln>
                <a:solidFill>
                  <a:schemeClr val="accent1">
                    <a:lumMod val="60000"/>
                    <a:lumOff val="40000"/>
                  </a:schemeClr>
                </a:solidFill>
                <a:effectLst/>
                <a:uFillTx/>
                <a:latin typeface="+mn-lt"/>
                <a:ea typeface="+mn-ea"/>
                <a:cs typeface="+mn-cs"/>
                <a:sym typeface="Helvetica"/>
              </a:rPr>
              <a:t>(2)During the inference process, calculate the difference between the scores of the training data and the inference data at the current model layer:</a:t>
            </a:r>
            <a:endParaRPr kumimoji="0" lang="zh-CN" altLang="en-US" sz="1200" b="1" i="0" u="none" strike="noStrike" cap="none" spc="0" normalizeH="0" baseline="0" dirty="0">
              <a:ln>
                <a:noFill/>
              </a:ln>
              <a:solidFill>
                <a:schemeClr val="accent1">
                  <a:lumMod val="60000"/>
                  <a:lumOff val="40000"/>
                </a:schemeClr>
              </a:solidFill>
              <a:effectLst/>
              <a:uFillTx/>
              <a:latin typeface="+mn-lt"/>
              <a:ea typeface="+mn-ea"/>
              <a:cs typeface="+mn-cs"/>
              <a:sym typeface="Helvetica"/>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3E166B3-FB12-2059-AB2F-74E7BFC7E53D}"/>
                  </a:ext>
                </a:extLst>
              </p:cNvPr>
              <p:cNvSpPr txBox="1"/>
              <p:nvPr/>
            </p:nvSpPr>
            <p:spPr>
              <a:xfrm>
                <a:off x="7524981" y="4347481"/>
                <a:ext cx="413752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200" b="1" i="0" u="none" strike="noStrike" cap="none" spc="0" normalizeH="0" baseline="0" dirty="0">
                    <a:ln>
                      <a:noFill/>
                    </a:ln>
                    <a:solidFill>
                      <a:schemeClr val="accent1">
                        <a:lumMod val="60000"/>
                        <a:lumOff val="40000"/>
                      </a:schemeClr>
                    </a:solidFill>
                    <a:effectLst/>
                    <a:uFillTx/>
                    <a:latin typeface="+mn-lt"/>
                    <a:ea typeface="+mn-ea"/>
                    <a:cs typeface="+mn-cs"/>
                    <a:sym typeface="Helvetica"/>
                  </a:rPr>
                  <a:t>(3)When the difference is greater than a certain threshold, the probability of masking nodes(</a:t>
                </a:r>
                <a14:m>
                  <m:oMath xmlns:m="http://schemas.openxmlformats.org/officeDocument/2006/math">
                    <m:r>
                      <a:rPr kumimoji="0" lang="en-US" altLang="zh-CN" sz="1200" b="1" i="1" u="none" strike="noStrike" cap="none" spc="0" normalizeH="0" baseline="0" dirty="0" smtClean="0">
                        <a:ln>
                          <a:noFill/>
                        </a:ln>
                        <a:solidFill>
                          <a:schemeClr val="accent1">
                            <a:lumMod val="60000"/>
                            <a:lumOff val="40000"/>
                          </a:schemeClr>
                        </a:solidFill>
                        <a:effectLst/>
                        <a:uFillTx/>
                        <a:latin typeface="Cambria Math" panose="02040503050406030204" pitchFamily="18" charset="0"/>
                        <a:ea typeface="+mn-ea"/>
                        <a:cs typeface="+mn-cs"/>
                        <a:sym typeface="Helvetica"/>
                      </a:rPr>
                      <m:t>𝒚</m:t>
                    </m:r>
                  </m:oMath>
                </a14:m>
                <a:r>
                  <a:rPr kumimoji="0" lang="en-US" altLang="zh-CN" sz="1200" b="1" i="0" u="none" strike="noStrike" cap="none" spc="0" normalizeH="0" baseline="0" dirty="0">
                    <a:ln>
                      <a:noFill/>
                    </a:ln>
                    <a:solidFill>
                      <a:schemeClr val="accent1">
                        <a:lumMod val="60000"/>
                        <a:lumOff val="40000"/>
                      </a:schemeClr>
                    </a:solidFill>
                    <a:effectLst/>
                    <a:uFillTx/>
                    <a:latin typeface="+mn-lt"/>
                    <a:ea typeface="+mn-ea"/>
                    <a:cs typeface="+mn-cs"/>
                    <a:sym typeface="Helvetica"/>
                  </a:rPr>
                  <a:t>) with large weights will be higher:</a:t>
                </a:r>
                <a:endParaRPr kumimoji="0" lang="zh-CN" altLang="en-US" sz="1200" b="1" i="0" u="none" strike="noStrike" cap="none" spc="0" normalizeH="0" baseline="0" dirty="0">
                  <a:ln>
                    <a:noFill/>
                  </a:ln>
                  <a:solidFill>
                    <a:schemeClr val="accent1">
                      <a:lumMod val="60000"/>
                      <a:lumOff val="40000"/>
                    </a:schemeClr>
                  </a:solidFill>
                  <a:effectLst/>
                  <a:uFillTx/>
                  <a:latin typeface="+mn-lt"/>
                  <a:ea typeface="+mn-ea"/>
                  <a:cs typeface="+mn-cs"/>
                  <a:sym typeface="Helvetica"/>
                </a:endParaRPr>
              </a:p>
            </p:txBody>
          </p:sp>
        </mc:Choice>
        <mc:Fallback>
          <p:sp>
            <p:nvSpPr>
              <p:cNvPr id="6" name="文本框 5">
                <a:extLst>
                  <a:ext uri="{FF2B5EF4-FFF2-40B4-BE49-F238E27FC236}">
                    <a16:creationId xmlns:a16="http://schemas.microsoft.com/office/drawing/2014/main" id="{A3E166B3-FB12-2059-AB2F-74E7BFC7E53D}"/>
                  </a:ext>
                </a:extLst>
              </p:cNvPr>
              <p:cNvSpPr txBox="1">
                <a:spLocks noRot="1" noChangeAspect="1" noMove="1" noResize="1" noEditPoints="1" noAdjustHandles="1" noChangeArrowheads="1" noChangeShapeType="1" noTextEdit="1"/>
              </p:cNvSpPr>
              <p:nvPr/>
            </p:nvSpPr>
            <p:spPr>
              <a:xfrm>
                <a:off x="7524981" y="4347481"/>
                <a:ext cx="4137527" cy="553998"/>
              </a:xfrm>
              <a:prstGeom prst="rect">
                <a:avLst/>
              </a:prstGeom>
              <a:blipFill>
                <a:blip r:embed="rId8"/>
                <a:stretch>
                  <a:fillRect l="-2209" t="-9890" r="-2946" b="-15385"/>
                </a:stretch>
              </a:blipFill>
              <a:ln w="12700" cap="flat">
                <a:noFill/>
                <a:miter lim="400000"/>
              </a:ln>
              <a:effectLst/>
            </p:spPr>
            <p:txBody>
              <a:bodyPr/>
              <a:lstStyle/>
              <a:p>
                <a:r>
                  <a:rPr lang="zh-CN" alt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文本框 6"/>
          <p:cNvSpPr txBox="1"/>
          <p:nvPr/>
        </p:nvSpPr>
        <p:spPr>
          <a:xfrm>
            <a:off x="4180523" y="2750186"/>
            <a:ext cx="3815717" cy="637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600">
                <a:solidFill>
                  <a:srgbClr val="F2F2F2"/>
                </a:solidFill>
                <a:latin typeface="思源黑体 CN Light"/>
                <a:ea typeface="思源黑体 CN Light"/>
                <a:cs typeface="思源黑体 CN Light"/>
                <a:sym typeface="思源黑体 CN Light"/>
              </a:defRPr>
            </a:lvl1pPr>
          </a:lstStyle>
          <a:p>
            <a:r>
              <a:t>The title is here</a:t>
            </a:r>
          </a:p>
        </p:txBody>
      </p:sp>
      <p:sp>
        <p:nvSpPr>
          <p:cNvPr id="214" name="文本框 7"/>
          <p:cNvSpPr txBox="1"/>
          <p:nvPr/>
        </p:nvSpPr>
        <p:spPr>
          <a:xfrm>
            <a:off x="4363403" y="3559967"/>
            <a:ext cx="3485198" cy="1418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lnSpc>
                <a:spcPct val="150000"/>
              </a:lnSpc>
              <a:defRPr sz="1600">
                <a:solidFill>
                  <a:srgbClr val="F2F2F2"/>
                </a:solidFill>
                <a:latin typeface="思源黑体 CN Light"/>
                <a:ea typeface="思源黑体 CN Light"/>
                <a:cs typeface="思源黑体 CN Light"/>
                <a:sym typeface="思源黑体 CN Light"/>
              </a:defRPr>
            </a:lvl1pPr>
          </a:lstStyle>
          <a:p>
            <a:r>
              <a:t>Lorem ipsum dolor sit amet, consectetuer adipiscing elit. Maecenas porttitor congue massa. Fusce posuere, magna sed</a:t>
            </a:r>
          </a:p>
        </p:txBody>
      </p:sp>
      <p:grpSp>
        <p:nvGrpSpPr>
          <p:cNvPr id="218" name="组合 8"/>
          <p:cNvGrpSpPr/>
          <p:nvPr/>
        </p:nvGrpSpPr>
        <p:grpSpPr>
          <a:xfrm>
            <a:off x="63499" y="-1"/>
            <a:ext cx="7402833" cy="1183639"/>
            <a:chOff x="0" y="0"/>
            <a:chExt cx="7402832" cy="1183638"/>
          </a:xfrm>
        </p:grpSpPr>
        <p:sp>
          <p:nvSpPr>
            <p:cNvPr id="215" name="文本框 9"/>
            <p:cNvSpPr txBox="1"/>
            <p:nvPr/>
          </p:nvSpPr>
          <p:spPr>
            <a:xfrm>
              <a:off x="274954" y="0"/>
              <a:ext cx="1170943" cy="1183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7200">
                  <a:solidFill>
                    <a:srgbClr val="333333"/>
                  </a:solidFill>
                  <a:latin typeface="思源黑体 CN Light"/>
                  <a:ea typeface="思源黑体 CN Light"/>
                  <a:cs typeface="思源黑体 CN Light"/>
                  <a:sym typeface="思源黑体 CN Light"/>
                </a:defRPr>
              </a:lvl1pPr>
            </a:lstStyle>
            <a:p>
              <a:r>
                <a:t>03</a:t>
              </a:r>
            </a:p>
          </p:txBody>
        </p:sp>
        <p:sp>
          <p:nvSpPr>
            <p:cNvPr id="216" name="矩形 10"/>
            <p:cNvSpPr/>
            <p:nvPr/>
          </p:nvSpPr>
          <p:spPr>
            <a:xfrm>
              <a:off x="0" y="685165"/>
              <a:ext cx="849631" cy="257812"/>
            </a:xfrm>
            <a:prstGeom prst="rect">
              <a:avLst/>
            </a:prstGeom>
            <a:solidFill>
              <a:srgbClr val="004EC0"/>
            </a:solidFill>
            <a:ln w="12700" cap="flat">
              <a:noFill/>
              <a:miter lim="400000"/>
            </a:ln>
            <a:effectLst/>
          </p:spPr>
          <p:txBody>
            <a:bodyPr wrap="square" lIns="0" tIns="0" rIns="0" bIns="0" numCol="1" anchor="ctr">
              <a:noAutofit/>
            </a:bodyPr>
            <a:lstStyle/>
            <a:p>
              <a:pPr algn="ctr">
                <a:defRPr sz="6600">
                  <a:solidFill>
                    <a:srgbClr val="FFFFFF"/>
                  </a:solidFill>
                  <a:latin typeface="+mj-lt"/>
                  <a:ea typeface="+mj-ea"/>
                  <a:cs typeface="+mj-cs"/>
                  <a:sym typeface="等线"/>
                </a:defRPr>
              </a:pPr>
              <a:endParaRPr/>
            </a:p>
          </p:txBody>
        </p:sp>
        <p:sp>
          <p:nvSpPr>
            <p:cNvPr id="217" name="文本框 11"/>
            <p:cNvSpPr txBox="1"/>
            <p:nvPr/>
          </p:nvSpPr>
          <p:spPr>
            <a:xfrm>
              <a:off x="1398270" y="544194"/>
              <a:ext cx="6004563" cy="3962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t">
              <a:spAutoFit/>
            </a:bodyPr>
            <a:lstStyle>
              <a:lvl1pPr>
                <a:defRPr sz="2000" b="1">
                  <a:solidFill>
                    <a:srgbClr val="404040"/>
                  </a:solidFill>
                  <a:latin typeface="微软雅黑"/>
                  <a:ea typeface="微软雅黑"/>
                  <a:cs typeface="微软雅黑"/>
                  <a:sym typeface="微软雅黑"/>
                </a:defRPr>
              </a:lvl1pPr>
            </a:lstStyle>
            <a:p>
              <a:r>
                <a:t>Experimental Results</a:t>
              </a:r>
            </a:p>
          </p:txBody>
        </p:sp>
      </p:grpSp>
      <p:pic>
        <p:nvPicPr>
          <p:cNvPr id="219" name="图片 12" descr="图片 12"/>
          <p:cNvPicPr>
            <a:picLocks noChangeAspect="1"/>
          </p:cNvPicPr>
          <p:nvPr/>
        </p:nvPicPr>
        <p:blipFill>
          <a:blip r:embed="rId2"/>
          <a:stretch>
            <a:fillRect/>
          </a:stretch>
        </p:blipFill>
        <p:spPr>
          <a:xfrm>
            <a:off x="0" y="1047113"/>
            <a:ext cx="7052310" cy="3952878"/>
          </a:xfrm>
          <a:prstGeom prst="rect">
            <a:avLst/>
          </a:prstGeom>
          <a:ln w="12700">
            <a:miter lim="400000"/>
          </a:ln>
        </p:spPr>
      </p:pic>
      <p:sp>
        <p:nvSpPr>
          <p:cNvPr id="221" name="文本框 14"/>
          <p:cNvSpPr txBox="1"/>
          <p:nvPr/>
        </p:nvSpPr>
        <p:spPr>
          <a:xfrm>
            <a:off x="7052310" y="-9526"/>
            <a:ext cx="4988562" cy="13234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mj-lt"/>
                <a:ea typeface="+mj-ea"/>
                <a:cs typeface="+mj-cs"/>
                <a:sym typeface="等线"/>
              </a:defRPr>
            </a:lvl1pPr>
          </a:lstStyle>
          <a:p>
            <a:r>
              <a:rPr b="1" dirty="0"/>
              <a:t>To evaluate the effectiveness of our method on curve segmentation, we conduct qualitative and quantitative experiments on three different datasets, including </a:t>
            </a:r>
            <a:r>
              <a:rPr b="1" dirty="0">
                <a:solidFill>
                  <a:srgbClr val="FF0000"/>
                </a:solidFill>
              </a:rPr>
              <a:t>CRACKTREE200</a:t>
            </a:r>
            <a:r>
              <a:rPr b="1" dirty="0"/>
              <a:t> , </a:t>
            </a:r>
            <a:r>
              <a:rPr b="1" dirty="0">
                <a:solidFill>
                  <a:srgbClr val="FF0000"/>
                </a:solidFill>
              </a:rPr>
              <a:t>CORN-1</a:t>
            </a:r>
            <a:r>
              <a:rPr b="1" dirty="0"/>
              <a:t> , and </a:t>
            </a:r>
            <a:r>
              <a:rPr b="1" dirty="0">
                <a:solidFill>
                  <a:srgbClr val="FF0000"/>
                </a:solidFill>
              </a:rPr>
              <a:t>CRACKFOREST</a:t>
            </a:r>
            <a:r>
              <a:rPr b="1" dirty="0"/>
              <a:t>. </a:t>
            </a:r>
          </a:p>
        </p:txBody>
      </p:sp>
      <p:sp>
        <p:nvSpPr>
          <p:cNvPr id="222" name="文本框 15"/>
          <p:cNvSpPr txBox="1"/>
          <p:nvPr/>
        </p:nvSpPr>
        <p:spPr>
          <a:xfrm>
            <a:off x="7132556" y="5150798"/>
            <a:ext cx="4988562" cy="1569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600">
                <a:latin typeface="+mj-lt"/>
                <a:ea typeface="+mj-ea"/>
                <a:cs typeface="+mj-cs"/>
                <a:sym typeface="等线"/>
              </a:defRPr>
            </a:lvl1pPr>
          </a:lstStyle>
          <a:p>
            <a:r>
              <a:rPr b="1" dirty="0"/>
              <a:t>To augment the data, we utilize horizontal flipping and random cropping techniques. All the networks are optimized by Adam with an initial learning rate of 0.001. During training, all training samples are cropped to a size of 256 × 256, and our network is trained with a batch size of 4.</a:t>
            </a:r>
          </a:p>
        </p:txBody>
      </p:sp>
      <p:pic>
        <p:nvPicPr>
          <p:cNvPr id="223" name="图片 16" descr="图片 16"/>
          <p:cNvPicPr>
            <a:picLocks noChangeAspect="1"/>
          </p:cNvPicPr>
          <p:nvPr/>
        </p:nvPicPr>
        <p:blipFill>
          <a:blip r:embed="rId3"/>
          <a:stretch>
            <a:fillRect/>
          </a:stretch>
        </p:blipFill>
        <p:spPr>
          <a:xfrm>
            <a:off x="0" y="4999990"/>
            <a:ext cx="7052310" cy="1858012"/>
          </a:xfrm>
          <a:prstGeom prst="rect">
            <a:avLst/>
          </a:prstGeom>
          <a:ln w="12700">
            <a:miter lim="400000"/>
          </a:ln>
        </p:spPr>
      </p:pic>
      <p:cxnSp>
        <p:nvCxnSpPr>
          <p:cNvPr id="3" name="直接连接符 2">
            <a:extLst>
              <a:ext uri="{FF2B5EF4-FFF2-40B4-BE49-F238E27FC236}">
                <a16:creationId xmlns:a16="http://schemas.microsoft.com/office/drawing/2014/main" id="{93ACED40-082B-809F-0D12-3900CD28F0AE}"/>
              </a:ext>
            </a:extLst>
          </p:cNvPr>
          <p:cNvCxnSpPr>
            <a:cxnSpLocks/>
          </p:cNvCxnSpPr>
          <p:nvPr/>
        </p:nvCxnSpPr>
        <p:spPr>
          <a:xfrm>
            <a:off x="6937930" y="0"/>
            <a:ext cx="51155" cy="6858000"/>
          </a:xfrm>
          <a:prstGeom prst="line">
            <a:avLst/>
          </a:prstGeom>
          <a:ln/>
        </p:spPr>
        <p:style>
          <a:lnRef idx="1">
            <a:schemeClr val="dk1"/>
          </a:lnRef>
          <a:fillRef idx="0">
            <a:schemeClr val="dk1"/>
          </a:fillRef>
          <a:effectRef idx="0">
            <a:schemeClr val="dk1"/>
          </a:effectRef>
          <a:fontRef idx="minor">
            <a:schemeClr val="tx1"/>
          </a:fontRef>
        </p:style>
      </p:cxnSp>
      <p:pic>
        <p:nvPicPr>
          <p:cNvPr id="7" name="图片 6">
            <a:extLst>
              <a:ext uri="{FF2B5EF4-FFF2-40B4-BE49-F238E27FC236}">
                <a16:creationId xmlns:a16="http://schemas.microsoft.com/office/drawing/2014/main" id="{CA1493A0-1D8B-4157-FF85-BEB4220C5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9890" y="1274955"/>
            <a:ext cx="5061228" cy="3725035"/>
          </a:xfrm>
          <a:prstGeom prst="rect">
            <a:avLst/>
          </a:prstGeom>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2F2F2">
          <a:alpha val="52000"/>
        </a:srgbClr>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317</TotalTime>
  <Words>878</Words>
  <Application>Microsoft Office PowerPoint</Application>
  <PresentationFormat>宽屏</PresentationFormat>
  <Paragraphs>72</Paragraphs>
  <Slides>14</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0" baseType="lpstr">
      <vt:lpstr>等线</vt:lpstr>
      <vt:lpstr>等线 Light</vt:lpstr>
      <vt:lpstr>Arial</vt:lpstr>
      <vt:lpstr>Cambria Math</vt:lpstr>
      <vt:lpstr>Office 主题​​</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yunxiang cao</cp:lastModifiedBy>
  <cp:revision>2</cp:revision>
  <dcterms:modified xsi:type="dcterms:W3CDTF">2024-12-04T12:32:00Z</dcterms:modified>
</cp:coreProperties>
</file>