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6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63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slide" Target="slides/slide63.xml"/><Relationship Id="rId75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3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368100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67352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57200" y="368100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80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8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8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Introduction to the Linux Operating System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61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I am asked to Learn Unix? Then why Linux?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UNIX is called the mother of operating systems which laid out the foundation to Linux.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Unix is designed mainly for mainframes and is  in enterprises and universities  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While Linux is fast becoming a household name for computer users , developers and server environment.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You may have to pay for a Unix kernel while in Linux it is free.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 </a:t>
            </a:r>
            <a:r>
              <a:rPr b="1" lang="en-IN" sz="4400">
                <a:solidFill>
                  <a:srgbClr val="000000"/>
                </a:solidFill>
                <a:latin typeface="Calibri"/>
              </a:rPr>
              <a:t>Linux Distribution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382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066680"/>
            <a:ext cx="7998840" cy="540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pic>
        <p:nvPicPr>
          <p:cNvPr id="3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828800"/>
            <a:ext cx="7998840" cy="434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54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5400">
                <a:solidFill>
                  <a:srgbClr val="000000"/>
                </a:solidFill>
                <a:latin typeface="Calibri"/>
              </a:rPr>
              <a:t>Installing Linux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Linux Vs Windows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88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In Microsoft Windows, files are stored in folders under different data drives like C: D: E: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But, in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Linux, files are ordered in a tree structure starting with the root directory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 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This root directory can be considered as the start of the file system and it further branches out various other subdirectories. The root is denoted with a forward slash '/'.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pic>
        <p:nvPicPr>
          <p:cNvPr id="3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286000"/>
            <a:ext cx="6779520" cy="281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Types of Files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In Linux and UNIX, everything is a file. Directories are files, files are files, and devices like Printer, mouse, keyboard etc are files.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3 categories are: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*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 General Files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* Directory Files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* Device Files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57200" y="304920"/>
            <a:ext cx="8227440" cy="60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General Files also called as Ordinary files. They can contain image, video, program or simply text.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Directory files: These files are a warehouse for other file types. You can have a directory file within a directory (sub-directory).You can take them as   'Folders' found in Windows operating system.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Device files: In MS Windows, devices like Printers, CD-ROM and hard drives are represented as drive letters like G: H:.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In Linux, there are represented as files.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   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For example, if the first SATA hard drive had three primary partitions, they would be named and numbered as /dev/s</a:t>
            </a:r>
            <a:r>
              <a:rPr i="1" lang="en-IN" sz="3200">
                <a:solidFill>
                  <a:srgbClr val="000000"/>
                </a:solidFill>
                <a:latin typeface="Calibri"/>
              </a:rPr>
              <a:t>da1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, /dev/sda2 and /dev/sda3.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Users in Linux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97" name="CustomShape 2"/>
          <p:cNvSpPr/>
          <p:nvPr/>
        </p:nvSpPr>
        <p:spPr>
          <a:xfrm>
            <a:off x="457200" y="1143000"/>
            <a:ext cx="8227440" cy="498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There are 3 types of users in Linux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1.Regular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2.Administrative(root)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What is an Operating System?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63" name="CustomShape 2"/>
          <p:cNvSpPr/>
          <p:nvPr/>
        </p:nvSpPr>
        <p:spPr>
          <a:xfrm>
            <a:off x="457200" y="1143000"/>
            <a:ext cx="8227440" cy="540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Every time you switch on your computer, you see a screen where you can perform different activities like write, browse the internet or watch a video.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What is it that makes the computer hardware work like that?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How does the processor on your computer know that you are asking it to run a mp3 file?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Regular User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9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regular user account is created for you when you install Ubuntu on your system.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All your files and folders are stored in /home/ which is your home directory.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As a regular user, you do not have access to directories of other users.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Root User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0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Other than your regular account another user account called root is created at the time of installation. 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root account is a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super user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 who can access restricted files, install software and has administrative privileges.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Whenever you want to install software, make changes to system files or perform any administrative task on Linux; you need to log in as a root user.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File Name Convention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457200" y="990720"/>
            <a:ext cx="8227440" cy="51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In Windows, you cannot have 2 files with the same name in the same folder. See below -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286000"/>
            <a:ext cx="7389360" cy="403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While in Linux, you can have 2 files with the same name in the same directory, provided they use different cases.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0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3200400"/>
            <a:ext cx="7236720" cy="318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The HOME Directory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0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For every user in Linux, a directory is created as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/home/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Consider, a regular user account "Tom". He can store his personal files and directories in the directory "/home/tom".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Other Directories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In Windows, System and Program files are usually saved in C: drive.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But, in Linux you would find the system and program files in different directories.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For example, the boot files are stored in the /boot directory and program and software files can be found under /bin , device files in /dev. 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pic>
        <p:nvPicPr>
          <p:cNvPr id="41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828800"/>
            <a:ext cx="8151120" cy="449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Terminal V/s File Manager &amp; The CD command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To manage your files , you  can either use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Terminal (Command Line Interface - CLI)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File manager (Graphical User Interface -GUI)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000000"/>
                </a:solidFill>
                <a:latin typeface="Calibri"/>
              </a:rPr>
              <a:t>Why learn Command Line Interface ?</a:t>
            </a:r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Comparatively , Commands offer more options &amp; are  flexible.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Some configurations in GUI are up to 5 screens deep while in a CLI  it's just a single command.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CLI load fast and do not consume RAM compared to GUI. In crunch scenarios this matters.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Launching the CLI on Ubuntu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457200" y="1600200"/>
            <a:ext cx="8227440" cy="52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1) Go to the Dash and type terminal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2)  Or you can press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CTRL + Alt + T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 to launch the  Terminal.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2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3352680"/>
            <a:ext cx="4036320" cy="304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it is the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operating system or the kernel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which does this work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A kernel is the program at the heart of any operating system that takes care of fundamental stuff, like letting hardware communicate with software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32000" y="2988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Listing files (ls)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'ls-R' to shows all the files not only in directories but also subdirectories.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IN" sz="2800">
                <a:solidFill>
                  <a:srgbClr val="000000"/>
                </a:solidFill>
                <a:latin typeface="Calibri"/>
              </a:rPr>
              <a:t>ls  - a  to show the hidden files.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'ls -al'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 gives detailed information of the files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422" name="Table 2"/>
          <p:cNvGraphicFramePr/>
          <p:nvPr/>
        </p:nvGraphicFramePr>
        <p:xfrm>
          <a:off x="421200" y="3349080"/>
          <a:ext cx="8084520" cy="2984760"/>
        </p:xfrm>
        <a:graphic>
          <a:graphicData uri="http://schemas.openxmlformats.org/drawingml/2006/table">
            <a:tbl>
              <a:tblPr/>
              <a:tblGrid>
                <a:gridCol w="4042440"/>
                <a:gridCol w="4042440"/>
              </a:tblGrid>
              <a:tr h="630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1" lang="en-IN" baseline="30000">
                          <a:solidFill>
                            <a:srgbClr val="000000"/>
                          </a:solidFill>
                          <a:latin typeface="Calibri"/>
                        </a:rPr>
                        <a:t>st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 Column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File type and access permissions</a:t>
                      </a:r>
                      <a:endParaRPr/>
                    </a:p>
                  </a:txBody>
                  <a:tcPr/>
                </a:tc>
              </a:tr>
              <a:tr h="392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1" lang="en-IN" baseline="30000">
                          <a:solidFill>
                            <a:srgbClr val="000000"/>
                          </a:solidFill>
                          <a:latin typeface="Calibri"/>
                        </a:rPr>
                        <a:t>nd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 Column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# of HardLinks to the File</a:t>
                      </a:r>
                      <a:endParaRPr/>
                    </a:p>
                  </a:txBody>
                  <a:tcPr/>
                </a:tc>
              </a:tr>
              <a:tr h="392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b="1" lang="en-IN" baseline="30000">
                          <a:solidFill>
                            <a:srgbClr val="000000"/>
                          </a:solidFill>
                          <a:latin typeface="Calibri"/>
                        </a:rPr>
                        <a:t>rd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 Column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Owner and the creator of the file</a:t>
                      </a:r>
                      <a:endParaRPr/>
                    </a:p>
                  </a:txBody>
                  <a:tcPr/>
                </a:tc>
              </a:tr>
              <a:tr h="392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b="1" lang="en-IN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 Column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Group of the owner</a:t>
                      </a:r>
                      <a:endParaRPr/>
                    </a:p>
                  </a:txBody>
                  <a:tcPr/>
                </a:tc>
              </a:tr>
              <a:tr h="392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b="1" lang="en-IN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 Column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File size in Bytes</a:t>
                      </a:r>
                      <a:endParaRPr/>
                    </a:p>
                  </a:txBody>
                  <a:tcPr/>
                </a:tc>
              </a:tr>
              <a:tr h="392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b="1" lang="en-IN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 Column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Date and Time</a:t>
                      </a:r>
                      <a:endParaRPr/>
                    </a:p>
                  </a:txBody>
                  <a:tcPr/>
                </a:tc>
              </a:tr>
              <a:tr h="390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b="1" lang="en-IN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 Column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Directory or File name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3" name="CustomShape 3"/>
          <p:cNvSpPr/>
          <p:nvPr/>
        </p:nvSpPr>
        <p:spPr>
          <a:xfrm>
            <a:off x="4988520" y="2461320"/>
            <a:ext cx="2217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343434"/>
                </a:solidFill>
                <a:latin typeface="Droid Sans"/>
              </a:rPr>
              <a:t> 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pic>
        <p:nvPicPr>
          <p:cNvPr id="42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752480"/>
            <a:ext cx="8532360" cy="418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Path Navigation</a:t>
            </a:r>
            <a:endParaRPr/>
          </a:p>
        </p:txBody>
      </p:sp>
      <p:sp>
        <p:nvSpPr>
          <p:cNvPr id="427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>
                <a:latin typeface="Arial"/>
              </a:rPr>
              <a:t>Cd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--&gt;home  directory</a:t>
            </a:r>
            <a:endParaRPr/>
          </a:p>
          <a:p>
            <a:r>
              <a:rPr lang="en-IN" sz="3200">
                <a:latin typeface="Arial"/>
              </a:rPr>
              <a:t>Pwd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Present working directory</a:t>
            </a:r>
            <a:endParaRPr/>
          </a:p>
          <a:p>
            <a:r>
              <a:rPr lang="en-IN" sz="3200">
                <a:latin typeface="Arial"/>
              </a:rPr>
              <a:t>Cd /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Root directory</a:t>
            </a:r>
            <a:endParaRPr/>
          </a:p>
          <a:p>
            <a:r>
              <a:rPr lang="en-IN" sz="3200">
                <a:latin typeface="Arial"/>
              </a:rPr>
              <a:t>Cd Desktop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Move to the subdirectory</a:t>
            </a:r>
            <a:endParaRPr/>
          </a:p>
          <a:p>
            <a:r>
              <a:rPr lang="en-IN" sz="3200">
                <a:latin typeface="Arial"/>
              </a:rPr>
              <a:t>Cd ..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Move to the parent directory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Create file</a:t>
            </a:r>
            <a:endParaRPr/>
          </a:p>
        </p:txBody>
      </p:sp>
      <p:sp>
        <p:nvSpPr>
          <p:cNvPr id="429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touch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filename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--&gt;Create a new empty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&gt; filename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--&gt;Create a new empty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Cat &gt; filename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--&gt;It will erase the existing content and add new input ,use[cntrl]+[d] to save file.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Cat filename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view file contents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echo “helloworld” &gt;&gt; filename--&gt; append text on new file.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Creating &amp; Viewing Files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31" name="CustomShape 2"/>
          <p:cNvSpPr/>
          <p:nvPr/>
        </p:nvSpPr>
        <p:spPr>
          <a:xfrm>
            <a:off x="457200" y="1143000"/>
            <a:ext cx="8227440" cy="498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'cat' command is used to display text files.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To create a new file, use the command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cat &gt; filename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 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Add content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 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Press 'ctrl + d' to return to command prompt.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To view a file, use the command – cat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syntax to combine 2 files is –</a:t>
            </a:r>
            <a:endParaRPr/>
          </a:p>
          <a:p>
            <a:pPr>
              <a:lnSpc>
                <a:spcPct val="100000"/>
              </a:lnSpc>
            </a:pPr>
            <a:r>
              <a:rPr b="1" i="1" lang="en-IN" sz="3200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en-IN" sz="3200">
                <a:solidFill>
                  <a:srgbClr val="000000"/>
                </a:solidFill>
                <a:latin typeface="Calibri"/>
              </a:rPr>
              <a:t>cat file1 file2 &gt; newfilename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Create directory</a:t>
            </a:r>
            <a:endParaRPr/>
          </a:p>
        </p:txBody>
      </p:sp>
      <p:sp>
        <p:nvSpPr>
          <p:cNvPr id="433" name="CustomShape 2"/>
          <p:cNvSpPr/>
          <p:nvPr/>
        </p:nvSpPr>
        <p:spPr>
          <a:xfrm>
            <a:off x="457200" y="1604520"/>
            <a:ext cx="854136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>
                <a:latin typeface="Arial"/>
              </a:rPr>
              <a:t>mkdir foldername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Create a new directory</a:t>
            </a:r>
            <a:endParaRPr/>
          </a:p>
          <a:p>
            <a:endParaRPr/>
          </a:p>
          <a:p>
            <a:r>
              <a:rPr lang="en-IN" sz="3200">
                <a:latin typeface="Arial"/>
              </a:rPr>
              <a:t>sudo mkdir foldername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Create a directory with superuser rights. 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Rename a directory</a:t>
            </a:r>
            <a:endParaRPr/>
          </a:p>
        </p:txBody>
      </p:sp>
      <p:sp>
        <p:nvSpPr>
          <p:cNvPr id="435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mv oldname newname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--&gt;rename directory. 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Edit or update file</a:t>
            </a:r>
            <a:endParaRPr/>
          </a:p>
        </p:txBody>
      </p:sp>
      <p:sp>
        <p:nvSpPr>
          <p:cNvPr id="437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nano filename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Open file with nano editor.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gedit filename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Open GUI editor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vim filename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Open file with vim editor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Delete files and folders</a:t>
            </a:r>
            <a:endParaRPr/>
          </a:p>
        </p:txBody>
      </p:sp>
      <p:sp>
        <p:nvSpPr>
          <p:cNvPr id="439" name="CustomShape 2"/>
          <p:cNvSpPr/>
          <p:nvPr/>
        </p:nvSpPr>
        <p:spPr>
          <a:xfrm>
            <a:off x="72000" y="1604520"/>
            <a:ext cx="907056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sudo rm filename</a:t>
            </a:r>
            <a:r>
              <a:rPr lang="en-IN" sz="2600">
                <a:latin typeface="Arial"/>
              </a:rPr>
              <a:t>	</a:t>
            </a:r>
            <a:r>
              <a:rPr lang="en-IN" sz="2600">
                <a:latin typeface="Arial"/>
              </a:rPr>
              <a:t>	</a:t>
            </a:r>
            <a:r>
              <a:rPr lang="en-IN" sz="2600">
                <a:latin typeface="Arial"/>
              </a:rPr>
              <a:t>--&gt; Remove the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Sudo rm foldername -R</a:t>
            </a:r>
            <a:r>
              <a:rPr lang="en-IN" sz="2600">
                <a:latin typeface="Arial"/>
              </a:rPr>
              <a:t>	</a:t>
            </a:r>
            <a:r>
              <a:rPr lang="en-IN" sz="2600">
                <a:latin typeface="Arial"/>
              </a:rPr>
              <a:t>--&gt; Remove folders</a:t>
            </a:r>
            <a:endParaRPr/>
          </a:p>
          <a:p>
            <a:pPr lvl="8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Sudo rm -r filename</a:t>
            </a:r>
            <a:r>
              <a:rPr lang="en-IN" sz="2600">
                <a:latin typeface="Arial"/>
              </a:rPr>
              <a:t>	</a:t>
            </a:r>
            <a:r>
              <a:rPr lang="en-IN" sz="2600">
                <a:latin typeface="Arial"/>
              </a:rPr>
              <a:t>	</a:t>
            </a:r>
            <a:r>
              <a:rPr lang="en-IN" sz="2600">
                <a:latin typeface="Arial"/>
              </a:rPr>
              <a:t>--&gt; Remove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Sudo rm -rf filename</a:t>
            </a:r>
            <a:r>
              <a:rPr lang="en-IN" sz="2600">
                <a:latin typeface="Arial"/>
              </a:rPr>
              <a:t>	</a:t>
            </a:r>
            <a:r>
              <a:rPr lang="en-IN" sz="2600">
                <a:latin typeface="Arial"/>
              </a:rPr>
              <a:t>--&gt; Remove recursively and forcefully.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Rename &amp;Move</a:t>
            </a:r>
            <a:endParaRPr/>
          </a:p>
        </p:txBody>
      </p:sp>
      <p:sp>
        <p:nvSpPr>
          <p:cNvPr id="441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Sudo mv file1 file2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rename file1 with file2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pic>
        <p:nvPicPr>
          <p:cNvPr id="36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752480"/>
            <a:ext cx="6017760" cy="464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Copy command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sudo cp filename file.bak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457200" y="228600"/>
            <a:ext cx="8456040" cy="60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600">
                <a:solidFill>
                  <a:srgbClr val="000000"/>
                </a:solidFill>
                <a:latin typeface="Calibri"/>
              </a:rPr>
              <a:t>pwd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print work (current) directory</a:t>
            </a:r>
            <a:endParaRPr/>
          </a:p>
          <a:p>
            <a:r>
              <a:rPr lang="en-IN" sz="2600">
                <a:solidFill>
                  <a:srgbClr val="000000"/>
                </a:solidFill>
                <a:latin typeface="Calibri"/>
              </a:rPr>
              <a:t>cd &lt;directory&gt;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change directory to...</a:t>
            </a:r>
            <a:endParaRPr/>
          </a:p>
          <a:p>
            <a:r>
              <a:rPr lang="en-IN" sz="2600">
                <a:solidFill>
                  <a:srgbClr val="000000"/>
                </a:solidFill>
                <a:latin typeface="Calibri"/>
              </a:rPr>
              <a:t>cd ..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change to parent directory</a:t>
            </a:r>
            <a:endParaRPr/>
          </a:p>
          <a:p>
            <a:r>
              <a:rPr lang="en-IN" sz="2600">
                <a:solidFill>
                  <a:srgbClr val="000000"/>
                </a:solidFill>
                <a:latin typeface="Calibri"/>
              </a:rPr>
              <a:t>cd -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change to previous directory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cd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change to home directory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mkdir &lt;directory&gt;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make directory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touch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make a 0 byte file if it does not exist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cp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copy (for files)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cp -a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copy (for directories)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rmdir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remove empty directory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rm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remove 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(for files)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rm -f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remove forcefully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( "    "  )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rm -r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-&gt; remove recursively   (for directories)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CustomShape 2"/>
          <p:cNvSpPr/>
          <p:nvPr/>
        </p:nvSpPr>
        <p:spPr>
          <a:xfrm>
            <a:off x="457200" y="1600200"/>
            <a:ext cx="822744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400">
                <a:solidFill>
                  <a:srgbClr val="000000"/>
                </a:solidFill>
                <a:latin typeface="Calibri"/>
              </a:rPr>
              <a:t>mv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-&gt; move OR rename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400">
                <a:solidFill>
                  <a:srgbClr val="000000"/>
                </a:solidFill>
                <a:latin typeface="Calibri"/>
              </a:rPr>
              <a:t>exit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-&gt; log out from the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400">
                <a:solidFill>
                  <a:srgbClr val="000000"/>
                </a:solidFill>
                <a:latin typeface="Calibri"/>
              </a:rPr>
              <a:t>clear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-&gt; clear the screen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400">
                <a:solidFill>
                  <a:srgbClr val="000000"/>
                </a:solidFill>
                <a:latin typeface="Calibri"/>
              </a:rPr>
              <a:t>whoami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-&gt; display username of current user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400">
                <a:solidFill>
                  <a:srgbClr val="000000"/>
                </a:solidFill>
                <a:latin typeface="Calibri"/>
              </a:rPr>
              <a:t>who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-&gt; display users logged in the system with their respective terminals and time since logged 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400">
                <a:solidFill>
                  <a:srgbClr val="000000"/>
                </a:solidFill>
                <a:latin typeface="Calibri"/>
              </a:rPr>
              <a:t>who am i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3400">
                <a:solidFill>
                  <a:srgbClr val="000000"/>
                </a:solidFill>
                <a:latin typeface="Calibri"/>
              </a:rPr>
              <a:t>-&gt; display current user, terminal and uptime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init 6</a:t>
            </a: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 -&gt; reboot the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reboot</a:t>
            </a: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shutdown -tx -r now</a:t>
            </a: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where x is in seconds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shutdown +x           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IN" sz="3200">
                <a:solidFill>
                  <a:srgbClr val="000000"/>
                </a:solidFill>
                <a:latin typeface="Courier New"/>
                <a:ea typeface="Calibri"/>
              </a:rPr>
              <a:t>where x is in minutes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82760" y="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User,group &amp; Permissions</a:t>
            </a:r>
            <a:endParaRPr/>
          </a:p>
        </p:txBody>
      </p:sp>
      <p:sp>
        <p:nvSpPr>
          <p:cNvPr id="450" name="CustomShape 2"/>
          <p:cNvSpPr/>
          <p:nvPr/>
        </p:nvSpPr>
        <p:spPr>
          <a:xfrm>
            <a:off x="360000" y="1758600"/>
            <a:ext cx="8227800" cy="497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 u="sng">
                <a:latin typeface="Arial"/>
              </a:rPr>
              <a:t>Managing users in Linux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sudo adduser username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--&gt; add user </a:t>
            </a:r>
            <a:endParaRPr/>
          </a:p>
          <a:p>
            <a:r>
              <a:rPr lang="en-IN" sz="2400">
                <a:latin typeface="Arial"/>
              </a:rPr>
              <a:t>sudo userdel username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--&gt; delete user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All the configuration files are stored s text file</a:t>
            </a:r>
            <a:endParaRPr/>
          </a:p>
          <a:p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/etc/passwd store all the information of user account.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Eg: sudo vim /etc/passwd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To change password: sudo passwd username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Managing groups</a:t>
            </a:r>
            <a:endParaRPr/>
          </a:p>
        </p:txBody>
      </p:sp>
      <p:sp>
        <p:nvSpPr>
          <p:cNvPr id="452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Groups are created either to provide access or restrict access to several users.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 u="sng">
                <a:latin typeface="Arial"/>
              </a:rPr>
              <a:t>Create group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Sudo groupadd grpname</a:t>
            </a:r>
            <a:r>
              <a:rPr lang="en-IN" sz="2800">
                <a:latin typeface="Arial"/>
              </a:rPr>
              <a:t>	</a:t>
            </a:r>
            <a:r>
              <a:rPr lang="en-IN" sz="2800">
                <a:latin typeface="Arial"/>
              </a:rPr>
              <a:t>	</a:t>
            </a:r>
            <a:r>
              <a:rPr lang="en-IN" sz="2800">
                <a:latin typeface="Arial"/>
              </a:rPr>
              <a:t>--&gt; create group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Sudo groupdel grpname</a:t>
            </a:r>
            <a:r>
              <a:rPr lang="en-IN" sz="2800">
                <a:latin typeface="Arial"/>
              </a:rPr>
              <a:t>	</a:t>
            </a:r>
            <a:r>
              <a:rPr lang="en-IN" sz="2800">
                <a:latin typeface="Arial"/>
              </a:rPr>
              <a:t>--&gt; delete group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 u="sng">
                <a:latin typeface="Arial"/>
              </a:rPr>
              <a:t>adding user to group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sudo adduser username groupname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 u="sng">
                <a:latin typeface="Arial"/>
              </a:rPr>
              <a:t>Removing group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sudo deluser username groupname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Check sudo vim /etc/group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Permission</a:t>
            </a:r>
            <a:endParaRPr/>
          </a:p>
        </p:txBody>
      </p:sp>
      <p:sp>
        <p:nvSpPr>
          <p:cNvPr id="454" name="CustomShape 2"/>
          <p:cNvSpPr/>
          <p:nvPr/>
        </p:nvSpPr>
        <p:spPr>
          <a:xfrm>
            <a:off x="457200" y="1296000"/>
            <a:ext cx="8227800" cy="532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7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7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7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highest permission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7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 owner permission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7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--&gt;Group permission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7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--&gt;Others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Rwx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--&gt;read,write,execute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4--&gt;read,2--&gt;write,1--&gt;execute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Change permission: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Sudo chmod 777 filename -R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ownership</a:t>
            </a:r>
            <a:endParaRPr/>
          </a:p>
        </p:txBody>
      </p:sp>
      <p:sp>
        <p:nvSpPr>
          <p:cNvPr id="456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It changes the ownership of the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Sudo chown -R username filename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Sudo chgrp -R grpname file/foldername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-R is given if it is a directory/folder.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457200" y="273600"/>
            <a:ext cx="822780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 </a:t>
            </a:r>
            <a:r>
              <a:rPr lang="en-IN" sz="4400">
                <a:latin typeface="Arial"/>
              </a:rPr>
              <a:t>Redirection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>
                <a:latin typeface="Arial"/>
              </a:rPr>
              <a:t>By using some special notation we can redirect the output of many commands to files, devices, and even to the input of other commands.</a:t>
            </a:r>
            <a:endParaRPr/>
          </a:p>
          <a:p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457200" y="273600"/>
            <a:ext cx="822780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Standard Output</a:t>
            </a:r>
            <a:endParaRPr/>
          </a:p>
        </p:txBody>
      </p:sp>
      <p:sp>
        <p:nvSpPr>
          <p:cNvPr id="460" name="CustomShape 2"/>
          <p:cNvSpPr/>
          <p:nvPr/>
        </p:nvSpPr>
        <p:spPr>
          <a:xfrm>
            <a:off x="457200" y="1604520"/>
            <a:ext cx="8227800" cy="473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Most command line programs that display their results do so by sending their results to a facility called standard output. By default, standard output directs its contents to the display. To redirect standard output to a file, the "&gt;" character is used.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Eg:</a:t>
            </a:r>
            <a:r>
              <a:rPr lang="en-IN" sz="2600">
                <a:latin typeface="Arial"/>
              </a:rPr>
              <a:t>	</a:t>
            </a:r>
            <a:r>
              <a:rPr lang="en-IN" sz="2600">
                <a:latin typeface="Arial"/>
              </a:rPr>
              <a:t>ls &gt; file_list.txt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If you want the new results to be appended to the file instead, use "&gt;&gt;" like this: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 </a:t>
            </a:r>
            <a:r>
              <a:rPr lang="en-IN" sz="2600">
                <a:latin typeface="Arial"/>
              </a:rPr>
              <a:t>Eg:</a:t>
            </a:r>
            <a:r>
              <a:rPr lang="en-IN" sz="2600">
                <a:latin typeface="Arial"/>
              </a:rPr>
              <a:t>	</a:t>
            </a:r>
            <a:r>
              <a:rPr lang="en-IN" sz="2600">
                <a:latin typeface="Arial"/>
              </a:rPr>
              <a:t>ls &gt;&gt; file_list.txt 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What is Linux? Who created Linux?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Linux is an operating system or a kernel which germinated as an idea in the mind of 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Linus Torvalds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 when he was a computer science student.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He used to work on the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UNIX OS , 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and thought that it needed improvements.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 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when his suggestions were rejected by the designers of UNIX, he thought of launching an OS which will be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receptive to changes, modifications suggested by its users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457200" y="273600"/>
            <a:ext cx="822780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Standard Input</a:t>
            </a:r>
            <a:endParaRPr/>
          </a:p>
        </p:txBody>
      </p:sp>
      <p:sp>
        <p:nvSpPr>
          <p:cNvPr id="462" name="CustomShape 2"/>
          <p:cNvSpPr/>
          <p:nvPr/>
        </p:nvSpPr>
        <p:spPr>
          <a:xfrm>
            <a:off x="457200" y="1604520"/>
            <a:ext cx="8227800" cy="494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By default, standard input gets its contents from the keyboard, but like standard output, it can be redirected. To redirect standard input from a file instead of the keyboard, the "&lt;" character is used like this: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Eg:</a:t>
            </a:r>
            <a:r>
              <a:rPr lang="en-IN" sz="2800">
                <a:latin typeface="Arial"/>
              </a:rPr>
              <a:t>	</a:t>
            </a:r>
            <a:r>
              <a:rPr lang="en-IN" sz="2800">
                <a:latin typeface="Arial"/>
              </a:rPr>
              <a:t>sort &lt; file_list.txt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The results are output on the display since the standard output is not redirected in this example. We could redirect standard output to another file like this: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Eg:</a:t>
            </a:r>
            <a:r>
              <a:rPr lang="en-IN" sz="2800">
                <a:latin typeface="Arial"/>
              </a:rPr>
              <a:t>	</a:t>
            </a:r>
            <a:r>
              <a:rPr lang="en-IN" sz="2800">
                <a:latin typeface="Arial"/>
              </a:rPr>
              <a:t>sort &lt; file_list.txt &gt; sorted_file_list.txt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57200" y="273600"/>
            <a:ext cx="822780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Pipes</a:t>
            </a:r>
            <a:endParaRPr/>
          </a:p>
        </p:txBody>
      </p:sp>
      <p:sp>
        <p:nvSpPr>
          <p:cNvPr id="464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We can connect multiple commands together with what are called pipes. With pipes, the standard output of one command is fed into the standard input of another.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Eg:</a:t>
            </a:r>
            <a:r>
              <a:rPr lang="en-IN" sz="2800">
                <a:latin typeface="Arial"/>
              </a:rPr>
              <a:t>	</a:t>
            </a:r>
            <a:r>
              <a:rPr lang="en-IN" sz="2800">
                <a:latin typeface="Arial"/>
              </a:rPr>
              <a:t>ls -l | less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ls -l |  more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The output of the ls command is fed into less. By using this "| less" trick, you can make any command have scrolling output.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57200" y="7200"/>
            <a:ext cx="822780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Filters</a:t>
            </a:r>
            <a:endParaRPr/>
          </a:p>
        </p:txBody>
      </p:sp>
      <p:sp>
        <p:nvSpPr>
          <p:cNvPr id="466" name="CustomShape 2"/>
          <p:cNvSpPr/>
          <p:nvPr/>
        </p:nvSpPr>
        <p:spPr>
          <a:xfrm>
            <a:off x="457200" y="1063080"/>
            <a:ext cx="8227800" cy="555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Arial"/>
              </a:rPr>
              <a:t>One class of programs you can use with pipes is called filters. Filters take standard input and perform an operation upon it and send the results to standard output.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Arial"/>
              </a:rPr>
              <a:t>Sort : </a:t>
            </a:r>
            <a:r>
              <a:rPr lang="en-IN" sz="2200">
                <a:latin typeface="Arial"/>
              </a:rPr>
              <a:t>	</a:t>
            </a:r>
            <a:r>
              <a:rPr lang="en-IN" sz="2200">
                <a:latin typeface="Arial"/>
              </a:rPr>
              <a:t>Sorts standard input then outputs the sorted result on standard output.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Arial"/>
              </a:rPr>
              <a:t>Uniq : Given a sorted stream of data from standard input, it removes duplicate lines of data (i.e., it makes sure that every line is unique).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Arial"/>
              </a:rPr>
              <a:t>Grep :</a:t>
            </a:r>
            <a:r>
              <a:rPr lang="en-IN" sz="2200">
                <a:latin typeface="Arial"/>
              </a:rPr>
              <a:t>	</a:t>
            </a:r>
            <a:r>
              <a:rPr lang="en-IN" sz="2200">
                <a:latin typeface="Arial"/>
              </a:rPr>
              <a:t>Examines each line of data it receives from standard input and outputs every line that contains a specified pattern of characters.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Arial"/>
              </a:rPr>
              <a:t>Head:Outputs the first few lines of its input. Useful for getting the header of a file.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457200" y="273600"/>
            <a:ext cx="8227800" cy="114372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Arial"/>
              </a:rPr>
              <a:t>Tail: Outputs the last few lines of its input. Useful for things like getting the most recent entries from a log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Arial"/>
              </a:rPr>
              <a:t>Cut : To cut certain information from the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Arial"/>
              </a:rPr>
              <a:t>Paste: It is used to merge multiple files.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457200" y="0"/>
            <a:ext cx="822780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Links-Hardlink and Softlink</a:t>
            </a:r>
            <a:endParaRPr/>
          </a:p>
        </p:txBody>
      </p:sp>
      <p:sp>
        <p:nvSpPr>
          <p:cNvPr id="470" name="CustomShape 2"/>
          <p:cNvSpPr/>
          <p:nvPr/>
        </p:nvSpPr>
        <p:spPr>
          <a:xfrm>
            <a:off x="457200" y="1086120"/>
            <a:ext cx="8227800" cy="501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 u="sng">
                <a:latin typeface="Arial"/>
              </a:rPr>
              <a:t>About Inode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The file system contains 'blocks' which holds data called inodes.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An inode represent a single file in a file system.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Typical information described including 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Mode-Permissions and file descriptor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IN" sz="3200">
                <a:latin typeface="Arial"/>
              </a:rPr>
              <a:t>Owner information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IN" sz="3200">
                <a:latin typeface="Arial"/>
              </a:rPr>
              <a:t>Size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IN" sz="3200">
                <a:latin typeface="Arial"/>
              </a:rPr>
              <a:t>Timestamp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IN" sz="3200">
                <a:latin typeface="Arial"/>
              </a:rPr>
              <a:t>Datablocks (Pointers to the actual data)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57200" y="273600"/>
            <a:ext cx="822780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Hard vs soft Links</a:t>
            </a:r>
            <a:endParaRPr/>
          </a:p>
        </p:txBody>
      </p:sp>
      <p:sp>
        <p:nvSpPr>
          <p:cNvPr id="472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Softlinks are similar to the shortcuts in windows.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One file can have many shortcuts pointing to it.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Hardlinks are just diffrent names for the same file.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One file can have many diffrent names.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457200" y="273600"/>
            <a:ext cx="822780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Softlink Example</a:t>
            </a:r>
            <a:endParaRPr/>
          </a:p>
        </p:txBody>
      </p:sp>
      <p:sp>
        <p:nvSpPr>
          <p:cNvPr id="474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395720"/>
            <a:ext cx="8322840" cy="522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457200" y="273600"/>
            <a:ext cx="822780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Hardlink Example</a:t>
            </a:r>
            <a:endParaRPr/>
          </a:p>
        </p:txBody>
      </p:sp>
      <p:pic>
        <p:nvPicPr>
          <p:cNvPr id="4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1604520"/>
            <a:ext cx="8063280" cy="473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57200" y="273600"/>
            <a:ext cx="822780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u="sng">
                <a:latin typeface="Arial"/>
              </a:rPr>
              <a:t>Job control in Ubuntu</a:t>
            </a:r>
            <a:endParaRPr/>
          </a:p>
        </p:txBody>
      </p:sp>
      <p:sp>
        <p:nvSpPr>
          <p:cNvPr id="479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ps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kill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fg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bg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jobs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457200" y="273600"/>
            <a:ext cx="822780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Shell Scripting</a:t>
            </a:r>
            <a:endParaRPr/>
          </a:p>
        </p:txBody>
      </p:sp>
      <p:sp>
        <p:nvSpPr>
          <p:cNvPr id="481" name="CustomShape 2"/>
          <p:cNvSpPr/>
          <p:nvPr/>
        </p:nvSpPr>
        <p:spPr>
          <a:xfrm>
            <a:off x="457200" y="1408680"/>
            <a:ext cx="8227800" cy="436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A shell usually interprets a single line of input, but we can also create a file containing a number of lines of commands to be interpreted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This file is a program known as a </a:t>
            </a:r>
            <a:r>
              <a:rPr i="1" lang="en-IN" sz="3200">
                <a:latin typeface="Arial"/>
              </a:rPr>
              <a:t>shell script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The program can also contain control structures (if-then, loops)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Shell scripts allow a sequence of commands to be executed automatically 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Linux gets its due attention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37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676520"/>
            <a:ext cx="8227440" cy="464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457200" y="273600"/>
            <a:ext cx="8227800" cy="114444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TextShape 3"/>
          <p:cNvSpPr txBox="1"/>
          <p:nvPr/>
        </p:nvSpPr>
        <p:spPr>
          <a:xfrm>
            <a:off x="457200" y="273600"/>
            <a:ext cx="822780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Lamp server</a:t>
            </a:r>
            <a:endParaRPr/>
          </a:p>
        </p:txBody>
      </p:sp>
      <p:sp>
        <p:nvSpPr>
          <p:cNvPr id="485" name="TextShape 4"/>
          <p:cNvSpPr txBox="1"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3200">
                <a:latin typeface="Arial"/>
              </a:rPr>
              <a:t>Configure a web server and create applications like login forms using PHP.</a:t>
            </a: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57200" y="273600"/>
            <a:ext cx="822780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Install Apache</a:t>
            </a:r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apt-get install apache2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To make sure everything installed correctly we will now test Apache to ensure it is working properly.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Open up any web browser and then enter the following into the web address: http://localhost/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You should see a folder entitled apache2-default/. Open it and you will see a message saying "It works!" . congrats to you!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457200" y="273600"/>
            <a:ext cx="822780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Install PHP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apt-get install php5 libapache2-mod-php5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 order for PHP to work and be compatible with Apache we must restart it. Type the following code in Terminal to do this: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/etc/init.d/apache2 restart</a:t>
            </a: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457200" y="273600"/>
            <a:ext cx="822780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Test PHP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57200" y="1872000"/>
            <a:ext cx="8227800" cy="4428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gedit /var/www/html/testphp.php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This will open up a file called phptest.php.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Copy/Paste this line into the phptest file: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&lt;?php phpinfo(); ?&gt;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Save and close the file.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Now open your web browser and type the following into the web address: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http://localhost/testphp.php</a:t>
            </a:r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57200" y="273600"/>
            <a:ext cx="822780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Install Mysql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apt-get install mysql-server libapache2-mod-auth-mysql php5-mysql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sudo apt-get install mysql-client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apt-get install phpmyadmin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To change password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mysqladmin -u root password 'your_password'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274680"/>
            <a:ext cx="8227440" cy="56124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CustomShape 2"/>
          <p:cNvSpPr/>
          <p:nvPr/>
        </p:nvSpPr>
        <p:spPr>
          <a:xfrm>
            <a:off x="457200" y="990720"/>
            <a:ext cx="8227440" cy="548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main advantage of Linux was that programmers were able to use the Linux Kernel in order to design their own custom operating systems.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Now,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Linux is one of most popular and widely used Kernel, 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and it is the backbone of popular operating systems like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Debian, Ubuntu, and Fedora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Nevertheless, the list does not end here as there are thousands of OS's based on Linux which offer a variety of functions to the users.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The benefits of using Linux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457200" y="1143000"/>
            <a:ext cx="8227440" cy="571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It offers a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free operating system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. You do not have to sell hundreds of dollars to get the OS like Windows!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Being open-source, anyone with programming knowledge can modify it.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Linux operating systems now offer 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millions of programs/applications to choose from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, most of them free!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Once you have Linux installed you no longer need an antivirus! Linux is a highly secure system.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Linux is the OS of choice for Server environments due to its stability and reliability (Mega-companies like Amazon, Facebook ,and Google use Linux for their Servers).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Linux based server could run non-stop without a reboot for years on end.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"/>
              </a:rPr>
              <a:t>Is it for me?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77" name="CustomShape 2"/>
          <p:cNvSpPr/>
          <p:nvPr/>
        </p:nvSpPr>
        <p:spPr>
          <a:xfrm>
            <a:off x="457200" y="990720"/>
            <a:ext cx="8227440" cy="51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Users, who are new to Linux, falsely considering it as a difficult and technical OS to operate.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In the last few years Linux operating systems have become a lot more user-friendly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62720" y="3657600"/>
            <a:ext cx="3121920" cy="27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