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0" r:id="rId3"/>
    <p:sldId id="369" r:id="rId4"/>
    <p:sldId id="370" r:id="rId5"/>
    <p:sldId id="371" r:id="rId6"/>
    <p:sldId id="372" r:id="rId7"/>
    <p:sldId id="373" r:id="rId8"/>
    <p:sldId id="364" r:id="rId9"/>
    <p:sldId id="375" r:id="rId10"/>
    <p:sldId id="376" r:id="rId11"/>
    <p:sldId id="377" r:id="rId12"/>
    <p:sldId id="378" r:id="rId13"/>
    <p:sldId id="379" r:id="rId14"/>
    <p:sldId id="380" r:id="rId15"/>
    <p:sldId id="365" r:id="rId16"/>
    <p:sldId id="366" r:id="rId17"/>
    <p:sldId id="367" r:id="rId18"/>
    <p:sldId id="368" r:id="rId19"/>
    <p:sldId id="363"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919"/>
    <a:srgbClr val="FF3300"/>
    <a:srgbClr val="FE0000"/>
    <a:srgbClr val="C02E00"/>
    <a:srgbClr val="CC3300"/>
    <a:srgbClr val="9E0000"/>
    <a:srgbClr val="FFBA9B"/>
    <a:srgbClr val="000099"/>
    <a:srgbClr val="10ADD2"/>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4" autoAdjust="0"/>
    <p:restoredTop sz="69732" autoAdjust="0"/>
  </p:normalViewPr>
  <p:slideViewPr>
    <p:cSldViewPr>
      <p:cViewPr varScale="1">
        <p:scale>
          <a:sx n="43" d="100"/>
          <a:sy n="43" d="100"/>
        </p:scale>
        <p:origin x="-1330"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1"/>
    </p:cViewPr>
  </p:sorterViewPr>
  <p:notesViewPr>
    <p:cSldViewPr>
      <p:cViewPr varScale="1">
        <p:scale>
          <a:sx n="48" d="100"/>
          <a:sy n="48" d="100"/>
        </p:scale>
        <p:origin x="-198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A2C50-0FB8-481A-BEC1-B00CF8F5E356}" type="doc">
      <dgm:prSet loTypeId="urn:microsoft.com/office/officeart/2005/8/layout/orgChart1" loCatId="hierarchy" qsTypeId="urn:microsoft.com/office/officeart/2005/8/quickstyle/simple1" qsCatId="simple" csTypeId="urn:microsoft.com/office/officeart/2005/8/colors/accent1_2" csCatId="accent1"/>
      <dgm:spPr/>
    </dgm:pt>
    <dgm:pt modelId="{4CF5E60E-0672-4E19-B3DA-F87998ED530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smtClean="0">
              <a:ln>
                <a:noFill/>
              </a:ln>
              <a:solidFill>
                <a:schemeClr val="tx1"/>
              </a:solidFill>
              <a:effectLst/>
              <a:latin typeface="Arial" charset="0"/>
            </a:rPr>
            <a:t>Images</a:t>
          </a:r>
          <a:endParaRPr kumimoji="0" lang="en-US" b="0" i="0" u="none" strike="noStrike" cap="none" normalizeH="0" baseline="0" smtClean="0">
            <a:ln>
              <a:noFill/>
            </a:ln>
            <a:solidFill>
              <a:schemeClr val="tx1"/>
            </a:solidFill>
            <a:effectLst/>
            <a:latin typeface="Arial" charset="0"/>
          </a:endParaRPr>
        </a:p>
      </dgm:t>
    </dgm:pt>
    <dgm:pt modelId="{19CF8EBD-3FEC-43E7-869F-6EAFD103982C}" type="parTrans" cxnId="{8CBFCDE0-BFE5-409A-BDA5-8817D6E58B05}">
      <dgm:prSet/>
      <dgm:spPr/>
      <dgm:t>
        <a:bodyPr/>
        <a:lstStyle/>
        <a:p>
          <a:endParaRPr lang="en-US"/>
        </a:p>
      </dgm:t>
    </dgm:pt>
    <dgm:pt modelId="{8B6C3D14-3CB8-4D3C-9595-14080422E5CD}" type="sibTrans" cxnId="{8CBFCDE0-BFE5-409A-BDA5-8817D6E58B05}">
      <dgm:prSet/>
      <dgm:spPr/>
      <dgm:t>
        <a:bodyPr/>
        <a:lstStyle/>
        <a:p>
          <a:endParaRPr lang="en-US"/>
        </a:p>
      </dgm:t>
    </dgm:pt>
    <dgm:pt modelId="{1358C270-C646-4423-BFB6-592ED617D22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smtClean="0">
              <a:ln>
                <a:noFill/>
              </a:ln>
              <a:solidFill>
                <a:schemeClr val="tx1"/>
              </a:solidFill>
              <a:effectLst/>
              <a:latin typeface="Arial" charset="0"/>
            </a:rPr>
            <a:t>Compressed</a:t>
          </a:r>
          <a:endParaRPr kumimoji="0" lang="en-US" b="0" i="0" u="none" strike="noStrike" cap="none" normalizeH="0" baseline="0" smtClean="0">
            <a:ln>
              <a:noFill/>
            </a:ln>
            <a:solidFill>
              <a:schemeClr val="tx1"/>
            </a:solidFill>
            <a:effectLst/>
            <a:latin typeface="Arial" charset="0"/>
          </a:endParaRPr>
        </a:p>
      </dgm:t>
    </dgm:pt>
    <dgm:pt modelId="{BA468FA2-A618-4E6D-A936-E8A3DE0407A0}" type="parTrans" cxnId="{3247AE11-8DAC-4A68-83BE-26ABD4C321AC}">
      <dgm:prSet/>
      <dgm:spPr/>
      <dgm:t>
        <a:bodyPr/>
        <a:lstStyle/>
        <a:p>
          <a:endParaRPr lang="en-US"/>
        </a:p>
      </dgm:t>
    </dgm:pt>
    <dgm:pt modelId="{106AE6AC-21B7-4C80-8226-177DD8F50FAC}" type="sibTrans" cxnId="{3247AE11-8DAC-4A68-83BE-26ABD4C321AC}">
      <dgm:prSet/>
      <dgm:spPr/>
      <dgm:t>
        <a:bodyPr/>
        <a:lstStyle/>
        <a:p>
          <a:endParaRPr lang="en-US"/>
        </a:p>
      </dgm:t>
    </dgm:pt>
    <dgm:pt modelId="{B9D4218D-ACB2-444D-A0C1-3002138A60A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smtClean="0">
              <a:ln>
                <a:noFill/>
              </a:ln>
              <a:solidFill>
                <a:schemeClr val="tx1"/>
              </a:solidFill>
              <a:effectLst/>
              <a:latin typeface="Arial" charset="0"/>
            </a:rPr>
            <a:t>Low-resolution </a:t>
          </a:r>
          <a:endParaRPr kumimoji="0" lang="en-US" b="0" i="0" u="none" strike="noStrike" cap="none" normalizeH="0" baseline="0" smtClean="0">
            <a:ln>
              <a:noFill/>
            </a:ln>
            <a:solidFill>
              <a:schemeClr val="tx1"/>
            </a:solidFill>
            <a:effectLst/>
            <a:latin typeface="Arial" charset="0"/>
          </a:endParaRPr>
        </a:p>
      </dgm:t>
    </dgm:pt>
    <dgm:pt modelId="{D7A73D81-F390-4598-B727-78F41E3C03F6}" type="parTrans" cxnId="{E367B247-F4E1-4616-961A-601B8C9CE121}">
      <dgm:prSet/>
      <dgm:spPr/>
      <dgm:t>
        <a:bodyPr/>
        <a:lstStyle/>
        <a:p>
          <a:endParaRPr lang="en-US"/>
        </a:p>
      </dgm:t>
    </dgm:pt>
    <dgm:pt modelId="{C03131F8-C803-4DF7-AEEE-3ED839A818B0}" type="sibTrans" cxnId="{E367B247-F4E1-4616-961A-601B8C9CE121}">
      <dgm:prSet/>
      <dgm:spPr/>
      <dgm:t>
        <a:bodyPr/>
        <a:lstStyle/>
        <a:p>
          <a:endParaRPr lang="en-US"/>
        </a:p>
      </dgm:t>
    </dgm:pt>
    <dgm:pt modelId="{DFDDD3FE-7D27-414C-A35F-1FB2E1E2CB8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smtClean="0">
              <a:ln>
                <a:noFill/>
              </a:ln>
              <a:solidFill>
                <a:schemeClr val="tx1"/>
              </a:solidFill>
              <a:effectLst/>
              <a:latin typeface="Arial" charset="0"/>
            </a:rPr>
            <a:t>High-resolution</a:t>
          </a:r>
          <a:endParaRPr kumimoji="0" lang="en-US" b="0" i="0" u="none" strike="noStrike" cap="none" normalizeH="0" baseline="0" smtClean="0">
            <a:ln>
              <a:noFill/>
            </a:ln>
            <a:solidFill>
              <a:schemeClr val="tx1"/>
            </a:solidFill>
            <a:effectLst/>
            <a:latin typeface="Arial" charset="0"/>
          </a:endParaRPr>
        </a:p>
      </dgm:t>
    </dgm:pt>
    <dgm:pt modelId="{559BED1A-191D-460A-B7B3-92C37842997E}" type="parTrans" cxnId="{81D2C96E-A0B8-424A-B064-A593AD196BD2}">
      <dgm:prSet/>
      <dgm:spPr/>
      <dgm:t>
        <a:bodyPr/>
        <a:lstStyle/>
        <a:p>
          <a:endParaRPr lang="en-US"/>
        </a:p>
      </dgm:t>
    </dgm:pt>
    <dgm:pt modelId="{6AA55436-00D9-4B53-A3F5-ACB6CE510E04}" type="sibTrans" cxnId="{81D2C96E-A0B8-424A-B064-A593AD196BD2}">
      <dgm:prSet/>
      <dgm:spPr/>
      <dgm:t>
        <a:bodyPr/>
        <a:lstStyle/>
        <a:p>
          <a:endParaRPr lang="en-US"/>
        </a:p>
      </dgm:t>
    </dgm:pt>
    <dgm:pt modelId="{2079D79D-FE24-43EA-8C2E-45B0B99BEEEF}" type="pres">
      <dgm:prSet presAssocID="{0C3A2C50-0FB8-481A-BEC1-B00CF8F5E356}" presName="hierChild1" presStyleCnt="0">
        <dgm:presLayoutVars>
          <dgm:orgChart val="1"/>
          <dgm:chPref val="1"/>
          <dgm:dir/>
          <dgm:animOne val="branch"/>
          <dgm:animLvl val="lvl"/>
          <dgm:resizeHandles/>
        </dgm:presLayoutVars>
      </dgm:prSet>
      <dgm:spPr/>
    </dgm:pt>
    <dgm:pt modelId="{E803B0E4-B1A8-4F05-912E-251DB68CB1C6}" type="pres">
      <dgm:prSet presAssocID="{4CF5E60E-0672-4E19-B3DA-F87998ED5307}" presName="hierRoot1" presStyleCnt="0">
        <dgm:presLayoutVars>
          <dgm:hierBranch/>
        </dgm:presLayoutVars>
      </dgm:prSet>
      <dgm:spPr/>
    </dgm:pt>
    <dgm:pt modelId="{F2972139-7345-4F06-96DD-F014EAA48F65}" type="pres">
      <dgm:prSet presAssocID="{4CF5E60E-0672-4E19-B3DA-F87998ED5307}" presName="rootComposite1" presStyleCnt="0"/>
      <dgm:spPr/>
    </dgm:pt>
    <dgm:pt modelId="{61988A9E-2F43-4D10-AE72-48F37E573D98}" type="pres">
      <dgm:prSet presAssocID="{4CF5E60E-0672-4E19-B3DA-F87998ED5307}" presName="rootText1" presStyleLbl="node0" presStyleIdx="0" presStyleCnt="1">
        <dgm:presLayoutVars>
          <dgm:chPref val="3"/>
        </dgm:presLayoutVars>
      </dgm:prSet>
      <dgm:spPr/>
    </dgm:pt>
    <dgm:pt modelId="{3C4CDE1B-348A-4261-848B-AF7E6788A115}" type="pres">
      <dgm:prSet presAssocID="{4CF5E60E-0672-4E19-B3DA-F87998ED5307}" presName="rootConnector1" presStyleLbl="node1" presStyleIdx="0" presStyleCnt="0"/>
      <dgm:spPr/>
    </dgm:pt>
    <dgm:pt modelId="{1D73DEB9-3253-4FAA-8CD1-C4C4F17F4B24}" type="pres">
      <dgm:prSet presAssocID="{4CF5E60E-0672-4E19-B3DA-F87998ED5307}" presName="hierChild2" presStyleCnt="0"/>
      <dgm:spPr/>
    </dgm:pt>
    <dgm:pt modelId="{777DAF78-D5A6-4D42-AC22-20332167372E}" type="pres">
      <dgm:prSet presAssocID="{BA468FA2-A618-4E6D-A936-E8A3DE0407A0}" presName="Name35" presStyleLbl="parChTrans1D2" presStyleIdx="0" presStyleCnt="3"/>
      <dgm:spPr/>
    </dgm:pt>
    <dgm:pt modelId="{98704A6B-E690-4600-BFA6-17A073F7D48E}" type="pres">
      <dgm:prSet presAssocID="{1358C270-C646-4423-BFB6-592ED617D220}" presName="hierRoot2" presStyleCnt="0">
        <dgm:presLayoutVars>
          <dgm:hierBranch/>
        </dgm:presLayoutVars>
      </dgm:prSet>
      <dgm:spPr/>
    </dgm:pt>
    <dgm:pt modelId="{0FFC3803-75F3-421D-8FFB-19FC54AD058F}" type="pres">
      <dgm:prSet presAssocID="{1358C270-C646-4423-BFB6-592ED617D220}" presName="rootComposite" presStyleCnt="0"/>
      <dgm:spPr/>
    </dgm:pt>
    <dgm:pt modelId="{F962A7C7-5614-4C78-9BFD-2E3944564F13}" type="pres">
      <dgm:prSet presAssocID="{1358C270-C646-4423-BFB6-592ED617D220}" presName="rootText" presStyleLbl="node2" presStyleIdx="0" presStyleCnt="3">
        <dgm:presLayoutVars>
          <dgm:chPref val="3"/>
        </dgm:presLayoutVars>
      </dgm:prSet>
      <dgm:spPr/>
    </dgm:pt>
    <dgm:pt modelId="{B021B30B-7C93-46B9-9C89-85F458C91632}" type="pres">
      <dgm:prSet presAssocID="{1358C270-C646-4423-BFB6-592ED617D220}" presName="rootConnector" presStyleLbl="node2" presStyleIdx="0" presStyleCnt="3"/>
      <dgm:spPr/>
    </dgm:pt>
    <dgm:pt modelId="{96E4B51D-D1FD-48D5-87A4-0895F9F3A205}" type="pres">
      <dgm:prSet presAssocID="{1358C270-C646-4423-BFB6-592ED617D220}" presName="hierChild4" presStyleCnt="0"/>
      <dgm:spPr/>
    </dgm:pt>
    <dgm:pt modelId="{39101D45-6390-4E54-8070-1FE8CE53A0E3}" type="pres">
      <dgm:prSet presAssocID="{1358C270-C646-4423-BFB6-592ED617D220}" presName="hierChild5" presStyleCnt="0"/>
      <dgm:spPr/>
    </dgm:pt>
    <dgm:pt modelId="{78BCB510-E4D0-4F50-B4B4-E8C3A0EFC2E1}" type="pres">
      <dgm:prSet presAssocID="{D7A73D81-F390-4598-B727-78F41E3C03F6}" presName="Name35" presStyleLbl="parChTrans1D2" presStyleIdx="1" presStyleCnt="3"/>
      <dgm:spPr/>
    </dgm:pt>
    <dgm:pt modelId="{3A5C33EF-C655-4A0F-A752-29E0A74A732E}" type="pres">
      <dgm:prSet presAssocID="{B9D4218D-ACB2-444D-A0C1-3002138A60AC}" presName="hierRoot2" presStyleCnt="0">
        <dgm:presLayoutVars>
          <dgm:hierBranch/>
        </dgm:presLayoutVars>
      </dgm:prSet>
      <dgm:spPr/>
    </dgm:pt>
    <dgm:pt modelId="{193A4AFE-5029-4FC4-88FF-7E83B99C2156}" type="pres">
      <dgm:prSet presAssocID="{B9D4218D-ACB2-444D-A0C1-3002138A60AC}" presName="rootComposite" presStyleCnt="0"/>
      <dgm:spPr/>
    </dgm:pt>
    <dgm:pt modelId="{3F85981B-680D-4881-AAAC-5181B12FF719}" type="pres">
      <dgm:prSet presAssocID="{B9D4218D-ACB2-444D-A0C1-3002138A60AC}" presName="rootText" presStyleLbl="node2" presStyleIdx="1" presStyleCnt="3">
        <dgm:presLayoutVars>
          <dgm:chPref val="3"/>
        </dgm:presLayoutVars>
      </dgm:prSet>
      <dgm:spPr/>
    </dgm:pt>
    <dgm:pt modelId="{34B5EEFC-9AD8-4532-B362-70D7EBD33C06}" type="pres">
      <dgm:prSet presAssocID="{B9D4218D-ACB2-444D-A0C1-3002138A60AC}" presName="rootConnector" presStyleLbl="node2" presStyleIdx="1" presStyleCnt="3"/>
      <dgm:spPr/>
    </dgm:pt>
    <dgm:pt modelId="{2EE08444-E4B5-4832-BFF3-151E42C014FA}" type="pres">
      <dgm:prSet presAssocID="{B9D4218D-ACB2-444D-A0C1-3002138A60AC}" presName="hierChild4" presStyleCnt="0"/>
      <dgm:spPr/>
    </dgm:pt>
    <dgm:pt modelId="{ED485B39-C7AE-4B9A-AE67-FCA34E59437D}" type="pres">
      <dgm:prSet presAssocID="{B9D4218D-ACB2-444D-A0C1-3002138A60AC}" presName="hierChild5" presStyleCnt="0"/>
      <dgm:spPr/>
    </dgm:pt>
    <dgm:pt modelId="{2BE93B8D-13AD-4792-A6DA-D4FB0B9939B2}" type="pres">
      <dgm:prSet presAssocID="{559BED1A-191D-460A-B7B3-92C37842997E}" presName="Name35" presStyleLbl="parChTrans1D2" presStyleIdx="2" presStyleCnt="3"/>
      <dgm:spPr/>
    </dgm:pt>
    <dgm:pt modelId="{4607CF71-D8B2-4E05-815F-4A224ADDEC89}" type="pres">
      <dgm:prSet presAssocID="{DFDDD3FE-7D27-414C-A35F-1FB2E1E2CB80}" presName="hierRoot2" presStyleCnt="0">
        <dgm:presLayoutVars>
          <dgm:hierBranch/>
        </dgm:presLayoutVars>
      </dgm:prSet>
      <dgm:spPr/>
    </dgm:pt>
    <dgm:pt modelId="{CDFE2538-0801-4140-929A-F5B08D885A6E}" type="pres">
      <dgm:prSet presAssocID="{DFDDD3FE-7D27-414C-A35F-1FB2E1E2CB80}" presName="rootComposite" presStyleCnt="0"/>
      <dgm:spPr/>
    </dgm:pt>
    <dgm:pt modelId="{8AE19E06-587B-4A53-995D-D767D5E6D730}" type="pres">
      <dgm:prSet presAssocID="{DFDDD3FE-7D27-414C-A35F-1FB2E1E2CB80}" presName="rootText" presStyleLbl="node2" presStyleIdx="2" presStyleCnt="3">
        <dgm:presLayoutVars>
          <dgm:chPref val="3"/>
        </dgm:presLayoutVars>
      </dgm:prSet>
      <dgm:spPr/>
    </dgm:pt>
    <dgm:pt modelId="{FA37711D-3BAF-4A74-AC47-A9F97BFF838D}" type="pres">
      <dgm:prSet presAssocID="{DFDDD3FE-7D27-414C-A35F-1FB2E1E2CB80}" presName="rootConnector" presStyleLbl="node2" presStyleIdx="2" presStyleCnt="3"/>
      <dgm:spPr/>
    </dgm:pt>
    <dgm:pt modelId="{F01F9DE2-6F6E-40D4-B708-B2A501D2F71A}" type="pres">
      <dgm:prSet presAssocID="{DFDDD3FE-7D27-414C-A35F-1FB2E1E2CB80}" presName="hierChild4" presStyleCnt="0"/>
      <dgm:spPr/>
    </dgm:pt>
    <dgm:pt modelId="{46945168-96F5-42F0-9545-690E3480D4BC}" type="pres">
      <dgm:prSet presAssocID="{DFDDD3FE-7D27-414C-A35F-1FB2E1E2CB80}" presName="hierChild5" presStyleCnt="0"/>
      <dgm:spPr/>
    </dgm:pt>
    <dgm:pt modelId="{5509C748-1B4E-41B1-BE08-35EDF69E90CD}" type="pres">
      <dgm:prSet presAssocID="{4CF5E60E-0672-4E19-B3DA-F87998ED5307}" presName="hierChild3" presStyleCnt="0"/>
      <dgm:spPr/>
    </dgm:pt>
  </dgm:ptLst>
  <dgm:cxnLst>
    <dgm:cxn modelId="{8557C259-BDCC-4509-BF4D-8714F9A86C57}" type="presOf" srcId="{559BED1A-191D-460A-B7B3-92C37842997E}" destId="{2BE93B8D-13AD-4792-A6DA-D4FB0B9939B2}" srcOrd="0" destOrd="0" presId="urn:microsoft.com/office/officeart/2005/8/layout/orgChart1"/>
    <dgm:cxn modelId="{078977B1-7C4D-45AC-BC3A-18C5594481DE}" type="presOf" srcId="{0C3A2C50-0FB8-481A-BEC1-B00CF8F5E356}" destId="{2079D79D-FE24-43EA-8C2E-45B0B99BEEEF}" srcOrd="0" destOrd="0" presId="urn:microsoft.com/office/officeart/2005/8/layout/orgChart1"/>
    <dgm:cxn modelId="{88A56F3C-A3DA-4F29-B187-31CB17DC747D}" type="presOf" srcId="{D7A73D81-F390-4598-B727-78F41E3C03F6}" destId="{78BCB510-E4D0-4F50-B4B4-E8C3A0EFC2E1}" srcOrd="0" destOrd="0" presId="urn:microsoft.com/office/officeart/2005/8/layout/orgChart1"/>
    <dgm:cxn modelId="{618524B9-5AF1-4E65-9509-12F81FCBD039}" type="presOf" srcId="{B9D4218D-ACB2-444D-A0C1-3002138A60AC}" destId="{3F85981B-680D-4881-AAAC-5181B12FF719}" srcOrd="0" destOrd="0" presId="urn:microsoft.com/office/officeart/2005/8/layout/orgChart1"/>
    <dgm:cxn modelId="{82F0D1B4-3CB7-4397-A74C-253759105F17}" type="presOf" srcId="{4CF5E60E-0672-4E19-B3DA-F87998ED5307}" destId="{3C4CDE1B-348A-4261-848B-AF7E6788A115}" srcOrd="1" destOrd="0" presId="urn:microsoft.com/office/officeart/2005/8/layout/orgChart1"/>
    <dgm:cxn modelId="{89CA6FC5-276A-4A1C-A76D-541F7BFCBE23}" type="presOf" srcId="{1358C270-C646-4423-BFB6-592ED617D220}" destId="{F962A7C7-5614-4C78-9BFD-2E3944564F13}" srcOrd="0" destOrd="0" presId="urn:microsoft.com/office/officeart/2005/8/layout/orgChart1"/>
    <dgm:cxn modelId="{3247AE11-8DAC-4A68-83BE-26ABD4C321AC}" srcId="{4CF5E60E-0672-4E19-B3DA-F87998ED5307}" destId="{1358C270-C646-4423-BFB6-592ED617D220}" srcOrd="0" destOrd="0" parTransId="{BA468FA2-A618-4E6D-A936-E8A3DE0407A0}" sibTransId="{106AE6AC-21B7-4C80-8226-177DD8F50FAC}"/>
    <dgm:cxn modelId="{62B8D694-4C76-4975-9A7E-F6A827270A02}" type="presOf" srcId="{4CF5E60E-0672-4E19-B3DA-F87998ED5307}" destId="{61988A9E-2F43-4D10-AE72-48F37E573D98}" srcOrd="0" destOrd="0" presId="urn:microsoft.com/office/officeart/2005/8/layout/orgChart1"/>
    <dgm:cxn modelId="{81D2C96E-A0B8-424A-B064-A593AD196BD2}" srcId="{4CF5E60E-0672-4E19-B3DA-F87998ED5307}" destId="{DFDDD3FE-7D27-414C-A35F-1FB2E1E2CB80}" srcOrd="2" destOrd="0" parTransId="{559BED1A-191D-460A-B7B3-92C37842997E}" sibTransId="{6AA55436-00D9-4B53-A3F5-ACB6CE510E04}"/>
    <dgm:cxn modelId="{B4F892BC-EFC6-43A3-8701-20E78C695275}" type="presOf" srcId="{DFDDD3FE-7D27-414C-A35F-1FB2E1E2CB80}" destId="{FA37711D-3BAF-4A74-AC47-A9F97BFF838D}" srcOrd="1" destOrd="0" presId="urn:microsoft.com/office/officeart/2005/8/layout/orgChart1"/>
    <dgm:cxn modelId="{E367B247-F4E1-4616-961A-601B8C9CE121}" srcId="{4CF5E60E-0672-4E19-B3DA-F87998ED5307}" destId="{B9D4218D-ACB2-444D-A0C1-3002138A60AC}" srcOrd="1" destOrd="0" parTransId="{D7A73D81-F390-4598-B727-78F41E3C03F6}" sibTransId="{C03131F8-C803-4DF7-AEEE-3ED839A818B0}"/>
    <dgm:cxn modelId="{7AB80129-8095-4341-9DFD-9D0C699E13AE}" type="presOf" srcId="{DFDDD3FE-7D27-414C-A35F-1FB2E1E2CB80}" destId="{8AE19E06-587B-4A53-995D-D767D5E6D730}" srcOrd="0" destOrd="0" presId="urn:microsoft.com/office/officeart/2005/8/layout/orgChart1"/>
    <dgm:cxn modelId="{293E7C23-4F8E-4695-B44E-56AD2A3A1B3A}" type="presOf" srcId="{BA468FA2-A618-4E6D-A936-E8A3DE0407A0}" destId="{777DAF78-D5A6-4D42-AC22-20332167372E}" srcOrd="0" destOrd="0" presId="urn:microsoft.com/office/officeart/2005/8/layout/orgChart1"/>
    <dgm:cxn modelId="{8CBFCDE0-BFE5-409A-BDA5-8817D6E58B05}" srcId="{0C3A2C50-0FB8-481A-BEC1-B00CF8F5E356}" destId="{4CF5E60E-0672-4E19-B3DA-F87998ED5307}" srcOrd="0" destOrd="0" parTransId="{19CF8EBD-3FEC-43E7-869F-6EAFD103982C}" sibTransId="{8B6C3D14-3CB8-4D3C-9595-14080422E5CD}"/>
    <dgm:cxn modelId="{A08C1D7A-53B6-4518-81B4-2931211D9FBA}" type="presOf" srcId="{1358C270-C646-4423-BFB6-592ED617D220}" destId="{B021B30B-7C93-46B9-9C89-85F458C91632}" srcOrd="1" destOrd="0" presId="urn:microsoft.com/office/officeart/2005/8/layout/orgChart1"/>
    <dgm:cxn modelId="{81DD38A7-3C84-4D51-801C-DF4AAF18B226}" type="presOf" srcId="{B9D4218D-ACB2-444D-A0C1-3002138A60AC}" destId="{34B5EEFC-9AD8-4532-B362-70D7EBD33C06}" srcOrd="1" destOrd="0" presId="urn:microsoft.com/office/officeart/2005/8/layout/orgChart1"/>
    <dgm:cxn modelId="{759F5175-9EA4-4C1A-AE70-5FCC62AE897D}" type="presParOf" srcId="{2079D79D-FE24-43EA-8C2E-45B0B99BEEEF}" destId="{E803B0E4-B1A8-4F05-912E-251DB68CB1C6}" srcOrd="0" destOrd="0" presId="urn:microsoft.com/office/officeart/2005/8/layout/orgChart1"/>
    <dgm:cxn modelId="{F732FF9F-247D-4B9F-8B00-A1B3902D11FB}" type="presParOf" srcId="{E803B0E4-B1A8-4F05-912E-251DB68CB1C6}" destId="{F2972139-7345-4F06-96DD-F014EAA48F65}" srcOrd="0" destOrd="0" presId="urn:microsoft.com/office/officeart/2005/8/layout/orgChart1"/>
    <dgm:cxn modelId="{0A5A3B24-496D-405E-95DB-9F4C26811330}" type="presParOf" srcId="{F2972139-7345-4F06-96DD-F014EAA48F65}" destId="{61988A9E-2F43-4D10-AE72-48F37E573D98}" srcOrd="0" destOrd="0" presId="urn:microsoft.com/office/officeart/2005/8/layout/orgChart1"/>
    <dgm:cxn modelId="{93B7E70C-388A-4FD4-B228-57D8D8826ED3}" type="presParOf" srcId="{F2972139-7345-4F06-96DD-F014EAA48F65}" destId="{3C4CDE1B-348A-4261-848B-AF7E6788A115}" srcOrd="1" destOrd="0" presId="urn:microsoft.com/office/officeart/2005/8/layout/orgChart1"/>
    <dgm:cxn modelId="{62AE2CAA-89F9-485C-AE5E-B1AD1CAF5CB0}" type="presParOf" srcId="{E803B0E4-B1A8-4F05-912E-251DB68CB1C6}" destId="{1D73DEB9-3253-4FAA-8CD1-C4C4F17F4B24}" srcOrd="1" destOrd="0" presId="urn:microsoft.com/office/officeart/2005/8/layout/orgChart1"/>
    <dgm:cxn modelId="{96A46B05-675A-4091-85BA-CD3F7CB5B591}" type="presParOf" srcId="{1D73DEB9-3253-4FAA-8CD1-C4C4F17F4B24}" destId="{777DAF78-D5A6-4D42-AC22-20332167372E}" srcOrd="0" destOrd="0" presId="urn:microsoft.com/office/officeart/2005/8/layout/orgChart1"/>
    <dgm:cxn modelId="{6E623FB3-2F9A-46C2-A728-E1D94B9A1B1F}" type="presParOf" srcId="{1D73DEB9-3253-4FAA-8CD1-C4C4F17F4B24}" destId="{98704A6B-E690-4600-BFA6-17A073F7D48E}" srcOrd="1" destOrd="0" presId="urn:microsoft.com/office/officeart/2005/8/layout/orgChart1"/>
    <dgm:cxn modelId="{282AB37B-E171-4B75-8D9B-B590C8CE88C2}" type="presParOf" srcId="{98704A6B-E690-4600-BFA6-17A073F7D48E}" destId="{0FFC3803-75F3-421D-8FFB-19FC54AD058F}" srcOrd="0" destOrd="0" presId="urn:microsoft.com/office/officeart/2005/8/layout/orgChart1"/>
    <dgm:cxn modelId="{494B15FE-E6AA-4B11-92F8-32F1F74C407A}" type="presParOf" srcId="{0FFC3803-75F3-421D-8FFB-19FC54AD058F}" destId="{F962A7C7-5614-4C78-9BFD-2E3944564F13}" srcOrd="0" destOrd="0" presId="urn:microsoft.com/office/officeart/2005/8/layout/orgChart1"/>
    <dgm:cxn modelId="{76DE9C42-5E2C-4D03-975C-BD55124F656E}" type="presParOf" srcId="{0FFC3803-75F3-421D-8FFB-19FC54AD058F}" destId="{B021B30B-7C93-46B9-9C89-85F458C91632}" srcOrd="1" destOrd="0" presId="urn:microsoft.com/office/officeart/2005/8/layout/orgChart1"/>
    <dgm:cxn modelId="{CE9435C4-9BC6-4CFF-97B6-ADBBBA111B37}" type="presParOf" srcId="{98704A6B-E690-4600-BFA6-17A073F7D48E}" destId="{96E4B51D-D1FD-48D5-87A4-0895F9F3A205}" srcOrd="1" destOrd="0" presId="urn:microsoft.com/office/officeart/2005/8/layout/orgChart1"/>
    <dgm:cxn modelId="{7AE0D3C6-78B1-4E25-A574-7E18D2B6FC6F}" type="presParOf" srcId="{98704A6B-E690-4600-BFA6-17A073F7D48E}" destId="{39101D45-6390-4E54-8070-1FE8CE53A0E3}" srcOrd="2" destOrd="0" presId="urn:microsoft.com/office/officeart/2005/8/layout/orgChart1"/>
    <dgm:cxn modelId="{B88F3DAB-059E-4054-BD85-B8EC151A6EA9}" type="presParOf" srcId="{1D73DEB9-3253-4FAA-8CD1-C4C4F17F4B24}" destId="{78BCB510-E4D0-4F50-B4B4-E8C3A0EFC2E1}" srcOrd="2" destOrd="0" presId="urn:microsoft.com/office/officeart/2005/8/layout/orgChart1"/>
    <dgm:cxn modelId="{8E22C2C6-3D2B-4A96-BC66-555F6448716C}" type="presParOf" srcId="{1D73DEB9-3253-4FAA-8CD1-C4C4F17F4B24}" destId="{3A5C33EF-C655-4A0F-A752-29E0A74A732E}" srcOrd="3" destOrd="0" presId="urn:microsoft.com/office/officeart/2005/8/layout/orgChart1"/>
    <dgm:cxn modelId="{666A9DF1-574D-44F8-8A51-CE686A0ECCE8}" type="presParOf" srcId="{3A5C33EF-C655-4A0F-A752-29E0A74A732E}" destId="{193A4AFE-5029-4FC4-88FF-7E83B99C2156}" srcOrd="0" destOrd="0" presId="urn:microsoft.com/office/officeart/2005/8/layout/orgChart1"/>
    <dgm:cxn modelId="{C9891DC7-6775-4CF8-BB5E-FC14A30D4BAC}" type="presParOf" srcId="{193A4AFE-5029-4FC4-88FF-7E83B99C2156}" destId="{3F85981B-680D-4881-AAAC-5181B12FF719}" srcOrd="0" destOrd="0" presId="urn:microsoft.com/office/officeart/2005/8/layout/orgChart1"/>
    <dgm:cxn modelId="{753CEDD4-1418-4D28-9DF7-2B61CA39A10A}" type="presParOf" srcId="{193A4AFE-5029-4FC4-88FF-7E83B99C2156}" destId="{34B5EEFC-9AD8-4532-B362-70D7EBD33C06}" srcOrd="1" destOrd="0" presId="urn:microsoft.com/office/officeart/2005/8/layout/orgChart1"/>
    <dgm:cxn modelId="{41978508-350A-4046-BEBF-55B6FF983F5F}" type="presParOf" srcId="{3A5C33EF-C655-4A0F-A752-29E0A74A732E}" destId="{2EE08444-E4B5-4832-BFF3-151E42C014FA}" srcOrd="1" destOrd="0" presId="urn:microsoft.com/office/officeart/2005/8/layout/orgChart1"/>
    <dgm:cxn modelId="{7E05EAFE-4BA3-48C4-AEBE-17C53E714A7E}" type="presParOf" srcId="{3A5C33EF-C655-4A0F-A752-29E0A74A732E}" destId="{ED485B39-C7AE-4B9A-AE67-FCA34E59437D}" srcOrd="2" destOrd="0" presId="urn:microsoft.com/office/officeart/2005/8/layout/orgChart1"/>
    <dgm:cxn modelId="{6EB0B7FD-6FE7-4AAA-BFAE-5C1125EA95FA}" type="presParOf" srcId="{1D73DEB9-3253-4FAA-8CD1-C4C4F17F4B24}" destId="{2BE93B8D-13AD-4792-A6DA-D4FB0B9939B2}" srcOrd="4" destOrd="0" presId="urn:microsoft.com/office/officeart/2005/8/layout/orgChart1"/>
    <dgm:cxn modelId="{E98884B8-8FA5-4F89-B8B7-EF1B3E794F8E}" type="presParOf" srcId="{1D73DEB9-3253-4FAA-8CD1-C4C4F17F4B24}" destId="{4607CF71-D8B2-4E05-815F-4A224ADDEC89}" srcOrd="5" destOrd="0" presId="urn:microsoft.com/office/officeart/2005/8/layout/orgChart1"/>
    <dgm:cxn modelId="{234483E1-E8CA-4D1A-BF8D-D58C1FA09AF9}" type="presParOf" srcId="{4607CF71-D8B2-4E05-815F-4A224ADDEC89}" destId="{CDFE2538-0801-4140-929A-F5B08D885A6E}" srcOrd="0" destOrd="0" presId="urn:microsoft.com/office/officeart/2005/8/layout/orgChart1"/>
    <dgm:cxn modelId="{D57F683C-701A-463B-8709-02090AD148CF}" type="presParOf" srcId="{CDFE2538-0801-4140-929A-F5B08D885A6E}" destId="{8AE19E06-587B-4A53-995D-D767D5E6D730}" srcOrd="0" destOrd="0" presId="urn:microsoft.com/office/officeart/2005/8/layout/orgChart1"/>
    <dgm:cxn modelId="{E9C04D7B-8DD7-4EB7-8466-55A5AB57D7A3}" type="presParOf" srcId="{CDFE2538-0801-4140-929A-F5B08D885A6E}" destId="{FA37711D-3BAF-4A74-AC47-A9F97BFF838D}" srcOrd="1" destOrd="0" presId="urn:microsoft.com/office/officeart/2005/8/layout/orgChart1"/>
    <dgm:cxn modelId="{1FF38AE7-16DC-4DE0-A0D6-3D45468675EA}" type="presParOf" srcId="{4607CF71-D8B2-4E05-815F-4A224ADDEC89}" destId="{F01F9DE2-6F6E-40D4-B708-B2A501D2F71A}" srcOrd="1" destOrd="0" presId="urn:microsoft.com/office/officeart/2005/8/layout/orgChart1"/>
    <dgm:cxn modelId="{9A9B922D-D43D-4FF9-87B3-9FBD74FBA33F}" type="presParOf" srcId="{4607CF71-D8B2-4E05-815F-4A224ADDEC89}" destId="{46945168-96F5-42F0-9545-690E3480D4BC}" srcOrd="2" destOrd="0" presId="urn:microsoft.com/office/officeart/2005/8/layout/orgChart1"/>
    <dgm:cxn modelId="{A9F326AB-5405-48C6-B7DB-6A2FC8581D72}" type="presParOf" srcId="{E803B0E4-B1A8-4F05-912E-251DB68CB1C6}" destId="{5509C748-1B4E-41B1-BE08-35EDF69E90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93B8D-13AD-4792-A6DA-D4FB0B9939B2}">
      <dsp:nvSpPr>
        <dsp:cNvPr id="0" name=""/>
        <dsp:cNvSpPr/>
      </dsp:nvSpPr>
      <dsp:spPr>
        <a:xfrm>
          <a:off x="4104481" y="862807"/>
          <a:ext cx="2085509" cy="361947"/>
        </a:xfrm>
        <a:custGeom>
          <a:avLst/>
          <a:gdLst/>
          <a:ahLst/>
          <a:cxnLst/>
          <a:rect l="0" t="0" r="0" b="0"/>
          <a:pathLst>
            <a:path>
              <a:moveTo>
                <a:pt x="0" y="0"/>
              </a:moveTo>
              <a:lnTo>
                <a:pt x="0" y="180973"/>
              </a:lnTo>
              <a:lnTo>
                <a:pt x="2085509" y="180973"/>
              </a:lnTo>
              <a:lnTo>
                <a:pt x="2085509" y="3619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BCB510-E4D0-4F50-B4B4-E8C3A0EFC2E1}">
      <dsp:nvSpPr>
        <dsp:cNvPr id="0" name=""/>
        <dsp:cNvSpPr/>
      </dsp:nvSpPr>
      <dsp:spPr>
        <a:xfrm>
          <a:off x="4058761" y="862807"/>
          <a:ext cx="91440" cy="361947"/>
        </a:xfrm>
        <a:custGeom>
          <a:avLst/>
          <a:gdLst/>
          <a:ahLst/>
          <a:cxnLst/>
          <a:rect l="0" t="0" r="0" b="0"/>
          <a:pathLst>
            <a:path>
              <a:moveTo>
                <a:pt x="45720" y="0"/>
              </a:moveTo>
              <a:lnTo>
                <a:pt x="45720" y="3619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7DAF78-D5A6-4D42-AC22-20332167372E}">
      <dsp:nvSpPr>
        <dsp:cNvPr id="0" name=""/>
        <dsp:cNvSpPr/>
      </dsp:nvSpPr>
      <dsp:spPr>
        <a:xfrm>
          <a:off x="2018972" y="862807"/>
          <a:ext cx="2085509" cy="361947"/>
        </a:xfrm>
        <a:custGeom>
          <a:avLst/>
          <a:gdLst/>
          <a:ahLst/>
          <a:cxnLst/>
          <a:rect l="0" t="0" r="0" b="0"/>
          <a:pathLst>
            <a:path>
              <a:moveTo>
                <a:pt x="2085509" y="0"/>
              </a:moveTo>
              <a:lnTo>
                <a:pt x="2085509" y="180973"/>
              </a:lnTo>
              <a:lnTo>
                <a:pt x="0" y="180973"/>
              </a:lnTo>
              <a:lnTo>
                <a:pt x="0" y="3619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88A9E-2F43-4D10-AE72-48F37E573D98}">
      <dsp:nvSpPr>
        <dsp:cNvPr id="0" name=""/>
        <dsp:cNvSpPr/>
      </dsp:nvSpPr>
      <dsp:spPr>
        <a:xfrm>
          <a:off x="3242700" y="1026"/>
          <a:ext cx="1723561" cy="8617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300" b="0" i="0" u="none" strike="noStrike" kern="1200" cap="none" normalizeH="0" baseline="0" smtClean="0">
              <a:ln>
                <a:noFill/>
              </a:ln>
              <a:solidFill>
                <a:schemeClr val="tx1"/>
              </a:solidFill>
              <a:effectLst/>
              <a:latin typeface="Arial" charset="0"/>
            </a:rPr>
            <a:t>Images</a:t>
          </a:r>
          <a:endParaRPr kumimoji="0" lang="en-US" sz="2300" b="0" i="0" u="none" strike="noStrike" kern="1200" cap="none" normalizeH="0" baseline="0" smtClean="0">
            <a:ln>
              <a:noFill/>
            </a:ln>
            <a:solidFill>
              <a:schemeClr val="tx1"/>
            </a:solidFill>
            <a:effectLst/>
            <a:latin typeface="Arial" charset="0"/>
          </a:endParaRPr>
        </a:p>
      </dsp:txBody>
      <dsp:txXfrm>
        <a:off x="3242700" y="1026"/>
        <a:ext cx="1723561" cy="861780"/>
      </dsp:txXfrm>
    </dsp:sp>
    <dsp:sp modelId="{F962A7C7-5614-4C78-9BFD-2E3944564F13}">
      <dsp:nvSpPr>
        <dsp:cNvPr id="0" name=""/>
        <dsp:cNvSpPr/>
      </dsp:nvSpPr>
      <dsp:spPr>
        <a:xfrm>
          <a:off x="1157191" y="1224754"/>
          <a:ext cx="1723561" cy="8617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300" b="0" i="0" u="none" strike="noStrike" kern="1200" cap="none" normalizeH="0" baseline="0" smtClean="0">
              <a:ln>
                <a:noFill/>
              </a:ln>
              <a:solidFill>
                <a:schemeClr val="tx1"/>
              </a:solidFill>
              <a:effectLst/>
              <a:latin typeface="Arial" charset="0"/>
            </a:rPr>
            <a:t>Compressed</a:t>
          </a:r>
          <a:endParaRPr kumimoji="0" lang="en-US" sz="2300" b="0" i="0" u="none" strike="noStrike" kern="1200" cap="none" normalizeH="0" baseline="0" smtClean="0">
            <a:ln>
              <a:noFill/>
            </a:ln>
            <a:solidFill>
              <a:schemeClr val="tx1"/>
            </a:solidFill>
            <a:effectLst/>
            <a:latin typeface="Arial" charset="0"/>
          </a:endParaRPr>
        </a:p>
      </dsp:txBody>
      <dsp:txXfrm>
        <a:off x="1157191" y="1224754"/>
        <a:ext cx="1723561" cy="861780"/>
      </dsp:txXfrm>
    </dsp:sp>
    <dsp:sp modelId="{3F85981B-680D-4881-AAAC-5181B12FF719}">
      <dsp:nvSpPr>
        <dsp:cNvPr id="0" name=""/>
        <dsp:cNvSpPr/>
      </dsp:nvSpPr>
      <dsp:spPr>
        <a:xfrm>
          <a:off x="3242700" y="1224754"/>
          <a:ext cx="1723561" cy="8617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300" b="0" i="0" u="none" strike="noStrike" kern="1200" cap="none" normalizeH="0" baseline="0" smtClean="0">
              <a:ln>
                <a:noFill/>
              </a:ln>
              <a:solidFill>
                <a:schemeClr val="tx1"/>
              </a:solidFill>
              <a:effectLst/>
              <a:latin typeface="Arial" charset="0"/>
            </a:rPr>
            <a:t>Low-resolution </a:t>
          </a:r>
          <a:endParaRPr kumimoji="0" lang="en-US" sz="2300" b="0" i="0" u="none" strike="noStrike" kern="1200" cap="none" normalizeH="0" baseline="0" smtClean="0">
            <a:ln>
              <a:noFill/>
            </a:ln>
            <a:solidFill>
              <a:schemeClr val="tx1"/>
            </a:solidFill>
            <a:effectLst/>
            <a:latin typeface="Arial" charset="0"/>
          </a:endParaRPr>
        </a:p>
      </dsp:txBody>
      <dsp:txXfrm>
        <a:off x="3242700" y="1224754"/>
        <a:ext cx="1723561" cy="861780"/>
      </dsp:txXfrm>
    </dsp:sp>
    <dsp:sp modelId="{8AE19E06-587B-4A53-995D-D767D5E6D730}">
      <dsp:nvSpPr>
        <dsp:cNvPr id="0" name=""/>
        <dsp:cNvSpPr/>
      </dsp:nvSpPr>
      <dsp:spPr>
        <a:xfrm>
          <a:off x="5328210" y="1224754"/>
          <a:ext cx="1723561" cy="8617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300" b="0" i="0" u="none" strike="noStrike" kern="1200" cap="none" normalizeH="0" baseline="0" smtClean="0">
              <a:ln>
                <a:noFill/>
              </a:ln>
              <a:solidFill>
                <a:schemeClr val="tx1"/>
              </a:solidFill>
              <a:effectLst/>
              <a:latin typeface="Arial" charset="0"/>
            </a:rPr>
            <a:t>High-resolution</a:t>
          </a:r>
          <a:endParaRPr kumimoji="0" lang="en-US" sz="2300" b="0" i="0" u="none" strike="noStrike" kern="1200" cap="none" normalizeH="0" baseline="0" smtClean="0">
            <a:ln>
              <a:noFill/>
            </a:ln>
            <a:solidFill>
              <a:schemeClr val="tx1"/>
            </a:solidFill>
            <a:effectLst/>
            <a:latin typeface="Arial" charset="0"/>
          </a:endParaRPr>
        </a:p>
      </dsp:txBody>
      <dsp:txXfrm>
        <a:off x="5328210" y="1224754"/>
        <a:ext cx="1723561" cy="8617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t>11/27/2011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t>‹#›</a:t>
            </a:fld>
            <a:endParaRPr lang="en-US"/>
          </a:p>
        </p:txBody>
      </p:sp>
    </p:spTree>
    <p:extLst>
      <p:ext uri="{BB962C8B-B14F-4D97-AF65-F5344CB8AC3E}">
        <p14:creationId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11/26/2011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val="162077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Good for apps where complex objects play a central role</a:t>
            </a:r>
          </a:p>
          <a:p>
            <a:r>
              <a:rPr lang="vi-VN" dirty="0" smtClean="0"/>
              <a:t>Hợp với các ứng dụng mà các đối tượng phức tạp đúng vai trò trung tâm.</a:t>
            </a:r>
          </a:p>
          <a:p>
            <a:r>
              <a:rPr lang="vi-VN" dirty="0" smtClean="0"/>
              <a:t>Influenced by object-oriented PLs</a:t>
            </a:r>
          </a:p>
          <a:p>
            <a:r>
              <a:rPr lang="vi-VN" dirty="0" smtClean="0"/>
              <a:t>Ảnh hướng bởi nhiều ngôn ngữ lập trình hướng đối tượng</a:t>
            </a:r>
          </a:p>
          <a:p>
            <a:r>
              <a:rPr lang="vi-VN" dirty="0" smtClean="0"/>
              <a:t>An attempt to add DBMS functionality to a PL environment</a:t>
            </a:r>
          </a:p>
          <a:p>
            <a:r>
              <a:rPr lang="vi-VN" dirty="0" smtClean="0"/>
              <a:t>Cố gắn để thêm các hàm vào DBMS như một môi trường lập trình</a:t>
            </a:r>
          </a:p>
          <a:p>
            <a:r>
              <a:rPr lang="vi-VN" dirty="0" smtClean="0"/>
              <a:t>Object Data Model &amp; Object Query Language are developed</a:t>
            </a:r>
            <a:endParaRPr lang="en-US" dirty="0" smtClean="0"/>
          </a:p>
          <a:p>
            <a:endParaRPr lang="en-US" dirty="0" smtClean="0"/>
          </a:p>
          <a:p>
            <a:endParaRPr lang="en-US" dirty="0" smtClean="0"/>
          </a:p>
          <a:p>
            <a:r>
              <a:rPr lang="en-US" dirty="0" smtClean="0"/>
              <a:t>Extend relational database systems with the functionality necessary to support a broader class of applications</a:t>
            </a:r>
          </a:p>
          <a:p>
            <a:endParaRPr lang="en-US" dirty="0" smtClean="0"/>
          </a:p>
          <a:p>
            <a:r>
              <a:rPr lang="vi-VN" dirty="0" smtClean="0"/>
              <a:t>Nó có thể được coi là một nỗ lực để mở rộng hệ thống cơ sở dữ liệu quan hệ với các chức năng cần thiết để hỗ trợ một class rộng lớn hơn của các ứng dụng</a:t>
            </a:r>
            <a:endParaRPr lang="en-US" dirty="0" smtClean="0"/>
          </a:p>
          <a:p>
            <a:endParaRPr lang="en-US" dirty="0" smtClean="0"/>
          </a:p>
          <a:p>
            <a:r>
              <a:rPr lang="en-US" dirty="0" smtClean="0"/>
              <a:t>Bridge between relational and object-oriented paradigms</a:t>
            </a:r>
            <a:r>
              <a:rPr lang="vi-VN" dirty="0" smtClean="0"/>
              <a:t>Cung cấp một cầu nối giữa các mô hình quan hệ và hướng đối tượng.</a:t>
            </a:r>
            <a:endParaRPr lang="en-US" dirty="0" smtClean="0"/>
          </a:p>
          <a:p>
            <a:r>
              <a:rPr lang="en-US" dirty="0" smtClean="0"/>
              <a:t>RDBMS vendors are adding ORDBMS functionality</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Intersection entities and indexing to represent references between tuples. </a:t>
            </a:r>
          </a:p>
          <a:p>
            <a:r>
              <a:rPr lang="en-US" dirty="0" smtClean="0"/>
              <a:t>Object identification (OIDS) to directly represent references between objects.</a:t>
            </a:r>
          </a:p>
          <a:p>
            <a:r>
              <a:rPr lang="en-US" dirty="0" smtClean="0"/>
              <a:t>Simpler </a:t>
            </a:r>
            <a:r>
              <a:rPr lang="en-US" dirty="0" err="1" smtClean="0"/>
              <a:t>shcema</a:t>
            </a:r>
            <a:r>
              <a:rPr lang="en-US" dirty="0" smtClean="0"/>
              <a:t> to represent complex data.</a:t>
            </a:r>
          </a:p>
          <a:p>
            <a:endParaRPr lang="en-US" dirty="0" smtClean="0"/>
          </a:p>
          <a:p>
            <a:r>
              <a:rPr lang="vi-VN" sz="1200" b="0" i="0" kern="1200" dirty="0" smtClean="0">
                <a:solidFill>
                  <a:schemeClr val="tx1"/>
                </a:solidFill>
                <a:effectLst/>
                <a:latin typeface="Calibri" pitchFamily="34" charset="0"/>
                <a:ea typeface="+mn-ea"/>
                <a:cs typeface="+mn-cs"/>
              </a:rPr>
              <a:t>Giao nhau giữa các thực thể và lập chỉ mục để đại diện cho tham chiếu giữa bộ dữ liệu.</a:t>
            </a:r>
            <a:r>
              <a:rPr lang="vi-VN" dirty="0" smtClean="0"/>
              <a:t/>
            </a:r>
            <a:br>
              <a:rPr lang="vi-VN" dirty="0" smtClean="0"/>
            </a:br>
            <a:r>
              <a:rPr lang="vi-VN" sz="1200" b="0" i="0" kern="1200" dirty="0" smtClean="0">
                <a:solidFill>
                  <a:schemeClr val="tx1"/>
                </a:solidFill>
                <a:effectLst/>
                <a:latin typeface="Calibri" pitchFamily="34" charset="0"/>
                <a:ea typeface="+mn-ea"/>
                <a:cs typeface="+mn-cs"/>
              </a:rPr>
              <a:t>Đối tượng xác định (OIDs) để trực tiếp đại diện tham </a:t>
            </a:r>
            <a:r>
              <a:rPr lang="en-US" sz="1200" b="0" i="0" kern="1200" dirty="0" err="1" smtClean="0">
                <a:solidFill>
                  <a:schemeClr val="tx1"/>
                </a:solidFill>
                <a:effectLst/>
                <a:latin typeface="Calibri" pitchFamily="34" charset="0"/>
                <a:ea typeface="+mn-ea"/>
                <a:cs typeface="+mn-cs"/>
              </a:rPr>
              <a:t>chiếu</a:t>
            </a:r>
            <a:r>
              <a:rPr lang="vi-VN" sz="1200" b="0" i="0" kern="1200" dirty="0" smtClean="0">
                <a:solidFill>
                  <a:schemeClr val="tx1"/>
                </a:solidFill>
                <a:effectLst/>
                <a:latin typeface="Calibri" pitchFamily="34" charset="0"/>
                <a:ea typeface="+mn-ea"/>
                <a:cs typeface="+mn-cs"/>
              </a:rPr>
              <a:t> giữa các đối tượng.</a:t>
            </a:r>
            <a:r>
              <a:rPr lang="vi-VN" dirty="0" smtClean="0"/>
              <a:t/>
            </a:r>
            <a:br>
              <a:rPr lang="vi-VN" dirty="0" smtClean="0"/>
            </a:br>
            <a:r>
              <a:rPr lang="vi-VN" sz="1200" b="0" i="0" kern="1200" dirty="0" smtClean="0">
                <a:solidFill>
                  <a:schemeClr val="tx1"/>
                </a:solidFill>
                <a:effectLst/>
                <a:latin typeface="Calibri" pitchFamily="34" charset="0"/>
                <a:ea typeface="+mn-ea"/>
                <a:cs typeface="+mn-cs"/>
              </a:rPr>
              <a:t>Lược đồ đơn giản để đại diện cho các dữ liệu phức tạp.</a:t>
            </a:r>
            <a:endParaRPr lang="en-US" sz="1200" b="0" i="0" kern="1200" dirty="0" smtClean="0">
              <a:solidFill>
                <a:schemeClr val="tx1"/>
              </a:solidFill>
              <a:effectLst/>
              <a:latin typeface="Calibri" pitchFamily="34" charset="0"/>
              <a:ea typeface="+mn-ea"/>
              <a:cs typeface="+mn-cs"/>
            </a:endParaRPr>
          </a:p>
          <a:p>
            <a:endParaRPr lang="en-US" sz="1200" b="0" i="0" kern="1200" dirty="0" smtClean="0">
              <a:solidFill>
                <a:schemeClr val="tx1"/>
              </a:solidFill>
              <a:effectLst/>
              <a:latin typeface="Calibri" pitchFamily="34" charset="0"/>
              <a:ea typeface="+mn-ea"/>
              <a:cs typeface="+mn-cs"/>
            </a:endParaRPr>
          </a:p>
          <a:p>
            <a:r>
              <a:rPr lang="en-US" dirty="0" smtClean="0"/>
              <a:t>Type codes.</a:t>
            </a:r>
          </a:p>
          <a:p>
            <a:r>
              <a:rPr lang="en-US" dirty="0" smtClean="0"/>
              <a:t>Class </a:t>
            </a:r>
            <a:r>
              <a:rPr lang="en-US" dirty="0" err="1" smtClean="0"/>
              <a:t>hierachy</a:t>
            </a:r>
            <a:r>
              <a:rPr lang="en-US" dirty="0" smtClean="0"/>
              <a:t>.</a:t>
            </a:r>
          </a:p>
          <a:p>
            <a:r>
              <a:rPr lang="en-US" dirty="0" smtClean="0"/>
              <a:t>Direct representation of the references between type and subtypes as well as support for specialized processing for each subtype.</a:t>
            </a:r>
          </a:p>
          <a:p>
            <a:endParaRPr lang="en-US" dirty="0" smtClean="0"/>
          </a:p>
          <a:p>
            <a:r>
              <a:rPr lang="vi-VN" sz="1200" b="0" i="0" kern="1200" dirty="0" smtClean="0">
                <a:solidFill>
                  <a:schemeClr val="tx1"/>
                </a:solidFill>
                <a:effectLst/>
                <a:latin typeface="Calibri" pitchFamily="34" charset="0"/>
                <a:ea typeface="+mn-ea"/>
                <a:cs typeface="+mn-cs"/>
              </a:rPr>
              <a:t>Mã loại.</a:t>
            </a:r>
            <a:r>
              <a:rPr lang="vi-VN" dirty="0" smtClean="0"/>
              <a:t/>
            </a:r>
            <a:br>
              <a:rPr lang="vi-VN" dirty="0" smtClean="0"/>
            </a:br>
            <a:r>
              <a:rPr lang="vi-VN" sz="1200" b="0" i="0" kern="1200" dirty="0" smtClean="0">
                <a:solidFill>
                  <a:schemeClr val="tx1"/>
                </a:solidFill>
                <a:effectLst/>
                <a:latin typeface="Calibri" pitchFamily="34" charset="0"/>
                <a:ea typeface="+mn-ea"/>
                <a:cs typeface="+mn-cs"/>
              </a:rPr>
              <a:t>Lớp hệ thống phân cấp.</a:t>
            </a:r>
            <a:r>
              <a:rPr lang="vi-VN" dirty="0" smtClean="0"/>
              <a:t/>
            </a:r>
            <a:br>
              <a:rPr lang="vi-VN" dirty="0" smtClean="0"/>
            </a:br>
            <a:r>
              <a:rPr lang="vi-VN" sz="1200" b="0" i="0" kern="1200" dirty="0" smtClean="0">
                <a:solidFill>
                  <a:schemeClr val="tx1"/>
                </a:solidFill>
                <a:effectLst/>
                <a:latin typeface="Calibri" pitchFamily="34" charset="0"/>
                <a:ea typeface="+mn-ea"/>
                <a:cs typeface="+mn-cs"/>
              </a:rPr>
              <a:t>Đại diện trực tiếp của các tài liệu tham khảogiữa các loại và phân nhóm cũng như hỗ trợ để xử lý chuyên biệt cho mỗi kiểu phụ.</a:t>
            </a:r>
            <a:endParaRPr lang="en-US" sz="1200" b="0" i="0" kern="1200" dirty="0" smtClean="0">
              <a:solidFill>
                <a:schemeClr val="tx1"/>
              </a:solidFill>
              <a:effectLst/>
              <a:latin typeface="Calibri" pitchFamily="34" charset="0"/>
              <a:ea typeface="+mn-ea"/>
              <a:cs typeface="+mn-cs"/>
            </a:endParaRPr>
          </a:p>
          <a:p>
            <a:endParaRPr lang="en-US" sz="1200" b="0" i="0" kern="1200" dirty="0" smtClean="0">
              <a:solidFill>
                <a:schemeClr val="tx1"/>
              </a:solidFill>
              <a:effectLst/>
              <a:latin typeface="Calibri" pitchFamily="34" charset="0"/>
              <a:ea typeface="+mn-ea"/>
              <a:cs typeface="+mn-cs"/>
            </a:endParaRPr>
          </a:p>
          <a:p>
            <a:endParaRPr lang="en-US" dirty="0" smtClean="0"/>
          </a:p>
          <a:p>
            <a:r>
              <a:rPr lang="en-US" dirty="0" smtClean="0"/>
              <a:t>"If then else if" code based on type codes and management of the code, usually with libraries.</a:t>
            </a:r>
          </a:p>
          <a:p>
            <a:r>
              <a:rPr lang="en-US" dirty="0" smtClean="0"/>
              <a:t>Encapsulation provides built-in dispatching to ensure the correct code executes on the correct data.</a:t>
            </a:r>
          </a:p>
          <a:p>
            <a:r>
              <a:rPr lang="en-US" dirty="0" smtClean="0"/>
              <a:t>Reduced application code and reduced chance of error where the wrong code executes on the right data.</a:t>
            </a:r>
          </a:p>
          <a:p>
            <a:endParaRPr lang="en-US" dirty="0" smtClean="0"/>
          </a:p>
          <a:p>
            <a:r>
              <a:rPr lang="vi-VN" dirty="0" smtClean="0"/>
              <a:t>"Nếu sau đó khác nếu" mã dựa trên mã loại và quản lý của mã này, thường là với các thư viện.</a:t>
            </a:r>
          </a:p>
          <a:p>
            <a:r>
              <a:rPr lang="vi-VN" dirty="0" smtClean="0"/>
              <a:t>Đóng gói cung cấp được xây dựng trong cử để đảm bảo đúng mã thực thi trên dữ liệu chính xác.</a:t>
            </a:r>
          </a:p>
          <a:p>
            <a:r>
              <a:rPr lang="vi-VN" dirty="0" smtClean="0"/>
              <a:t>Giảm mã ứng dụng và cơ hội giảm lỗi sai mã thực thi trên các dữ liệu phải.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Intersection entities and indexing to represent references between tuples. </a:t>
            </a:r>
          </a:p>
          <a:p>
            <a:r>
              <a:rPr lang="en-US" dirty="0" smtClean="0"/>
              <a:t>Object identification (OIDS) to directly represent references between objects.</a:t>
            </a:r>
          </a:p>
          <a:p>
            <a:r>
              <a:rPr lang="en-US" dirty="0" smtClean="0"/>
              <a:t>Simpler </a:t>
            </a:r>
            <a:r>
              <a:rPr lang="en-US" dirty="0" err="1" smtClean="0"/>
              <a:t>shcema</a:t>
            </a:r>
            <a:r>
              <a:rPr lang="en-US" dirty="0" smtClean="0"/>
              <a:t> to represent complex data.</a:t>
            </a:r>
          </a:p>
          <a:p>
            <a:endParaRPr lang="en-US" dirty="0" smtClean="0"/>
          </a:p>
          <a:p>
            <a:r>
              <a:rPr lang="vi-VN" sz="1200" b="0" i="0" kern="1200" dirty="0" smtClean="0">
                <a:solidFill>
                  <a:schemeClr val="tx1"/>
                </a:solidFill>
                <a:effectLst/>
                <a:latin typeface="Calibri" pitchFamily="34" charset="0"/>
                <a:ea typeface="+mn-ea"/>
                <a:cs typeface="+mn-cs"/>
              </a:rPr>
              <a:t>Giao nhau giữa các thực thể và lập chỉ mục để đại diện cho tham chiếu giữa bộ dữ liệu.</a:t>
            </a:r>
            <a:r>
              <a:rPr lang="vi-VN" dirty="0" smtClean="0"/>
              <a:t/>
            </a:r>
            <a:br>
              <a:rPr lang="vi-VN" dirty="0" smtClean="0"/>
            </a:br>
            <a:r>
              <a:rPr lang="vi-VN" sz="1200" b="0" i="0" kern="1200" dirty="0" smtClean="0">
                <a:solidFill>
                  <a:schemeClr val="tx1"/>
                </a:solidFill>
                <a:effectLst/>
                <a:latin typeface="Calibri" pitchFamily="34" charset="0"/>
                <a:ea typeface="+mn-ea"/>
                <a:cs typeface="+mn-cs"/>
              </a:rPr>
              <a:t>Đối tượng xác định (OIDs) để trực tiếp đại diện tham </a:t>
            </a:r>
            <a:r>
              <a:rPr lang="en-US" sz="1200" b="0" i="0" kern="1200" dirty="0" err="1" smtClean="0">
                <a:solidFill>
                  <a:schemeClr val="tx1"/>
                </a:solidFill>
                <a:effectLst/>
                <a:latin typeface="Calibri" pitchFamily="34" charset="0"/>
                <a:ea typeface="+mn-ea"/>
                <a:cs typeface="+mn-cs"/>
              </a:rPr>
              <a:t>chiếu</a:t>
            </a:r>
            <a:r>
              <a:rPr lang="vi-VN" sz="1200" b="0" i="0" kern="1200" dirty="0" smtClean="0">
                <a:solidFill>
                  <a:schemeClr val="tx1"/>
                </a:solidFill>
                <a:effectLst/>
                <a:latin typeface="Calibri" pitchFamily="34" charset="0"/>
                <a:ea typeface="+mn-ea"/>
                <a:cs typeface="+mn-cs"/>
              </a:rPr>
              <a:t> giữa các đối tượng.</a:t>
            </a:r>
            <a:r>
              <a:rPr lang="vi-VN" dirty="0" smtClean="0"/>
              <a:t/>
            </a:r>
            <a:br>
              <a:rPr lang="vi-VN" dirty="0" smtClean="0"/>
            </a:br>
            <a:r>
              <a:rPr lang="vi-VN" sz="1200" b="0" i="0" kern="1200" dirty="0" smtClean="0">
                <a:solidFill>
                  <a:schemeClr val="tx1"/>
                </a:solidFill>
                <a:effectLst/>
                <a:latin typeface="Calibri" pitchFamily="34" charset="0"/>
                <a:ea typeface="+mn-ea"/>
                <a:cs typeface="+mn-cs"/>
              </a:rPr>
              <a:t>Lược đồ đơn giản để đại diện cho các dữ liệu phức tạp.</a:t>
            </a:r>
            <a:endParaRPr lang="en-US" sz="1200" b="0" i="0" kern="1200" dirty="0" smtClean="0">
              <a:solidFill>
                <a:schemeClr val="tx1"/>
              </a:solidFill>
              <a:effectLst/>
              <a:latin typeface="Calibri" pitchFamily="34" charset="0"/>
              <a:ea typeface="+mn-ea"/>
              <a:cs typeface="+mn-cs"/>
            </a:endParaRPr>
          </a:p>
          <a:p>
            <a:endParaRPr lang="en-US" sz="1200" b="0" i="0" kern="1200" dirty="0" smtClean="0">
              <a:solidFill>
                <a:schemeClr val="tx1"/>
              </a:solidFill>
              <a:effectLst/>
              <a:latin typeface="Calibri" pitchFamily="34" charset="0"/>
              <a:ea typeface="+mn-ea"/>
              <a:cs typeface="+mn-cs"/>
            </a:endParaRPr>
          </a:p>
          <a:p>
            <a:r>
              <a:rPr lang="en-US" dirty="0" smtClean="0"/>
              <a:t>Type codes.</a:t>
            </a:r>
          </a:p>
          <a:p>
            <a:r>
              <a:rPr lang="en-US" dirty="0" smtClean="0"/>
              <a:t>Class </a:t>
            </a:r>
            <a:r>
              <a:rPr lang="en-US" dirty="0" err="1" smtClean="0"/>
              <a:t>hierachy</a:t>
            </a:r>
            <a:r>
              <a:rPr lang="en-US" dirty="0" smtClean="0"/>
              <a:t>.</a:t>
            </a:r>
          </a:p>
          <a:p>
            <a:r>
              <a:rPr lang="en-US" dirty="0" smtClean="0"/>
              <a:t>Direct representation of the references between type and subtypes as well as support for specialized processing for each subtype.</a:t>
            </a:r>
          </a:p>
          <a:p>
            <a:endParaRPr lang="en-US" dirty="0" smtClean="0"/>
          </a:p>
          <a:p>
            <a:r>
              <a:rPr lang="vi-VN" sz="1200" b="0" i="0" kern="1200" dirty="0" smtClean="0">
                <a:solidFill>
                  <a:schemeClr val="tx1"/>
                </a:solidFill>
                <a:effectLst/>
                <a:latin typeface="Calibri" pitchFamily="34" charset="0"/>
                <a:ea typeface="+mn-ea"/>
                <a:cs typeface="+mn-cs"/>
              </a:rPr>
              <a:t>Mã loại.</a:t>
            </a:r>
            <a:r>
              <a:rPr lang="vi-VN" dirty="0" smtClean="0"/>
              <a:t/>
            </a:r>
            <a:br>
              <a:rPr lang="vi-VN" dirty="0" smtClean="0"/>
            </a:br>
            <a:r>
              <a:rPr lang="vi-VN" sz="1200" b="0" i="0" kern="1200" dirty="0" smtClean="0">
                <a:solidFill>
                  <a:schemeClr val="tx1"/>
                </a:solidFill>
                <a:effectLst/>
                <a:latin typeface="Calibri" pitchFamily="34" charset="0"/>
                <a:ea typeface="+mn-ea"/>
                <a:cs typeface="+mn-cs"/>
              </a:rPr>
              <a:t>Lớp hệ thống phân cấp.</a:t>
            </a:r>
            <a:r>
              <a:rPr lang="vi-VN" dirty="0" smtClean="0"/>
              <a:t/>
            </a:r>
            <a:br>
              <a:rPr lang="vi-VN" dirty="0" smtClean="0"/>
            </a:br>
            <a:r>
              <a:rPr lang="vi-VN" sz="1200" b="0" i="0" kern="1200" dirty="0" smtClean="0">
                <a:solidFill>
                  <a:schemeClr val="tx1"/>
                </a:solidFill>
                <a:effectLst/>
                <a:latin typeface="Calibri" pitchFamily="34" charset="0"/>
                <a:ea typeface="+mn-ea"/>
                <a:cs typeface="+mn-cs"/>
              </a:rPr>
              <a:t>Đại diện trực tiếp của các tài liệu tham khảogiữa các loại và phân nhóm cũng như hỗ trợ để xử lý chuyên biệt cho mỗi kiểu phụ.</a:t>
            </a:r>
            <a:endParaRPr lang="en-US" sz="1200" b="0" i="0" kern="1200" dirty="0" smtClean="0">
              <a:solidFill>
                <a:schemeClr val="tx1"/>
              </a:solidFill>
              <a:effectLst/>
              <a:latin typeface="Calibri" pitchFamily="34" charset="0"/>
              <a:ea typeface="+mn-ea"/>
              <a:cs typeface="+mn-cs"/>
            </a:endParaRPr>
          </a:p>
          <a:p>
            <a:endParaRPr lang="en-US" sz="1200" b="0" i="0" kern="1200" dirty="0" smtClean="0">
              <a:solidFill>
                <a:schemeClr val="tx1"/>
              </a:solidFill>
              <a:effectLst/>
              <a:latin typeface="Calibri" pitchFamily="34" charset="0"/>
              <a:ea typeface="+mn-ea"/>
              <a:cs typeface="+mn-cs"/>
            </a:endParaRPr>
          </a:p>
          <a:p>
            <a:endParaRPr lang="en-US" dirty="0" smtClean="0"/>
          </a:p>
          <a:p>
            <a:r>
              <a:rPr lang="en-US" dirty="0" smtClean="0"/>
              <a:t>"If then else if" code based on type codes and management of the code, usually with libraries.</a:t>
            </a:r>
          </a:p>
          <a:p>
            <a:r>
              <a:rPr lang="en-US" dirty="0" smtClean="0"/>
              <a:t>Encapsulation provides built-in dispatching to ensure the correct code executes on the correct data.</a:t>
            </a:r>
          </a:p>
          <a:p>
            <a:r>
              <a:rPr lang="en-US" dirty="0" smtClean="0"/>
              <a:t>Reduced application code and reduced chance of error where the wrong code executes on the right data.</a:t>
            </a:r>
          </a:p>
          <a:p>
            <a:endParaRPr lang="en-US" dirty="0" smtClean="0"/>
          </a:p>
          <a:p>
            <a:r>
              <a:rPr lang="vi-VN" dirty="0" smtClean="0"/>
              <a:t>"Nếu sau đó khác nếu" mã dựa trên mã loại và quản lý của mã này, thường là với các thư viện.</a:t>
            </a:r>
          </a:p>
          <a:p>
            <a:r>
              <a:rPr lang="vi-VN" dirty="0" smtClean="0"/>
              <a:t>Đóng gói cung cấp được xây dựng trong cử để đảm bảo đúng mã thực thi trên dữ liệu chính xác.</a:t>
            </a:r>
          </a:p>
          <a:p>
            <a:r>
              <a:rPr lang="vi-VN" dirty="0" smtClean="0"/>
              <a:t>Giảm mã ứng dụng và cơ hội giảm lỗi sai mã thực thi trên các dữ liệu phải.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p14="http://schemas.microsoft.com/office/powerpoint/2010/main" val="2507289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fld id="{668A4B9B-3B89-4E07-A7A6-44F50B6C9FDC}" type="slidenum">
              <a:rPr lang="en-US" altLang="en-US"/>
              <a:pPr/>
              <a:t>‹#›</a:t>
            </a:fld>
            <a:endParaRPr lang="en-US" altLang="en-US"/>
          </a:p>
        </p:txBody>
      </p:sp>
    </p:spTree>
    <p:extLst>
      <p:ext uri="{BB962C8B-B14F-4D97-AF65-F5344CB8AC3E}">
        <p14:creationId xmlns:p14="http://schemas.microsoft.com/office/powerpoint/2010/main" val="20370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2133600" cy="457200"/>
          </a:xfrm>
          <a:prstGeom prst="rect">
            <a:avLst/>
          </a:prstGeom>
        </p:spPr>
        <p:txBody>
          <a:bodyPr/>
          <a:lstStyle>
            <a:lvl1pPr>
              <a:defRPr/>
            </a:lvl1pPr>
          </a:lstStyle>
          <a:p>
            <a:fld id="{0D6DE805-3A5A-48B6-89AC-D0158B5940E1}" type="slidenum">
              <a:rPr lang="en-US" altLang="en-US"/>
              <a:pPr/>
              <a:t>‹#›</a:t>
            </a:fld>
            <a:endParaRPr lang="en-US" altLang="en-US"/>
          </a:p>
        </p:txBody>
      </p:sp>
    </p:spTree>
    <p:extLst>
      <p:ext uri="{BB962C8B-B14F-4D97-AF65-F5344CB8AC3E}">
        <p14:creationId xmlns:p14="http://schemas.microsoft.com/office/powerpoint/2010/main" val="34537009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fld id="{11D74A1B-03D8-4F1A-A149-630E70DBC19D}" type="slidenum">
              <a:rPr lang="en-US" altLang="en-US"/>
              <a:pPr/>
              <a:t>‹#›</a:t>
            </a:fld>
            <a:endParaRPr lang="en-US" altLang="en-US"/>
          </a:p>
        </p:txBody>
      </p:sp>
    </p:spTree>
    <p:extLst>
      <p:ext uri="{BB962C8B-B14F-4D97-AF65-F5344CB8AC3E}">
        <p14:creationId xmlns:p14="http://schemas.microsoft.com/office/powerpoint/2010/main" val="23268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3657600" y="116775"/>
            <a:ext cx="3276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HOW ODB WORK?</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131774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24048785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3352800" y="116775"/>
            <a:ext cx="3962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MOTIVATING EXAMPLE</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4038600" y="116775"/>
            <a:ext cx="4114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657600" y="116775"/>
            <a:ext cx="3276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HOW ODB WORK?</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3200400" y="116775"/>
            <a:ext cx="4114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41656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userDrawn="1"/>
        </p:nvPicPr>
        <p:blipFill>
          <a:blip r:embed="rId15" cstate="print">
            <a:extLst>
              <a:ext uri="{28A0092B-C50C-407E-A947-70E740481C1C}">
                <a14:useLocalDpi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899" r:id="rId9"/>
    <p:sldLayoutId id="2147483903" r:id="rId10"/>
    <p:sldLayoutId id="2147483904" r:id="rId11"/>
    <p:sldLayoutId id="2147483905" r:id="rId12"/>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a:t>
            </a:r>
            <a:r>
              <a:rPr lang="en-US" sz="2000" b="1" dirty="0" smtClean="0">
                <a:solidFill>
                  <a:schemeClr val="bg2">
                    <a:lumMod val="10000"/>
                  </a:schemeClr>
                </a:solidFill>
                <a:effectLst>
                  <a:outerShdw blurRad="38100" dist="38100" dir="2700000" algn="tl">
                    <a:srgbClr val="C0C0C0"/>
                  </a:outerShdw>
                </a:effectLst>
                <a:latin typeface="Myriad Pro" pitchFamily="34" charset="0"/>
              </a:rPr>
              <a:t>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9" name="Rectangle 8"/>
          <p:cNvSpPr/>
          <p:nvPr/>
        </p:nvSpPr>
        <p:spPr>
          <a:xfrm>
            <a:off x="835812" y="2131874"/>
            <a:ext cx="7469988"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smtClean="0">
                <a:ln w="50800"/>
                <a:solidFill>
                  <a:schemeClr val="bg1">
                    <a:shade val="50000"/>
                  </a:schemeClr>
                </a:solidFill>
              </a:rPr>
              <a:t>OBJECT-DATABASE</a:t>
            </a:r>
          </a:p>
          <a:p>
            <a:pPr algn="ctr"/>
            <a:r>
              <a:rPr lang="en-US" sz="5400" b="1" cap="none" spc="0" dirty="0" smtClean="0">
                <a:ln w="50800"/>
                <a:solidFill>
                  <a:schemeClr val="bg1">
                    <a:shade val="50000"/>
                  </a:schemeClr>
                </a:solidFill>
                <a:effectLst/>
              </a:rPr>
              <a:t>SYSTEMS</a:t>
            </a:r>
            <a:endParaRPr lang="en-US" sz="5400" b="1" cap="none" spc="0" dirty="0">
              <a:ln w="50800"/>
              <a:solidFill>
                <a:schemeClr val="bg1">
                  <a:shade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600200" y="46037"/>
            <a:ext cx="6996113" cy="563563"/>
          </a:xfrm>
        </p:spPr>
        <p:txBody>
          <a:bodyPr/>
          <a:lstStyle/>
          <a:p>
            <a:r>
              <a:rPr lang="en-CA" dirty="0" smtClean="0"/>
              <a:t>IN </a:t>
            </a:r>
            <a:r>
              <a:rPr lang="en-CA" dirty="0"/>
              <a:t>RDBMS: BLOBs</a:t>
            </a:r>
            <a:endParaRPr lang="en-US" dirty="0"/>
          </a:p>
        </p:txBody>
      </p:sp>
      <p:sp>
        <p:nvSpPr>
          <p:cNvPr id="111619" name="Rectangle 3"/>
          <p:cNvSpPr>
            <a:spLocks noGrp="1" noChangeArrowheads="1"/>
          </p:cNvSpPr>
          <p:nvPr>
            <p:ph type="body" idx="1"/>
          </p:nvPr>
        </p:nvSpPr>
        <p:spPr>
          <a:xfrm>
            <a:off x="533400" y="1371600"/>
            <a:ext cx="6369050" cy="4038600"/>
          </a:xfrm>
        </p:spPr>
        <p:txBody>
          <a:bodyPr/>
          <a:lstStyle/>
          <a:p>
            <a:r>
              <a:rPr lang="en-CA" dirty="0"/>
              <a:t>Binary Large Object</a:t>
            </a:r>
          </a:p>
          <a:p>
            <a:r>
              <a:rPr lang="en-CA" dirty="0"/>
              <a:t>Further processing by the user application program</a:t>
            </a:r>
          </a:p>
          <a:p>
            <a:r>
              <a:rPr lang="en-CA" dirty="0"/>
              <a:t>Not efficient as we have to retrieve all BLOBs in a collection</a:t>
            </a:r>
            <a:endParaRPr lang="en-US" dirty="0"/>
          </a:p>
        </p:txBody>
      </p:sp>
    </p:spTree>
    <p:extLst>
      <p:ext uri="{BB962C8B-B14F-4D97-AF65-F5344CB8AC3E}">
        <p14:creationId xmlns:p14="http://schemas.microsoft.com/office/powerpoint/2010/main" val="16228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981200" y="0"/>
            <a:ext cx="6290469" cy="685800"/>
          </a:xfrm>
        </p:spPr>
        <p:txBody>
          <a:bodyPr/>
          <a:lstStyle/>
          <a:p>
            <a:r>
              <a:rPr lang="en-CA" dirty="0" smtClean="0"/>
              <a:t>MANIPULATING THE NEW DATA</a:t>
            </a:r>
            <a:endParaRPr lang="en-US" dirty="0"/>
          </a:p>
        </p:txBody>
      </p:sp>
      <p:sp>
        <p:nvSpPr>
          <p:cNvPr id="112651" name="Rectangle 11"/>
          <p:cNvSpPr>
            <a:spLocks noGrp="1" noChangeArrowheads="1"/>
          </p:cNvSpPr>
          <p:nvPr>
            <p:ph type="body" sz="half" idx="1"/>
          </p:nvPr>
        </p:nvSpPr>
        <p:spPr>
          <a:xfrm>
            <a:off x="457200" y="1447800"/>
            <a:ext cx="8362950" cy="4411662"/>
          </a:xfrm>
        </p:spPr>
        <p:txBody>
          <a:bodyPr/>
          <a:lstStyle/>
          <a:p>
            <a:r>
              <a:rPr lang="en-CA" sz="2600" dirty="0"/>
              <a:t>Cereal Company: Clog wants to lease an </a:t>
            </a:r>
            <a:br>
              <a:rPr lang="en-CA" sz="2600" dirty="0"/>
            </a:br>
            <a:r>
              <a:rPr lang="en-CA" sz="2600" dirty="0"/>
              <a:t>image of Herbert in front of a sunrise</a:t>
            </a:r>
            <a:br>
              <a:rPr lang="en-CA" sz="2600" dirty="0"/>
            </a:br>
            <a:r>
              <a:rPr lang="en-CA" sz="2600" dirty="0"/>
              <a:t/>
            </a:r>
            <a:br>
              <a:rPr lang="en-CA" sz="2600" dirty="0"/>
            </a:br>
            <a:r>
              <a:rPr lang="en-CA" sz="1400" dirty="0"/>
              <a:t>SELECT </a:t>
            </a:r>
            <a:r>
              <a:rPr lang="en-CA" sz="1400" dirty="0" err="1"/>
              <a:t>F.Frameno</a:t>
            </a:r>
            <a:r>
              <a:rPr lang="en-CA" sz="1400" dirty="0"/>
              <a:t>, thumbnail(</a:t>
            </a:r>
            <a:r>
              <a:rPr lang="en-CA" sz="1400" dirty="0" err="1"/>
              <a:t>F.image</a:t>
            </a:r>
            <a:r>
              <a:rPr lang="en-CA" sz="1400" dirty="0"/>
              <a:t>), </a:t>
            </a:r>
            <a:r>
              <a:rPr lang="en-CA" sz="1400" dirty="0" err="1"/>
              <a:t>C.lease_price</a:t>
            </a:r>
            <a:r>
              <a:rPr lang="en-CA" sz="1400" dirty="0"/>
              <a:t/>
            </a:r>
            <a:br>
              <a:rPr lang="en-CA" sz="1400" dirty="0"/>
            </a:br>
            <a:r>
              <a:rPr lang="en-CA" sz="1400" dirty="0"/>
              <a:t>FROM Frames F, Categories C</a:t>
            </a:r>
            <a:br>
              <a:rPr lang="en-CA" sz="1400" dirty="0"/>
            </a:br>
            <a:r>
              <a:rPr lang="en-CA" sz="1400" dirty="0"/>
              <a:t>WHERE </a:t>
            </a:r>
            <a:r>
              <a:rPr lang="en-CA" sz="1400" dirty="0" err="1"/>
              <a:t>F.category</a:t>
            </a:r>
            <a:r>
              <a:rPr lang="en-CA" sz="1400" dirty="0"/>
              <a:t> = </a:t>
            </a:r>
            <a:r>
              <a:rPr lang="en-CA" sz="1400" dirty="0" err="1"/>
              <a:t>C.cid</a:t>
            </a:r>
            <a:r>
              <a:rPr lang="en-CA" sz="1400" dirty="0"/>
              <a:t> AND </a:t>
            </a:r>
            <a:r>
              <a:rPr lang="en-CA" sz="1400" dirty="0" err="1"/>
              <a:t>is_sunrise</a:t>
            </a:r>
            <a:r>
              <a:rPr lang="en-CA" sz="1400" dirty="0"/>
              <a:t>(</a:t>
            </a:r>
            <a:r>
              <a:rPr lang="en-CA" sz="1400" dirty="0" err="1"/>
              <a:t>F.image</a:t>
            </a:r>
            <a:r>
              <a:rPr lang="en-CA" sz="1400" dirty="0"/>
              <a:t>) AND </a:t>
            </a:r>
            <a:r>
              <a:rPr lang="en-CA" sz="1400" dirty="0" err="1"/>
              <a:t>is_herbert</a:t>
            </a:r>
            <a:r>
              <a:rPr lang="en-CA" sz="1400" dirty="0"/>
              <a:t>(</a:t>
            </a:r>
            <a:r>
              <a:rPr lang="en-CA" sz="1400" dirty="0" err="1"/>
              <a:t>F.image</a:t>
            </a:r>
            <a:r>
              <a:rPr lang="en-CA" sz="1400" dirty="0"/>
              <a:t>)</a:t>
            </a:r>
            <a:br>
              <a:rPr lang="en-CA" sz="1400" dirty="0"/>
            </a:br>
            <a:r>
              <a:rPr lang="en-CA" sz="1400" dirty="0"/>
              <a:t/>
            </a:r>
            <a:br>
              <a:rPr lang="en-CA" sz="1400" dirty="0"/>
            </a:br>
            <a:r>
              <a:rPr lang="en-CA" sz="1400" dirty="0"/>
              <a:t>Frames(</a:t>
            </a:r>
            <a:r>
              <a:rPr lang="en-CA" sz="1400" dirty="0" err="1"/>
              <a:t>Frameno</a:t>
            </a:r>
            <a:r>
              <a:rPr lang="en-CA" sz="1400" dirty="0"/>
              <a:t>: integer, image: </a:t>
            </a:r>
            <a:r>
              <a:rPr lang="en-CA" sz="1400" dirty="0" err="1"/>
              <a:t>jpeg_image</a:t>
            </a:r>
            <a:r>
              <a:rPr lang="en-CA" sz="1400" dirty="0"/>
              <a:t>, category: integer)</a:t>
            </a:r>
            <a:br>
              <a:rPr lang="en-CA" sz="1400" dirty="0"/>
            </a:br>
            <a:r>
              <a:rPr lang="en-CA" sz="1400" dirty="0"/>
              <a:t>Categories(cid: integer, name: text, </a:t>
            </a:r>
            <a:r>
              <a:rPr lang="en-CA" sz="1400" dirty="0" err="1"/>
              <a:t>lease_price:float</a:t>
            </a:r>
            <a:r>
              <a:rPr lang="en-CA" sz="1400" dirty="0"/>
              <a:t>, comments: text)</a:t>
            </a:r>
          </a:p>
          <a:p>
            <a:endParaRPr lang="en-CA" sz="1400" dirty="0"/>
          </a:p>
          <a:p>
            <a:pPr lvl="1"/>
            <a:r>
              <a:rPr lang="en-CA" sz="2200" dirty="0"/>
              <a:t>Methods written in an imperative language like Java registered with a DBS: can be used in the same way as built-in methods such as =, +, -, &lt;, &gt;</a:t>
            </a:r>
            <a:endParaRPr lang="en-US" sz="2200" dirty="0"/>
          </a:p>
        </p:txBody>
      </p:sp>
      <p:pic>
        <p:nvPicPr>
          <p:cNvPr id="112653" name="Picture 13" descr="cerealbox"/>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164388" y="1700213"/>
            <a:ext cx="1774825" cy="2665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54" name="Picture 14" descr="suncarto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2590800"/>
            <a:ext cx="503238" cy="503237"/>
          </a:xfrm>
          <a:prstGeom prst="rect">
            <a:avLst/>
          </a:prstGeom>
          <a:noFill/>
          <a:extLst>
            <a:ext uri="{909E8E84-426E-40DD-AFC4-6F175D3DCCD1}">
              <a14:hiddenFill xmlns:a14="http://schemas.microsoft.com/office/drawing/2010/main">
                <a:solidFill>
                  <a:srgbClr val="FFFFFF"/>
                </a:solidFill>
              </a14:hiddenFill>
            </a:ext>
          </a:extLst>
        </p:spPr>
      </p:pic>
      <p:pic>
        <p:nvPicPr>
          <p:cNvPr id="112655" name="Picture 15" descr="wor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50" y="3213100"/>
            <a:ext cx="503238"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985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 </a:t>
            </a:r>
          </a:p>
        </p:txBody>
      </p:sp>
      <p:sp>
        <p:nvSpPr>
          <p:cNvPr id="118794" name="Rectangle 10"/>
          <p:cNvSpPr>
            <a:spLocks noChangeArrowheads="1"/>
          </p:cNvSpPr>
          <p:nvPr/>
        </p:nvSpPr>
        <p:spPr bwMode="auto">
          <a:xfrm>
            <a:off x="457200" y="1719263"/>
            <a:ext cx="836295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n-CA" sz="2600"/>
              <a:t>Dinky executives want to make sure that </a:t>
            </a:r>
            <a:br>
              <a:rPr lang="en-CA" sz="2600"/>
            </a:br>
            <a:r>
              <a:rPr lang="en-CA" sz="2600"/>
              <a:t>a number of Herbert films are playing at </a:t>
            </a:r>
            <a:br>
              <a:rPr lang="en-CA" sz="2600"/>
            </a:br>
            <a:r>
              <a:rPr lang="en-CA" sz="2600"/>
              <a:t>theaters near Andorra when the cereal </a:t>
            </a:r>
            <a:br>
              <a:rPr lang="en-CA" sz="2600"/>
            </a:br>
            <a:r>
              <a:rPr lang="en-CA" sz="2600"/>
              <a:t>hits the shelves</a:t>
            </a:r>
            <a:br>
              <a:rPr lang="en-CA" sz="2600"/>
            </a:br>
            <a:r>
              <a:rPr lang="en-CA" sz="2600"/>
              <a:t/>
            </a:r>
            <a:br>
              <a:rPr lang="en-CA" sz="2600"/>
            </a:br>
            <a:r>
              <a:rPr lang="en-CA" sz="1400"/>
              <a:t>SELECT N.theater-&gt;name, N.theater-&gt;address, F.title</a:t>
            </a:r>
            <a:br>
              <a:rPr lang="en-CA" sz="1400"/>
            </a:br>
            <a:r>
              <a:rPr lang="en-CA" sz="1400"/>
              <a:t>FROM Nowshowing N, Films F, Countries C</a:t>
            </a:r>
            <a:br>
              <a:rPr lang="en-CA" sz="1400"/>
            </a:br>
            <a:r>
              <a:rPr lang="en-CA" sz="1400"/>
              <a:t>WHERE N.film = F.filmno AND </a:t>
            </a:r>
            <a:br>
              <a:rPr lang="en-CA" sz="1400"/>
            </a:br>
            <a:r>
              <a:rPr lang="en-CA" sz="1400"/>
              <a:t>              overlaps(C.boundary, radius(N.theater-&gt;address,100)) AND</a:t>
            </a:r>
            <a:br>
              <a:rPr lang="en-CA" sz="1400"/>
            </a:br>
            <a:r>
              <a:rPr lang="en-CA" sz="1400"/>
              <a:t>              C.name = ‘Andorra’ AND ‘Herbert the Worm’ = F.stars[1]</a:t>
            </a:r>
            <a:br>
              <a:rPr lang="en-CA" sz="1400"/>
            </a:br>
            <a:r>
              <a:rPr lang="en-CA" sz="1400"/>
              <a:t>                </a:t>
            </a:r>
            <a:br>
              <a:rPr lang="en-CA" sz="1400"/>
            </a:br>
            <a:r>
              <a:rPr lang="en-CA" sz="1400" i="1"/>
              <a:t>theater</a:t>
            </a:r>
            <a:r>
              <a:rPr lang="en-CA" sz="1400"/>
              <a:t> attribute in </a:t>
            </a:r>
            <a:r>
              <a:rPr lang="en-CA" sz="1400" i="1"/>
              <a:t>Nowshowing</a:t>
            </a:r>
            <a:r>
              <a:rPr lang="en-CA" sz="1400"/>
              <a:t> is a reference to an object in another table</a:t>
            </a:r>
            <a:br>
              <a:rPr lang="en-CA" sz="1400"/>
            </a:br>
            <a:r>
              <a:rPr lang="en-CA" sz="1400" i="1"/>
              <a:t>stars</a:t>
            </a:r>
            <a:r>
              <a:rPr lang="en-CA" sz="1400"/>
              <a:t> attribute of the </a:t>
            </a:r>
            <a:r>
              <a:rPr lang="en-CA" sz="1400" i="1"/>
              <a:t>Films</a:t>
            </a:r>
            <a:r>
              <a:rPr lang="en-CA" sz="1400"/>
              <a:t> table is a set of names of each film’s stars</a:t>
            </a:r>
            <a:br>
              <a:rPr lang="en-CA" sz="1400"/>
            </a:br>
            <a:r>
              <a:rPr lang="en-CA" sz="1400" i="1"/>
              <a:t>Nowshowing</a:t>
            </a:r>
            <a:r>
              <a:rPr lang="en-CA" sz="1400"/>
              <a:t> and </a:t>
            </a:r>
            <a:r>
              <a:rPr lang="en-CA" sz="1400" i="1"/>
              <a:t>Films</a:t>
            </a:r>
            <a:r>
              <a:rPr lang="en-CA" sz="1400"/>
              <a:t> are joined by the equijoin clause</a:t>
            </a:r>
            <a:br>
              <a:rPr lang="en-CA" sz="1400"/>
            </a:br>
            <a:r>
              <a:rPr lang="en-CA" sz="1400" i="1"/>
              <a:t>Nowshowing</a:t>
            </a:r>
            <a:r>
              <a:rPr lang="en-CA" sz="1400"/>
              <a:t> and </a:t>
            </a:r>
            <a:r>
              <a:rPr lang="en-CA" sz="1400" i="1"/>
              <a:t>Countries</a:t>
            </a:r>
            <a:r>
              <a:rPr lang="en-CA" sz="1400"/>
              <a:t> are joined by the spatial overlap clause</a:t>
            </a:r>
          </a:p>
        </p:txBody>
      </p:sp>
      <p:pic>
        <p:nvPicPr>
          <p:cNvPr id="118801" name="Picture 17" descr="simps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700213"/>
            <a:ext cx="1593850" cy="2376487"/>
          </a:xfrm>
          <a:prstGeom prst="rect">
            <a:avLst/>
          </a:prstGeom>
          <a:noFill/>
          <a:extLst>
            <a:ext uri="{909E8E84-426E-40DD-AFC4-6F175D3DCCD1}">
              <a14:hiddenFill xmlns:a14="http://schemas.microsoft.com/office/drawing/2010/main">
                <a:solidFill>
                  <a:srgbClr val="FFFFFF"/>
                </a:solidFill>
              </a14:hiddenFill>
            </a:ext>
          </a:extLst>
        </p:spPr>
      </p:pic>
      <p:pic>
        <p:nvPicPr>
          <p:cNvPr id="118802" name="Picture 18" descr="wor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088" y="2420938"/>
            <a:ext cx="2159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txBox="1">
            <a:spLocks noChangeArrowheads="1"/>
          </p:cNvSpPr>
          <p:nvPr/>
        </p:nvSpPr>
        <p:spPr bwMode="black">
          <a:xfrm>
            <a:off x="1981200" y="0"/>
            <a:ext cx="629046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a:lstStyle>
          <a:p>
            <a:r>
              <a:rPr lang="en-CA" smtClean="0"/>
              <a:t>MANIPULATING THE NEW DATA</a:t>
            </a:r>
            <a:endParaRPr lang="en-US" dirty="0"/>
          </a:p>
        </p:txBody>
      </p:sp>
    </p:spTree>
    <p:extLst>
      <p:ext uri="{BB962C8B-B14F-4D97-AF65-F5344CB8AC3E}">
        <p14:creationId xmlns:p14="http://schemas.microsoft.com/office/powerpoint/2010/main" val="2067157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00200" y="76200"/>
            <a:ext cx="6996113" cy="563563"/>
          </a:xfrm>
        </p:spPr>
        <p:txBody>
          <a:bodyPr/>
          <a:lstStyle/>
          <a:p>
            <a:r>
              <a:rPr lang="en-US" dirty="0" smtClean="0"/>
              <a:t>ADDITIONAL FEATURES</a:t>
            </a:r>
            <a:endParaRPr lang="en-US" dirty="0"/>
          </a:p>
        </p:txBody>
      </p:sp>
      <p:sp>
        <p:nvSpPr>
          <p:cNvPr id="119811" name="Rectangle 3"/>
          <p:cNvSpPr>
            <a:spLocks noGrp="1" noChangeArrowheads="1"/>
          </p:cNvSpPr>
          <p:nvPr>
            <p:ph type="body" idx="1"/>
          </p:nvPr>
        </p:nvSpPr>
        <p:spPr>
          <a:xfrm>
            <a:off x="457200" y="1076325"/>
            <a:ext cx="8229600" cy="4638675"/>
          </a:xfrm>
        </p:spPr>
        <p:txBody>
          <a:bodyPr/>
          <a:lstStyle/>
          <a:p>
            <a:r>
              <a:rPr lang="en-US" dirty="0"/>
              <a:t>User Defined Methods:</a:t>
            </a:r>
          </a:p>
          <a:p>
            <a:pPr lvl="1">
              <a:buFont typeface="Wingdings" pitchFamily="2" charset="2"/>
              <a:buNone/>
            </a:pPr>
            <a:r>
              <a:rPr lang="en-US" dirty="0"/>
              <a:t>User defined types are manipulated via their own   </a:t>
            </a:r>
          </a:p>
          <a:p>
            <a:pPr lvl="1">
              <a:buFont typeface="Wingdings" pitchFamily="2" charset="2"/>
              <a:buNone/>
            </a:pPr>
            <a:r>
              <a:rPr lang="en-US" dirty="0"/>
              <a:t>Methods, for example, </a:t>
            </a:r>
            <a:r>
              <a:rPr lang="en-US" i="1" dirty="0" err="1"/>
              <a:t>is_herbert</a:t>
            </a:r>
            <a:endParaRPr lang="en-US" i="1" dirty="0"/>
          </a:p>
          <a:p>
            <a:r>
              <a:rPr lang="en-US" dirty="0"/>
              <a:t>Operators for Structured Types:</a:t>
            </a:r>
            <a:br>
              <a:rPr lang="en-US" dirty="0"/>
            </a:br>
            <a:r>
              <a:rPr lang="en-US" sz="2600" dirty="0"/>
              <a:t>For example, the ARRAY type supports standard array operation of accessing an element</a:t>
            </a:r>
          </a:p>
          <a:p>
            <a:r>
              <a:rPr lang="en-US" dirty="0"/>
              <a:t>Operators for Reference types: </a:t>
            </a:r>
            <a:br>
              <a:rPr lang="en-US" dirty="0"/>
            </a:br>
            <a:r>
              <a:rPr lang="en-US" sz="2600" dirty="0"/>
              <a:t>Reference types are dereferenced via an arrow (-&gt;) notation</a:t>
            </a:r>
          </a:p>
        </p:txBody>
      </p:sp>
    </p:spTree>
    <p:extLst>
      <p:ext uri="{BB962C8B-B14F-4D97-AF65-F5344CB8AC3E}">
        <p14:creationId xmlns:p14="http://schemas.microsoft.com/office/powerpoint/2010/main" val="4001521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600200" y="46037"/>
            <a:ext cx="6996113" cy="563563"/>
          </a:xfrm>
        </p:spPr>
        <p:txBody>
          <a:bodyPr/>
          <a:lstStyle/>
          <a:p>
            <a:r>
              <a:rPr lang="en-US" dirty="0" smtClean="0"/>
              <a:t>SUMMARY</a:t>
            </a:r>
            <a:endParaRPr lang="en-US" dirty="0"/>
          </a:p>
        </p:txBody>
      </p:sp>
      <p:sp>
        <p:nvSpPr>
          <p:cNvPr id="120835" name="Rectangle 3"/>
          <p:cNvSpPr>
            <a:spLocks noGrp="1" noChangeArrowheads="1"/>
          </p:cNvSpPr>
          <p:nvPr>
            <p:ph type="body" idx="1"/>
          </p:nvPr>
        </p:nvSpPr>
        <p:spPr>
          <a:xfrm>
            <a:off x="533400" y="923925"/>
            <a:ext cx="8229600" cy="4410075"/>
          </a:xfrm>
        </p:spPr>
        <p:txBody>
          <a:bodyPr/>
          <a:lstStyle/>
          <a:p>
            <a:pPr>
              <a:lnSpc>
                <a:spcPct val="90000"/>
              </a:lnSpc>
            </a:pPr>
            <a:r>
              <a:rPr lang="en-US" dirty="0"/>
              <a:t>Traditional relational systems offer limited flexibility in the data types available</a:t>
            </a:r>
          </a:p>
          <a:p>
            <a:pPr>
              <a:lnSpc>
                <a:spcPct val="90000"/>
              </a:lnSpc>
            </a:pPr>
            <a:r>
              <a:rPr lang="en-US" dirty="0"/>
              <a:t>Data is stored in tables and the type of each field value is limited to simple atomic types</a:t>
            </a:r>
          </a:p>
          <a:p>
            <a:pPr>
              <a:lnSpc>
                <a:spcPct val="90000"/>
              </a:lnSpc>
            </a:pPr>
            <a:r>
              <a:rPr lang="en-US" dirty="0"/>
              <a:t>Limited type systems can be extended in three ways (complex types):</a:t>
            </a:r>
          </a:p>
          <a:p>
            <a:pPr lvl="1">
              <a:lnSpc>
                <a:spcPct val="90000"/>
              </a:lnSpc>
            </a:pPr>
            <a:r>
              <a:rPr lang="en-US" dirty="0"/>
              <a:t>User-defined data types</a:t>
            </a:r>
          </a:p>
          <a:p>
            <a:pPr lvl="1">
              <a:lnSpc>
                <a:spcPct val="90000"/>
              </a:lnSpc>
            </a:pPr>
            <a:r>
              <a:rPr lang="en-US" dirty="0"/>
              <a:t>Structured types</a:t>
            </a:r>
          </a:p>
          <a:p>
            <a:pPr lvl="1">
              <a:lnSpc>
                <a:spcPct val="90000"/>
              </a:lnSpc>
            </a:pPr>
            <a:r>
              <a:rPr lang="en-US" dirty="0"/>
              <a:t>Reference types</a:t>
            </a:r>
          </a:p>
        </p:txBody>
      </p:sp>
    </p:spTree>
    <p:extLst>
      <p:ext uri="{BB962C8B-B14F-4D97-AF65-F5344CB8AC3E}">
        <p14:creationId xmlns:p14="http://schemas.microsoft.com/office/powerpoint/2010/main" val="228126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057400"/>
            <a:ext cx="2819400" cy="2910348"/>
          </a:xfrm>
          <a:prstGeom prst="rect">
            <a:avLst/>
          </a:prstGeom>
        </p:spPr>
      </p:pic>
    </p:spTree>
    <p:extLst>
      <p:ext uri="{BB962C8B-B14F-4D97-AF65-F5344CB8AC3E}">
        <p14:creationId xmlns:p14="http://schemas.microsoft.com/office/powerpoint/2010/main" val="240268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120" y="1981200"/>
            <a:ext cx="2926080" cy="2905029"/>
          </a:xfrm>
          <a:prstGeom prst="rect">
            <a:avLst/>
          </a:prstGeom>
        </p:spPr>
      </p:pic>
    </p:spTree>
    <p:extLst>
      <p:ext uri="{BB962C8B-B14F-4D97-AF65-F5344CB8AC3E}">
        <p14:creationId xmlns:p14="http://schemas.microsoft.com/office/powerpoint/2010/main" val="28589136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828800"/>
            <a:ext cx="3845507" cy="3352800"/>
          </a:xfrm>
          <a:prstGeom prst="rect">
            <a:avLst/>
          </a:prstGeom>
        </p:spPr>
      </p:pic>
    </p:spTree>
    <p:extLst>
      <p:ext uri="{BB962C8B-B14F-4D97-AF65-F5344CB8AC3E}">
        <p14:creationId xmlns:p14="http://schemas.microsoft.com/office/powerpoint/2010/main" val="1376565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82" y="2209800"/>
            <a:ext cx="2743200" cy="2743200"/>
          </a:xfrm>
          <a:prstGeom prst="rect">
            <a:avLst/>
          </a:prstGeom>
        </p:spPr>
      </p:pic>
    </p:spTree>
    <p:extLst>
      <p:ext uri="{BB962C8B-B14F-4D97-AF65-F5344CB8AC3E}">
        <p14:creationId xmlns:p14="http://schemas.microsoft.com/office/powerpoint/2010/main" val="3611895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58888"/>
            <a:ext cx="67818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90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9000" y="2743200"/>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4853686" y="12192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6263640" y="259080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39840" y="4066671"/>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4663440" y="5359566"/>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3200400" y="5257800"/>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1600200" y="4086937"/>
            <a:ext cx="1551838" cy="1368388"/>
            <a:chOff x="1600200" y="4086937"/>
            <a:chExt cx="1551838" cy="1368388"/>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4993660"/>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620723" y="2590800"/>
            <a:ext cx="1531315"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3121558" y="1219200"/>
            <a:ext cx="1419962"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36"/>
                                        </p:tgtEl>
                                        <p:attrNameLst>
                                          <p:attrName>style.visibility</p:attrName>
                                        </p:attrNameLst>
                                      </p:cBhvr>
                                      <p:to>
                                        <p:strVal val="visible"/>
                                      </p:to>
                                    </p:set>
                                    <p:animEffect transition="in" filter="fade">
                                      <p:cBhvr>
                                        <p:cTn id="36" dur="500"/>
                                        <p:tgtEl>
                                          <p:spTgt spid="1433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457200" y="4574232"/>
            <a:ext cx="2743200" cy="523220"/>
          </a:xfrm>
          <a:prstGeom prst="rect">
            <a:avLst/>
          </a:prstGeom>
          <a:noFill/>
        </p:spPr>
        <p:txBody>
          <a:bodyPr wrap="square" rtlCol="0">
            <a:spAutoFit/>
          </a:bodyPr>
          <a:lstStyle/>
          <a:p>
            <a:r>
              <a:rPr lang="en-US" sz="2800" dirty="0" err="1" smtClean="0">
                <a:solidFill>
                  <a:srgbClr val="0070C0"/>
                </a:solidFill>
                <a:latin typeface="Myriad Pro" pitchFamily="34" charset="0"/>
              </a:rPr>
              <a:t>Typid</a:t>
            </a:r>
            <a:r>
              <a:rPr lang="en-US" sz="2800" dirty="0" smtClean="0">
                <a:solidFill>
                  <a:srgbClr val="0070C0"/>
                </a:solidFill>
                <a:latin typeface="Myriad Pro" pitchFamily="34" charset="0"/>
              </a:rPr>
              <a:t> Data Types</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106680" y="331193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endParaRPr lang="en-US" sz="2800" dirty="0">
              <a:solidFill>
                <a:srgbClr val="0070C0"/>
              </a:solidFill>
              <a:latin typeface="Myriad Pro" pitchFamily="34" charset="0"/>
            </a:endParaRP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p14="http://schemas.microsoft.com/office/powerpoint/2010/main" val="622814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5" presetClass="exit" presetSubtype="10" fill="hold" grpId="1" nodeType="afterEffect">
                                  <p:stCondLst>
                                    <p:cond delay="0"/>
                                  </p:stCondLst>
                                  <p:childTnLst>
                                    <p:animEffect transition="out" filter="checkerboard(across)">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9"/>
                                        </p:tgtEl>
                                      </p:cBhvr>
                                    </p:animEffect>
                                    <p:set>
                                      <p:cBhvr>
                                        <p:cTn id="59" dur="1" fill="hold">
                                          <p:stCondLst>
                                            <p:cond delay="499"/>
                                          </p:stCondLst>
                                        </p:cTn>
                                        <p:tgtEl>
                                          <p:spTgt spid="9"/>
                                        </p:tgtEl>
                                        <p:attrNameLst>
                                          <p:attrName>style.visibility</p:attrName>
                                        </p:attrNameLst>
                                      </p:cBhvr>
                                      <p:to>
                                        <p:strVal val="hidden"/>
                                      </p:to>
                                    </p:set>
                                  </p:childTnLst>
                                </p:cTn>
                              </p:par>
                              <p:par>
                                <p:cTn id="60" presetID="5" presetClass="exit" presetSubtype="10" fill="hold" grpId="1" nodeType="withEffect">
                                  <p:stCondLst>
                                    <p:cond delay="0"/>
                                  </p:stCondLst>
                                  <p:childTnLst>
                                    <p:animEffect transition="out" filter="checkerboard(across)">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5" presetClass="exit" presetSubtype="10" fill="hold" grpId="1" nodeType="withEffect">
                                  <p:stCondLst>
                                    <p:cond delay="0"/>
                                  </p:stCondLst>
                                  <p:childTnLst>
                                    <p:animEffect transition="out" filter="checkerboard(across)">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childTnLst>
                          </p:cTn>
                        </p:par>
                        <p:par>
                          <p:cTn id="95" fill="hold">
                            <p:stCondLst>
                              <p:cond delay="0"/>
                            </p:stCondLst>
                            <p:childTnLst>
                              <p:par>
                                <p:cTn id="96" presetID="23" presetClass="entr" presetSubtype="16"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p:cTn id="98" dur="500" fill="hold"/>
                                        <p:tgtEl>
                                          <p:spTgt spid="21"/>
                                        </p:tgtEl>
                                        <p:attrNameLst>
                                          <p:attrName>ppt_w</p:attrName>
                                        </p:attrNameLst>
                                      </p:cBhvr>
                                      <p:tavLst>
                                        <p:tav tm="0">
                                          <p:val>
                                            <p:fltVal val="0"/>
                                          </p:val>
                                        </p:tav>
                                        <p:tav tm="100000">
                                          <p:val>
                                            <p:strVal val="#ppt_w"/>
                                          </p:val>
                                        </p:tav>
                                      </p:tavLst>
                                    </p:anim>
                                    <p:anim calcmode="lin" valueType="num">
                                      <p:cBhvr>
                                        <p:cTn id="99"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621280" y="2131187"/>
            <a:ext cx="3474720" cy="3355213"/>
            <a:chOff x="2849880" y="2209800"/>
            <a:chExt cx="3474720" cy="335521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80708" y="1371600"/>
            <a:ext cx="4975412" cy="369332"/>
          </a:xfrm>
          <a:prstGeom prst="rect">
            <a:avLst/>
          </a:prstGeom>
          <a:noFill/>
        </p:spPr>
        <p:txBody>
          <a:bodyPr wrap="square" rtlCol="0">
            <a:spAutoFit/>
          </a:bodyPr>
          <a:lstStyle/>
          <a:p>
            <a:r>
              <a:rPr lang="en-US" b="1" dirty="0">
                <a:solidFill>
                  <a:srgbClr val="0070C0"/>
                </a:solidFill>
                <a:latin typeface="Myriad Pro" pitchFamily="34" charset="0"/>
              </a:rPr>
              <a:t>Support more complex kinds of data</a:t>
            </a:r>
            <a:endParaRPr lang="en-US" b="1" dirty="0">
              <a:solidFill>
                <a:srgbClr val="0070C0"/>
              </a:solidFill>
              <a:latin typeface="Myriad Pro" pitchFamily="34" charset="0"/>
            </a:endParaRPr>
          </a:p>
        </p:txBody>
      </p:sp>
      <p:sp>
        <p:nvSpPr>
          <p:cNvPr id="6" name="TextBox 5"/>
          <p:cNvSpPr txBox="1"/>
          <p:nvPr/>
        </p:nvSpPr>
        <p:spPr>
          <a:xfrm>
            <a:off x="2324548" y="23850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endParaRPr lang="en-US" b="1" dirty="0">
              <a:solidFill>
                <a:srgbClr val="0070C0"/>
              </a:solidFill>
              <a:latin typeface="Myriad Pro" pitchFamily="34" charset="0"/>
            </a:endParaRPr>
          </a:p>
        </p:txBody>
      </p:sp>
      <p:sp>
        <p:nvSpPr>
          <p:cNvPr id="9" name="TextBox 8"/>
          <p:cNvSpPr txBox="1"/>
          <p:nvPr/>
        </p:nvSpPr>
        <p:spPr>
          <a:xfrm>
            <a:off x="2286000" y="43434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endParaRPr lang="en-US" b="1" dirty="0">
              <a:solidFill>
                <a:srgbClr val="0070C0"/>
              </a:solidFill>
              <a:latin typeface="Myriad Pro" pitchFamily="34" charset="0"/>
            </a:endParaRPr>
          </a:p>
        </p:txBody>
      </p:sp>
      <p:sp>
        <p:nvSpPr>
          <p:cNvPr id="11" name="TextBox 10"/>
          <p:cNvSpPr txBox="1"/>
          <p:nvPr/>
        </p:nvSpPr>
        <p:spPr>
          <a:xfrm>
            <a:off x="2057400" y="1894134"/>
            <a:ext cx="5173694" cy="369332"/>
          </a:xfrm>
          <a:prstGeom prst="rect">
            <a:avLst/>
          </a:prstGeom>
          <a:noFill/>
        </p:spPr>
        <p:txBody>
          <a:bodyPr wrap="square" rtlCol="0">
            <a:spAutoFit/>
          </a:bodyPr>
          <a:lstStyle/>
          <a:p>
            <a:r>
              <a:rPr lang="en-US" b="1" dirty="0">
                <a:solidFill>
                  <a:srgbClr val="0070C0"/>
                </a:solidFill>
                <a:latin typeface="Myriad Pro" pitchFamily="34" charset="0"/>
              </a:rPr>
              <a:t>Two paths</a:t>
            </a:r>
            <a:endParaRPr lang="en-US" b="1" dirty="0">
              <a:solidFill>
                <a:srgbClr val="0070C0"/>
              </a:solidFill>
              <a:latin typeface="Myriad Pro" pitchFamily="34" charset="0"/>
            </a:endParaRPr>
          </a:p>
        </p:txBody>
      </p:sp>
      <p:sp>
        <p:nvSpPr>
          <p:cNvPr id="12" name="TextBox 11"/>
          <p:cNvSpPr txBox="1"/>
          <p:nvPr/>
        </p:nvSpPr>
        <p:spPr>
          <a:xfrm>
            <a:off x="2682240" y="2811240"/>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Good for apps where complex objects play a central role</a:t>
            </a:r>
            <a:endParaRPr lang="en-US" dirty="0">
              <a:solidFill>
                <a:srgbClr val="0070C0"/>
              </a:solidFill>
              <a:latin typeface="Myriad Pro" pitchFamily="34" charset="0"/>
            </a:endParaRPr>
          </a:p>
        </p:txBody>
      </p:sp>
      <p:sp>
        <p:nvSpPr>
          <p:cNvPr id="13" name="TextBox 12"/>
          <p:cNvSpPr txBox="1"/>
          <p:nvPr/>
        </p:nvSpPr>
        <p:spPr>
          <a:xfrm>
            <a:off x="2682240" y="3166348"/>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Influenced by object-oriented PLs</a:t>
            </a:r>
            <a:endParaRPr lang="en-US" dirty="0">
              <a:solidFill>
                <a:srgbClr val="0070C0"/>
              </a:solidFill>
              <a:latin typeface="Myriad Pro" pitchFamily="34" charset="0"/>
            </a:endParaRPr>
          </a:p>
        </p:txBody>
      </p:sp>
      <p:sp>
        <p:nvSpPr>
          <p:cNvPr id="14" name="TextBox 13"/>
          <p:cNvSpPr txBox="1"/>
          <p:nvPr/>
        </p:nvSpPr>
        <p:spPr>
          <a:xfrm>
            <a:off x="2682240" y="3535680"/>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An attempt to add DBMS functionality to a PL environment</a:t>
            </a:r>
            <a:endParaRPr lang="en-US" dirty="0">
              <a:solidFill>
                <a:srgbClr val="0070C0"/>
              </a:solidFill>
              <a:latin typeface="Myriad Pro" pitchFamily="34" charset="0"/>
            </a:endParaRPr>
          </a:p>
        </p:txBody>
      </p:sp>
      <p:sp>
        <p:nvSpPr>
          <p:cNvPr id="15" name="TextBox 14"/>
          <p:cNvSpPr txBox="1"/>
          <p:nvPr/>
        </p:nvSpPr>
        <p:spPr>
          <a:xfrm>
            <a:off x="2667000" y="39050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Language are developed</a:t>
            </a:r>
            <a:endParaRPr lang="en-US" dirty="0">
              <a:solidFill>
                <a:srgbClr val="0070C0"/>
              </a:solidFill>
              <a:latin typeface="Myriad Pro" pitchFamily="34" charset="0"/>
            </a:endParaRPr>
          </a:p>
        </p:txBody>
      </p:sp>
      <p:sp>
        <p:nvSpPr>
          <p:cNvPr id="16" name="TextBox 15"/>
          <p:cNvSpPr txBox="1"/>
          <p:nvPr/>
        </p:nvSpPr>
        <p:spPr>
          <a:xfrm>
            <a:off x="2636520" y="4804502"/>
            <a:ext cx="6553200" cy="646331"/>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Extend relational database systems with the functionality necessary to support a broader class of applications</a:t>
            </a:r>
            <a:endParaRPr lang="en-US" dirty="0">
              <a:solidFill>
                <a:srgbClr val="0070C0"/>
              </a:solidFill>
              <a:latin typeface="Myriad Pro" pitchFamily="34" charset="0"/>
            </a:endParaRPr>
          </a:p>
        </p:txBody>
      </p:sp>
      <p:sp>
        <p:nvSpPr>
          <p:cNvPr id="17" name="TextBox 16"/>
          <p:cNvSpPr txBox="1"/>
          <p:nvPr/>
        </p:nvSpPr>
        <p:spPr>
          <a:xfrm>
            <a:off x="2636520" y="5498068"/>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Bridge between relational and object-oriented paradigms</a:t>
            </a:r>
            <a:endParaRPr lang="en-US" dirty="0">
              <a:solidFill>
                <a:srgbClr val="0070C0"/>
              </a:solidFill>
              <a:latin typeface="Myriad Pro" pitchFamily="34" charset="0"/>
            </a:endParaRPr>
          </a:p>
        </p:txBody>
      </p:sp>
      <p:sp>
        <p:nvSpPr>
          <p:cNvPr id="18" name="TextBox 17"/>
          <p:cNvSpPr txBox="1"/>
          <p:nvPr/>
        </p:nvSpPr>
        <p:spPr>
          <a:xfrm>
            <a:off x="2636520" y="5955268"/>
            <a:ext cx="589788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RDBMS vendors are adding ORDBMS functionality</a:t>
            </a:r>
            <a:endParaRPr lang="en-US" dirty="0">
              <a:solidFill>
                <a:srgbClr val="0070C0"/>
              </a:solidFill>
              <a:latin typeface="Myriad Pro" pitchFamily="34" charset="0"/>
            </a:endParaRPr>
          </a:p>
        </p:txBody>
      </p:sp>
    </p:spTree>
    <p:extLst>
      <p:ext uri="{BB962C8B-B14F-4D97-AF65-F5344CB8AC3E}">
        <p14:creationId xmlns:p14="http://schemas.microsoft.com/office/powerpoint/2010/main" val="21709880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2" grpId="0"/>
      <p:bldP spid="13" grpId="0"/>
      <p:bldP spid="14"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1"/>
          <p:cNvSpPr txBox="1">
            <a:spLocks noChangeArrowheads="1"/>
          </p:cNvSpPr>
          <p:nvPr/>
        </p:nvSpPr>
        <p:spPr bwMode="gray">
          <a:xfrm>
            <a:off x="2106701" y="1905000"/>
            <a:ext cx="14746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30"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Relation</a:t>
            </a:r>
            <a:endParaRPr lang="en-US" dirty="0">
              <a:latin typeface="Myriad Pro" pitchFamily="34" charset="0"/>
            </a:endParaRPr>
          </a:p>
        </p:txBody>
      </p:sp>
      <p:sp>
        <p:nvSpPr>
          <p:cNvPr id="31"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21"/>
          <p:cNvSpPr txBox="1">
            <a:spLocks noChangeArrowheads="1"/>
          </p:cNvSpPr>
          <p:nvPr/>
        </p:nvSpPr>
        <p:spPr bwMode="gray">
          <a:xfrm>
            <a:off x="5880100" y="1938338"/>
            <a:ext cx="13443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36" name="Text Box 25"/>
          <p:cNvSpPr txBox="1">
            <a:spLocks noChangeArrowheads="1"/>
          </p:cNvSpPr>
          <p:nvPr/>
        </p:nvSpPr>
        <p:spPr bwMode="auto">
          <a:xfrm>
            <a:off x="5470525" y="2300288"/>
            <a:ext cx="2133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Digital Content &amp; Contents mall developed by Guild Design Inc.</a:t>
            </a:r>
          </a:p>
        </p:txBody>
      </p:sp>
      <p:sp>
        <p:nvSpPr>
          <p:cNvPr id="37"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Class</a:t>
            </a:r>
            <a:endParaRPr lang="en-US" dirty="0">
              <a:latin typeface="Myriad Pro" pitchFamily="34" charset="0"/>
            </a:endParaRPr>
          </a:p>
        </p:txBody>
      </p:sp>
      <p:sp>
        <p:nvSpPr>
          <p:cNvPr id="38"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Tuple</a:t>
            </a:r>
            <a:endParaRPr lang="en-US" dirty="0">
              <a:latin typeface="Myriad Pro" pitchFamily="34" charset="0"/>
            </a:endParaRPr>
          </a:p>
        </p:txBody>
      </p:sp>
      <p:sp>
        <p:nvSpPr>
          <p:cNvPr id="39"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Instance Object</a:t>
            </a:r>
            <a:endParaRPr lang="en-US" dirty="0">
              <a:latin typeface="Myriad Pro" pitchFamily="34" charset="0"/>
            </a:endParaRPr>
          </a:p>
        </p:txBody>
      </p:sp>
      <p:sp>
        <p:nvSpPr>
          <p:cNvPr id="40"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Column</a:t>
            </a:r>
            <a:endParaRPr lang="en-US" dirty="0">
              <a:latin typeface="Myriad Pro" pitchFamily="34" charset="0"/>
            </a:endParaRPr>
          </a:p>
        </p:txBody>
      </p:sp>
      <p:sp>
        <p:nvSpPr>
          <p:cNvPr id="41"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Attribute</a:t>
            </a:r>
            <a:endParaRPr lang="en-US" dirty="0">
              <a:latin typeface="Myriad Pro" pitchFamily="34" charset="0"/>
            </a:endParaRPr>
          </a:p>
        </p:txBody>
      </p:sp>
      <p:sp>
        <p:nvSpPr>
          <p:cNvPr id="42"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Store Procedure</a:t>
            </a:r>
            <a:endParaRPr lang="en-US" dirty="0">
              <a:latin typeface="Myriad Pro" pitchFamily="34" charset="0"/>
            </a:endParaRPr>
          </a:p>
        </p:txBody>
      </p:sp>
      <p:sp>
        <p:nvSpPr>
          <p:cNvPr id="43"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Myriad Pro" pitchFamily="34" charset="0"/>
              </a:rPr>
              <a:t>Method</a:t>
            </a:r>
            <a:endParaRPr lang="en-US" dirty="0">
              <a:latin typeface="Myriad Pro" pitchFamily="34" charset="0"/>
            </a:endParaRPr>
          </a:p>
        </p:txBody>
      </p:sp>
      <p:grpSp>
        <p:nvGrpSpPr>
          <p:cNvPr id="46" name="Group 45"/>
          <p:cNvGrpSpPr/>
          <p:nvPr/>
        </p:nvGrpSpPr>
        <p:grpSpPr>
          <a:xfrm>
            <a:off x="3581400" y="2362200"/>
            <a:ext cx="1965325" cy="338554"/>
            <a:chOff x="3581400" y="2362200"/>
            <a:chExt cx="1965325" cy="338554"/>
          </a:xfrm>
        </p:grpSpPr>
        <p:cxnSp>
          <p:nvCxnSpPr>
            <p:cNvPr id="8" name="Straight Arrow Connector 7"/>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278922" y="2362200"/>
              <a:ext cx="1055078" cy="338554"/>
            </a:xfrm>
            <a:prstGeom prst="rect">
              <a:avLst/>
            </a:prstGeom>
            <a:noFill/>
          </p:spPr>
          <p:txBody>
            <a:bodyPr wrap="square" rtlCol="0">
              <a:spAutoFit/>
            </a:bodyPr>
            <a:lstStyle/>
            <a:p>
              <a:r>
                <a:rPr lang="en-US" sz="1600" dirty="0" smtClean="0"/>
                <a:t>Similar</a:t>
              </a:r>
              <a:endParaRPr lang="en-US" sz="1600" dirty="0"/>
            </a:p>
          </p:txBody>
        </p:sp>
      </p:grpSp>
      <p:grpSp>
        <p:nvGrpSpPr>
          <p:cNvPr id="47" name="Group 46"/>
          <p:cNvGrpSpPr/>
          <p:nvPr/>
        </p:nvGrpSpPr>
        <p:grpSpPr>
          <a:xfrm>
            <a:off x="3581400" y="2895600"/>
            <a:ext cx="1965325" cy="338554"/>
            <a:chOff x="3581400" y="2373868"/>
            <a:chExt cx="1965325" cy="338554"/>
          </a:xfrm>
        </p:grpSpPr>
        <p:cxnSp>
          <p:nvCxnSpPr>
            <p:cNvPr id="48" name="Straight Arrow Connector 47"/>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78922" y="2373868"/>
              <a:ext cx="1055078" cy="338554"/>
            </a:xfrm>
            <a:prstGeom prst="rect">
              <a:avLst/>
            </a:prstGeom>
            <a:noFill/>
          </p:spPr>
          <p:txBody>
            <a:bodyPr wrap="square" rtlCol="0">
              <a:spAutoFit/>
            </a:bodyPr>
            <a:lstStyle/>
            <a:p>
              <a:r>
                <a:rPr lang="en-US" sz="1600" dirty="0" smtClean="0"/>
                <a:t>Similar</a:t>
              </a:r>
              <a:endParaRPr lang="en-US" sz="1600" dirty="0"/>
            </a:p>
          </p:txBody>
        </p:sp>
      </p:grpSp>
      <p:grpSp>
        <p:nvGrpSpPr>
          <p:cNvPr id="50" name="Group 49"/>
          <p:cNvGrpSpPr/>
          <p:nvPr/>
        </p:nvGrpSpPr>
        <p:grpSpPr>
          <a:xfrm>
            <a:off x="3581400" y="3429000"/>
            <a:ext cx="1965325" cy="338554"/>
            <a:chOff x="3581400" y="2371764"/>
            <a:chExt cx="1965325" cy="338554"/>
          </a:xfrm>
        </p:grpSpPr>
        <p:cxnSp>
          <p:nvCxnSpPr>
            <p:cNvPr id="51" name="Straight Arrow Connector 50"/>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78922" y="2371764"/>
              <a:ext cx="1055078" cy="338554"/>
            </a:xfrm>
            <a:prstGeom prst="rect">
              <a:avLst/>
            </a:prstGeom>
            <a:noFill/>
          </p:spPr>
          <p:txBody>
            <a:bodyPr wrap="square" rtlCol="0">
              <a:spAutoFit/>
            </a:bodyPr>
            <a:lstStyle/>
            <a:p>
              <a:r>
                <a:rPr lang="en-US" sz="1600" dirty="0" smtClean="0"/>
                <a:t>Similar</a:t>
              </a:r>
              <a:endParaRPr lang="en-US" sz="1600" dirty="0"/>
            </a:p>
          </p:txBody>
        </p:sp>
      </p:grpSp>
      <p:grpSp>
        <p:nvGrpSpPr>
          <p:cNvPr id="53" name="Group 52"/>
          <p:cNvGrpSpPr/>
          <p:nvPr/>
        </p:nvGrpSpPr>
        <p:grpSpPr>
          <a:xfrm>
            <a:off x="3562550" y="3960912"/>
            <a:ext cx="1965325" cy="338554"/>
            <a:chOff x="3581400" y="2371764"/>
            <a:chExt cx="1965325" cy="338554"/>
          </a:xfrm>
        </p:grpSpPr>
        <p:cxnSp>
          <p:nvCxnSpPr>
            <p:cNvPr id="54" name="Straight Arrow Connector 5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226250" y="2371764"/>
              <a:ext cx="1055078" cy="338554"/>
            </a:xfrm>
            <a:prstGeom prst="rect">
              <a:avLst/>
            </a:prstGeom>
            <a:noFill/>
          </p:spPr>
          <p:txBody>
            <a:bodyPr wrap="square" rtlCol="0">
              <a:spAutoFit/>
            </a:bodyPr>
            <a:lstStyle/>
            <a:p>
              <a:r>
                <a:rPr lang="en-US" sz="1600" dirty="0" smtClean="0"/>
                <a:t>Different</a:t>
              </a:r>
              <a:endParaRPr lang="en-US" sz="1600" dirty="0"/>
            </a:p>
          </p:txBody>
        </p:sp>
      </p:grpSp>
      <p:sp>
        <p:nvSpPr>
          <p:cNvPr id="57" name="Rectangle 56"/>
          <p:cNvSpPr/>
          <p:nvPr/>
        </p:nvSpPr>
        <p:spPr>
          <a:xfrm>
            <a:off x="5245535" y="6412468"/>
            <a:ext cx="3822265" cy="369332"/>
          </a:xfrm>
          <a:prstGeom prst="rect">
            <a:avLst/>
          </a:prstGeom>
        </p:spPr>
        <p:txBody>
          <a:bodyPr wrap="none">
            <a:spAutoFit/>
          </a:bodyPr>
          <a:lstStyle/>
          <a:p>
            <a:r>
              <a:rPr lang="en-US" b="1" dirty="0" smtClean="0">
                <a:solidFill>
                  <a:srgbClr val="0070C0"/>
                </a:solidFill>
                <a:latin typeface="Myriad Pro" pitchFamily="34" charset="0"/>
              </a:rPr>
              <a:t>Theo slide ODBMS, Hong Yang, NJIT</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17188996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2845606"/>
              </p:ext>
            </p:extLst>
          </p:nvPr>
        </p:nvGraphicFramePr>
        <p:xfrm>
          <a:off x="422030" y="992009"/>
          <a:ext cx="8458200" cy="5420516"/>
        </p:xfrm>
        <a:graphic>
          <a:graphicData uri="http://schemas.openxmlformats.org/drawingml/2006/table">
            <a:tbl>
              <a:tblPr firstRow="1" bandRow="1">
                <a:tableStyleId>{93296810-A885-4BE3-A3E7-6D5BEEA58F35}</a:tableStyleId>
              </a:tblPr>
              <a:tblGrid>
                <a:gridCol w="1371600"/>
                <a:gridCol w="2362200"/>
                <a:gridCol w="2209800"/>
                <a:gridCol w="2514600"/>
              </a:tblGrid>
              <a:tr h="878996">
                <a:tc>
                  <a:txBody>
                    <a:bodyPr/>
                    <a:lstStyle/>
                    <a:p>
                      <a:pPr algn="ctr"/>
                      <a:r>
                        <a:rPr lang="en-US" dirty="0" smtClean="0">
                          <a:latin typeface="Myriad Pro" pitchFamily="34" charset="0"/>
                        </a:rPr>
                        <a:t>Model</a:t>
                      </a:r>
                    </a:p>
                    <a:p>
                      <a:pPr algn="ctr"/>
                      <a:r>
                        <a:rPr lang="en-US" dirty="0" smtClean="0">
                          <a:latin typeface="Myriad Pro" pitchFamily="34" charset="0"/>
                        </a:rPr>
                        <a:t>Concepts</a:t>
                      </a:r>
                      <a:endParaRPr lang="en-US" dirty="0">
                        <a:latin typeface="Myriad Pro" pitchFamily="34" charset="0"/>
                      </a:endParaRPr>
                    </a:p>
                  </a:txBody>
                  <a:tcPr anchor="ctr"/>
                </a:tc>
                <a:tc>
                  <a:txBody>
                    <a:bodyPr/>
                    <a:lstStyle/>
                    <a:p>
                      <a:pPr algn="ctr"/>
                      <a:r>
                        <a:rPr lang="en-US" dirty="0" smtClean="0">
                          <a:latin typeface="Myriad Pro" pitchFamily="34" charset="0"/>
                        </a:rPr>
                        <a:t>Relational</a:t>
                      </a:r>
                      <a:r>
                        <a:rPr lang="en-US" baseline="0" dirty="0" smtClean="0">
                          <a:latin typeface="Myriad Pro" pitchFamily="34" charset="0"/>
                        </a:rPr>
                        <a:t> model concept</a:t>
                      </a:r>
                      <a:endParaRPr lang="en-US" dirty="0" smtClean="0">
                        <a:latin typeface="Myriad Pro" pitchFamily="34" charset="0"/>
                      </a:endParaRPr>
                    </a:p>
                  </a:txBody>
                  <a:tcPr anchor="ctr"/>
                </a:tc>
                <a:tc>
                  <a:txBody>
                    <a:bodyPr/>
                    <a:lstStyle/>
                    <a:p>
                      <a:pPr algn="ctr"/>
                      <a:r>
                        <a:rPr lang="en-US" dirty="0" smtClean="0">
                          <a:latin typeface="Myriad Pro" pitchFamily="34" charset="0"/>
                        </a:rPr>
                        <a:t>Object</a:t>
                      </a:r>
                      <a:r>
                        <a:rPr lang="en-US" baseline="0" dirty="0" smtClean="0">
                          <a:latin typeface="Myriad Pro" pitchFamily="34" charset="0"/>
                        </a:rPr>
                        <a:t> model concept</a:t>
                      </a:r>
                      <a:endParaRPr lang="en-US" dirty="0">
                        <a:latin typeface="Myriad Pro" pitchFamily="34" charset="0"/>
                      </a:endParaRPr>
                    </a:p>
                  </a:txBody>
                  <a:tcPr anchor="ctr"/>
                </a:tc>
                <a:tc>
                  <a:txBody>
                    <a:bodyPr/>
                    <a:lstStyle/>
                    <a:p>
                      <a:pPr algn="ctr"/>
                      <a:r>
                        <a:rPr lang="en-US" dirty="0" smtClean="0">
                          <a:latin typeface="Myriad Pro" pitchFamily="34" charset="0"/>
                        </a:rPr>
                        <a:t>Object</a:t>
                      </a:r>
                      <a:r>
                        <a:rPr lang="en-US" baseline="0" dirty="0" smtClean="0">
                          <a:latin typeface="Myriad Pro" pitchFamily="34" charset="0"/>
                        </a:rPr>
                        <a:t> model </a:t>
                      </a:r>
                      <a:r>
                        <a:rPr lang="en-US" baseline="0" dirty="0" err="1" smtClean="0">
                          <a:latin typeface="Myriad Pro" pitchFamily="34" charset="0"/>
                        </a:rPr>
                        <a:t>benifits</a:t>
                      </a:r>
                      <a:endParaRPr lang="en-US" dirty="0">
                        <a:latin typeface="Myriad Pro" pitchFamily="34" charset="0"/>
                      </a:endParaRPr>
                    </a:p>
                  </a:txBody>
                  <a:tcPr anchor="ctr"/>
                </a:tc>
              </a:tr>
              <a:tr h="1158240">
                <a:tc>
                  <a:txBody>
                    <a:bodyPr/>
                    <a:lstStyle/>
                    <a:p>
                      <a:pPr algn="ctr"/>
                      <a:r>
                        <a:rPr lang="en-US" dirty="0" smtClean="0">
                          <a:latin typeface="Myriad Pro" pitchFamily="34" charset="0"/>
                        </a:rPr>
                        <a:t>Data</a:t>
                      </a:r>
                      <a:r>
                        <a:rPr lang="en-US" baseline="0" dirty="0" smtClean="0">
                          <a:latin typeface="Myriad Pro" pitchFamily="34" charset="0"/>
                        </a:rPr>
                        <a:t> abstraction</a:t>
                      </a:r>
                      <a:endParaRPr lang="en-US" dirty="0">
                        <a:latin typeface="Myriad Pro" pitchFamily="34" charset="0"/>
                      </a:endParaRPr>
                    </a:p>
                  </a:txBody>
                  <a:tcPr anchor="ctr"/>
                </a:tc>
                <a:tc>
                  <a:txBody>
                    <a:bodyPr/>
                    <a:lstStyle/>
                    <a:p>
                      <a:r>
                        <a:rPr lang="en-US" sz="1600" dirty="0" smtClean="0">
                          <a:latin typeface="Myriad Pro" pitchFamily="34" charset="0"/>
                        </a:rPr>
                        <a:t>Intersection entities and indexing to represent references between tuples. </a:t>
                      </a:r>
                      <a:endParaRPr lang="en-US" sz="1600" dirty="0">
                        <a:latin typeface="Myriad Pro" pitchFamily="34" charset="0"/>
                      </a:endParaRPr>
                    </a:p>
                  </a:txBody>
                  <a:tcPr/>
                </a:tc>
                <a:tc>
                  <a:txBody>
                    <a:bodyPr/>
                    <a:lstStyle/>
                    <a:p>
                      <a:r>
                        <a:rPr lang="en-US" sz="1600" dirty="0" smtClean="0">
                          <a:latin typeface="Myriad Pro" pitchFamily="34" charset="0"/>
                        </a:rPr>
                        <a:t>Object identification (OIDS) to directly represent references between objects.</a:t>
                      </a:r>
                      <a:endParaRPr lang="en-US" sz="1600" dirty="0">
                        <a:latin typeface="Myriad Pro" pitchFamily="34" charset="0"/>
                      </a:endParaRPr>
                    </a:p>
                  </a:txBody>
                  <a:tcPr/>
                </a:tc>
                <a:tc>
                  <a:txBody>
                    <a:bodyPr/>
                    <a:lstStyle/>
                    <a:p>
                      <a:r>
                        <a:rPr lang="en-US" sz="1600" dirty="0" smtClean="0">
                          <a:latin typeface="Myriad Pro" pitchFamily="34" charset="0"/>
                        </a:rPr>
                        <a:t>Simpler </a:t>
                      </a:r>
                      <a:r>
                        <a:rPr lang="en-US" sz="1600" dirty="0" err="1" smtClean="0">
                          <a:latin typeface="Myriad Pro" pitchFamily="34" charset="0"/>
                        </a:rPr>
                        <a:t>shcema</a:t>
                      </a:r>
                      <a:r>
                        <a:rPr lang="en-US" sz="1600" dirty="0" smtClean="0">
                          <a:latin typeface="Myriad Pro" pitchFamily="34" charset="0"/>
                        </a:rPr>
                        <a:t> to represent complex data.</a:t>
                      </a:r>
                      <a:endParaRPr lang="en-US" sz="1600" dirty="0">
                        <a:latin typeface="Myriad Pro" pitchFamily="34" charset="0"/>
                      </a:endParaRPr>
                    </a:p>
                  </a:txBody>
                  <a:tcPr/>
                </a:tc>
              </a:tr>
              <a:tr h="1615440">
                <a:tc>
                  <a:txBody>
                    <a:bodyPr/>
                    <a:lstStyle/>
                    <a:p>
                      <a:pPr algn="ctr"/>
                      <a:r>
                        <a:rPr lang="en-US" dirty="0" smtClean="0">
                          <a:latin typeface="Myriad Pro" pitchFamily="34" charset="0"/>
                        </a:rPr>
                        <a:t>Inheritance</a:t>
                      </a:r>
                      <a:endParaRPr lang="en-US" dirty="0">
                        <a:latin typeface="Myriad Pro"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yriad Pro" pitchFamily="34" charset="0"/>
                        </a:rPr>
                        <a:t>Type codes.</a:t>
                      </a:r>
                    </a:p>
                    <a:p>
                      <a:endParaRPr lang="en-US" sz="1600" dirty="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yriad Pro" pitchFamily="34" charset="0"/>
                        </a:rPr>
                        <a:t>Class </a:t>
                      </a:r>
                      <a:r>
                        <a:rPr lang="en-US" sz="1600" dirty="0" err="1" smtClean="0">
                          <a:latin typeface="Myriad Pro" pitchFamily="34" charset="0"/>
                        </a:rPr>
                        <a:t>hierachy</a:t>
                      </a:r>
                      <a:r>
                        <a:rPr lang="en-US" sz="1600" dirty="0" smtClean="0">
                          <a:latin typeface="Myriad Pro" pitchFamily="34" charset="0"/>
                        </a:rPr>
                        <a:t>.</a:t>
                      </a:r>
                    </a:p>
                    <a:p>
                      <a:endParaRPr lang="en-US" sz="1600" dirty="0">
                        <a:latin typeface="Myriad Pro" pitchFamily="34" charset="0"/>
                      </a:endParaRPr>
                    </a:p>
                  </a:txBody>
                  <a:tcPr/>
                </a:tc>
                <a:tc>
                  <a:txBody>
                    <a:bodyPr/>
                    <a:lstStyle/>
                    <a:p>
                      <a:r>
                        <a:rPr lang="en-US" sz="1600" dirty="0" smtClean="0">
                          <a:latin typeface="Myriad Pro" pitchFamily="34" charset="0"/>
                        </a:rPr>
                        <a:t>Direct representation of the references between type and subtypes as well as support for specialized processing for each subtype.</a:t>
                      </a:r>
                    </a:p>
                    <a:p>
                      <a:endParaRPr lang="en-US" sz="1600" dirty="0">
                        <a:latin typeface="Myriad Pro" pitchFamily="34" charset="0"/>
                      </a:endParaRPr>
                    </a:p>
                  </a:txBody>
                  <a:tcPr/>
                </a:tc>
              </a:tr>
              <a:tr h="1080869">
                <a:tc>
                  <a:txBody>
                    <a:bodyPr/>
                    <a:lstStyle/>
                    <a:p>
                      <a:pPr algn="ctr"/>
                      <a:r>
                        <a:rPr lang="en-US" dirty="0" smtClean="0">
                          <a:latin typeface="Myriad Pro" pitchFamily="34" charset="0"/>
                        </a:rPr>
                        <a:t>Encapsulation</a:t>
                      </a:r>
                      <a:endParaRPr lang="en-US" dirty="0">
                        <a:latin typeface="Myriad Pro"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yriad Pro" pitchFamily="34" charset="0"/>
                        </a:rPr>
                        <a:t>"If then else if" code based on type codes and management of the code, usually with libraries.</a:t>
                      </a:r>
                    </a:p>
                    <a:p>
                      <a:endParaRPr lang="en-US" dirty="0">
                        <a:latin typeface="Myriad Pro" pitchFamily="34" charset="0"/>
                      </a:endParaRPr>
                    </a:p>
                  </a:txBody>
                  <a:tcPr/>
                </a:tc>
                <a:tc>
                  <a:txBody>
                    <a:bodyPr/>
                    <a:lstStyle/>
                    <a:p>
                      <a:r>
                        <a:rPr lang="en-US" sz="1600" dirty="0" smtClean="0">
                          <a:latin typeface="Myriad Pro" pitchFamily="34" charset="0"/>
                        </a:rPr>
                        <a:t>Encapsulation provides built-in dispatching to ensure the correct code executes on the correct data.</a:t>
                      </a:r>
                      <a:endParaRPr lang="en-US" sz="1600" dirty="0">
                        <a:latin typeface="Myriad Pro" pitchFamily="34" charset="0"/>
                      </a:endParaRPr>
                    </a:p>
                  </a:txBody>
                  <a:tcPr/>
                </a:tc>
                <a:tc>
                  <a:txBody>
                    <a:bodyPr/>
                    <a:lstStyle/>
                    <a:p>
                      <a:r>
                        <a:rPr lang="en-US" sz="1600" dirty="0" smtClean="0">
                          <a:latin typeface="Myriad Pro" pitchFamily="34" charset="0"/>
                        </a:rPr>
                        <a:t>Reduced application code and reduced chance of error where the wrong code executes on the right data.</a:t>
                      </a:r>
                      <a:endParaRPr lang="en-US" sz="1600" dirty="0">
                        <a:latin typeface="Myriad Pro" pitchFamily="34" charset="0"/>
                      </a:endParaRPr>
                    </a:p>
                  </a:txBody>
                  <a:tcPr/>
                </a:tc>
              </a:tr>
            </a:tbl>
          </a:graphicData>
        </a:graphic>
      </p:graphicFrame>
      <p:sp>
        <p:nvSpPr>
          <p:cNvPr id="44" name="Rectangle 43"/>
          <p:cNvSpPr/>
          <p:nvPr/>
        </p:nvSpPr>
        <p:spPr>
          <a:xfrm>
            <a:off x="5245535" y="6412468"/>
            <a:ext cx="3822265" cy="369332"/>
          </a:xfrm>
          <a:prstGeom prst="rect">
            <a:avLst/>
          </a:prstGeom>
        </p:spPr>
        <p:txBody>
          <a:bodyPr wrap="none">
            <a:spAutoFit/>
          </a:bodyPr>
          <a:lstStyle/>
          <a:p>
            <a:r>
              <a:rPr lang="en-US" b="1" dirty="0" smtClean="0">
                <a:solidFill>
                  <a:srgbClr val="0070C0"/>
                </a:solidFill>
                <a:latin typeface="Myriad Pro" pitchFamily="34" charset="0"/>
              </a:rPr>
              <a:t>Theo slide ODBMS, Hong Yang, NJIT</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27947391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016357" y="6412468"/>
            <a:ext cx="1753237" cy="369332"/>
          </a:xfrm>
          <a:prstGeom prst="rect">
            <a:avLst/>
          </a:prstGeom>
        </p:spPr>
        <p:txBody>
          <a:bodyPr wrap="none">
            <a:spAutoFit/>
          </a:bodyPr>
          <a:lstStyle/>
          <a:p>
            <a:r>
              <a:rPr lang="en-US" b="1" dirty="0">
                <a:solidFill>
                  <a:srgbClr val="0070C0"/>
                </a:solidFill>
                <a:latin typeface="Myriad Pro" pitchFamily="34" charset="0"/>
              </a:rPr>
              <a:t>f</a:t>
            </a:r>
            <a:r>
              <a:rPr lang="en-US" b="1" dirty="0" smtClean="0">
                <a:solidFill>
                  <a:srgbClr val="0070C0"/>
                </a:solidFill>
                <a:latin typeface="Myriad Pro" pitchFamily="34" charset="0"/>
              </a:rPr>
              <a:t>rom Wikipedia</a:t>
            </a:r>
            <a:endParaRPr lang="en-US" b="1" dirty="0">
              <a:solidFill>
                <a:srgbClr val="0070C0"/>
              </a:solidFill>
              <a:latin typeface="Myriad Pro" pitchFamily="34" charset="0"/>
            </a:endParaRPr>
          </a:p>
        </p:txBody>
      </p:sp>
      <p:pic>
        <p:nvPicPr>
          <p:cNvPr id="5" name="Picture 4" descr="transparenc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a:xfrm>
            <a:off x="2286000" y="1131277"/>
            <a:ext cx="5029200" cy="50511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30509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447800"/>
            <a:ext cx="4038600" cy="4411662"/>
          </a:xfrm>
          <a:prstGeom prst="rect">
            <a:avLst/>
          </a:prstGeom>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Clr>
                <a:srgbClr val="000099"/>
              </a:buClr>
            </a:pPr>
            <a:r>
              <a:rPr lang="en-CA" sz="2600" dirty="0" smtClean="0"/>
              <a:t>Dinky Entertainment Company</a:t>
            </a:r>
          </a:p>
          <a:p>
            <a:pPr>
              <a:buClr>
                <a:srgbClr val="000099"/>
              </a:buClr>
            </a:pPr>
            <a:r>
              <a:rPr lang="en-CA" sz="2600" dirty="0" smtClean="0"/>
              <a:t>Assets: collection of cartoon characters</a:t>
            </a:r>
          </a:p>
          <a:p>
            <a:pPr>
              <a:buClr>
                <a:srgbClr val="000099"/>
              </a:buClr>
            </a:pPr>
            <a:r>
              <a:rPr lang="en-CA" sz="2600" dirty="0" smtClean="0"/>
              <a:t>Especially: Herbert the Worm </a:t>
            </a:r>
          </a:p>
          <a:p>
            <a:pPr>
              <a:buClr>
                <a:srgbClr val="000099"/>
              </a:buClr>
            </a:pPr>
            <a:r>
              <a:rPr lang="en-CA" sz="2600" dirty="0" smtClean="0"/>
              <a:t>Also licensing Herbert’s image, voice, video</a:t>
            </a:r>
          </a:p>
          <a:p>
            <a:pPr>
              <a:buClr>
                <a:srgbClr val="000099"/>
              </a:buClr>
            </a:pPr>
            <a:r>
              <a:rPr lang="en-CA" sz="2600" dirty="0" smtClean="0"/>
              <a:t>DB: products &amp; films</a:t>
            </a:r>
          </a:p>
          <a:p>
            <a:pPr>
              <a:buClr>
                <a:srgbClr val="000099"/>
              </a:buClr>
            </a:pPr>
            <a:endParaRPr lang="en-US" sz="2600" dirty="0"/>
          </a:p>
        </p:txBody>
      </p:sp>
      <p:pic>
        <p:nvPicPr>
          <p:cNvPr id="6" name="Picture 5" descr="w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03800" y="3862388"/>
            <a:ext cx="1428750" cy="100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descr="birdf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651500" y="838200"/>
            <a:ext cx="1966913" cy="2130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9" descr="fis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3286124"/>
            <a:ext cx="222567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6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133600" y="0"/>
            <a:ext cx="5943600" cy="639762"/>
          </a:xfrm>
        </p:spPr>
        <p:txBody>
          <a:bodyPr/>
          <a:lstStyle/>
          <a:p>
            <a:r>
              <a:rPr lang="en-CA" dirty="0" smtClean="0"/>
              <a:t>NEW DATA TYPES</a:t>
            </a:r>
            <a:endParaRPr lang="en-US" dirty="0"/>
          </a:p>
        </p:txBody>
      </p:sp>
      <p:sp>
        <p:nvSpPr>
          <p:cNvPr id="109571" name="Rectangle 3"/>
          <p:cNvSpPr>
            <a:spLocks noGrp="1" noChangeArrowheads="1"/>
          </p:cNvSpPr>
          <p:nvPr>
            <p:ph type="body" sz="half" idx="1"/>
          </p:nvPr>
        </p:nvSpPr>
        <p:spPr/>
        <p:txBody>
          <a:bodyPr/>
          <a:lstStyle/>
          <a:p>
            <a:pPr>
              <a:lnSpc>
                <a:spcPct val="90000"/>
              </a:lnSpc>
            </a:pPr>
            <a:r>
              <a:rPr lang="en-CA" sz="2600" dirty="0"/>
              <a:t>User-defined data types:</a:t>
            </a:r>
          </a:p>
          <a:p>
            <a:pPr lvl="1">
              <a:lnSpc>
                <a:spcPct val="90000"/>
              </a:lnSpc>
            </a:pPr>
            <a:r>
              <a:rPr lang="en-CA" sz="2200" dirty="0"/>
              <a:t>Herbert’s image, voice, video footage</a:t>
            </a:r>
          </a:p>
          <a:p>
            <a:pPr>
              <a:lnSpc>
                <a:spcPct val="90000"/>
              </a:lnSpc>
            </a:pPr>
            <a:r>
              <a:rPr lang="en-CA" sz="2600" dirty="0"/>
              <a:t>Object identity</a:t>
            </a:r>
          </a:p>
          <a:p>
            <a:pPr lvl="1">
              <a:lnSpc>
                <a:spcPct val="90000"/>
              </a:lnSpc>
            </a:pPr>
            <a:r>
              <a:rPr lang="en-CA" sz="2200" dirty="0"/>
              <a:t>important to store references instead of copies of objects</a:t>
            </a:r>
          </a:p>
          <a:p>
            <a:pPr>
              <a:lnSpc>
                <a:spcPct val="90000"/>
              </a:lnSpc>
            </a:pPr>
            <a:r>
              <a:rPr lang="en-CA" sz="2600" dirty="0"/>
              <a:t>Inheritance   </a:t>
            </a:r>
            <a:endParaRPr lang="en-US" sz="2600" dirty="0"/>
          </a:p>
        </p:txBody>
      </p:sp>
      <p:graphicFrame>
        <p:nvGraphicFramePr>
          <p:cNvPr id="2" name="Diagram 1"/>
          <p:cNvGraphicFramePr/>
          <p:nvPr/>
        </p:nvGraphicFramePr>
        <p:xfrm>
          <a:off x="431800" y="3976688"/>
          <a:ext cx="8208963" cy="2087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677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34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13643</TotalTime>
  <Words>738</Words>
  <Application>Microsoft Office PowerPoint</Application>
  <PresentationFormat>On-screen Show (4:3)</PresentationFormat>
  <Paragraphs>185</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cdb2004134l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DATA TYPES</vt:lpstr>
      <vt:lpstr>IN RDBMS: BLOBs</vt:lpstr>
      <vt:lpstr>MANIPULATING THE NEW DATA</vt:lpstr>
      <vt:lpstr> </vt:lpstr>
      <vt:lpstr>ADDITIONAL FEATURES</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Tie</cp:lastModifiedBy>
  <cp:revision>933</cp:revision>
  <dcterms:created xsi:type="dcterms:W3CDTF">2009-05-16T03:18:24Z</dcterms:created>
  <dcterms:modified xsi:type="dcterms:W3CDTF">2011-11-28T16:21:20Z</dcterms:modified>
</cp:coreProperties>
</file>