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76" autoAdjust="0"/>
  </p:normalViewPr>
  <p:slideViewPr>
    <p:cSldViewPr>
      <p:cViewPr>
        <p:scale>
          <a:sx n="66" d="100"/>
          <a:sy n="66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1084F-7AB2-425A-B7C3-A8734C630B61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4C04-BFC4-4BD2-A6AE-08075F7AFA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Management Group ODMG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HQT CSDL HĐT (OODBMS).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1991 </a:t>
            </a:r>
            <a:r>
              <a:rPr lang="en-US" dirty="0" err="1" smtClean="0"/>
              <a:t>bởi</a:t>
            </a:r>
            <a:r>
              <a:rPr lang="en-US" dirty="0" smtClean="0"/>
              <a:t> Rick </a:t>
            </a:r>
            <a:r>
              <a:rPr lang="en-US" dirty="0" err="1" smtClean="0"/>
              <a:t>Cattell</a:t>
            </a:r>
            <a:r>
              <a:rPr lang="en-US" dirty="0" smtClean="0"/>
              <a:t> (SunSoft).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ODMG.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4C04-BFC4-4BD2-A6AE-08075F7AFA6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3745-A615-4932-BB55-F3CCCCF66844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46EB-B683-47D5-8C7D-113C172A33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4200" y="2514600"/>
            <a:ext cx="2895600" cy="2176323"/>
            <a:chOff x="3200400" y="3005277"/>
            <a:chExt cx="2895600" cy="21763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77486" y="990600"/>
            <a:ext cx="1333754" cy="1434698"/>
            <a:chOff x="4853686" y="1219200"/>
            <a:chExt cx="1333754" cy="14346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7440" y="23622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63640" y="3838071"/>
            <a:ext cx="1280160" cy="1434374"/>
            <a:chOff x="6339840" y="4066671"/>
            <a:chExt cx="1280160" cy="14343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5130966"/>
            <a:ext cx="1813560" cy="1421639"/>
            <a:chOff x="4572000" y="5359566"/>
            <a:chExt cx="1813560" cy="14216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5029200"/>
            <a:ext cx="1371600" cy="1528465"/>
            <a:chOff x="3200400" y="5257800"/>
            <a:chExt cx="1371600" cy="15284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1600" y="3858337"/>
            <a:ext cx="1704238" cy="1368388"/>
            <a:chOff x="1447800" y="4086937"/>
            <a:chExt cx="1704238" cy="136838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800" y="2362200"/>
            <a:ext cx="1732077" cy="1429556"/>
            <a:chOff x="1524000" y="2590800"/>
            <a:chExt cx="1732077" cy="14295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95600" y="990600"/>
            <a:ext cx="1569720" cy="1432560"/>
            <a:chOff x="2971800" y="1219200"/>
            <a:chExt cx="1569720" cy="14325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174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79" y="1828800"/>
            <a:ext cx="871502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26141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Query Language - OQL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OQL is ODMG’s query language.</a:t>
            </a:r>
          </a:p>
          <a:p>
            <a:r>
              <a:rPr lang="en-US" dirty="0" smtClean="0"/>
              <a:t>OQL works closely with programming languages such as C++.</a:t>
            </a:r>
          </a:p>
          <a:p>
            <a:r>
              <a:rPr lang="en-US" dirty="0" smtClean="0"/>
              <a:t>Embedded OL statement return objects that are compatible with the type system of the host language.</a:t>
            </a:r>
          </a:p>
          <a:p>
            <a:r>
              <a:rPr lang="en-US" dirty="0" smtClean="0"/>
              <a:t>OQL’s syntax is similar to SQL with additional features for object.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295400"/>
            <a:ext cx="9067800" cy="151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733799"/>
            <a:ext cx="8991600" cy="148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5842383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24200" y="2438400"/>
            <a:ext cx="2895600" cy="2176323"/>
            <a:chOff x="3200400" y="3005277"/>
            <a:chExt cx="2895600" cy="21763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00400" y="4719935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77486" y="914400"/>
            <a:ext cx="1333754" cy="1434698"/>
            <a:chOff x="4853686" y="1219200"/>
            <a:chExt cx="1333754" cy="14346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87440" y="2286000"/>
            <a:ext cx="1508760" cy="1414316"/>
            <a:chOff x="6263640" y="2590800"/>
            <a:chExt cx="1508760" cy="14143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63640" y="3761871"/>
            <a:ext cx="1280160" cy="1434374"/>
            <a:chOff x="6339840" y="4066671"/>
            <a:chExt cx="1280160" cy="1434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5800" y="5054766"/>
            <a:ext cx="1813560" cy="1421639"/>
            <a:chOff x="4572000" y="5359566"/>
            <a:chExt cx="1813560" cy="1421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0" y="6319540"/>
              <a:ext cx="1813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4200" y="4953000"/>
            <a:ext cx="1371600" cy="1528465"/>
            <a:chOff x="3200400" y="5257800"/>
            <a:chExt cx="1371600" cy="152846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1600" y="3782137"/>
            <a:ext cx="1704238" cy="1368388"/>
            <a:chOff x="1447800" y="4086937"/>
            <a:chExt cx="1704238" cy="13683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447800" y="4993660"/>
              <a:ext cx="170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7800" y="2286000"/>
            <a:ext cx="1732077" cy="1429556"/>
            <a:chOff x="1524000" y="2590800"/>
            <a:chExt cx="1732077" cy="142955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24000" y="3558691"/>
              <a:ext cx="1732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95600" y="914400"/>
            <a:ext cx="1569720" cy="1432560"/>
            <a:chOff x="2971800" y="1219200"/>
            <a:chExt cx="1569720" cy="143256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971800" y="2190095"/>
              <a:ext cx="1569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RDBMS versus ORDBMS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b="1" dirty="0" smtClean="0"/>
              <a:t>does not support the extensions</a:t>
            </a:r>
            <a:r>
              <a:rPr lang="en-US" dirty="0" smtClean="0"/>
              <a:t> that ORDBMS supports.</a:t>
            </a:r>
          </a:p>
          <a:p>
            <a:r>
              <a:rPr lang="en-US" dirty="0" smtClean="0"/>
              <a:t>Relational system  is </a:t>
            </a:r>
            <a:r>
              <a:rPr lang="en-US" b="1" dirty="0" smtClean="0"/>
              <a:t>easier to use </a:t>
            </a:r>
            <a:r>
              <a:rPr lang="en-US" dirty="0" smtClean="0"/>
              <a:t>because there are </a:t>
            </a:r>
            <a:r>
              <a:rPr lang="en-US" b="1" dirty="0" smtClean="0"/>
              <a:t>fewer features </a:t>
            </a:r>
            <a:r>
              <a:rPr lang="en-US" dirty="0" smtClean="0"/>
              <a:t>to master.</a:t>
            </a:r>
          </a:p>
          <a:p>
            <a:r>
              <a:rPr lang="en-US" dirty="0" smtClean="0"/>
              <a:t>RDBMS is </a:t>
            </a:r>
            <a:r>
              <a:rPr lang="en-US" b="1" dirty="0" smtClean="0"/>
              <a:t>less versatile </a:t>
            </a:r>
            <a:r>
              <a:rPr lang="en-US" dirty="0" smtClean="0"/>
              <a:t>than an ORDBMS.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Similarities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support user-defined ADTs, </a:t>
            </a:r>
            <a:r>
              <a:rPr lang="en-US" b="1" dirty="0" err="1" smtClean="0"/>
              <a:t>structired</a:t>
            </a:r>
            <a:r>
              <a:rPr lang="en-US" b="1" dirty="0" smtClean="0"/>
              <a:t> types, object type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support a query language </a:t>
            </a:r>
            <a:r>
              <a:rPr lang="en-US" dirty="0" smtClean="0"/>
              <a:t>for manipulating collection type:</a:t>
            </a:r>
          </a:p>
          <a:p>
            <a:pPr lvl="1"/>
            <a:r>
              <a:rPr lang="en-US" dirty="0" smtClean="0"/>
              <a:t>ORDBMS: extended form of SQL</a:t>
            </a:r>
          </a:p>
          <a:p>
            <a:pPr lvl="1"/>
            <a:r>
              <a:rPr lang="en-US" dirty="0" smtClean="0"/>
              <a:t>OODBMS: ODL/OQL.</a:t>
            </a:r>
            <a:endParaRPr lang="en-US" dirty="0" smtClean="0"/>
          </a:p>
          <a:p>
            <a:r>
              <a:rPr lang="en-US" b="1" dirty="0" smtClean="0"/>
              <a:t>ORDBMS add OODBMS features to an RDBMS.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OODBMS</a:t>
            </a:r>
            <a:r>
              <a:rPr lang="en-US" dirty="0" smtClean="0"/>
              <a:t> have </a:t>
            </a:r>
            <a:r>
              <a:rPr lang="en-US" b="1" dirty="0" smtClean="0"/>
              <a:t>developed</a:t>
            </a:r>
            <a:r>
              <a:rPr lang="en-US" dirty="0" smtClean="0"/>
              <a:t> query language </a:t>
            </a:r>
            <a:r>
              <a:rPr lang="en-US" b="1" dirty="0" smtClean="0"/>
              <a:t>based on relational query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provide DBMS functionality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ODMG Data Model </a:t>
            </a:r>
          </a:p>
          <a:p>
            <a:r>
              <a:rPr lang="en-US" dirty="0" smtClean="0"/>
              <a:t>Object Data Language – ODL</a:t>
            </a:r>
          </a:p>
          <a:p>
            <a:r>
              <a:rPr lang="en-US" dirty="0" smtClean="0"/>
              <a:t>Object Query Language - OQL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OODBMS </a:t>
            </a:r>
            <a:r>
              <a:rPr lang="en-US" b="1" dirty="0" err="1" smtClean="0"/>
              <a:t>vs</a:t>
            </a:r>
            <a:r>
              <a:rPr lang="en-US" b="1" dirty="0" smtClean="0"/>
              <a:t> ORDBMS</a:t>
            </a:r>
            <a:br>
              <a:rPr lang="en-US" b="1" dirty="0" smtClean="0"/>
            </a:b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88657"/>
          </a:xfrm>
        </p:spPr>
        <p:txBody>
          <a:bodyPr>
            <a:normAutofit/>
          </a:bodyPr>
          <a:lstStyle/>
          <a:p>
            <a:r>
              <a:rPr lang="en-US" b="1" dirty="0" smtClean="0"/>
              <a:t>OODBMS</a:t>
            </a:r>
            <a:r>
              <a:rPr lang="en-US" dirty="0" smtClean="0"/>
              <a:t> try to </a:t>
            </a:r>
            <a:r>
              <a:rPr lang="en-US" b="1" dirty="0" smtClean="0"/>
              <a:t>add DBMS functionality</a:t>
            </a:r>
            <a:r>
              <a:rPr lang="en-US" dirty="0" smtClean="0"/>
              <a:t> to a programming language, whereas </a:t>
            </a:r>
            <a:r>
              <a:rPr lang="en-US" b="1" dirty="0" smtClean="0"/>
              <a:t>ORDBMS</a:t>
            </a:r>
            <a:r>
              <a:rPr lang="en-US" dirty="0" smtClean="0"/>
              <a:t> try to </a:t>
            </a:r>
            <a:r>
              <a:rPr lang="en-US" b="1" dirty="0" smtClean="0"/>
              <a:t>add richer data type </a:t>
            </a:r>
            <a:r>
              <a:rPr lang="en-US" dirty="0" err="1" smtClean="0"/>
              <a:t>ro</a:t>
            </a:r>
            <a:r>
              <a:rPr lang="en-US" dirty="0" smtClean="0"/>
              <a:t> a relational DBMS.</a:t>
            </a:r>
          </a:p>
          <a:p>
            <a:r>
              <a:rPr lang="en-US" b="1" dirty="0" smtClean="0"/>
              <a:t>OODBMS</a:t>
            </a:r>
            <a:r>
              <a:rPr lang="en-US" dirty="0" smtClean="0"/>
              <a:t> aim to </a:t>
            </a:r>
            <a:r>
              <a:rPr lang="en-US" b="1" dirty="0" smtClean="0"/>
              <a:t>achieve </a:t>
            </a:r>
            <a:r>
              <a:rPr lang="en-US" dirty="0" smtClean="0"/>
              <a:t>seamless</a:t>
            </a:r>
            <a:r>
              <a:rPr lang="en-US" b="1" dirty="0" smtClean="0"/>
              <a:t> integration with a programming language</a:t>
            </a:r>
            <a:r>
              <a:rPr lang="en-US" dirty="0" smtClean="0"/>
              <a:t>, whereas it’s </a:t>
            </a:r>
            <a:r>
              <a:rPr lang="en-US" b="1" dirty="0" smtClean="0"/>
              <a:t>not an important goal for an ORDBMS.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OODBMS vs ORDBMS</a:t>
            </a:r>
            <a:br>
              <a:rPr lang="en-US" b="1" smtClean="0"/>
            </a:br>
            <a:r>
              <a:rPr lang="en-US" b="1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query facilities of OQL</a:t>
            </a:r>
            <a:r>
              <a:rPr lang="en-US" dirty="0" smtClean="0"/>
              <a:t> are </a:t>
            </a:r>
            <a:r>
              <a:rPr lang="en-US" b="1" dirty="0" smtClean="0"/>
              <a:t>not support efficiently in most OODBMS</a:t>
            </a:r>
            <a:r>
              <a:rPr lang="en-US" dirty="0" smtClean="0"/>
              <a:t>, whereas they are </a:t>
            </a:r>
            <a:r>
              <a:rPr lang="en-US" b="1" dirty="0" smtClean="0"/>
              <a:t>the centerpiece of an ORDBMS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OODBMS have been optimized to directly </a:t>
            </a:r>
            <a:r>
              <a:rPr lang="en-US" b="1" dirty="0" smtClean="0"/>
              <a:t>support object oriented applications </a:t>
            </a:r>
            <a:r>
              <a:rPr lang="en-US" dirty="0" smtClean="0"/>
              <a:t>and </a:t>
            </a:r>
            <a:r>
              <a:rPr lang="en-US" b="1" dirty="0" smtClean="0"/>
              <a:t>specific OO languages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ORDBMSs </a:t>
            </a:r>
            <a:r>
              <a:rPr lang="en-US" b="1" dirty="0" smtClean="0"/>
              <a:t>are supported</a:t>
            </a:r>
            <a:r>
              <a:rPr lang="en-US" dirty="0" smtClean="0"/>
              <a:t> by </a:t>
            </a:r>
            <a:r>
              <a:rPr lang="en-US" b="1" dirty="0" smtClean="0"/>
              <a:t>most</a:t>
            </a:r>
            <a:r>
              <a:rPr lang="en-US" dirty="0" smtClean="0"/>
              <a:t> of the ‘major players’ in the </a:t>
            </a:r>
            <a:r>
              <a:rPr lang="en-US" b="1" dirty="0" smtClean="0"/>
              <a:t>DBMS market place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ODMG Data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Conceived by ODMG in 1991.</a:t>
            </a:r>
          </a:p>
          <a:p>
            <a:r>
              <a:rPr lang="en-US" dirty="0" smtClean="0"/>
              <a:t>Provides a standard model for object databases.</a:t>
            </a:r>
          </a:p>
          <a:p>
            <a:r>
              <a:rPr lang="en-US" dirty="0" smtClean="0"/>
              <a:t>Supports object </a:t>
            </a:r>
            <a:r>
              <a:rPr lang="en-US" dirty="0" err="1" smtClean="0"/>
              <a:t>definiton</a:t>
            </a:r>
            <a:r>
              <a:rPr lang="en-US" dirty="0" smtClean="0"/>
              <a:t> via ODL.</a:t>
            </a:r>
          </a:p>
          <a:p>
            <a:r>
              <a:rPr lang="en-US" dirty="0" smtClean="0"/>
              <a:t>Supports object querying via OQL.</a:t>
            </a:r>
          </a:p>
          <a:p>
            <a:r>
              <a:rPr lang="en-US" dirty="0" smtClean="0"/>
              <a:t>Supports a variety of data types and type constructor.</a:t>
            </a:r>
          </a:p>
          <a:p>
            <a:r>
              <a:rPr lang="en-US" dirty="0" smtClean="0"/>
              <a:t>The basis for an OODBMS.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vs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429000" y="2362200"/>
            <a:ext cx="2590800" cy="370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18288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Collection of object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553200" y="2133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19812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Unique </a:t>
            </a:r>
            <a:r>
              <a:rPr lang="en-US" sz="2400" i="1" dirty="0" err="1" smtClean="0"/>
              <a:t>oid</a:t>
            </a:r>
            <a:endParaRPr lang="en-US" sz="2400" i="1" dirty="0"/>
          </a:p>
        </p:txBody>
      </p:sp>
      <p:sp>
        <p:nvSpPr>
          <p:cNvPr id="12" name="Oval 11"/>
          <p:cNvSpPr/>
          <p:nvPr/>
        </p:nvSpPr>
        <p:spPr>
          <a:xfrm>
            <a:off x="4800600" y="3886200"/>
            <a:ext cx="2286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Same properties</a:t>
            </a:r>
            <a:endParaRPr lang="en-US" sz="2400" i="1" dirty="0"/>
          </a:p>
        </p:txBody>
      </p:sp>
      <p:sp>
        <p:nvSpPr>
          <p:cNvPr id="16" name="Right Arrow 15"/>
          <p:cNvSpPr/>
          <p:nvPr/>
        </p:nvSpPr>
        <p:spPr>
          <a:xfrm rot="18669596">
            <a:off x="2984961" y="3193529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470466">
            <a:off x="4912010" y="3165936"/>
            <a:ext cx="1295400" cy="218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04800" y="5486400"/>
            <a:ext cx="685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3000" y="51816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b="1" dirty="0" smtClean="0"/>
              <a:t>Object Data Language </a:t>
            </a:r>
            <a:r>
              <a:rPr lang="en-US" sz="4000" dirty="0" smtClean="0"/>
              <a:t>to specify properties of class.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93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93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Data Language – ODL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ODL supports semantics constructs of OODBMS.</a:t>
            </a:r>
          </a:p>
          <a:p>
            <a:r>
              <a:rPr lang="en-US" dirty="0" smtClean="0"/>
              <a:t>ODL is independent of any programming language.</a:t>
            </a:r>
          </a:p>
          <a:p>
            <a:r>
              <a:rPr lang="en-US" dirty="0" smtClean="0"/>
              <a:t>ODL is used to create object specification (classes and interfaces)</a:t>
            </a:r>
          </a:p>
          <a:p>
            <a:r>
              <a:rPr lang="en-US" dirty="0" smtClean="0"/>
              <a:t>ODL is not used for database manipulation.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828800"/>
            <a:ext cx="3276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>
          <a:xfrm>
            <a:off x="381000" y="3733800"/>
            <a:ext cx="24384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attributes</a:t>
            </a:r>
            <a:endParaRPr lang="en-US" sz="2800" i="1" dirty="0"/>
          </a:p>
        </p:txBody>
      </p:sp>
      <p:sp>
        <p:nvSpPr>
          <p:cNvPr id="6" name="Oval 5"/>
          <p:cNvSpPr/>
          <p:nvPr/>
        </p:nvSpPr>
        <p:spPr>
          <a:xfrm>
            <a:off x="3276600" y="4572000"/>
            <a:ext cx="2971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relationships</a:t>
            </a:r>
            <a:endParaRPr lang="en-US" sz="2800" i="1" dirty="0"/>
          </a:p>
        </p:txBody>
      </p:sp>
      <p:sp>
        <p:nvSpPr>
          <p:cNvPr id="7" name="Oval 6"/>
          <p:cNvSpPr/>
          <p:nvPr/>
        </p:nvSpPr>
        <p:spPr>
          <a:xfrm>
            <a:off x="6553200" y="3733800"/>
            <a:ext cx="22098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methods</a:t>
            </a:r>
            <a:endParaRPr lang="en-US" sz="2800" i="1" dirty="0"/>
          </a:p>
        </p:txBody>
      </p:sp>
      <p:sp>
        <p:nvSpPr>
          <p:cNvPr id="10" name="Right Arrow 9"/>
          <p:cNvSpPr/>
          <p:nvPr/>
        </p:nvSpPr>
        <p:spPr>
          <a:xfrm rot="18785633">
            <a:off x="2734906" y="34393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4124341" y="3648059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529504">
            <a:off x="5336449" y="3429191"/>
            <a:ext cx="1342376" cy="1422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Atrributes</a:t>
            </a:r>
            <a:r>
              <a:rPr lang="en-US" dirty="0" smtClean="0"/>
              <a:t>: atomic type or structured type.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Functions that can be applied to objects of the class.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analog to methods in the ER or relational models.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Relationships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Type is a reference to an object or a collection such references.</a:t>
            </a:r>
          </a:p>
          <a:p>
            <a:pPr lvl="1"/>
            <a:r>
              <a:rPr lang="en-US" dirty="0" smtClean="0"/>
              <a:t>Show how an object is related to one or more objects of the same class or of a different class.</a:t>
            </a:r>
          </a:p>
          <a:p>
            <a:pPr lvl="1"/>
            <a:r>
              <a:rPr lang="en-US" dirty="0" smtClean="0"/>
              <a:t>Has a corresponding </a:t>
            </a:r>
            <a:r>
              <a:rPr lang="en-US" b="1" dirty="0" smtClean="0"/>
              <a:t>inverse relationship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545080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movieName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start:</a:t>
                      </a:r>
                      <a:r>
                        <a:rPr lang="en-US" baseline="0" dirty="0" smtClean="0"/>
                        <a:t> date</a:t>
                      </a:r>
                    </a:p>
                    <a:p>
                      <a:r>
                        <a:rPr lang="en-US" baseline="0" dirty="0" smtClean="0"/>
                        <a:t>end: date</a:t>
                      </a:r>
                    </a:p>
                    <a:p>
                      <a:r>
                        <a:rPr lang="en-US" baseline="0" dirty="0" err="1" smtClean="0"/>
                        <a:t>movieName</a:t>
                      </a:r>
                      <a:r>
                        <a:rPr lang="en-US" baseline="0" dirty="0" smtClean="0"/>
                        <a:t>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91200" y="2392680"/>
          <a:ext cx="304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theaterName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theaterName</a:t>
                      </a:r>
                      <a:r>
                        <a:rPr lang="en-US" baseline="0" dirty="0" smtClean="0"/>
                        <a:t>: string</a:t>
                      </a:r>
                    </a:p>
                    <a:p>
                      <a:r>
                        <a:rPr lang="en-US" baseline="0" dirty="0" smtClean="0"/>
                        <a:t>address: string</a:t>
                      </a:r>
                    </a:p>
                    <a:p>
                      <a:r>
                        <a:rPr lang="en-US" baseline="0" dirty="0" err="1" smtClean="0"/>
                        <a:t>ticketPrice</a:t>
                      </a:r>
                      <a:r>
                        <a:rPr lang="en-US" baseline="0" dirty="0" smtClean="0"/>
                        <a:t>: 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numshowing</a:t>
                      </a:r>
                      <a:r>
                        <a:rPr lang="en-US" baseline="0" dirty="0" smtClean="0"/>
                        <a:t>(): float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35411" y="2209800"/>
            <a:ext cx="1150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showAt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2876490"/>
            <a:ext cx="18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nowShowing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523</Words>
  <Application>Microsoft Office PowerPoint</Application>
  <PresentationFormat>On-screen Show (4:3)</PresentationFormat>
  <Paragraphs>110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Objectives</vt:lpstr>
      <vt:lpstr>ODMG Data Model</vt:lpstr>
      <vt:lpstr>Object vs Class</vt:lpstr>
      <vt:lpstr>Object Data Language – ODL</vt:lpstr>
      <vt:lpstr>Class</vt:lpstr>
      <vt:lpstr>Class</vt:lpstr>
      <vt:lpstr>Class</vt:lpstr>
      <vt:lpstr>Example</vt:lpstr>
      <vt:lpstr>Example</vt:lpstr>
      <vt:lpstr>Example</vt:lpstr>
      <vt:lpstr>Example</vt:lpstr>
      <vt:lpstr>Object Query Language - OQL</vt:lpstr>
      <vt:lpstr>Example</vt:lpstr>
      <vt:lpstr>Example</vt:lpstr>
      <vt:lpstr>Example</vt:lpstr>
      <vt:lpstr>Slide 17</vt:lpstr>
      <vt:lpstr>RDBMS versus ORDBMS</vt:lpstr>
      <vt:lpstr>OODBMS vs ORDBMS Similarities</vt:lpstr>
      <vt:lpstr>OODBMS vs ORDBMS Differences</vt:lpstr>
      <vt:lpstr>OODBMS vs ORDBMS 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Rua</dc:creator>
  <cp:lastModifiedBy>Rua</cp:lastModifiedBy>
  <cp:revision>46</cp:revision>
  <dcterms:created xsi:type="dcterms:W3CDTF">2011-11-29T07:36:52Z</dcterms:created>
  <dcterms:modified xsi:type="dcterms:W3CDTF">2011-11-29T12:39:47Z</dcterms:modified>
</cp:coreProperties>
</file>