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79" autoAdjust="0"/>
  </p:normalViewPr>
  <p:slideViewPr>
    <p:cSldViewPr>
      <p:cViewPr>
        <p:scale>
          <a:sx n="50" d="100"/>
          <a:sy n="50" d="100"/>
        </p:scale>
        <p:origin x="-1398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1084F-7AB2-425A-B7C3-A8734C630B61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74C04-BFC4-4BD2-A6AE-08075F7A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 Data Management Group ODMG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HQT CSDL HĐT (OODBMS).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1991 </a:t>
            </a:r>
            <a:r>
              <a:rPr lang="en-US" dirty="0" err="1" smtClean="0"/>
              <a:t>bởi</a:t>
            </a:r>
            <a:r>
              <a:rPr lang="en-US" dirty="0" smtClean="0"/>
              <a:t> Rick </a:t>
            </a:r>
            <a:r>
              <a:rPr lang="en-US" dirty="0" err="1" smtClean="0"/>
              <a:t>Cattell</a:t>
            </a:r>
            <a:r>
              <a:rPr lang="en-US" dirty="0" smtClean="0"/>
              <a:t> (SunSoft).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ODMG.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RDBMS </a:t>
            </a:r>
            <a:r>
              <a:rPr lang="en-US" b="1" dirty="0" smtClean="0"/>
              <a:t>does not support the extensions</a:t>
            </a:r>
            <a:r>
              <a:rPr lang="en-US" dirty="0" smtClean="0"/>
              <a:t> that ORDBMS supports.</a:t>
            </a:r>
          </a:p>
          <a:p>
            <a:r>
              <a:rPr lang="en-US" dirty="0" smtClean="0"/>
              <a:t>Relational system  is </a:t>
            </a:r>
            <a:r>
              <a:rPr lang="en-US" b="1" dirty="0" smtClean="0"/>
              <a:t>easier to use </a:t>
            </a:r>
            <a:r>
              <a:rPr lang="en-US" dirty="0" smtClean="0"/>
              <a:t>because there are </a:t>
            </a:r>
            <a:r>
              <a:rPr lang="en-US" b="1" dirty="0" smtClean="0"/>
              <a:t>fewer features </a:t>
            </a:r>
            <a:r>
              <a:rPr lang="en-US" dirty="0" smtClean="0"/>
              <a:t>to master.</a:t>
            </a:r>
          </a:p>
          <a:p>
            <a:r>
              <a:rPr lang="en-US" dirty="0" smtClean="0"/>
              <a:t>RDBMS is </a:t>
            </a:r>
            <a:r>
              <a:rPr lang="en-US" b="1" dirty="0" smtClean="0"/>
              <a:t>less versatile </a:t>
            </a:r>
            <a:r>
              <a:rPr lang="en-US" dirty="0" smtClean="0"/>
              <a:t>than an ORDBMS.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</a:t>
            </a:r>
            <a:r>
              <a:rPr lang="en-US" b="1" dirty="0" smtClean="0"/>
              <a:t>support user-defined ADTs, </a:t>
            </a:r>
            <a:r>
              <a:rPr lang="en-US" b="1" dirty="0" err="1" smtClean="0"/>
              <a:t>structired</a:t>
            </a:r>
            <a:r>
              <a:rPr lang="en-US" b="1" dirty="0" smtClean="0"/>
              <a:t> types, object type and inheritance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support a query language </a:t>
            </a:r>
            <a:r>
              <a:rPr lang="en-US" dirty="0" smtClean="0"/>
              <a:t>for manipulating collection type:</a:t>
            </a:r>
          </a:p>
          <a:p>
            <a:pPr lvl="1"/>
            <a:r>
              <a:rPr lang="en-US" dirty="0" smtClean="0"/>
              <a:t>ORDBMS: extended form of SQL</a:t>
            </a:r>
          </a:p>
          <a:p>
            <a:pPr lvl="1"/>
            <a:r>
              <a:rPr lang="en-US" dirty="0" smtClean="0"/>
              <a:t>OODBMS: ODL/OQL.</a:t>
            </a:r>
          </a:p>
          <a:p>
            <a:r>
              <a:rPr lang="en-US" b="1" dirty="0" smtClean="0"/>
              <a:t>ORDBMS add OODBMS features to an RDBMS.</a:t>
            </a:r>
          </a:p>
          <a:p>
            <a:pPr>
              <a:buNone/>
            </a:pPr>
            <a:r>
              <a:rPr lang="en-US" b="1" dirty="0" smtClean="0"/>
              <a:t>OODBMS</a:t>
            </a:r>
            <a:r>
              <a:rPr lang="en-US" dirty="0" smtClean="0"/>
              <a:t> have </a:t>
            </a:r>
            <a:r>
              <a:rPr lang="en-US" b="1" dirty="0" smtClean="0"/>
              <a:t>developed</a:t>
            </a:r>
            <a:r>
              <a:rPr lang="en-US" dirty="0" smtClean="0"/>
              <a:t> query language </a:t>
            </a:r>
            <a:r>
              <a:rPr lang="en-US" b="1" dirty="0" smtClean="0"/>
              <a:t>based on relational query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provide DBMS functionality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OODBMS</a:t>
            </a:r>
            <a:r>
              <a:rPr lang="en-US" dirty="0" smtClean="0"/>
              <a:t> try to </a:t>
            </a:r>
            <a:r>
              <a:rPr lang="en-US" b="1" dirty="0" smtClean="0"/>
              <a:t>add DBMS functionality</a:t>
            </a:r>
            <a:r>
              <a:rPr lang="en-US" dirty="0" smtClean="0"/>
              <a:t> to a programming language, whereas </a:t>
            </a:r>
            <a:r>
              <a:rPr lang="en-US" b="1" dirty="0" smtClean="0"/>
              <a:t>ORDBMS</a:t>
            </a:r>
            <a:r>
              <a:rPr lang="en-US" dirty="0" smtClean="0"/>
              <a:t> try to </a:t>
            </a:r>
            <a:r>
              <a:rPr lang="en-US" b="1" dirty="0" smtClean="0"/>
              <a:t>add richer data type </a:t>
            </a:r>
            <a:r>
              <a:rPr lang="en-US" dirty="0" err="1" smtClean="0"/>
              <a:t>ro</a:t>
            </a:r>
            <a:r>
              <a:rPr lang="en-US" dirty="0" smtClean="0"/>
              <a:t> a relational DBMS.</a:t>
            </a:r>
          </a:p>
          <a:p>
            <a:r>
              <a:rPr lang="en-US" b="1" dirty="0" smtClean="0"/>
              <a:t>OODBMS</a:t>
            </a:r>
            <a:r>
              <a:rPr lang="en-US" dirty="0" smtClean="0"/>
              <a:t> aim to </a:t>
            </a:r>
            <a:r>
              <a:rPr lang="en-US" b="1" dirty="0" smtClean="0"/>
              <a:t>achieve </a:t>
            </a:r>
            <a:r>
              <a:rPr lang="en-US" dirty="0" smtClean="0"/>
              <a:t>seamless</a:t>
            </a:r>
            <a:r>
              <a:rPr lang="en-US" b="1" dirty="0" smtClean="0"/>
              <a:t> integration with a programming language</a:t>
            </a:r>
            <a:r>
              <a:rPr lang="en-US" dirty="0" smtClean="0"/>
              <a:t>, whereas it’s </a:t>
            </a:r>
            <a:r>
              <a:rPr lang="en-US" b="1" dirty="0" smtClean="0"/>
              <a:t>not an important goal for an ORDBMS.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query facilities of OQL</a:t>
            </a:r>
            <a:r>
              <a:rPr lang="en-US" dirty="0" smtClean="0"/>
              <a:t> are </a:t>
            </a:r>
            <a:r>
              <a:rPr lang="en-US" b="1" dirty="0" smtClean="0"/>
              <a:t>not support efficiently in most OODBMS</a:t>
            </a:r>
            <a:r>
              <a:rPr lang="en-US" dirty="0" smtClean="0"/>
              <a:t>, whereas they are </a:t>
            </a:r>
            <a:r>
              <a:rPr lang="en-US" b="1" dirty="0" smtClean="0"/>
              <a:t>the centerpiece of an ORDBMS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OODBMS have been optimized to directly </a:t>
            </a:r>
            <a:r>
              <a:rPr lang="en-US" b="1" dirty="0" smtClean="0"/>
              <a:t>support object oriented applications </a:t>
            </a:r>
            <a:r>
              <a:rPr lang="en-US" dirty="0" smtClean="0"/>
              <a:t>and </a:t>
            </a:r>
            <a:r>
              <a:rPr lang="en-US" b="1" dirty="0" smtClean="0"/>
              <a:t>specific OO languages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ORDBMSs </a:t>
            </a:r>
            <a:r>
              <a:rPr lang="en-US" b="1" dirty="0" smtClean="0"/>
              <a:t>are supported</a:t>
            </a:r>
            <a:r>
              <a:rPr lang="en-US" dirty="0" smtClean="0"/>
              <a:t> by </a:t>
            </a:r>
            <a:r>
              <a:rPr lang="en-US" b="1" dirty="0" smtClean="0"/>
              <a:t>most</a:t>
            </a:r>
            <a:r>
              <a:rPr lang="en-US" dirty="0" smtClean="0"/>
              <a:t> of the ‘major players’ in the </a:t>
            </a:r>
            <a:r>
              <a:rPr lang="en-US" b="1" dirty="0" smtClean="0"/>
              <a:t>DBMS market place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24200" y="2514600"/>
            <a:ext cx="2895600" cy="2176323"/>
            <a:chOff x="3200400" y="3005277"/>
            <a:chExt cx="2895600" cy="21763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200400" y="4719935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77486" y="990600"/>
            <a:ext cx="1333754" cy="1434698"/>
            <a:chOff x="4853686" y="1219200"/>
            <a:chExt cx="1333754" cy="14346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87440" y="2362200"/>
            <a:ext cx="1508760" cy="1414316"/>
            <a:chOff x="6263640" y="2590800"/>
            <a:chExt cx="1508760" cy="141431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63640" y="3838071"/>
            <a:ext cx="1280160" cy="1434374"/>
            <a:chOff x="6339840" y="4066671"/>
            <a:chExt cx="1280160" cy="143437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Identity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95800" y="5130966"/>
            <a:ext cx="1813560" cy="1421639"/>
            <a:chOff x="4572000" y="5359566"/>
            <a:chExt cx="1813560" cy="142163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572000" y="6319540"/>
              <a:ext cx="1813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4200" y="5029200"/>
            <a:ext cx="1371600" cy="1528465"/>
            <a:chOff x="3200400" y="5257800"/>
            <a:chExt cx="1371600" cy="152846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71600" y="3858337"/>
            <a:ext cx="1704238" cy="1368388"/>
            <a:chOff x="1447800" y="4086937"/>
            <a:chExt cx="1704238" cy="136838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447800" y="4993660"/>
              <a:ext cx="170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800" y="2362200"/>
            <a:ext cx="1732077" cy="1429556"/>
            <a:chOff x="1524000" y="2590800"/>
            <a:chExt cx="1732077" cy="142955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524000" y="3558691"/>
              <a:ext cx="173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ODL, OQL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95600" y="990600"/>
            <a:ext cx="1569720" cy="1432560"/>
            <a:chOff x="2971800" y="1219200"/>
            <a:chExt cx="1569720" cy="143256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2971800" y="2190095"/>
              <a:ext cx="1569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61746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79" y="1828800"/>
            <a:ext cx="871502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726141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Query Language - OQL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ODMG.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C++.</a:t>
            </a:r>
          </a:p>
          <a:p>
            <a:r>
              <a:rPr lang="en-US" dirty="0" smtClean="0"/>
              <a:t>Embedded OL statement return objects that are compatible with the type system of the host language.</a:t>
            </a:r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SQL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807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1" y="1295400"/>
            <a:ext cx="9067800" cy="151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733799"/>
            <a:ext cx="8991600" cy="148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362200"/>
            <a:ext cx="5842383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24200" y="2438400"/>
            <a:ext cx="2895600" cy="2176323"/>
            <a:chOff x="3200400" y="3005277"/>
            <a:chExt cx="2895600" cy="21763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200400" y="4719935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77486" y="914400"/>
            <a:ext cx="1333754" cy="1434698"/>
            <a:chOff x="4853686" y="1219200"/>
            <a:chExt cx="1333754" cy="143469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87440" y="2286000"/>
            <a:ext cx="1508760" cy="1414316"/>
            <a:chOff x="6263640" y="2590800"/>
            <a:chExt cx="1508760" cy="141431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63640" y="3761871"/>
            <a:ext cx="1280160" cy="1434374"/>
            <a:chOff x="6339840" y="4066671"/>
            <a:chExt cx="1280160" cy="143437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Identity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5800" y="5054766"/>
            <a:ext cx="1813560" cy="1421639"/>
            <a:chOff x="4572000" y="5359566"/>
            <a:chExt cx="1813560" cy="14216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572000" y="6319540"/>
              <a:ext cx="1813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4200" y="4953000"/>
            <a:ext cx="1371600" cy="1528465"/>
            <a:chOff x="3200400" y="5257800"/>
            <a:chExt cx="1371600" cy="152846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71600" y="3782137"/>
            <a:ext cx="1704238" cy="1368388"/>
            <a:chOff x="1447800" y="4086937"/>
            <a:chExt cx="1704238" cy="13683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447800" y="4993660"/>
              <a:ext cx="170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47800" y="2286000"/>
            <a:ext cx="1732077" cy="1429556"/>
            <a:chOff x="1524000" y="2590800"/>
            <a:chExt cx="1732077" cy="142955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524000" y="3558691"/>
              <a:ext cx="173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ODL, OQL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95600" y="914400"/>
            <a:ext cx="1569720" cy="1432560"/>
            <a:chOff x="2971800" y="1219200"/>
            <a:chExt cx="1569720" cy="143256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971800" y="2190095"/>
              <a:ext cx="1569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RDBMS versus ORDBMS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smtClean="0"/>
              <a:t>ORDBMS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RDBMS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RDBMS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ORDBMS.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Similarities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ADTS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collection:</a:t>
            </a:r>
          </a:p>
          <a:p>
            <a:pPr lvl="1"/>
            <a:r>
              <a:rPr lang="en-US" dirty="0" smtClean="0"/>
              <a:t>ORDBMS: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SQL.</a:t>
            </a:r>
          </a:p>
          <a:p>
            <a:pPr lvl="1"/>
            <a:r>
              <a:rPr lang="en-US" dirty="0" smtClean="0"/>
              <a:t>OODBMS: ODL/OQL.</a:t>
            </a:r>
          </a:p>
          <a:p>
            <a:r>
              <a:rPr lang="en-US" b="1" dirty="0" smtClean="0"/>
              <a:t>ORDBMS </a:t>
            </a:r>
            <a:r>
              <a:rPr lang="en-US" b="1" dirty="0" err="1" smtClean="0"/>
              <a:t>thêm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OODBMS </a:t>
            </a:r>
            <a:r>
              <a:rPr lang="en-US" b="1" dirty="0" err="1" smtClean="0"/>
              <a:t>vào</a:t>
            </a:r>
            <a:r>
              <a:rPr lang="en-US" b="1" dirty="0" smtClean="0"/>
              <a:t> RDBMS.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r>
              <a:rPr lang="en-US" b="1" dirty="0" smtClean="0"/>
              <a:t> </a:t>
            </a:r>
            <a:r>
              <a:rPr lang="en-US" b="1" dirty="0" err="1" smtClean="0"/>
              <a:t>ngôn</a:t>
            </a:r>
            <a:r>
              <a:rPr lang="en-US" b="1" dirty="0" smtClean="0"/>
              <a:t> </a:t>
            </a:r>
            <a:r>
              <a:rPr lang="en-US" b="1" dirty="0" err="1" smtClean="0"/>
              <a:t>ngữ</a:t>
            </a:r>
            <a:r>
              <a:rPr lang="en-US" b="1" dirty="0" smtClean="0"/>
              <a:t>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dựa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ngôn</a:t>
            </a:r>
            <a:r>
              <a:rPr lang="en-US" b="1" dirty="0" smtClean="0"/>
              <a:t> </a:t>
            </a:r>
            <a:r>
              <a:rPr lang="en-US" b="1" dirty="0" err="1" smtClean="0"/>
              <a:t>ngữ</a:t>
            </a:r>
            <a:r>
              <a:rPr lang="en-US" b="1" dirty="0" smtClean="0"/>
              <a:t>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.</a:t>
            </a:r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DBMS.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ODMG </a:t>
            </a:r>
          </a:p>
          <a:p>
            <a:r>
              <a:rPr lang="en-US" dirty="0" smtClean="0"/>
              <a:t>Object Data Language – ODL</a:t>
            </a:r>
          </a:p>
          <a:p>
            <a:r>
              <a:rPr lang="en-US" dirty="0" smtClean="0"/>
              <a:t>Object Query Language - OQL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5343"/>
            <a:ext cx="8229600" cy="3588657"/>
          </a:xfrm>
        </p:spPr>
        <p:txBody>
          <a:bodyPr>
            <a:normAutofit/>
          </a:bodyPr>
          <a:lstStyle/>
          <a:p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DBMS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b="1" dirty="0" smtClean="0"/>
              <a:t>ORDBMS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RDBMS.</a:t>
            </a:r>
          </a:p>
          <a:p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ORDBMS.</a:t>
            </a:r>
            <a:endParaRPr lang="en-US" b="1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OQL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smtClean="0"/>
              <a:t> </a:t>
            </a:r>
            <a:r>
              <a:rPr lang="en-US" smtClean="0"/>
              <a:t>OODBMS,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ORDBMS.</a:t>
            </a:r>
          </a:p>
          <a:p>
            <a:r>
              <a:rPr lang="en-US" dirty="0" smtClean="0"/>
              <a:t>OODBMS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HĐT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OO.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ORDBMSs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hỗ</a:t>
            </a:r>
            <a:r>
              <a:rPr lang="en-US" b="1" dirty="0" smtClean="0"/>
              <a:t> </a:t>
            </a:r>
            <a:r>
              <a:rPr lang="en-US" b="1" dirty="0" err="1" smtClean="0"/>
              <a:t>trợ</a:t>
            </a:r>
            <a:r>
              <a:rPr lang="en-US" b="1" dirty="0" smtClean="0"/>
              <a:t> </a:t>
            </a:r>
            <a:r>
              <a:rPr lang="en-US" b="1" dirty="0" err="1" smtClean="0"/>
              <a:t>bở</a:t>
            </a:r>
            <a:r>
              <a:rPr lang="en-US" b="1" dirty="0" smtClean="0"/>
              <a:t> </a:t>
            </a:r>
            <a:r>
              <a:rPr lang="en-US" b="1" dirty="0" err="1" smtClean="0"/>
              <a:t>hầu</a:t>
            </a:r>
            <a:r>
              <a:rPr lang="en-US" b="1" dirty="0" smtClean="0"/>
              <a:t> </a:t>
            </a:r>
            <a:r>
              <a:rPr lang="en-US" b="1" dirty="0" err="1" smtClean="0"/>
              <a:t>hết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HQTCSDL </a:t>
            </a:r>
            <a:r>
              <a:rPr lang="en-US" b="1" dirty="0" err="1" smtClean="0"/>
              <a:t>hiện</a:t>
            </a:r>
            <a:r>
              <a:rPr lang="en-US" b="1" dirty="0" smtClean="0"/>
              <a:t> nay.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ODMG Data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ODMG </a:t>
            </a:r>
            <a:r>
              <a:rPr lang="en-US" dirty="0" err="1" smtClean="0"/>
              <a:t>năm</a:t>
            </a:r>
            <a:r>
              <a:rPr lang="en-US" dirty="0" smtClean="0"/>
              <a:t> 1991.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CSDL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qua ODL.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qua OQL.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type constructor.</a:t>
            </a:r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OODBMS.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</a:t>
            </a:r>
            <a:r>
              <a:rPr lang="en-US" b="1" dirty="0" err="1" smtClean="0"/>
              <a:t>vs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429000" y="2362200"/>
            <a:ext cx="2590800" cy="3708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4200" y="18288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Collection of object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533400" y="21336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OBJECT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553200" y="21336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1981200" y="3886200"/>
            <a:ext cx="2286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Unique </a:t>
            </a:r>
            <a:r>
              <a:rPr lang="en-US" sz="2400" i="1" dirty="0" err="1" smtClean="0"/>
              <a:t>oid</a:t>
            </a:r>
            <a:endParaRPr lang="en-US" sz="2400" i="1" dirty="0"/>
          </a:p>
        </p:txBody>
      </p:sp>
      <p:sp>
        <p:nvSpPr>
          <p:cNvPr id="12" name="Oval 11"/>
          <p:cNvSpPr/>
          <p:nvPr/>
        </p:nvSpPr>
        <p:spPr>
          <a:xfrm>
            <a:off x="4800600" y="3886200"/>
            <a:ext cx="2286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Same properties</a:t>
            </a:r>
            <a:endParaRPr lang="en-US" sz="2400" i="1" dirty="0"/>
          </a:p>
        </p:txBody>
      </p:sp>
      <p:sp>
        <p:nvSpPr>
          <p:cNvPr id="16" name="Right Arrow 15"/>
          <p:cNvSpPr/>
          <p:nvPr/>
        </p:nvSpPr>
        <p:spPr>
          <a:xfrm rot="18669596">
            <a:off x="2984961" y="3193529"/>
            <a:ext cx="1295400" cy="2182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470466">
            <a:off x="4912010" y="3165936"/>
            <a:ext cx="1295400" cy="2182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04800" y="5486400"/>
            <a:ext cx="685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43000" y="5181600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</a:t>
            </a:r>
            <a:r>
              <a:rPr lang="en-US" sz="4000" b="1" dirty="0" smtClean="0"/>
              <a:t>Object Data Language </a:t>
            </a:r>
            <a:r>
              <a:rPr lang="en-US" sz="4000" dirty="0" err="1" smtClean="0"/>
              <a:t>để</a:t>
            </a:r>
            <a:r>
              <a:rPr lang="en-US" sz="4000" dirty="0" smtClean="0"/>
              <a:t> </a:t>
            </a:r>
            <a:r>
              <a:rPr lang="en-US" sz="4000" dirty="0" err="1" smtClean="0"/>
              <a:t>xác</a:t>
            </a:r>
            <a:r>
              <a:rPr lang="en-US" sz="4000" dirty="0" smtClean="0"/>
              <a:t> </a:t>
            </a:r>
            <a:r>
              <a:rPr lang="en-US" sz="4000" dirty="0" err="1" smtClean="0"/>
              <a:t>định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thuộc</a:t>
            </a:r>
            <a:r>
              <a:rPr lang="en-US" sz="4000" dirty="0" smtClean="0"/>
              <a:t> </a:t>
            </a:r>
            <a:r>
              <a:rPr lang="en-US" sz="4000" dirty="0" err="1" smtClean="0"/>
              <a:t>tính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lớp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93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93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1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2" dur="193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3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4" dur="193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5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10" grpId="0" animBg="1"/>
      <p:bldP spid="12" grpId="0" animBg="1"/>
      <p:bldP spid="16" grpId="1" animBg="1"/>
      <p:bldP spid="17" grpId="0" animBg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 Data Language – ODL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OODBMS.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</a:p>
          <a:p>
            <a:r>
              <a:rPr lang="en-US" dirty="0" smtClean="0"/>
              <a:t>ODL is used to create object specification (classes and interfaces)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CSDL.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1828800"/>
            <a:ext cx="3276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CLASS</a:t>
            </a:r>
            <a:endParaRPr lang="en-US" sz="4800" dirty="0"/>
          </a:p>
        </p:txBody>
      </p:sp>
      <p:sp>
        <p:nvSpPr>
          <p:cNvPr id="5" name="Oval 4"/>
          <p:cNvSpPr/>
          <p:nvPr/>
        </p:nvSpPr>
        <p:spPr>
          <a:xfrm>
            <a:off x="381000" y="3733800"/>
            <a:ext cx="24384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attributes</a:t>
            </a:r>
            <a:endParaRPr lang="en-US" sz="2800" i="1" dirty="0"/>
          </a:p>
        </p:txBody>
      </p:sp>
      <p:sp>
        <p:nvSpPr>
          <p:cNvPr id="6" name="Oval 5"/>
          <p:cNvSpPr/>
          <p:nvPr/>
        </p:nvSpPr>
        <p:spPr>
          <a:xfrm>
            <a:off x="3276600" y="4572000"/>
            <a:ext cx="29718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relationships</a:t>
            </a:r>
            <a:endParaRPr lang="en-US" sz="2800" i="1" dirty="0"/>
          </a:p>
        </p:txBody>
      </p:sp>
      <p:sp>
        <p:nvSpPr>
          <p:cNvPr id="7" name="Oval 6"/>
          <p:cNvSpPr/>
          <p:nvPr/>
        </p:nvSpPr>
        <p:spPr>
          <a:xfrm>
            <a:off x="6553200" y="3733800"/>
            <a:ext cx="22098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methods</a:t>
            </a:r>
            <a:endParaRPr lang="en-US" sz="2800" i="1" dirty="0"/>
          </a:p>
        </p:txBody>
      </p:sp>
      <p:sp>
        <p:nvSpPr>
          <p:cNvPr id="10" name="Right Arrow 9"/>
          <p:cNvSpPr/>
          <p:nvPr/>
        </p:nvSpPr>
        <p:spPr>
          <a:xfrm rot="18785633">
            <a:off x="2734906" y="3439391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4124341" y="3648059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3529504">
            <a:off x="5336449" y="3429191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 smtClean="0"/>
              <a:t>Atrributes</a:t>
            </a:r>
            <a:r>
              <a:rPr lang="en-US" dirty="0" smtClean="0"/>
              <a:t>: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hay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/>
              <a:t>Methods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function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giống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với</a:t>
            </a:r>
            <a:r>
              <a:rPr lang="en-US" dirty="0" smtClean="0">
                <a:solidFill>
                  <a:srgbClr val="FF0000"/>
                </a:solidFill>
              </a:rPr>
              <a:t> method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hình</a:t>
            </a:r>
            <a:r>
              <a:rPr lang="en-US" dirty="0" smtClean="0">
                <a:solidFill>
                  <a:srgbClr val="FF0000"/>
                </a:solidFill>
              </a:rPr>
              <a:t> ER hay </a:t>
            </a:r>
            <a:r>
              <a:rPr lang="en-US" dirty="0" err="1" smtClean="0">
                <a:solidFill>
                  <a:srgbClr val="FF0000"/>
                </a:solidFill>
              </a:rPr>
              <a:t>mô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Relationships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.  </a:t>
            </a:r>
          </a:p>
          <a:p>
            <a:pPr lvl="1"/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hay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class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class.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nghịch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- </a:t>
            </a:r>
            <a:r>
              <a:rPr lang="en-US" b="1" dirty="0" smtClean="0"/>
              <a:t>inverse relationship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545080"/>
          <a:ext cx="304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MOVIE</a:t>
                      </a:r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movieName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start:</a:t>
                      </a:r>
                      <a:r>
                        <a:rPr lang="en-US" baseline="0" dirty="0" smtClean="0"/>
                        <a:t> date</a:t>
                      </a:r>
                    </a:p>
                    <a:p>
                      <a:r>
                        <a:rPr lang="en-US" baseline="0" dirty="0" smtClean="0"/>
                        <a:t>end: date</a:t>
                      </a:r>
                    </a:p>
                    <a:p>
                      <a:r>
                        <a:rPr lang="en-US" baseline="0" dirty="0" err="1" smtClean="0"/>
                        <a:t>movieName</a:t>
                      </a:r>
                      <a:r>
                        <a:rPr lang="en-US" baseline="0" dirty="0" smtClean="0"/>
                        <a:t>: string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1200" y="2392680"/>
          <a:ext cx="3048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THEATER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theaterName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theaterName</a:t>
                      </a:r>
                      <a:r>
                        <a:rPr lang="en-US" baseline="0" dirty="0" smtClean="0"/>
                        <a:t>: string</a:t>
                      </a:r>
                    </a:p>
                    <a:p>
                      <a:r>
                        <a:rPr lang="en-US" baseline="0" dirty="0" smtClean="0"/>
                        <a:t>address: string</a:t>
                      </a:r>
                    </a:p>
                    <a:p>
                      <a:r>
                        <a:rPr lang="en-US" baseline="0" dirty="0" err="1" smtClean="0"/>
                        <a:t>ticketPrice</a:t>
                      </a:r>
                      <a:r>
                        <a:rPr lang="en-US" baseline="0" dirty="0" smtClean="0"/>
                        <a:t>: integer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numshowing</a:t>
                      </a:r>
                      <a:r>
                        <a:rPr lang="en-US" baseline="0" dirty="0" smtClean="0"/>
                        <a:t>(): float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667000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735411" y="2209800"/>
            <a:ext cx="1150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showAt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2876490"/>
            <a:ext cx="1834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nowShowing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771</Words>
  <Application>Microsoft Office PowerPoint</Application>
  <PresentationFormat>On-screen Show (4:3)</PresentationFormat>
  <Paragraphs>129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Objectives</vt:lpstr>
      <vt:lpstr>ODMG Data Model</vt:lpstr>
      <vt:lpstr>Object vs Class</vt:lpstr>
      <vt:lpstr>Object Data Language – ODL</vt:lpstr>
      <vt:lpstr>Class</vt:lpstr>
      <vt:lpstr>Class</vt:lpstr>
      <vt:lpstr>Class</vt:lpstr>
      <vt:lpstr>Example</vt:lpstr>
      <vt:lpstr>Example</vt:lpstr>
      <vt:lpstr>Example</vt:lpstr>
      <vt:lpstr>Example</vt:lpstr>
      <vt:lpstr>Object Query Language - OQL</vt:lpstr>
      <vt:lpstr>Example</vt:lpstr>
      <vt:lpstr>Example</vt:lpstr>
      <vt:lpstr>Example</vt:lpstr>
      <vt:lpstr>Slide 17</vt:lpstr>
      <vt:lpstr>RDBMS versus ORDBMS</vt:lpstr>
      <vt:lpstr>OODBMS vs ORDBMS Similarities</vt:lpstr>
      <vt:lpstr>OODBMS vs ORDBMS Differences</vt:lpstr>
      <vt:lpstr>OODBMS vs ORDBMS Differences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Rua</dc:creator>
  <cp:lastModifiedBy>Rua</cp:lastModifiedBy>
  <cp:revision>71</cp:revision>
  <dcterms:created xsi:type="dcterms:W3CDTF">2011-11-29T07:36:52Z</dcterms:created>
  <dcterms:modified xsi:type="dcterms:W3CDTF">2011-12-13T08:31:03Z</dcterms:modified>
</cp:coreProperties>
</file>