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1" r:id="rId3"/>
    <p:sldId id="382" r:id="rId4"/>
    <p:sldId id="383" r:id="rId5"/>
    <p:sldId id="406" r:id="rId6"/>
    <p:sldId id="384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7" r:id="rId16"/>
    <p:sldId id="416" r:id="rId17"/>
    <p:sldId id="41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ML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E0000"/>
    <a:srgbClr val="FF3300"/>
    <a:srgbClr val="C02E00"/>
    <a:srgbClr val="008000"/>
    <a:srgbClr val="FF1919"/>
    <a:srgbClr val="10ADD2"/>
    <a:srgbClr val="FE0000"/>
    <a:srgbClr val="CC3300"/>
    <a:srgbClr val="FFBA9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8" autoAdjust="0"/>
    <p:restoredTop sz="69750" autoAdjust="0"/>
  </p:normalViewPr>
  <p:slideViewPr>
    <p:cSldViewPr>
      <p:cViewPr varScale="1">
        <p:scale>
          <a:sx n="47" d="100"/>
          <a:sy n="47" d="100"/>
        </p:scale>
        <p:origin x="-21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1"/>
    </p:cViewPr>
  </p:sorterViewPr>
  <p:notesViewPr>
    <p:cSldViewPr>
      <p:cViewPr varScale="1">
        <p:scale>
          <a:sx n="48" d="100"/>
          <a:sy n="48" d="100"/>
        </p:scale>
        <p:origin x="-1982" y="-5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Xác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định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duy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nhất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một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đối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tượng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trong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suốt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gian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sống</a:t>
          </a:r>
          <a:r>
            <a:rPr lang="en-US" sz="2000" dirty="0" smtClean="0">
              <a:solidFill>
                <a:srgbClr val="000099"/>
              </a:solidFill>
            </a:rPr>
            <a:t>.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 sz="2000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 sz="2000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Đơn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giản</a:t>
          </a:r>
          <a:r>
            <a:rPr lang="en-US" sz="2000" dirty="0" smtClean="0">
              <a:solidFill>
                <a:srgbClr val="000099"/>
              </a:solidFill>
            </a:rPr>
            <a:t>, </a:t>
          </a:r>
          <a:r>
            <a:rPr lang="en-US" sz="2000" dirty="0" err="1" smtClean="0">
              <a:solidFill>
                <a:srgbClr val="000099"/>
              </a:solidFill>
            </a:rPr>
            <a:t>không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chứa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thông</a:t>
          </a:r>
          <a:r>
            <a:rPr lang="en-US" sz="2000" dirty="0" smtClean="0">
              <a:solidFill>
                <a:srgbClr val="000099"/>
              </a:solidFill>
            </a:rPr>
            <a:t> tin </a:t>
          </a:r>
          <a:r>
            <a:rPr lang="en-US" sz="2000" dirty="0" err="1" smtClean="0">
              <a:solidFill>
                <a:srgbClr val="000099"/>
              </a:solidFill>
            </a:rPr>
            <a:t>vật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lý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của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đối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tượng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mà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nó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trỏ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đến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 sz="2000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 sz="2000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phát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sinh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tự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động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bởi</a:t>
          </a:r>
          <a:r>
            <a:rPr lang="en-US" sz="2000" dirty="0" smtClean="0">
              <a:solidFill>
                <a:srgbClr val="000099"/>
              </a:solidFill>
            </a:rPr>
            <a:t> DBMS	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 sz="2000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 sz="2000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E510340-15A0-4FF1-87B5-B6C5CFBB7011}" type="presOf" srcId="{80A5EF8D-B35D-4572-B919-E605011EB70F}" destId="{3CA54100-A732-413D-9CD8-4DA8F29F5F5C}" srcOrd="1" destOrd="0" presId="urn:microsoft.com/office/officeart/2005/8/layout/list1"/>
    <dgm:cxn modelId="{FAF98D88-0AB3-458D-8F6B-7E2CC1065DDD}" type="presOf" srcId="{80A5EF8D-B35D-4572-B919-E605011EB70F}" destId="{ED3201BC-1462-44EC-90D5-BE393DFBBD93}" srcOrd="0" destOrd="0" presId="urn:microsoft.com/office/officeart/2005/8/layout/list1"/>
    <dgm:cxn modelId="{42C0F4FA-CA1D-4BF3-B972-C59119F99AA3}" type="presOf" srcId="{04B6D7FD-F9BC-4297-9E58-D25261E5D4A6}" destId="{F68E69CA-02F8-43DB-9B25-136A815D19BF}" srcOrd="0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29D4E7E1-FA15-4BEA-A406-0FAA3923369F}" type="presOf" srcId="{314F97FB-0B3E-478F-833E-E2CD425AC681}" destId="{1FBE4D1E-9C75-4F3A-8A42-6C7392034627}" srcOrd="0" destOrd="0" presId="urn:microsoft.com/office/officeart/2005/8/layout/list1"/>
    <dgm:cxn modelId="{65B267D7-CE95-4148-8FC6-EE775AB643FB}" type="presOf" srcId="{F89F7E50-52F0-4B97-A375-D262EB5315FD}" destId="{9FC9C465-D477-4696-88E3-9DD545ABBA24}" srcOrd="0" destOrd="0" presId="urn:microsoft.com/office/officeart/2005/8/layout/list1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F8C17A45-92A3-42ED-BDC5-5478F0BE622A}" type="presOf" srcId="{314F97FB-0B3E-478F-833E-E2CD425AC681}" destId="{E92312D5-E8E8-4A21-A1AA-8C65545399FF}" srcOrd="1" destOrd="0" presId="urn:microsoft.com/office/officeart/2005/8/layout/list1"/>
    <dgm:cxn modelId="{488C0E00-EAB9-4120-AA72-06BAB745C65F}" type="presOf" srcId="{F89F7E50-52F0-4B97-A375-D262EB5315FD}" destId="{D22C6C1A-ABEC-4393-BD7A-ACE3FCBD16A5}" srcOrd="1" destOrd="0" presId="urn:microsoft.com/office/officeart/2005/8/layout/list1"/>
    <dgm:cxn modelId="{492FA0D0-DCFD-4976-BC48-EDBE7D398BE4}" type="presParOf" srcId="{F68E69CA-02F8-43DB-9B25-136A815D19BF}" destId="{9A19BB38-1479-4CEB-BDC4-2DC3F56190BD}" srcOrd="0" destOrd="0" presId="urn:microsoft.com/office/officeart/2005/8/layout/list1"/>
    <dgm:cxn modelId="{9EA21837-B581-4F65-9CF9-2E140DB0C0B0}" type="presParOf" srcId="{9A19BB38-1479-4CEB-BDC4-2DC3F56190BD}" destId="{9FC9C465-D477-4696-88E3-9DD545ABBA24}" srcOrd="0" destOrd="0" presId="urn:microsoft.com/office/officeart/2005/8/layout/list1"/>
    <dgm:cxn modelId="{E4E22AF1-AB2A-452F-8260-22B050E7D1F0}" type="presParOf" srcId="{9A19BB38-1479-4CEB-BDC4-2DC3F56190BD}" destId="{D22C6C1A-ABEC-4393-BD7A-ACE3FCBD16A5}" srcOrd="1" destOrd="0" presId="urn:microsoft.com/office/officeart/2005/8/layout/list1"/>
    <dgm:cxn modelId="{189D51EC-B0B5-41C9-9520-EB3CF65D1DE1}" type="presParOf" srcId="{F68E69CA-02F8-43DB-9B25-136A815D19BF}" destId="{FE525E46-E596-4292-9422-F17102E2DAD4}" srcOrd="1" destOrd="0" presId="urn:microsoft.com/office/officeart/2005/8/layout/list1"/>
    <dgm:cxn modelId="{1C15E2AA-DFCA-423F-A616-F7A781854FAC}" type="presParOf" srcId="{F68E69CA-02F8-43DB-9B25-136A815D19BF}" destId="{1ECDB639-F38F-4F62-9734-3839B5E913DB}" srcOrd="2" destOrd="0" presId="urn:microsoft.com/office/officeart/2005/8/layout/list1"/>
    <dgm:cxn modelId="{6EE9F3A8-1281-4E7C-A9FC-44872B5F12EE}" type="presParOf" srcId="{F68E69CA-02F8-43DB-9B25-136A815D19BF}" destId="{BA95A024-1FC7-4515-8D5A-420261F4A181}" srcOrd="3" destOrd="0" presId="urn:microsoft.com/office/officeart/2005/8/layout/list1"/>
    <dgm:cxn modelId="{6881D8CB-B050-4B0A-830E-6A32E79872E6}" type="presParOf" srcId="{F68E69CA-02F8-43DB-9B25-136A815D19BF}" destId="{5A3CC89E-094F-4E92-9F19-383E8D5DD6A4}" srcOrd="4" destOrd="0" presId="urn:microsoft.com/office/officeart/2005/8/layout/list1"/>
    <dgm:cxn modelId="{C30DA639-F385-45AB-B856-799BE8EF709C}" type="presParOf" srcId="{5A3CC89E-094F-4E92-9F19-383E8D5DD6A4}" destId="{ED3201BC-1462-44EC-90D5-BE393DFBBD93}" srcOrd="0" destOrd="0" presId="urn:microsoft.com/office/officeart/2005/8/layout/list1"/>
    <dgm:cxn modelId="{5E5B2BFA-5C7F-4319-984F-54E239D6F365}" type="presParOf" srcId="{5A3CC89E-094F-4E92-9F19-383E8D5DD6A4}" destId="{3CA54100-A732-413D-9CD8-4DA8F29F5F5C}" srcOrd="1" destOrd="0" presId="urn:microsoft.com/office/officeart/2005/8/layout/list1"/>
    <dgm:cxn modelId="{A6989421-79F4-40DC-9404-20860BCAD22D}" type="presParOf" srcId="{F68E69CA-02F8-43DB-9B25-136A815D19BF}" destId="{C1857CC0-1DA1-466A-8BF1-6CD3D7258404}" srcOrd="5" destOrd="0" presId="urn:microsoft.com/office/officeart/2005/8/layout/list1"/>
    <dgm:cxn modelId="{4B7251AC-8686-4151-889F-4BE16098C3F3}" type="presParOf" srcId="{F68E69CA-02F8-43DB-9B25-136A815D19BF}" destId="{DEC1A22D-780C-4184-B1AB-122565D5DD72}" srcOrd="6" destOrd="0" presId="urn:microsoft.com/office/officeart/2005/8/layout/list1"/>
    <dgm:cxn modelId="{BAC196D0-7777-4E18-A089-8961E4DAFB2E}" type="presParOf" srcId="{F68E69CA-02F8-43DB-9B25-136A815D19BF}" destId="{4EE0B167-6464-4B2F-8167-E7D14A74199C}" srcOrd="7" destOrd="0" presId="urn:microsoft.com/office/officeart/2005/8/layout/list1"/>
    <dgm:cxn modelId="{05C58DD6-32D6-4239-845D-2E15D2044142}" type="presParOf" srcId="{F68E69CA-02F8-43DB-9B25-136A815D19BF}" destId="{656EEE8A-4C39-40B9-8A29-E824C57A491E}" srcOrd="8" destOrd="0" presId="urn:microsoft.com/office/officeart/2005/8/layout/list1"/>
    <dgm:cxn modelId="{B4250134-F6C1-49C5-80E5-EAEF96D0D519}" type="presParOf" srcId="{656EEE8A-4C39-40B9-8A29-E824C57A491E}" destId="{1FBE4D1E-9C75-4F3A-8A42-6C7392034627}" srcOrd="0" destOrd="0" presId="urn:microsoft.com/office/officeart/2005/8/layout/list1"/>
    <dgm:cxn modelId="{5614890A-80BF-4D9B-81AB-E4AFECAB5A4A}" type="presParOf" srcId="{656EEE8A-4C39-40B9-8A29-E824C57A491E}" destId="{E92312D5-E8E8-4A21-A1AA-8C65545399FF}" srcOrd="1" destOrd="0" presId="urn:microsoft.com/office/officeart/2005/8/layout/list1"/>
    <dgm:cxn modelId="{39836866-2086-4F6C-8D4F-F2CCEDC1F086}" type="presParOf" srcId="{F68E69CA-02F8-43DB-9B25-136A815D19BF}" destId="{DC16AFEC-C973-45F4-B5E3-D7C02A1BA727}" srcOrd="9" destOrd="0" presId="urn:microsoft.com/office/officeart/2005/8/layout/list1"/>
    <dgm:cxn modelId="{C8A88B23-27BF-4501-AC6A-3A4E747F1845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Tài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nguyên</a:t>
          </a:r>
          <a:r>
            <a:rPr lang="en-US" sz="2000" dirty="0" smtClean="0">
              <a:solidFill>
                <a:srgbClr val="000099"/>
              </a:solidFill>
            </a:rPr>
            <a:t> web </a:t>
          </a:r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trỏ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bởi</a:t>
          </a:r>
          <a:r>
            <a:rPr lang="en-US" sz="2000" dirty="0" smtClean="0">
              <a:solidFill>
                <a:srgbClr val="000099"/>
              </a:solidFill>
            </a:rPr>
            <a:t> 1 URL </a:t>
          </a:r>
          <a:r>
            <a:rPr lang="en-US" sz="2000" dirty="0" err="1" smtClean="0">
              <a:solidFill>
                <a:srgbClr val="000099"/>
              </a:solidFill>
            </a:rPr>
            <a:t>có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thể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được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thay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đổi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theo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thời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gian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 sz="2000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 sz="2000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Chứa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cả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địa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chỉ</a:t>
          </a:r>
          <a:r>
            <a:rPr lang="en-US" sz="2000" dirty="0" smtClean="0">
              <a:solidFill>
                <a:srgbClr val="000099"/>
              </a:solidFill>
            </a:rPr>
            <a:t> network </a:t>
          </a:r>
          <a:r>
            <a:rPr lang="en-US" sz="2000" dirty="0" err="1" smtClean="0">
              <a:solidFill>
                <a:srgbClr val="000099"/>
              </a:solidFill>
            </a:rPr>
            <a:t>và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tên</a:t>
          </a:r>
          <a:r>
            <a:rPr lang="en-US" sz="2000" dirty="0" smtClean="0">
              <a:solidFill>
                <a:srgbClr val="000099"/>
              </a:solidFill>
            </a:rPr>
            <a:t> file system.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 sz="2000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 sz="2000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000099"/>
              </a:solidFill>
            </a:rPr>
            <a:t>Người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dùng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tạo</a:t>
          </a:r>
          <a:r>
            <a:rPr lang="en-US" sz="2000" dirty="0" smtClean="0">
              <a:solidFill>
                <a:srgbClr val="000099"/>
              </a:solidFill>
            </a:rPr>
            <a:t> </a:t>
          </a:r>
          <a:r>
            <a:rPr lang="en-US" sz="2000" dirty="0" err="1" smtClean="0">
              <a:solidFill>
                <a:srgbClr val="000099"/>
              </a:solidFill>
            </a:rPr>
            <a:t>ra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 sz="2000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 sz="2000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 custLinFactNeighborY="4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17C3E2B-E821-4FC9-A238-6F59ECAE1E56}" type="presOf" srcId="{80A5EF8D-B35D-4572-B919-E605011EB70F}" destId="{ED3201BC-1462-44EC-90D5-BE393DFBBD93}" srcOrd="0" destOrd="0" presId="urn:microsoft.com/office/officeart/2005/8/layout/list1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749FF37-3F99-4981-9D55-595938961B7B}" type="presOf" srcId="{314F97FB-0B3E-478F-833E-E2CD425AC681}" destId="{1FBE4D1E-9C75-4F3A-8A42-6C7392034627}" srcOrd="0" destOrd="0" presId="urn:microsoft.com/office/officeart/2005/8/layout/list1"/>
    <dgm:cxn modelId="{A3611425-46C8-4383-ACAC-218C1EC1FF49}" type="presOf" srcId="{F89F7E50-52F0-4B97-A375-D262EB5315FD}" destId="{9FC9C465-D477-4696-88E3-9DD545ABBA24}" srcOrd="0" destOrd="0" presId="urn:microsoft.com/office/officeart/2005/8/layout/list1"/>
    <dgm:cxn modelId="{2EA82BA7-F501-48B4-9E66-723F8BD93DF6}" type="presOf" srcId="{04B6D7FD-F9BC-4297-9E58-D25261E5D4A6}" destId="{F68E69CA-02F8-43DB-9B25-136A815D19BF}" srcOrd="0" destOrd="0" presId="urn:microsoft.com/office/officeart/2005/8/layout/list1"/>
    <dgm:cxn modelId="{EA01A8F5-95E1-477B-A14F-CD9BFB7C7AB8}" type="presOf" srcId="{314F97FB-0B3E-478F-833E-E2CD425AC681}" destId="{E92312D5-E8E8-4A21-A1AA-8C65545399FF}" srcOrd="1" destOrd="0" presId="urn:microsoft.com/office/officeart/2005/8/layout/list1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E898F6E6-991E-46D8-97D3-6DAC945C79F3}" type="presOf" srcId="{F89F7E50-52F0-4B97-A375-D262EB5315FD}" destId="{D22C6C1A-ABEC-4393-BD7A-ACE3FCBD16A5}" srcOrd="1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E31BD998-4F50-4283-8AC6-6F631DBBE6C6}" type="presOf" srcId="{80A5EF8D-B35D-4572-B919-E605011EB70F}" destId="{3CA54100-A732-413D-9CD8-4DA8F29F5F5C}" srcOrd="1" destOrd="0" presId="urn:microsoft.com/office/officeart/2005/8/layout/list1"/>
    <dgm:cxn modelId="{581F7DF1-25AE-49EA-8CE8-FF6AFAD7FFCE}" type="presParOf" srcId="{F68E69CA-02F8-43DB-9B25-136A815D19BF}" destId="{9A19BB38-1479-4CEB-BDC4-2DC3F56190BD}" srcOrd="0" destOrd="0" presId="urn:microsoft.com/office/officeart/2005/8/layout/list1"/>
    <dgm:cxn modelId="{B70DC336-55D4-4937-B485-61E26EAA1378}" type="presParOf" srcId="{9A19BB38-1479-4CEB-BDC4-2DC3F56190BD}" destId="{9FC9C465-D477-4696-88E3-9DD545ABBA24}" srcOrd="0" destOrd="0" presId="urn:microsoft.com/office/officeart/2005/8/layout/list1"/>
    <dgm:cxn modelId="{C754F3FB-3FA6-481B-AF9D-A459CE7AD823}" type="presParOf" srcId="{9A19BB38-1479-4CEB-BDC4-2DC3F56190BD}" destId="{D22C6C1A-ABEC-4393-BD7A-ACE3FCBD16A5}" srcOrd="1" destOrd="0" presId="urn:microsoft.com/office/officeart/2005/8/layout/list1"/>
    <dgm:cxn modelId="{01DB76A5-BD52-46AA-9E64-53D45590B652}" type="presParOf" srcId="{F68E69CA-02F8-43DB-9B25-136A815D19BF}" destId="{FE525E46-E596-4292-9422-F17102E2DAD4}" srcOrd="1" destOrd="0" presId="urn:microsoft.com/office/officeart/2005/8/layout/list1"/>
    <dgm:cxn modelId="{794F25E2-E5E3-4292-9387-F3939F9EB772}" type="presParOf" srcId="{F68E69CA-02F8-43DB-9B25-136A815D19BF}" destId="{1ECDB639-F38F-4F62-9734-3839B5E913DB}" srcOrd="2" destOrd="0" presId="urn:microsoft.com/office/officeart/2005/8/layout/list1"/>
    <dgm:cxn modelId="{86E51525-CFEB-421E-B48C-7F26A8BACA47}" type="presParOf" srcId="{F68E69CA-02F8-43DB-9B25-136A815D19BF}" destId="{BA95A024-1FC7-4515-8D5A-420261F4A181}" srcOrd="3" destOrd="0" presId="urn:microsoft.com/office/officeart/2005/8/layout/list1"/>
    <dgm:cxn modelId="{6A8A0A27-A60B-4217-A3E6-98858C959C77}" type="presParOf" srcId="{F68E69CA-02F8-43DB-9B25-136A815D19BF}" destId="{5A3CC89E-094F-4E92-9F19-383E8D5DD6A4}" srcOrd="4" destOrd="0" presId="urn:microsoft.com/office/officeart/2005/8/layout/list1"/>
    <dgm:cxn modelId="{EF816B48-E58A-4587-AC1A-CD11EF0D255D}" type="presParOf" srcId="{5A3CC89E-094F-4E92-9F19-383E8D5DD6A4}" destId="{ED3201BC-1462-44EC-90D5-BE393DFBBD93}" srcOrd="0" destOrd="0" presId="urn:microsoft.com/office/officeart/2005/8/layout/list1"/>
    <dgm:cxn modelId="{8F28D73B-BD6E-482A-83DA-5E68E6E85EEA}" type="presParOf" srcId="{5A3CC89E-094F-4E92-9F19-383E8D5DD6A4}" destId="{3CA54100-A732-413D-9CD8-4DA8F29F5F5C}" srcOrd="1" destOrd="0" presId="urn:microsoft.com/office/officeart/2005/8/layout/list1"/>
    <dgm:cxn modelId="{BA39F31A-8FA1-4146-8E9D-09DA5EAC3C82}" type="presParOf" srcId="{F68E69CA-02F8-43DB-9B25-136A815D19BF}" destId="{C1857CC0-1DA1-466A-8BF1-6CD3D7258404}" srcOrd="5" destOrd="0" presId="urn:microsoft.com/office/officeart/2005/8/layout/list1"/>
    <dgm:cxn modelId="{F3E9B1CA-00F2-4AD1-83F3-CEC95A33CF99}" type="presParOf" srcId="{F68E69CA-02F8-43DB-9B25-136A815D19BF}" destId="{DEC1A22D-780C-4184-B1AB-122565D5DD72}" srcOrd="6" destOrd="0" presId="urn:microsoft.com/office/officeart/2005/8/layout/list1"/>
    <dgm:cxn modelId="{FC21BECD-06CB-4C67-A22E-62246FDCF457}" type="presParOf" srcId="{F68E69CA-02F8-43DB-9B25-136A815D19BF}" destId="{4EE0B167-6464-4B2F-8167-E7D14A74199C}" srcOrd="7" destOrd="0" presId="urn:microsoft.com/office/officeart/2005/8/layout/list1"/>
    <dgm:cxn modelId="{83B44CF7-6CC9-4A8C-B195-8B6F0A3CFD9F}" type="presParOf" srcId="{F68E69CA-02F8-43DB-9B25-136A815D19BF}" destId="{656EEE8A-4C39-40B9-8A29-E824C57A491E}" srcOrd="8" destOrd="0" presId="urn:microsoft.com/office/officeart/2005/8/layout/list1"/>
    <dgm:cxn modelId="{9C213C14-9756-442A-990B-D8AE6B42D711}" type="presParOf" srcId="{656EEE8A-4C39-40B9-8A29-E824C57A491E}" destId="{1FBE4D1E-9C75-4F3A-8A42-6C7392034627}" srcOrd="0" destOrd="0" presId="urn:microsoft.com/office/officeart/2005/8/layout/list1"/>
    <dgm:cxn modelId="{58C744AF-1E51-4DA0-A494-861E759C47A0}" type="presParOf" srcId="{656EEE8A-4C39-40B9-8A29-E824C57A491E}" destId="{E92312D5-E8E8-4A21-A1AA-8C65545399FF}" srcOrd="1" destOrd="0" presId="urn:microsoft.com/office/officeart/2005/8/layout/list1"/>
    <dgm:cxn modelId="{9ABCB769-B65D-4F63-B1AE-1E25AF8E926C}" type="presParOf" srcId="{F68E69CA-02F8-43DB-9B25-136A815D19BF}" destId="{DC16AFEC-C973-45F4-B5E3-D7C02A1BA727}" srcOrd="9" destOrd="0" presId="urn:microsoft.com/office/officeart/2005/8/layout/list1"/>
    <dgm:cxn modelId="{5C4BF482-D004-4593-8A0B-5EF4F333AF2F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809C52-A93B-4325-9068-19BD5320EC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87736-7CB0-48EE-9CC9-3EE3BFE2A5D0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nguyên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tố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cùng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giá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trị</a:t>
          </a:r>
          <a:r>
            <a:rPr lang="en-US" sz="2200" dirty="0" smtClean="0">
              <a:solidFill>
                <a:srgbClr val="000099"/>
              </a:solidFill>
            </a:rPr>
            <a:t>, </a:t>
          </a:r>
          <a:r>
            <a:rPr lang="en-US" sz="2200" dirty="0" err="1" smtClean="0">
              <a:solidFill>
                <a:srgbClr val="000099"/>
              </a:solidFill>
            </a:rPr>
            <a:t>hoặc</a:t>
          </a:r>
          <a:endParaRPr lang="en-US" sz="2200" dirty="0">
            <a:solidFill>
              <a:srgbClr val="000099"/>
            </a:solidFill>
          </a:endParaRPr>
        </a:p>
      </dgm:t>
    </dgm:pt>
    <dgm:pt modelId="{221AB4BB-BEDC-48A4-9906-B147D0A099F0}" type="par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38D07F35-8E24-4B5D-9E9E-4380B3EA28DE}" type="sib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C6D582C-A62D-4C0E-880A-A019D5B97CFE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tham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chiếu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được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tham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chiếu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phải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thoả</a:t>
          </a:r>
          <a:r>
            <a:rPr lang="en-US" sz="2200" dirty="0" smtClean="0">
              <a:solidFill>
                <a:srgbClr val="000099"/>
              </a:solidFill>
            </a:rPr>
            <a:t> deep equal </a:t>
          </a:r>
          <a:r>
            <a:rPr lang="en-US" sz="2200" dirty="0" err="1" smtClean="0">
              <a:solidFill>
                <a:srgbClr val="000099"/>
              </a:solidFill>
            </a:rPr>
            <a:t>hoặc</a:t>
          </a:r>
          <a:endParaRPr lang="en-US" sz="2200" dirty="0">
            <a:solidFill>
              <a:srgbClr val="000099"/>
            </a:solidFill>
          </a:endParaRPr>
        </a:p>
      </dgm:t>
    </dgm:pt>
    <dgm:pt modelId="{49765640-CD29-43F5-95BD-2D7E4FD55634}" type="par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9B1D4CE0-B00B-4611-99A0-FD1F75F2A903}" type="sib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2887C6BB-87EE-497F-93BA-63ECB911ACC7}">
      <dgm:prSet phldrT="[Text]" custT="1"/>
      <dgm:spPr/>
      <dgm:t>
        <a:bodyPr/>
        <a:lstStyle/>
        <a:p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là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kiểu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cấu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trúc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và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thành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phần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thuộc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tính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của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các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đối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tượng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đó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phải</a:t>
          </a:r>
          <a:r>
            <a:rPr lang="en-US" sz="2200" dirty="0" smtClean="0">
              <a:solidFill>
                <a:srgbClr val="000099"/>
              </a:solidFill>
            </a:rPr>
            <a:t> </a:t>
          </a:r>
          <a:r>
            <a:rPr lang="en-US" sz="2200" dirty="0" err="1" smtClean="0">
              <a:solidFill>
                <a:srgbClr val="000099"/>
              </a:solidFill>
            </a:rPr>
            <a:t>thoả</a:t>
          </a:r>
          <a:r>
            <a:rPr lang="en-US" sz="2200" dirty="0" smtClean="0">
              <a:solidFill>
                <a:srgbClr val="000099"/>
              </a:solidFill>
            </a:rPr>
            <a:t> deep equal </a:t>
          </a:r>
          <a:endParaRPr lang="en-US" sz="2200" dirty="0">
            <a:solidFill>
              <a:srgbClr val="000099"/>
            </a:solidFill>
          </a:endParaRPr>
        </a:p>
      </dgm:t>
    </dgm:pt>
    <dgm:pt modelId="{76FE88DA-5CE3-42A9-9D51-D981F211C73D}" type="par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52FF57E-ADBB-417E-8ABF-48BB22AF5271}" type="sib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830C89E8-86E1-4A9D-9373-C6DBEE160317}" type="pres">
      <dgm:prSet presAssocID="{7B809C52-A93B-4325-9068-19BD5320E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EFCC6-EE43-446E-B342-475A7B579CB2}" type="pres">
      <dgm:prSet presAssocID="{0DF87736-7CB0-48EE-9CC9-3EE3BFE2A5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F4C3-7333-4BFB-85A4-C7AC1ED6B8AF}" type="pres">
      <dgm:prSet presAssocID="{38D07F35-8E24-4B5D-9E9E-4380B3EA28DE}" presName="spacer" presStyleCnt="0"/>
      <dgm:spPr/>
    </dgm:pt>
    <dgm:pt modelId="{190354AD-B053-457B-A4AA-29EA6AC1DAE9}" type="pres">
      <dgm:prSet presAssocID="{CC6D582C-A62D-4C0E-880A-A019D5B97C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674DF-5830-44F3-899E-F3A5C71F7DC4}" type="pres">
      <dgm:prSet presAssocID="{9B1D4CE0-B00B-4611-99A0-FD1F75F2A903}" presName="spacer" presStyleCnt="0"/>
      <dgm:spPr/>
    </dgm:pt>
    <dgm:pt modelId="{F265203F-626D-4F35-8C44-9FA6B6691113}" type="pres">
      <dgm:prSet presAssocID="{2887C6BB-87EE-497F-93BA-63ECB911ACC7}" presName="parentText" presStyleLbl="node1" presStyleIdx="2" presStyleCnt="3" custLinFactNeighborY="231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9A67C5-290D-4E81-BC3E-74480483F4D0}" type="presOf" srcId="{CC6D582C-A62D-4C0E-880A-A019D5B97CFE}" destId="{190354AD-B053-457B-A4AA-29EA6AC1DAE9}" srcOrd="0" destOrd="0" presId="urn:microsoft.com/office/officeart/2005/8/layout/vList2"/>
    <dgm:cxn modelId="{F5DB57B1-14A8-4B77-979A-CE5F3B7ABC8C}" srcId="{7B809C52-A93B-4325-9068-19BD5320ECEE}" destId="{0DF87736-7CB0-48EE-9CC9-3EE3BFE2A5D0}" srcOrd="0" destOrd="0" parTransId="{221AB4BB-BEDC-48A4-9906-B147D0A099F0}" sibTransId="{38D07F35-8E24-4B5D-9E9E-4380B3EA28DE}"/>
    <dgm:cxn modelId="{AAD19A8A-D80D-4FB1-B0FC-03D45FEA954B}" srcId="{7B809C52-A93B-4325-9068-19BD5320ECEE}" destId="{CC6D582C-A62D-4C0E-880A-A019D5B97CFE}" srcOrd="1" destOrd="0" parTransId="{49765640-CD29-43F5-95BD-2D7E4FD55634}" sibTransId="{9B1D4CE0-B00B-4611-99A0-FD1F75F2A903}"/>
    <dgm:cxn modelId="{5D05AD5B-A279-4E93-A6AC-64FFA19A717B}" type="presOf" srcId="{7B809C52-A93B-4325-9068-19BD5320ECEE}" destId="{830C89E8-86E1-4A9D-9373-C6DBEE160317}" srcOrd="0" destOrd="0" presId="urn:microsoft.com/office/officeart/2005/8/layout/vList2"/>
    <dgm:cxn modelId="{B0A56D7C-CF28-41CA-AB5F-9E4A1D79CB2E}" type="presOf" srcId="{2887C6BB-87EE-497F-93BA-63ECB911ACC7}" destId="{F265203F-626D-4F35-8C44-9FA6B6691113}" srcOrd="0" destOrd="0" presId="urn:microsoft.com/office/officeart/2005/8/layout/vList2"/>
    <dgm:cxn modelId="{54166665-6FD5-4029-A7B7-603A5E7230D3}" type="presOf" srcId="{0DF87736-7CB0-48EE-9CC9-3EE3BFE2A5D0}" destId="{CA3EFCC6-EE43-446E-B342-475A7B579CB2}" srcOrd="0" destOrd="0" presId="urn:microsoft.com/office/officeart/2005/8/layout/vList2"/>
    <dgm:cxn modelId="{DAE8264C-FB7A-4DCF-9A85-B5BBAA1C4951}" srcId="{7B809C52-A93B-4325-9068-19BD5320ECEE}" destId="{2887C6BB-87EE-497F-93BA-63ECB911ACC7}" srcOrd="2" destOrd="0" parTransId="{76FE88DA-5CE3-42A9-9D51-D981F211C73D}" sibTransId="{C52FF57E-ADBB-417E-8ABF-48BB22AF5271}"/>
    <dgm:cxn modelId="{1C3DACED-646B-4290-A06F-B7FEE4954F98}" type="presParOf" srcId="{830C89E8-86E1-4A9D-9373-C6DBEE160317}" destId="{CA3EFCC6-EE43-446E-B342-475A7B579CB2}" srcOrd="0" destOrd="0" presId="urn:microsoft.com/office/officeart/2005/8/layout/vList2"/>
    <dgm:cxn modelId="{55DD1560-CDAC-4C1B-B3E5-86F344056E43}" type="presParOf" srcId="{830C89E8-86E1-4A9D-9373-C6DBEE160317}" destId="{17A4F4C3-7333-4BFB-85A4-C7AC1ED6B8AF}" srcOrd="1" destOrd="0" presId="urn:microsoft.com/office/officeart/2005/8/layout/vList2"/>
    <dgm:cxn modelId="{E8CA93C5-5339-4BF2-9D1F-B6347436756B}" type="presParOf" srcId="{830C89E8-86E1-4A9D-9373-C6DBEE160317}" destId="{190354AD-B053-457B-A4AA-29EA6AC1DAE9}" srcOrd="2" destOrd="0" presId="urn:microsoft.com/office/officeart/2005/8/layout/vList2"/>
    <dgm:cxn modelId="{DD8E0111-84D8-49B0-A1F4-501B0006E93F}" type="presParOf" srcId="{830C89E8-86E1-4A9D-9373-C6DBEE160317}" destId="{7D5674DF-5830-44F3-899E-F3A5C71F7DC4}" srcOrd="3" destOrd="0" presId="urn:microsoft.com/office/officeart/2005/8/layout/vList2"/>
    <dgm:cxn modelId="{B5EB92A9-A213-44D9-A000-F6D222890909}" type="presParOf" srcId="{830C89E8-86E1-4A9D-9373-C6DBEE160317}" destId="{F265203F-626D-4F35-8C44-9FA6B66911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137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Xác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định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duy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nhất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một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đối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tượng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trong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suốt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gian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sống</a:t>
          </a:r>
          <a:r>
            <a:rPr lang="en-US" sz="2000" kern="1200" dirty="0" smtClean="0">
              <a:solidFill>
                <a:srgbClr val="000099"/>
              </a:solidFill>
            </a:rPr>
            <a:t>.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37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Đơn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giản</a:t>
          </a:r>
          <a:r>
            <a:rPr lang="en-US" sz="2000" kern="1200" dirty="0" smtClean="0">
              <a:solidFill>
                <a:srgbClr val="000099"/>
              </a:solidFill>
            </a:rPr>
            <a:t>, </a:t>
          </a:r>
          <a:r>
            <a:rPr lang="en-US" sz="2000" kern="1200" dirty="0" err="1" smtClean="0">
              <a:solidFill>
                <a:srgbClr val="000099"/>
              </a:solidFill>
            </a:rPr>
            <a:t>không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chứa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thông</a:t>
          </a:r>
          <a:r>
            <a:rPr lang="en-US" sz="2000" kern="1200" dirty="0" smtClean="0">
              <a:solidFill>
                <a:srgbClr val="000099"/>
              </a:solidFill>
            </a:rPr>
            <a:t> tin </a:t>
          </a:r>
          <a:r>
            <a:rPr lang="en-US" sz="2000" kern="1200" dirty="0" err="1" smtClean="0">
              <a:solidFill>
                <a:srgbClr val="000099"/>
              </a:solidFill>
            </a:rPr>
            <a:t>vật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lý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của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đối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tượng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mà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nó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trỏ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đến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phát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sinh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tự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động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bởi</a:t>
          </a:r>
          <a:r>
            <a:rPr lang="en-US" sz="2000" kern="1200" dirty="0" smtClean="0">
              <a:solidFill>
                <a:srgbClr val="000099"/>
              </a:solidFill>
            </a:rPr>
            <a:t> DBMS	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550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Tài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nguyên</a:t>
          </a:r>
          <a:r>
            <a:rPr lang="en-US" sz="2000" kern="1200" dirty="0" smtClean="0">
              <a:solidFill>
                <a:srgbClr val="000099"/>
              </a:solidFill>
            </a:rPr>
            <a:t> web </a:t>
          </a: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trỏ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bởi</a:t>
          </a:r>
          <a:r>
            <a:rPr lang="en-US" sz="2000" kern="1200" dirty="0" smtClean="0">
              <a:solidFill>
                <a:srgbClr val="000099"/>
              </a:solidFill>
            </a:rPr>
            <a:t> 1 URL </a:t>
          </a:r>
          <a:r>
            <a:rPr lang="en-US" sz="2000" kern="1200" dirty="0" err="1" smtClean="0">
              <a:solidFill>
                <a:srgbClr val="000099"/>
              </a:solidFill>
            </a:rPr>
            <a:t>có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thể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được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thay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đổi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theo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thời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gian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550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Chứa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cả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địa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chỉ</a:t>
          </a:r>
          <a:r>
            <a:rPr lang="en-US" sz="2000" kern="1200" dirty="0" smtClean="0">
              <a:solidFill>
                <a:srgbClr val="000099"/>
              </a:solidFill>
            </a:rPr>
            <a:t> network </a:t>
          </a:r>
          <a:r>
            <a:rPr lang="en-US" sz="2000" kern="1200" dirty="0" err="1" smtClean="0">
              <a:solidFill>
                <a:srgbClr val="000099"/>
              </a:solidFill>
            </a:rPr>
            <a:t>và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tên</a:t>
          </a:r>
          <a:r>
            <a:rPr lang="en-US" sz="2000" kern="1200" dirty="0" smtClean="0">
              <a:solidFill>
                <a:srgbClr val="000099"/>
              </a:solidFill>
            </a:rPr>
            <a:t> file system.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99"/>
              </a:solidFill>
            </a:rPr>
            <a:t>Người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dùng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tạo</a:t>
          </a:r>
          <a:r>
            <a:rPr lang="en-US" sz="2000" kern="1200" dirty="0" smtClean="0">
              <a:solidFill>
                <a:srgbClr val="000099"/>
              </a:solidFill>
            </a:rPr>
            <a:t> </a:t>
          </a:r>
          <a:r>
            <a:rPr lang="en-US" sz="2000" kern="1200" dirty="0" err="1" smtClean="0">
              <a:solidFill>
                <a:srgbClr val="000099"/>
              </a:solidFill>
            </a:rPr>
            <a:t>ra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3EFCC6-EE43-446E-B342-475A7B579CB2}">
      <dsp:nvSpPr>
        <dsp:cNvPr id="0" name=""/>
        <dsp:cNvSpPr/>
      </dsp:nvSpPr>
      <dsp:spPr>
        <a:xfrm>
          <a:off x="0" y="19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nguyên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tố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cùng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giá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trị</a:t>
          </a:r>
          <a:r>
            <a:rPr lang="en-US" sz="2200" kern="1200" dirty="0" smtClean="0">
              <a:solidFill>
                <a:srgbClr val="000099"/>
              </a:solidFill>
            </a:rPr>
            <a:t>, </a:t>
          </a:r>
          <a:r>
            <a:rPr lang="en-US" sz="2200" kern="1200" dirty="0" err="1" smtClean="0">
              <a:solidFill>
                <a:srgbClr val="000099"/>
              </a:solidFill>
            </a:rPr>
            <a:t>hoặc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9599"/>
        <a:ext cx="6096000" cy="1216800"/>
      </dsp:txXfrm>
    </dsp:sp>
    <dsp:sp modelId="{190354AD-B053-457B-A4AA-29EA6AC1DAE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tham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chiếu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được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tham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chiếu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phải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thoả</a:t>
          </a:r>
          <a:r>
            <a:rPr lang="en-US" sz="2200" kern="1200" dirty="0" smtClean="0">
              <a:solidFill>
                <a:srgbClr val="000099"/>
              </a:solidFill>
            </a:rPr>
            <a:t> deep equal </a:t>
          </a:r>
          <a:r>
            <a:rPr lang="en-US" sz="2200" kern="1200" dirty="0" err="1" smtClean="0">
              <a:solidFill>
                <a:srgbClr val="000099"/>
              </a:solidFill>
            </a:rPr>
            <a:t>hoặc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423600"/>
        <a:ext cx="6096000" cy="1216800"/>
      </dsp:txXfrm>
    </dsp:sp>
    <dsp:sp modelId="{F265203F-626D-4F35-8C44-9FA6B6691113}">
      <dsp:nvSpPr>
        <dsp:cNvPr id="0" name=""/>
        <dsp:cNvSpPr/>
      </dsp:nvSpPr>
      <dsp:spPr>
        <a:xfrm>
          <a:off x="0" y="28471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là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kiểu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cấu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trúc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và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thành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phần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thuộc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tính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của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các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đối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tượng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đó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phải</a:t>
          </a:r>
          <a:r>
            <a:rPr lang="en-US" sz="2200" kern="1200" dirty="0" smtClean="0">
              <a:solidFill>
                <a:srgbClr val="000099"/>
              </a:solidFill>
            </a:rPr>
            <a:t> </a:t>
          </a:r>
          <a:r>
            <a:rPr lang="en-US" sz="2200" kern="1200" dirty="0" err="1" smtClean="0">
              <a:solidFill>
                <a:srgbClr val="000099"/>
              </a:solidFill>
            </a:rPr>
            <a:t>thoả</a:t>
          </a:r>
          <a:r>
            <a:rPr lang="en-US" sz="2200" kern="1200" dirty="0" smtClean="0">
              <a:solidFill>
                <a:srgbClr val="000099"/>
              </a:solidFill>
            </a:rPr>
            <a:t> deep equal 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2847199"/>
        <a:ext cx="6096000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757F6-C249-406D-9C0B-A7ED7AF42791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7B6CA-9234-42D4-8E5D-C216D2123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52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21CE07C-34FD-40CE-AA3E-4E2DBCD9F3DA}" type="datetimeFigureOut">
              <a:rPr lang="en-US"/>
              <a:pPr>
                <a:defRPr/>
              </a:pPr>
              <a:t>12/15/2011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AA75F57-B746-48C9-9E2B-32C5F9730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654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76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hiều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extend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New data.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qua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28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Dereferencing reference type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502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hqt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endParaRPr lang="en-US" baseline="0" dirty="0" smtClean="0"/>
          </a:p>
          <a:p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l1y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rgbClr val="000099"/>
                </a:solidFill>
              </a:rPr>
              <a:t>Gần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giống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như</a:t>
            </a:r>
            <a:r>
              <a:rPr lang="en-US" sz="1200" dirty="0" smtClean="0">
                <a:solidFill>
                  <a:srgbClr val="000099"/>
                </a:solidFill>
              </a:rPr>
              <a:t> con </a:t>
            </a:r>
            <a:r>
              <a:rPr lang="en-US" sz="1200" dirty="0" err="1" smtClean="0">
                <a:solidFill>
                  <a:srgbClr val="000099"/>
                </a:solidFill>
              </a:rPr>
              <a:t>trỏ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ngôn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ngữ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lập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trình</a:t>
            </a:r>
            <a:r>
              <a:rPr lang="en-US" sz="1200" dirty="0" smtClean="0">
                <a:solidFill>
                  <a:srgbClr val="000099"/>
                </a:solidFill>
              </a:rPr>
              <a:t> HDT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rgbClr val="000099"/>
                </a:solidFill>
              </a:rPr>
              <a:t>Trong</a:t>
            </a:r>
            <a:r>
              <a:rPr lang="en-US" sz="1200" dirty="0" smtClean="0">
                <a:solidFill>
                  <a:srgbClr val="000099"/>
                </a:solidFill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</a:rPr>
              <a:t>chuẩn</a:t>
            </a:r>
            <a:r>
              <a:rPr lang="en-US" sz="1200" baseline="0" dirty="0" smtClean="0">
                <a:solidFill>
                  <a:srgbClr val="000099"/>
                </a:solidFill>
              </a:rPr>
              <a:t> sql1999: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mỗi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bộ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trong</a:t>
            </a:r>
            <a:r>
              <a:rPr lang="en-US" sz="1200" baseline="0" dirty="0" smtClean="0">
                <a:solidFill>
                  <a:srgbClr val="000099"/>
                </a:solidFill>
              </a:rPr>
              <a:t> 1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bảng</a:t>
            </a:r>
            <a:r>
              <a:rPr lang="en-US" sz="1200" baseline="0" dirty="0" smtClean="0">
                <a:solidFill>
                  <a:srgbClr val="000099"/>
                </a:solidFill>
              </a:rPr>
              <a:t> dc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gắn</a:t>
            </a:r>
            <a:r>
              <a:rPr lang="en-US" sz="1200" baseline="0" dirty="0" smtClean="0">
                <a:solidFill>
                  <a:srgbClr val="000099"/>
                </a:solidFill>
              </a:rPr>
              <a:t> 1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giá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trị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oid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bằng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cách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định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nghĩa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bảng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đó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dưới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dạng</a:t>
            </a:r>
            <a:r>
              <a:rPr lang="en-US" sz="1200" baseline="0" dirty="0" smtClean="0">
                <a:solidFill>
                  <a:srgbClr val="000099"/>
                </a:solidFill>
              </a:rPr>
              <a:t> 1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kiểu</a:t>
            </a:r>
            <a:r>
              <a:rPr lang="en-US" sz="1200" baseline="0" dirty="0" smtClean="0">
                <a:solidFill>
                  <a:srgbClr val="000099"/>
                </a:solidFill>
              </a:rPr>
              <a:t> </a:t>
            </a:r>
            <a:r>
              <a:rPr lang="en-US" sz="1200" baseline="0" dirty="0" err="1" smtClean="0">
                <a:solidFill>
                  <a:srgbClr val="000099"/>
                </a:solidFill>
              </a:rPr>
              <a:t>structuct</a:t>
            </a:r>
            <a:endParaRPr lang="en-US" sz="1200" dirty="0" smtClean="0">
              <a:solidFill>
                <a:srgbClr val="00009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931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dirty="0" smtClean="0"/>
              <a:t>Ref:  </a:t>
            </a:r>
            <a:r>
              <a:rPr lang="en-US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ref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1999: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vidu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sach</a:t>
            </a:r>
            <a:r>
              <a:rPr lang="en-US" baseline="0" dirty="0" smtClean="0"/>
              <a:t> 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khộng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Gặp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khó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khăn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xoá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truy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đ1ôi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dẫn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lỗi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87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Dinky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dinky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</a:t>
            </a:r>
            <a:r>
              <a:rPr lang="en-US" baseline="0" dirty="0" smtClean="0"/>
              <a:t> nay.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menu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rapphim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rapdich</a:t>
            </a:r>
            <a:r>
              <a:rPr lang="en-US" baseline="0" dirty="0" smtClean="0"/>
              <a:t> vu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phimdv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rapphim</a:t>
            </a:r>
            <a:endParaRPr lang="en-US" baseline="0" dirty="0" smtClean="0"/>
          </a:p>
          <a:p>
            <a:r>
              <a:rPr lang="en-US" baseline="0" dirty="0" smtClean="0"/>
              <a:t>1 </a:t>
            </a:r>
            <a:r>
              <a:rPr lang="en-US" baseline="0" dirty="0" err="1" smtClean="0"/>
              <a:t>đôi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suptype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đ1ôi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Lện</a:t>
            </a:r>
            <a:r>
              <a:rPr lang="en-US" baseline="0" dirty="0" err="1" smtClean="0"/>
              <a:t>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danhsachbang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ds_rapphimdichvu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titled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762000" y="5410200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Myriad Pro" pitchFamily="34" charset="0"/>
              </a:rPr>
              <a:t>You know my</a:t>
            </a:r>
            <a:r>
              <a:rPr lang="en-US" sz="2800" b="1" baseline="0" dirty="0" smtClean="0">
                <a:solidFill>
                  <a:schemeClr val="bg1"/>
                </a:solidFill>
                <a:latin typeface="Myriad Pro" pitchFamily="34" charset="0"/>
              </a:rPr>
              <a:t> method, Watson. Apply them.</a:t>
            </a:r>
            <a:endParaRPr lang="en-US" sz="2800" b="1" dirty="0" smtClean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4" name="Picture 4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82005" y="109538"/>
            <a:ext cx="129182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318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6DE805-3A5A-48B6-89AC-D0158B594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5370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NỘI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DUNG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38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Untitled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8"/>
          <p:cNvSpPr>
            <a:spLocks noChangeArrowheads="1"/>
          </p:cNvSpPr>
          <p:nvPr/>
        </p:nvSpPr>
        <p:spPr bwMode="blackWhite">
          <a:xfrm>
            <a:off x="1524000" y="152400"/>
            <a:ext cx="70866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7" name="Picture 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72057" y="0"/>
            <a:ext cx="85923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3657600" y="116775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HOW ODB WORK?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77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487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 bwMode="auto">
          <a:xfrm>
            <a:off x="3352800" y="116775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MOTIVATING EXAMPLE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46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NỘI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DUNG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33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GIỚI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THIỆU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417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 bwMode="auto">
          <a:xfrm>
            <a:off x="3657600" y="116775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HOW ODB WORK?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32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 bwMode="auto">
          <a:xfrm>
            <a:off x="3200400" y="116775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OBJECT </a:t>
            </a:r>
            <a:r>
              <a:rPr lang="en-US" sz="2800" b="1" kern="0" baseline="0" dirty="0" err="1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vs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RELATIONAL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863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 bwMode="auto">
          <a:xfrm>
            <a:off x="4419600" y="116775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THE END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65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2" descr="Untitled-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857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18"/>
          <p:cNvSpPr>
            <a:spLocks noChangeArrowheads="1"/>
          </p:cNvSpPr>
          <p:nvPr/>
        </p:nvSpPr>
        <p:spPr bwMode="blackWhite">
          <a:xfrm>
            <a:off x="1524000" y="76200"/>
            <a:ext cx="7151688" cy="568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685800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152400"/>
            <a:ext cx="6996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036" name="Picture 2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72057" y="23750"/>
            <a:ext cx="85923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902" r:id="rId8"/>
    <p:sldLayoutId id="2147483899" r:id="rId9"/>
    <p:sldLayoutId id="2147483904" r:id="rId10"/>
    <p:sldLayoutId id="2147483906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Myriad Pro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rgbClr val="002060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2060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2060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060"/>
          </a:solidFill>
          <a:latin typeface="Myriad Pro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14800" y="533400"/>
            <a:ext cx="3498056" cy="563563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2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itchFamily="34" charset="0"/>
                <a:ea typeface="+mj-ea"/>
                <a:cs typeface="+mj-cs"/>
              </a:rPr>
              <a:t>SEMINAR</a:t>
            </a:r>
            <a:endParaRPr lang="en-US" sz="2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2209800" y="12223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itchFamily="34" charset="0"/>
              </a:rPr>
              <a:t>BỘ MÔN: CƠ SỞ DỮ LIỆU NÂNG CAO</a:t>
            </a:r>
            <a:endParaRPr lang="en-US" sz="2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5812" y="2131874"/>
            <a:ext cx="74699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OBJECT-DATABASE</a:t>
            </a:r>
          </a:p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SYSTEMS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Dereferencing reference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000099"/>
                </a:solidFill>
              </a:rPr>
              <a:t>Tạo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ra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giá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trị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tham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chiếu</a:t>
            </a:r>
            <a:r>
              <a:rPr lang="en-US" dirty="0" smtClean="0">
                <a:solidFill>
                  <a:srgbClr val="000099"/>
                </a:solidFill>
              </a:rPr>
              <a:t> REF </a:t>
            </a:r>
            <a:r>
              <a:rPr lang="en-US" dirty="0" err="1" smtClean="0">
                <a:solidFill>
                  <a:srgbClr val="000099"/>
                </a:solidFill>
              </a:rPr>
              <a:t>có</a:t>
            </a:r>
            <a:r>
              <a:rPr lang="en-US" dirty="0" smtClean="0">
                <a:solidFill>
                  <a:srgbClr val="000099"/>
                </a:solidFill>
              </a:rPr>
              <a:t> type constructor REF(base).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Lấy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giá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trị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của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các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thuộc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tính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của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đối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tượng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mà</a:t>
            </a:r>
            <a:r>
              <a:rPr lang="en-US" dirty="0" smtClean="0">
                <a:solidFill>
                  <a:srgbClr val="008000"/>
                </a:solidFill>
              </a:rPr>
              <a:t> REF </a:t>
            </a:r>
            <a:r>
              <a:rPr lang="en-US" dirty="0" err="1" smtClean="0">
                <a:solidFill>
                  <a:srgbClr val="008000"/>
                </a:solidFill>
              </a:rPr>
              <a:t>tham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chiếu</a:t>
            </a:r>
            <a:r>
              <a:rPr lang="en-US" dirty="0" smtClean="0">
                <a:solidFill>
                  <a:srgbClr val="008000"/>
                </a:solidFill>
              </a:rPr>
              <a:t>??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99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deref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Ví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dụ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: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DangChieu.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deref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(rap).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tenRap</a:t>
            </a:r>
            <a:endParaRPr lang="en-US" dirty="0" smtClean="0">
              <a:solidFill>
                <a:srgbClr val="000099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Hoặc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 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DangChieu.rap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rgbClr val="000099"/>
                </a:solidFill>
                <a:sym typeface="Wingdings" pitchFamily="2" charset="2"/>
              </a:rPr>
              <a:t>tenRap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 THỪA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778761"/>
            <a:ext cx="1737360" cy="1508613"/>
            <a:chOff x="4663440" y="5359566"/>
            <a:chExt cx="1737360" cy="150861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663440" y="6319539"/>
              <a:ext cx="1737360" cy="54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43000" y="3733800"/>
            <a:ext cx="7761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solidFill>
                  <a:srgbClr val="000099"/>
                </a:solidFill>
              </a:rPr>
              <a:t>Định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nghĩa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kiểu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với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kế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thừa</a:t>
            </a:r>
            <a:endParaRPr lang="en-US" sz="32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solidFill>
                  <a:srgbClr val="000099"/>
                </a:solidFill>
              </a:rPr>
              <a:t>Cơ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chế</a:t>
            </a:r>
            <a:r>
              <a:rPr lang="en-US" sz="3200" dirty="0" smtClean="0">
                <a:solidFill>
                  <a:srgbClr val="000099"/>
                </a:solidFill>
              </a:rPr>
              <a:t> binding </a:t>
            </a:r>
            <a:r>
              <a:rPr lang="en-US" sz="3200" dirty="0" err="1" smtClean="0">
                <a:solidFill>
                  <a:srgbClr val="000099"/>
                </a:solidFill>
              </a:rPr>
              <a:t>của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phương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thức</a:t>
            </a:r>
            <a:endParaRPr lang="en-US" sz="32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err="1" smtClean="0">
                <a:solidFill>
                  <a:srgbClr val="000099"/>
                </a:solidFill>
              </a:rPr>
              <a:t>Tập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phân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cấp</a:t>
            </a:r>
            <a:r>
              <a:rPr lang="en-US" sz="3200" dirty="0" smtClean="0">
                <a:solidFill>
                  <a:srgbClr val="000099"/>
                </a:solidFill>
              </a:rPr>
              <a:t>, </a:t>
            </a:r>
            <a:r>
              <a:rPr lang="en-US" sz="3200" dirty="0" err="1" smtClean="0">
                <a:solidFill>
                  <a:srgbClr val="000099"/>
                </a:solidFill>
              </a:rPr>
              <a:t>phạm</a:t>
            </a:r>
            <a:r>
              <a:rPr lang="en-US" sz="3200" dirty="0" smtClean="0">
                <a:solidFill>
                  <a:srgbClr val="000099"/>
                </a:solidFill>
              </a:rPr>
              <a:t> vi </a:t>
            </a:r>
            <a:r>
              <a:rPr lang="en-US" sz="3200" dirty="0" err="1" smtClean="0">
                <a:solidFill>
                  <a:srgbClr val="000099"/>
                </a:solidFill>
              </a:rPr>
              <a:t>kiểu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và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truy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</a:rPr>
              <a:t>vấn</a:t>
            </a:r>
            <a:endParaRPr lang="en-US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0099"/>
                </a:solidFill>
              </a:rPr>
              <a:t>Minh </a:t>
            </a:r>
            <a:r>
              <a:rPr lang="en-US" b="1" u="sng" dirty="0" err="1" smtClean="0">
                <a:solidFill>
                  <a:srgbClr val="000099"/>
                </a:solidFill>
              </a:rPr>
              <a:t>hoạ</a:t>
            </a:r>
            <a:r>
              <a:rPr lang="en-US" b="1" u="sng" dirty="0" smtClean="0">
                <a:solidFill>
                  <a:srgbClr val="000099"/>
                </a:solidFill>
              </a:rPr>
              <a:t>:</a:t>
            </a:r>
          </a:p>
          <a:p>
            <a:pPr>
              <a:buNone/>
            </a:pP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111896"/>
            <a:ext cx="31394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3300"/>
                </a:solidFill>
              </a:rPr>
              <a:t>Kieu_RapPhim</a:t>
            </a:r>
            <a:endParaRPr lang="en-US" sz="2400" b="1" dirty="0" smtClean="0">
              <a:solidFill>
                <a:srgbClr val="FF3300"/>
              </a:solidFill>
            </a:endParaRPr>
          </a:p>
          <a:p>
            <a:pPr algn="ctr"/>
            <a:endParaRPr lang="en-US" sz="2400" b="1" dirty="0" smtClean="0">
              <a:solidFill>
                <a:srgbClr val="FF3300"/>
              </a:solidFill>
            </a:endParaRPr>
          </a:p>
          <a:p>
            <a:r>
              <a:rPr lang="en-US" sz="2000" dirty="0" err="1" smtClean="0">
                <a:solidFill>
                  <a:srgbClr val="000099"/>
                </a:solidFill>
              </a:rPr>
              <a:t>maRap</a:t>
            </a:r>
            <a:r>
              <a:rPr lang="en-US" sz="2000" dirty="0" smtClean="0">
                <a:solidFill>
                  <a:srgbClr val="000099"/>
                </a:solidFill>
              </a:rPr>
              <a:t>    integer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tenRap</a:t>
            </a:r>
            <a:r>
              <a:rPr lang="en-US" sz="2000" dirty="0" smtClean="0">
                <a:solidFill>
                  <a:srgbClr val="000099"/>
                </a:solidFill>
              </a:rPr>
              <a:t>	  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điaChi</a:t>
            </a:r>
            <a:r>
              <a:rPr lang="en-US" sz="2000" dirty="0" smtClean="0">
                <a:solidFill>
                  <a:srgbClr val="000099"/>
                </a:solidFill>
              </a:rPr>
              <a:t>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</a:rPr>
              <a:t>sdt</a:t>
            </a:r>
            <a:r>
              <a:rPr lang="en-US" sz="2000" dirty="0" smtClean="0">
                <a:solidFill>
                  <a:srgbClr val="000099"/>
                </a:solidFill>
              </a:rPr>
              <a:t>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2111896"/>
            <a:ext cx="384048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3300"/>
                </a:solidFill>
              </a:rPr>
              <a:t>Kieu_rapPhimdichVu</a:t>
            </a:r>
            <a:endParaRPr lang="en-US" sz="2400" b="1" dirty="0" smtClean="0">
              <a:solidFill>
                <a:srgbClr val="FF33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Menu	  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maRap</a:t>
            </a:r>
            <a:r>
              <a:rPr lang="en-US" sz="2000" dirty="0" smtClean="0">
                <a:solidFill>
                  <a:srgbClr val="000099"/>
                </a:solidFill>
              </a:rPr>
              <a:t> integer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tenRap</a:t>
            </a:r>
            <a:r>
              <a:rPr lang="en-US" sz="2000" dirty="0" smtClean="0">
                <a:solidFill>
                  <a:srgbClr val="000099"/>
                </a:solidFill>
              </a:rPr>
              <a:t>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diaChi</a:t>
            </a:r>
            <a:r>
              <a:rPr lang="en-US" sz="2000" dirty="0" smtClean="0">
                <a:solidFill>
                  <a:srgbClr val="000099"/>
                </a:solidFill>
              </a:rPr>
              <a:t>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Sdt</a:t>
            </a:r>
            <a:r>
              <a:rPr lang="en-US" sz="2000" dirty="0" smtClean="0">
                <a:solidFill>
                  <a:srgbClr val="000099"/>
                </a:solidFill>
              </a:rPr>
              <a:t>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136232"/>
            <a:ext cx="9277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TYPE </a:t>
            </a:r>
            <a:r>
              <a:rPr lang="en-US" sz="2300" dirty="0" err="1" smtClean="0">
                <a:solidFill>
                  <a:srgbClr val="FF0000"/>
                </a:solidFill>
              </a:rPr>
              <a:t>Kieu_RapPhim</a:t>
            </a:r>
            <a:r>
              <a:rPr lang="en-US" sz="2300" dirty="0" smtClean="0">
                <a:solidFill>
                  <a:srgbClr val="FF0000"/>
                </a:solidFill>
              </a:rPr>
              <a:t> UNDER </a:t>
            </a:r>
            <a:r>
              <a:rPr lang="en-US" sz="2300" dirty="0" err="1" smtClean="0">
                <a:solidFill>
                  <a:srgbClr val="FF0000"/>
                </a:solidFill>
              </a:rPr>
              <a:t>Kieu_rapPhimDichVu</a:t>
            </a:r>
            <a:r>
              <a:rPr lang="en-US" sz="2300" dirty="0" smtClean="0">
                <a:solidFill>
                  <a:srgbClr val="FF0000"/>
                </a:solidFill>
              </a:rPr>
              <a:t>(menu text)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3429000" y="3120008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31504" y="434414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3992" y="4344144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allAtOnce" animBg="1"/>
      <p:bldP spid="9" grpId="0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binding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55448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IMAGE_T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Display()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4960" y="1751064"/>
            <a:ext cx="237744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JPEG_IMAGE_T</a:t>
            </a:r>
          </a:p>
          <a:p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067944" y="1936256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7704" y="3160392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3160392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128" y="251232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Display()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880472"/>
            <a:ext cx="698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CREATE FUNCTION display (</a:t>
            </a:r>
            <a:r>
              <a:rPr lang="en-US" dirty="0" err="1" smtClean="0">
                <a:solidFill>
                  <a:schemeClr val="tx2"/>
                </a:solidFill>
              </a:rPr>
              <a:t>jpeg_image</a:t>
            </a:r>
            <a:r>
              <a:rPr lang="en-US" dirty="0" smtClean="0">
                <a:solidFill>
                  <a:schemeClr val="tx2"/>
                </a:solidFill>
              </a:rPr>
              <a:t>) RETURNS </a:t>
            </a:r>
            <a:r>
              <a:rPr lang="en-US" dirty="0" err="1" smtClean="0">
                <a:solidFill>
                  <a:schemeClr val="tx2"/>
                </a:solidFill>
              </a:rPr>
              <a:t>jpeg_image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AS EXTERNAL NAME ‘/a/</a:t>
            </a:r>
            <a:r>
              <a:rPr lang="en-US" dirty="0" err="1" smtClean="0">
                <a:solidFill>
                  <a:schemeClr val="tx2"/>
                </a:solidFill>
              </a:rPr>
              <a:t>jpeg.class</a:t>
            </a:r>
            <a:r>
              <a:rPr lang="en-US" dirty="0" smtClean="0">
                <a:solidFill>
                  <a:schemeClr val="tx2"/>
                </a:solidFill>
              </a:rPr>
              <a:t>’ LANGUAGE ‘java’;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115616" y="46725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78503" y="4600552"/>
            <a:ext cx="19736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rgbClr val="FF0000"/>
                </a:solidFill>
              </a:rPr>
              <a:t>overloading</a:t>
            </a:r>
            <a:endParaRPr lang="en-US" sz="27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800600" y="2819400"/>
            <a:ext cx="1066800" cy="1066800"/>
          </a:xfrm>
          <a:prstGeom prst="straightConnector1">
            <a:avLst/>
          </a:prstGeom>
          <a:ln>
            <a:solidFill>
              <a:srgbClr val="9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binding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7824" y="1556792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000099"/>
                </a:solidFill>
              </a:rPr>
              <a:t>Cơ</a:t>
            </a:r>
            <a:r>
              <a:rPr lang="en-US" sz="4400" b="1" dirty="0" smtClean="0">
                <a:solidFill>
                  <a:srgbClr val="000099"/>
                </a:solidFill>
              </a:rPr>
              <a:t> </a:t>
            </a:r>
            <a:r>
              <a:rPr lang="en-US" sz="4400" b="1" dirty="0" err="1" smtClean="0">
                <a:solidFill>
                  <a:srgbClr val="000099"/>
                </a:solidFill>
              </a:rPr>
              <a:t>chế</a:t>
            </a:r>
            <a:r>
              <a:rPr lang="en-US" sz="4400" b="1" dirty="0" smtClean="0">
                <a:solidFill>
                  <a:srgbClr val="000099"/>
                </a:solidFill>
              </a:rPr>
              <a:t>?</a:t>
            </a:r>
            <a:endParaRPr lang="en-US" sz="4400" b="1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2636912"/>
            <a:ext cx="221086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00" dirty="0" smtClean="0">
                <a:solidFill>
                  <a:srgbClr val="FF0000"/>
                </a:solidFill>
              </a:rPr>
              <a:t>binding</a:t>
            </a: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3645024"/>
            <a:ext cx="85425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Early binding: </a:t>
            </a:r>
            <a:r>
              <a:rPr lang="en-US" sz="2800" dirty="0" err="1" smtClean="0">
                <a:solidFill>
                  <a:srgbClr val="000099"/>
                </a:solidFill>
              </a:rPr>
              <a:t>quá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binding </a:t>
            </a:r>
            <a:r>
              <a:rPr lang="en-US" sz="2800" dirty="0" err="1" smtClean="0">
                <a:solidFill>
                  <a:srgbClr val="000099"/>
                </a:solidFill>
              </a:rPr>
              <a:t>được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thực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hiện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      </a:t>
            </a:r>
            <a:r>
              <a:rPr lang="en-US" sz="2800" dirty="0" err="1" smtClean="0">
                <a:solidFill>
                  <a:srgbClr val="000099"/>
                </a:solidFill>
              </a:rPr>
              <a:t>khi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khi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phân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tích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biểu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thức</a:t>
            </a:r>
            <a:r>
              <a:rPr lang="en-US" sz="2800" dirty="0" smtClean="0">
                <a:solidFill>
                  <a:srgbClr val="000099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</a:rPr>
              <a:t>Late binding:  </a:t>
            </a:r>
            <a:r>
              <a:rPr lang="en-US" sz="2800" dirty="0" err="1" smtClean="0">
                <a:solidFill>
                  <a:srgbClr val="000099"/>
                </a:solidFill>
              </a:rPr>
              <a:t>quá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r>
              <a:rPr lang="en-US" sz="2800" dirty="0" smtClean="0">
                <a:solidFill>
                  <a:srgbClr val="000099"/>
                </a:solidFill>
              </a:rPr>
              <a:t> binding </a:t>
            </a:r>
            <a:r>
              <a:rPr lang="en-US" sz="2800" dirty="0" err="1" smtClean="0">
                <a:solidFill>
                  <a:srgbClr val="000099"/>
                </a:solidFill>
              </a:rPr>
              <a:t>thực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hiên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lúc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		       </a:t>
            </a:r>
            <a:r>
              <a:rPr lang="en-US" sz="2800" dirty="0" err="1" smtClean="0">
                <a:solidFill>
                  <a:srgbClr val="000099"/>
                </a:solidFill>
              </a:rPr>
              <a:t>chạy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chương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trình</a:t>
            </a:r>
            <a:endParaRPr lang="en-US" sz="28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514600"/>
            <a:ext cx="99091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000099"/>
                </a:solidFill>
              </a:rPr>
              <a:t>CREATE TYPE </a:t>
            </a:r>
            <a:r>
              <a:rPr lang="en-US" sz="2300" b="1" dirty="0" err="1" smtClean="0">
                <a:solidFill>
                  <a:srgbClr val="000099"/>
                </a:solidFill>
              </a:rPr>
              <a:t>Kieu_RapPhim</a:t>
            </a:r>
            <a:r>
              <a:rPr lang="en-US" sz="2300" b="1" dirty="0" smtClean="0">
                <a:solidFill>
                  <a:srgbClr val="000099"/>
                </a:solidFill>
              </a:rPr>
              <a:t> </a:t>
            </a:r>
            <a:r>
              <a:rPr lang="en-US" sz="2300" dirty="0" smtClean="0">
                <a:solidFill>
                  <a:srgbClr val="000099"/>
                </a:solidFill>
              </a:rPr>
              <a:t>UNDER </a:t>
            </a:r>
            <a:r>
              <a:rPr lang="en-US" sz="2300" dirty="0" err="1" smtClean="0">
                <a:solidFill>
                  <a:srgbClr val="000099"/>
                </a:solidFill>
              </a:rPr>
              <a:t>Kieu_</a:t>
            </a:r>
            <a:r>
              <a:rPr lang="en-US" sz="2300" b="1" dirty="0" err="1" smtClean="0">
                <a:solidFill>
                  <a:srgbClr val="000099"/>
                </a:solidFill>
              </a:rPr>
              <a:t>rapPhimDichVu</a:t>
            </a:r>
            <a:r>
              <a:rPr lang="en-US" sz="2300" dirty="0" smtClean="0">
                <a:solidFill>
                  <a:srgbClr val="000099"/>
                </a:solidFill>
              </a:rPr>
              <a:t>(menu text)</a:t>
            </a:r>
            <a:endParaRPr lang="en-US" sz="2300" dirty="0">
              <a:solidFill>
                <a:srgbClr val="00009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480" y="1581090"/>
            <a:ext cx="838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CREATE  TYPE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 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kieu_</a:t>
            </a:r>
            <a:r>
              <a:rPr lang="en-US" sz="2000" b="1" dirty="0" err="1">
                <a:solidFill>
                  <a:srgbClr val="000099"/>
                </a:solidFill>
                <a:latin typeface="Myriad Pro" pitchFamily="34" charset="0"/>
              </a:rPr>
              <a:t>R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apPhim</a:t>
            </a:r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ROW(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maRap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integer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,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tenRap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,  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diaChi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text</a:t>
            </a:r>
            <a:r>
              <a:rPr lang="en-US" dirty="0" smtClean="0">
                <a:solidFill>
                  <a:srgbClr val="000099"/>
                </a:solidFill>
                <a:latin typeface="Myriad Pro" pitchFamily="34" charset="0"/>
              </a:rPr>
              <a:t>,  </a:t>
            </a:r>
            <a:r>
              <a:rPr lang="en-US" dirty="0" err="1" smtClean="0">
                <a:solidFill>
                  <a:srgbClr val="000099"/>
                </a:solidFill>
                <a:latin typeface="Myriad Pro" pitchFamily="34" charset="0"/>
              </a:rPr>
              <a:t>soDienThoai</a:t>
            </a:r>
            <a:r>
              <a:rPr lang="en-US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  <a:r>
              <a:rPr lang="en-US" b="1" dirty="0" smtClean="0">
                <a:solidFill>
                  <a:srgbClr val="000099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3048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CREATE  TABLE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 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DanhSachRap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 OF 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kieu_RapPhim</a:t>
            </a:r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  <a:p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  <a:p>
            <a:endParaRPr lang="en-US" sz="2000" b="1" dirty="0" smtClean="0">
              <a:solidFill>
                <a:srgbClr val="000099"/>
              </a:solidFill>
              <a:latin typeface="Myriad Pro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76200" y="4283095"/>
            <a:ext cx="905256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endParaRPr lang="en-US" sz="23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	</a:t>
            </a:r>
            <a:r>
              <a:rPr lang="en-US" sz="2300" dirty="0" err="1" smtClean="0">
                <a:solidFill>
                  <a:srgbClr val="00B050"/>
                </a:solidFill>
              </a:rPr>
              <a:t>tạo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bảng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ds_rapPhimDichVu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như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thế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nào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để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thực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hiên</a:t>
            </a:r>
            <a:r>
              <a:rPr lang="en-US" sz="2300" dirty="0" smtClean="0">
                <a:solidFill>
                  <a:srgbClr val="00B050"/>
                </a:solidFill>
              </a:rPr>
              <a:t> query </a:t>
            </a:r>
            <a:r>
              <a:rPr lang="en-US" sz="2300" dirty="0" smtClean="0">
                <a:solidFill>
                  <a:srgbClr val="00B050"/>
                </a:solidFill>
              </a:rPr>
              <a:t>		</a:t>
            </a:r>
            <a:r>
              <a:rPr lang="en-US" sz="2300" dirty="0" err="1" smtClean="0">
                <a:solidFill>
                  <a:srgbClr val="00B050"/>
                </a:solidFill>
              </a:rPr>
              <a:t>trên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các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bộ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của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bảng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DanhSachRap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có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kiểu</a:t>
            </a:r>
            <a:r>
              <a:rPr lang="en-US" sz="2300" dirty="0" smtClean="0">
                <a:solidFill>
                  <a:srgbClr val="00B050"/>
                </a:solidFill>
              </a:rPr>
              <a:t> 			 	</a:t>
            </a:r>
            <a:r>
              <a:rPr lang="en-US" sz="2300" dirty="0" smtClean="0">
                <a:solidFill>
                  <a:srgbClr val="00B050"/>
                </a:solidFill>
              </a:rPr>
              <a:t>	</a:t>
            </a:r>
            <a:r>
              <a:rPr lang="en-US" sz="2300" dirty="0" err="1" smtClean="0">
                <a:solidFill>
                  <a:srgbClr val="00B050"/>
                </a:solidFill>
              </a:rPr>
              <a:t>Kieu_rapPhim</a:t>
            </a:r>
            <a:r>
              <a:rPr lang="en-US" sz="2300" dirty="0" smtClean="0">
                <a:solidFill>
                  <a:srgbClr val="00B050"/>
                </a:solidFill>
              </a:rPr>
              <a:t>???</a:t>
            </a:r>
          </a:p>
          <a:p>
            <a:pPr>
              <a:buNone/>
            </a:pPr>
            <a:endParaRPr lang="en-US" sz="23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CREATE TABLE </a:t>
            </a:r>
            <a:r>
              <a:rPr lang="en-US" dirty="0" err="1" smtClean="0">
                <a:solidFill>
                  <a:srgbClr val="000099"/>
                </a:solidFill>
              </a:rPr>
              <a:t>ds_rapPhimDichVu</a:t>
            </a:r>
            <a:r>
              <a:rPr lang="en-US" dirty="0" smtClean="0">
                <a:solidFill>
                  <a:srgbClr val="FF0000"/>
                </a:solidFill>
              </a:rPr>
              <a:t> OF TYPE </a:t>
            </a:r>
            <a:r>
              <a:rPr lang="en-US" dirty="0" err="1" smtClean="0">
                <a:solidFill>
                  <a:srgbClr val="000099"/>
                </a:solidFill>
              </a:rPr>
              <a:t>Kieu_RapPhimDichVu</a:t>
            </a:r>
            <a:r>
              <a:rPr lang="en-US" dirty="0" smtClean="0">
                <a:solidFill>
                  <a:srgbClr val="FF0000"/>
                </a:solidFill>
              </a:rPr>
              <a:t>  UNDER  </a:t>
            </a:r>
            <a:r>
              <a:rPr lang="en-US" dirty="0" err="1" smtClean="0">
                <a:solidFill>
                  <a:srgbClr val="000099"/>
                </a:solidFill>
              </a:rPr>
              <a:t>DanhSachRap</a:t>
            </a:r>
            <a:endParaRPr lang="en-US" dirty="0" smtClean="0">
              <a:solidFill>
                <a:srgbClr val="000099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các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truy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vấn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trên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bảng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DanhSachBang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cũng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sẽ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được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truy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vấn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trên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bảng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ds_rapPhimDichVu</a:t>
            </a:r>
            <a:r>
              <a:rPr lang="en-US" dirty="0" smtClean="0">
                <a:solidFill>
                  <a:srgbClr val="000099"/>
                </a:solidFill>
              </a:rPr>
              <a:t>!!!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under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kiểu</a:t>
            </a:r>
            <a:r>
              <a:rPr lang="en-US" dirty="0" smtClean="0"/>
              <a:t>: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dễ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vấn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tổng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đối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tượng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ở </a:t>
            </a:r>
            <a:r>
              <a:rPr lang="en-US" dirty="0" err="1" smtClean="0">
                <a:sym typeface="Wingdings" pitchFamily="2" charset="2"/>
              </a:rPr>
              <a:t>vị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98520" y="2725815"/>
            <a:ext cx="2569518" cy="2176323"/>
            <a:chOff x="3429000" y="3005277"/>
            <a:chExt cx="2569518" cy="21763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429000" y="4719935"/>
              <a:ext cx="2569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91207" y="1066800"/>
            <a:ext cx="1333754" cy="1434698"/>
            <a:chOff x="4853686" y="1219200"/>
            <a:chExt cx="1333754" cy="143469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45735" y="1082040"/>
            <a:ext cx="1508760" cy="1414316"/>
            <a:chOff x="6263640" y="2590800"/>
            <a:chExt cx="1508760" cy="141431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29027" y="2448403"/>
            <a:ext cx="1280160" cy="1434374"/>
            <a:chOff x="6339840" y="4066671"/>
            <a:chExt cx="1280160" cy="1434374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objects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54495" y="3893294"/>
            <a:ext cx="1661160" cy="1421639"/>
            <a:chOff x="4663440" y="5359566"/>
            <a:chExt cx="1661160" cy="142163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663440" y="6319540"/>
              <a:ext cx="1661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19421" y="5283138"/>
            <a:ext cx="1371600" cy="1528465"/>
            <a:chOff x="3200400" y="5257800"/>
            <a:chExt cx="1371600" cy="152846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40382" y="5381986"/>
            <a:ext cx="1551838" cy="1425152"/>
            <a:chOff x="1600200" y="4086937"/>
            <a:chExt cx="1551838" cy="142515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600200" y="5050424"/>
              <a:ext cx="1551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22553" y="3893294"/>
            <a:ext cx="1531315" cy="1429556"/>
            <a:chOff x="1620723" y="2590800"/>
            <a:chExt cx="1531315" cy="142955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620723" y="3558691"/>
              <a:ext cx="1531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42466" y="2448403"/>
            <a:ext cx="1419962" cy="1432560"/>
            <a:chOff x="3121558" y="1219200"/>
            <a:chExt cx="1419962" cy="143256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121558" y="2190095"/>
              <a:ext cx="1419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5853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2195" y="39469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objects</a:t>
            </a:r>
            <a:endParaRPr lang="en-US" sz="3600" dirty="0">
              <a:solidFill>
                <a:srgbClr val="C02E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916832"/>
            <a:ext cx="70567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100" dirty="0" smtClean="0">
                <a:solidFill>
                  <a:srgbClr val="000099"/>
                </a:solidFill>
              </a:rPr>
              <a:t>	Object identifier - </a:t>
            </a:r>
            <a:r>
              <a:rPr lang="en-US" sz="4100" dirty="0" err="1" smtClean="0">
                <a:solidFill>
                  <a:srgbClr val="000099"/>
                </a:solidFill>
              </a:rPr>
              <a:t>oid</a:t>
            </a:r>
            <a:endParaRPr lang="en-US" sz="41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err="1" smtClean="0">
                <a:solidFill>
                  <a:srgbClr val="000099"/>
                </a:solidFill>
              </a:rPr>
              <a:t>Khái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niêm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về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đẳng</a:t>
            </a:r>
            <a:r>
              <a:rPr lang="en-US" sz="4100" dirty="0" smtClean="0">
                <a:solidFill>
                  <a:srgbClr val="000099"/>
                </a:solidFill>
              </a:rPr>
              <a:t> </a:t>
            </a:r>
            <a:r>
              <a:rPr lang="en-US" sz="4100" dirty="0" err="1" smtClean="0">
                <a:solidFill>
                  <a:srgbClr val="000099"/>
                </a:solidFill>
              </a:rPr>
              <a:t>thức</a:t>
            </a:r>
            <a:endParaRPr lang="en-US" sz="4100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Dereferencing Reference 	Type</a:t>
            </a:r>
            <a:endParaRPr lang="en-US" sz="41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97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200400"/>
            <a:ext cx="180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Oid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990600"/>
            <a:ext cx="7924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gán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oid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</a:rPr>
              <a:t> object-database systems.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duy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nhất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csdl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suốt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thời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gian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tồn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tại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DBMS </a:t>
            </a:r>
            <a:r>
              <a:rPr lang="en-US" sz="2400" dirty="0" err="1" smtClean="0">
                <a:solidFill>
                  <a:srgbClr val="000099"/>
                </a:solidFill>
              </a:rPr>
              <a:t>chịu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trách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nhiệm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tạo</a:t>
            </a:r>
            <a:r>
              <a:rPr lang="en-US" sz="2400" dirty="0" smtClean="0">
                <a:solidFill>
                  <a:srgbClr val="000099"/>
                </a:solidFill>
              </a:rPr>
              <a:t>, </a:t>
            </a:r>
            <a:r>
              <a:rPr lang="en-US" sz="2400" dirty="0" err="1" smtClean="0">
                <a:solidFill>
                  <a:srgbClr val="000099"/>
                </a:solidFill>
              </a:rPr>
              <a:t>và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tự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động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quản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lý</a:t>
            </a:r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99"/>
                </a:solidFill>
              </a:rPr>
              <a:t>Thường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nguyên</a:t>
            </a:r>
            <a:r>
              <a:rPr lang="en-US" sz="2400" dirty="0" smtClean="0">
                <a:solidFill>
                  <a:srgbClr val="000099"/>
                </a:solidFill>
              </a:rPr>
              <a:t> 32 </a:t>
            </a:r>
            <a:r>
              <a:rPr lang="en-US" sz="2400" dirty="0" err="1" smtClean="0">
                <a:solidFill>
                  <a:srgbClr val="000099"/>
                </a:solidFill>
              </a:rPr>
              <a:t>hoặc</a:t>
            </a:r>
            <a:r>
              <a:rPr lang="en-US" sz="2400" dirty="0" smtClean="0">
                <a:solidFill>
                  <a:srgbClr val="000099"/>
                </a:solidFill>
              </a:rPr>
              <a:t> 64 bit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oid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của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thể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để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trỏ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đến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dù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vị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lưu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của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đó</a:t>
            </a:r>
            <a:r>
              <a:rPr lang="en-US" sz="2400" dirty="0" smtClean="0">
                <a:solidFill>
                  <a:srgbClr val="000099"/>
                </a:solidFill>
              </a:rPr>
              <a:t> ở </a:t>
            </a:r>
            <a:r>
              <a:rPr lang="en-US" sz="2400" dirty="0" err="1" smtClean="0">
                <a:solidFill>
                  <a:srgbClr val="000099"/>
                </a:solidFill>
              </a:rPr>
              <a:t>bất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đâu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 smtClean="0">
              <a:solidFill>
                <a:srgbClr val="000099"/>
              </a:solidFill>
            </a:endParaRPr>
          </a:p>
          <a:p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00200" y="76200"/>
            <a:ext cx="6996113" cy="563563"/>
          </a:xfrm>
        </p:spPr>
        <p:txBody>
          <a:bodyPr/>
          <a:lstStyle/>
          <a:p>
            <a:r>
              <a:rPr lang="en-US" dirty="0" smtClean="0"/>
              <a:t>Object identifier - </a:t>
            </a:r>
            <a:r>
              <a:rPr lang="en-US" dirty="0" err="1" smtClean="0"/>
              <a:t>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47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identifier - </a:t>
            </a:r>
            <a:r>
              <a:rPr lang="en-US" dirty="0" err="1" smtClean="0"/>
              <a:t>oid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826603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u="sng" dirty="0" smtClean="0">
              <a:solidFill>
                <a:srgbClr val="FF3300"/>
              </a:solidFill>
            </a:endParaRPr>
          </a:p>
          <a:p>
            <a:r>
              <a:rPr lang="en-US" sz="2400" b="1" u="sng" dirty="0" err="1" smtClean="0">
                <a:solidFill>
                  <a:srgbClr val="000099"/>
                </a:solidFill>
              </a:rPr>
              <a:t>Ví</a:t>
            </a:r>
            <a:r>
              <a:rPr lang="en-US" sz="2400" b="1" u="sng" dirty="0" smtClean="0">
                <a:solidFill>
                  <a:srgbClr val="000099"/>
                </a:solidFill>
              </a:rPr>
              <a:t> </a:t>
            </a:r>
            <a:r>
              <a:rPr lang="en-US" sz="2400" b="1" u="sng" dirty="0" err="1" smtClean="0">
                <a:solidFill>
                  <a:srgbClr val="000099"/>
                </a:solidFill>
              </a:rPr>
              <a:t>dụ</a:t>
            </a:r>
            <a:r>
              <a:rPr lang="en-US" sz="2400" b="1" u="sng" dirty="0" smtClean="0">
                <a:solidFill>
                  <a:srgbClr val="000099"/>
                </a:solidFill>
              </a:rPr>
              <a:t> </a:t>
            </a:r>
            <a:r>
              <a:rPr lang="en-US" sz="2400" b="1" u="sng" dirty="0" err="1" smtClean="0">
                <a:solidFill>
                  <a:srgbClr val="000099"/>
                </a:solidFill>
              </a:rPr>
              <a:t>lệnh</a:t>
            </a:r>
            <a:r>
              <a:rPr lang="en-US" sz="2400" b="1" u="sng" dirty="0" smtClean="0">
                <a:solidFill>
                  <a:srgbClr val="000099"/>
                </a:solidFill>
              </a:rPr>
              <a:t> </a:t>
            </a:r>
            <a:r>
              <a:rPr lang="en-US" sz="2400" b="1" u="sng" dirty="0" err="1" smtClean="0">
                <a:solidFill>
                  <a:srgbClr val="000099"/>
                </a:solidFill>
              </a:rPr>
              <a:t>trong</a:t>
            </a:r>
            <a:r>
              <a:rPr lang="en-US" sz="2400" b="1" u="sng" dirty="0" smtClean="0">
                <a:solidFill>
                  <a:srgbClr val="000099"/>
                </a:solidFill>
              </a:rPr>
              <a:t> sql:1999</a:t>
            </a:r>
            <a:endParaRPr lang="en-US" sz="2400" b="1" u="sng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87316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kiểu</a:t>
            </a:r>
            <a:r>
              <a:rPr lang="en-US" sz="2600" dirty="0" smtClean="0">
                <a:solidFill>
                  <a:srgbClr val="000099"/>
                </a:solidFill>
              </a:rPr>
              <a:t> REF: </a:t>
            </a:r>
            <a:r>
              <a:rPr lang="en-US" sz="2600" dirty="0" err="1" smtClean="0">
                <a:solidFill>
                  <a:srgbClr val="000099"/>
                </a:solidFill>
              </a:rPr>
              <a:t>là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kiểu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mà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giá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trị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của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nó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là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các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định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danh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duy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nhất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hoặc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iod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sz="2600" dirty="0" err="1" smtClean="0">
                <a:solidFill>
                  <a:srgbClr val="FF0000"/>
                </a:solidFill>
              </a:rPr>
              <a:t>Hàm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dựng</a:t>
            </a:r>
            <a:r>
              <a:rPr lang="en-US" sz="2600" dirty="0" smtClean="0">
                <a:solidFill>
                  <a:srgbClr val="FF0000"/>
                </a:solidFill>
              </a:rPr>
              <a:t>:  REF(base)  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480" y="3861137"/>
            <a:ext cx="838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CREATE  TYPE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kieu</a:t>
            </a:r>
            <a:r>
              <a:rPr lang="en-US" sz="2000" b="1" dirty="0" err="1" smtClean="0">
                <a:solidFill>
                  <a:srgbClr val="0070C0"/>
                </a:solidFill>
                <a:latin typeface="Myriad Pro" pitchFamily="34" charset="0"/>
              </a:rPr>
              <a:t>_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RapPhim</a:t>
            </a:r>
            <a:endParaRPr lang="en-US" sz="2000" dirty="0" smtClean="0">
              <a:solidFill>
                <a:srgbClr val="0070C0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ROW(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maRap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integer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tenRap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diaChi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text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  <a:r>
              <a:rPr lang="en-US" dirty="0" err="1" smtClean="0">
                <a:solidFill>
                  <a:srgbClr val="0070C0"/>
                </a:solidFill>
                <a:latin typeface="Myriad Pro" pitchFamily="34" charset="0"/>
              </a:rPr>
              <a:t>soDienThoai</a:t>
            </a:r>
            <a:r>
              <a:rPr lang="en-US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Myriad Pro" pitchFamily="34" charset="0"/>
              </a:rPr>
              <a:t>text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480" y="4775537"/>
            <a:ext cx="7614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CREATE  TABLE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DanhSachRap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OF </a:t>
            </a:r>
            <a:r>
              <a:rPr lang="en-US" sz="2000" b="1" dirty="0" err="1" smtClean="0">
                <a:solidFill>
                  <a:srgbClr val="0070C0"/>
                </a:solidFill>
                <a:latin typeface="Myriad Pro" pitchFamily="34" charset="0"/>
              </a:rPr>
              <a:t>kieu_RapPhim</a:t>
            </a:r>
            <a:endParaRPr lang="en-US" sz="2000" b="1" dirty="0" smtClean="0">
              <a:solidFill>
                <a:srgbClr val="0070C0"/>
              </a:solidFill>
              <a:latin typeface="Myriad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480" y="5537537"/>
            <a:ext cx="8158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CREATE  TABLE  </a:t>
            </a:r>
            <a:r>
              <a:rPr lang="en-US" sz="2000" dirty="0" err="1">
                <a:solidFill>
                  <a:srgbClr val="0070C0"/>
                </a:solidFill>
                <a:latin typeface="Myriad Pro" pitchFamily="34" charset="0"/>
              </a:rPr>
              <a:t>D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angChieu</a:t>
            </a:r>
            <a:endParaRPr lang="en-US" sz="2000" dirty="0" smtClean="0">
              <a:solidFill>
                <a:srgbClr val="0070C0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phim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integer</a:t>
            </a:r>
            <a:r>
              <a:rPr lang="en-US" sz="2000" dirty="0">
                <a:solidFill>
                  <a:srgbClr val="0070C0"/>
                </a:solidFill>
                <a:latin typeface="Myriad Pro" pitchFamily="34" charset="0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dirty="0" smtClean="0">
                <a:solidFill>
                  <a:srgbClr val="FF3300"/>
                </a:solidFill>
                <a:latin typeface="Myriad Pro" pitchFamily="34" charset="0"/>
              </a:rPr>
              <a:t>rap ref(</a:t>
            </a:r>
            <a:r>
              <a:rPr lang="en-US" sz="2000" b="1" dirty="0" err="1" smtClean="0">
                <a:solidFill>
                  <a:srgbClr val="FF3300"/>
                </a:solidFill>
                <a:latin typeface="Myriad Pro" pitchFamily="34" charset="0"/>
              </a:rPr>
              <a:t>kieu_RapPhim</a:t>
            </a:r>
            <a:r>
              <a:rPr lang="en-US" sz="2000" dirty="0" smtClean="0">
                <a:solidFill>
                  <a:srgbClr val="FF3300"/>
                </a:solidFill>
                <a:latin typeface="Myriad Pro" pitchFamily="34" charset="0"/>
              </a:rPr>
              <a:t>) with scope </a:t>
            </a:r>
            <a:r>
              <a:rPr lang="en-US" sz="2000" b="1" dirty="0" err="1">
                <a:solidFill>
                  <a:srgbClr val="FF3300"/>
                </a:solidFill>
                <a:latin typeface="Myriad Pro" pitchFamily="34" charset="0"/>
              </a:rPr>
              <a:t>DanhSachRap</a:t>
            </a:r>
            <a:r>
              <a:rPr lang="en-US" sz="2000" dirty="0" smtClean="0">
                <a:solidFill>
                  <a:srgbClr val="FF3300"/>
                </a:solidFill>
                <a:latin typeface="Myriad Pro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batDau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date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,  </a:t>
            </a:r>
            <a:r>
              <a:rPr lang="en-US" sz="2000" dirty="0" err="1" smtClean="0">
                <a:solidFill>
                  <a:srgbClr val="0070C0"/>
                </a:solidFill>
                <a:latin typeface="Myriad Pro" pitchFamily="34" charset="0"/>
              </a:rPr>
              <a:t>ketThuc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Myriad Pro" pitchFamily="34" charset="0"/>
              </a:rPr>
              <a:t>date</a:t>
            </a:r>
            <a:r>
              <a:rPr lang="en-US" sz="2000" dirty="0" smtClean="0">
                <a:solidFill>
                  <a:srgbClr val="0070C0"/>
                </a:solidFill>
                <a:latin typeface="Myriad Pro" pitchFamily="34" charset="0"/>
              </a:rPr>
              <a:t>)</a:t>
            </a:r>
            <a:endParaRPr lang="en-US" sz="2000" b="1" dirty="0" smtClean="0">
              <a:solidFill>
                <a:srgbClr val="0070C0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8229600" cy="1143000"/>
          </a:xfrm>
        </p:spPr>
        <p:txBody>
          <a:bodyPr/>
          <a:lstStyle/>
          <a:p>
            <a:r>
              <a:rPr lang="en-US" sz="4000" dirty="0" err="1" smtClean="0"/>
              <a:t>Sự</a:t>
            </a:r>
            <a:r>
              <a:rPr lang="en-US" sz="4000" dirty="0" smtClean="0"/>
              <a:t> </a:t>
            </a:r>
            <a:r>
              <a:rPr lang="en-US" sz="4000" dirty="0" err="1" smtClean="0"/>
              <a:t>khác</a:t>
            </a:r>
            <a:r>
              <a:rPr lang="en-US" sz="4000" dirty="0" smtClean="0"/>
              <a:t> </a:t>
            </a:r>
            <a:r>
              <a:rPr lang="en-US" sz="4000" dirty="0" err="1" smtClean="0"/>
              <a:t>biệt</a:t>
            </a:r>
            <a:r>
              <a:rPr lang="en-US" sz="4000" dirty="0" smtClean="0"/>
              <a:t> </a:t>
            </a:r>
            <a:r>
              <a:rPr lang="en-US" sz="4000" dirty="0" err="1" smtClean="0"/>
              <a:t>giữa</a:t>
            </a:r>
            <a:r>
              <a:rPr lang="en-US" sz="4000" dirty="0" smtClean="0"/>
              <a:t> </a:t>
            </a:r>
            <a:r>
              <a:rPr lang="en-US" sz="4000" dirty="0" err="1" smtClean="0"/>
              <a:t>oid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URL</a:t>
            </a:r>
            <a:endParaRPr lang="en-US" sz="4000" dirty="0"/>
          </a:p>
        </p:txBody>
      </p:sp>
      <p:graphicFrame>
        <p:nvGraphicFramePr>
          <p:cNvPr id="10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916832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ontent Placeholder 10"/>
          <p:cNvGraphicFramePr>
            <a:graphicFrameLocks/>
          </p:cNvGraphicFramePr>
          <p:nvPr/>
        </p:nvGraphicFramePr>
        <p:xfrm>
          <a:off x="4777680" y="1883965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07704" y="1268760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err="1" smtClean="0">
                <a:solidFill>
                  <a:srgbClr val="FF0000"/>
                </a:solidFill>
              </a:rPr>
              <a:t>Oid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1340768"/>
            <a:ext cx="10550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URL</a:t>
            </a:r>
            <a:endParaRPr lang="en-US" sz="3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99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996113" cy="563563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smtClean="0"/>
              <a:t>thức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	 </a:t>
            </a:r>
            <a:r>
              <a:rPr lang="en-US" sz="2400" u="sng" dirty="0" smtClean="0">
                <a:solidFill>
                  <a:srgbClr val="FF0000"/>
                </a:solidFill>
              </a:rPr>
              <a:t>deep equal</a:t>
            </a:r>
            <a:r>
              <a:rPr lang="en-US" sz="2400" dirty="0" smtClean="0">
                <a:solidFill>
                  <a:srgbClr val="FF0000"/>
                </a:solidFill>
              </a:rPr>
              <a:t> :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xem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deep equal </a:t>
            </a:r>
            <a:r>
              <a:rPr lang="en-US" sz="2400" dirty="0" err="1" smtClean="0">
                <a:solidFill>
                  <a:srgbClr val="000099"/>
                </a:solidFill>
              </a:rPr>
              <a:t>khi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và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chỉ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khi</a:t>
            </a:r>
            <a:r>
              <a:rPr lang="en-US" sz="2400" dirty="0" smtClean="0">
                <a:solidFill>
                  <a:srgbClr val="000099"/>
                </a:solidFill>
              </a:rPr>
              <a:t>:</a:t>
            </a:r>
          </a:p>
          <a:p>
            <a:endParaRPr lang="en-US" sz="2000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23893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	 </a:t>
            </a:r>
            <a:r>
              <a:rPr lang="en-US" sz="2400" u="sng" dirty="0" smtClean="0">
                <a:solidFill>
                  <a:srgbClr val="FF0000"/>
                </a:solidFill>
              </a:rPr>
              <a:t>shallow equal  : </a:t>
            </a:r>
          </a:p>
          <a:p>
            <a:pPr>
              <a:buNone/>
            </a:pPr>
            <a:endParaRPr lang="en-US" sz="2400" u="sng" dirty="0" smtClean="0">
              <a:solidFill>
                <a:srgbClr val="000099"/>
              </a:solidFill>
            </a:endParaRPr>
          </a:p>
          <a:p>
            <a:r>
              <a:rPr lang="en-US" sz="2400" dirty="0" err="1" smtClean="0">
                <a:solidFill>
                  <a:srgbClr val="000099"/>
                </a:solidFill>
              </a:rPr>
              <a:t>Nếu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nguyên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tố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hoặc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cấu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trúc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thì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khái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niêm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giống</a:t>
            </a:r>
            <a:r>
              <a:rPr lang="en-US" sz="2400" dirty="0" smtClean="0">
                <a:solidFill>
                  <a:srgbClr val="000099"/>
                </a:solidFill>
              </a:rPr>
              <a:t> deep equal.</a:t>
            </a:r>
          </a:p>
          <a:p>
            <a:r>
              <a:rPr lang="en-US" sz="2400" dirty="0" err="1" smtClean="0">
                <a:solidFill>
                  <a:srgbClr val="000099"/>
                </a:solidFill>
              </a:rPr>
              <a:t>Nếu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là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kiểu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tham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chiếu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thì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giá</a:t>
            </a:r>
            <a:r>
              <a:rPr lang="en-US" sz="2400" dirty="0" smtClean="0">
                <a:solidFill>
                  <a:srgbClr val="000099"/>
                </a:solidFill>
              </a:rPr>
              <a:t> 2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tham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chiếu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đó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phải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cùng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trỏ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đến</a:t>
            </a:r>
            <a:r>
              <a:rPr lang="en-US" sz="2400" dirty="0" smtClean="0">
                <a:solidFill>
                  <a:srgbClr val="000099"/>
                </a:solidFill>
              </a:rPr>
              <a:t> 1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duy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nhất</a:t>
            </a:r>
            <a:r>
              <a:rPr lang="en-US" sz="2400" dirty="0" smtClean="0">
                <a:solidFill>
                  <a:srgbClr val="000099"/>
                </a:solidFill>
              </a:rPr>
              <a:t>. </a:t>
            </a:r>
          </a:p>
          <a:p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533400" y="4572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495800"/>
            <a:ext cx="7222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2 </a:t>
            </a:r>
            <a:r>
              <a:rPr lang="en-US" sz="2400" dirty="0" err="1" smtClean="0">
                <a:solidFill>
                  <a:srgbClr val="000099"/>
                </a:solidFill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thoả</a:t>
            </a:r>
            <a:r>
              <a:rPr lang="en-US" sz="2400" dirty="0" smtClean="0">
                <a:solidFill>
                  <a:srgbClr val="000099"/>
                </a:solidFill>
              </a:rPr>
              <a:t> shallow equal </a:t>
            </a:r>
            <a:r>
              <a:rPr lang="en-US" sz="2400" dirty="0" err="1" smtClean="0">
                <a:solidFill>
                  <a:srgbClr val="000099"/>
                </a:solidFill>
              </a:rPr>
              <a:t>thì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thoả</a:t>
            </a:r>
            <a:r>
              <a:rPr lang="en-US" sz="2400" dirty="0" smtClean="0">
                <a:solidFill>
                  <a:srgbClr val="000099"/>
                </a:solidFill>
              </a:rPr>
              <a:t> deep equal.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Trường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hợp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ngươc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lại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không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thoả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480" y="914400"/>
            <a:ext cx="8224520" cy="1938992"/>
          </a:xfrm>
          <a:prstGeom prst="rect">
            <a:avLst/>
          </a:prstGeom>
          <a:noFill/>
          <a:ln>
            <a:solidFill>
              <a:srgbClr val="10ADD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</a:t>
            </a:r>
          </a:p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BẢNG  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DanhSachRap1</a:t>
            </a:r>
            <a:endParaRPr lang="en-US" sz="2000" dirty="0" smtClean="0">
              <a:solidFill>
                <a:srgbClr val="10ADD2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ROW1 ( 13, ‘Galaxy’, ‘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Tân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Bình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’, ‘01254747740’)</a:t>
            </a:r>
          </a:p>
          <a:p>
            <a:endParaRPr lang="en-US" sz="2000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BẢNG  </a:t>
            </a:r>
            <a:r>
              <a:rPr lang="en-US" sz="2000" dirty="0" smtClean="0">
                <a:solidFill>
                  <a:srgbClr val="000099"/>
                </a:solidFill>
                <a:latin typeface="Myriad Pro" pitchFamily="34" charset="0"/>
              </a:rPr>
              <a:t>DanhSachRap2</a:t>
            </a:r>
            <a:endParaRPr lang="en-US" sz="2000" dirty="0" smtClean="0">
              <a:solidFill>
                <a:srgbClr val="10ADD2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ROW2 ( 13, ‘Galaxy’, ‘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Tân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Myriad Pro" pitchFamily="34" charset="0"/>
              </a:rPr>
              <a:t>Bình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’, ‘01254747740’)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048000"/>
            <a:ext cx="8392160" cy="1323439"/>
          </a:xfrm>
          <a:prstGeom prst="rect">
            <a:avLst/>
          </a:prstGeom>
          <a:noFill/>
          <a:ln>
            <a:solidFill>
              <a:srgbClr val="10ADD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						</a:t>
            </a:r>
            <a:r>
              <a:rPr lang="en-US" sz="2000" b="1" dirty="0" err="1" smtClean="0">
                <a:solidFill>
                  <a:srgbClr val="000099"/>
                </a:solidFill>
                <a:latin typeface="Myriad Pro" pitchFamily="34" charset="0"/>
              </a:rPr>
              <a:t>Bảng</a:t>
            </a:r>
            <a:r>
              <a:rPr lang="en-US" sz="2000" b="1" dirty="0" smtClean="0">
                <a:solidFill>
                  <a:srgbClr val="000099"/>
                </a:solidFill>
                <a:latin typeface="Myriad Pro" pitchFamily="34" charset="0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Myriad Pro" pitchFamily="34" charset="0"/>
              </a:rPr>
              <a:t>DangChieu</a:t>
            </a:r>
            <a:endParaRPr lang="en-US" sz="2000" dirty="0" smtClean="0">
              <a:solidFill>
                <a:srgbClr val="000099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	ROW1( 1, </a:t>
            </a:r>
            <a:r>
              <a:rPr lang="en-US" sz="2000" b="1" dirty="0" smtClean="0">
                <a:solidFill>
                  <a:srgbClr val="FF1919"/>
                </a:solidFill>
                <a:latin typeface="Myriad Pro" pitchFamily="34" charset="0"/>
              </a:rPr>
              <a:t>13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, 12/12/2011, 21/03/2011)	</a:t>
            </a:r>
          </a:p>
          <a:p>
            <a:endParaRPr lang="en-US" sz="2000" b="1" dirty="0" smtClean="0">
              <a:solidFill>
                <a:srgbClr val="008000"/>
              </a:solidFill>
              <a:latin typeface="Myriad Pro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ROW2(1, </a:t>
            </a:r>
            <a:r>
              <a:rPr lang="en-US" sz="2000" b="1" dirty="0" smtClean="0">
                <a:solidFill>
                  <a:srgbClr val="FF1919"/>
                </a:solidFill>
                <a:latin typeface="Myriad Pro" pitchFamily="34" charset="0"/>
              </a:rPr>
              <a:t>21</a:t>
            </a:r>
            <a:r>
              <a:rPr lang="en-US" sz="2000" b="1" dirty="0" smtClean="0">
                <a:solidFill>
                  <a:srgbClr val="008000"/>
                </a:solidFill>
                <a:latin typeface="Myriad Pro" pitchFamily="34" charset="0"/>
              </a:rPr>
              <a:t>, 12/12/2011, 21/03/2011)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5662880"/>
            <a:ext cx="307629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Shallow equal</a:t>
            </a:r>
            <a:endParaRPr lang="en-US" sz="3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5372" y="5715000"/>
            <a:ext cx="255390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dirty="0" smtClean="0">
                <a:solidFill>
                  <a:srgbClr val="008000"/>
                </a:solidFill>
              </a:rPr>
              <a:t>Deep equal</a:t>
            </a:r>
            <a:endParaRPr lang="en-US" sz="37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762000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10ADD2"/>
                </a:solidFill>
                <a:latin typeface="Myriad Pro" pitchFamily="34" charset="0"/>
              </a:rPr>
              <a:t>Kieu_RapPhim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rot="10800000" flipV="1">
            <a:off x="3429000" y="992833"/>
            <a:ext cx="3200400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3429000" y="1143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2600" y="4572000"/>
            <a:ext cx="116249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0" dirty="0" smtClean="0">
                <a:solidFill>
                  <a:srgbClr val="FF1919"/>
                </a:solidFill>
              </a:rPr>
              <a:t>x</a:t>
            </a:r>
            <a:endParaRPr lang="en-US" sz="15400" dirty="0">
              <a:solidFill>
                <a:srgbClr val="FF1919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>
            <a:off x="1143000" y="2743200"/>
            <a:ext cx="1600200" cy="6858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6" idx="1"/>
          </p:cNvCxnSpPr>
          <p:nvPr/>
        </p:nvCxnSpPr>
        <p:spPr>
          <a:xfrm rot="16200000" flipV="1">
            <a:off x="-8012" y="2430388"/>
            <a:ext cx="2230904" cy="1137920"/>
          </a:xfrm>
          <a:prstGeom prst="curvedConnector4">
            <a:avLst>
              <a:gd name="adj1" fmla="val 28271"/>
              <a:gd name="adj2" fmla="val 120089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  <p:bldP spid="9" grpId="0"/>
      <p:bldP spid="9" grpId="1"/>
      <p:bldP spid="10" grpId="0"/>
      <p:bldP spid="10" grpId="1"/>
      <p:bldP spid="10" grpId="2"/>
      <p:bldP spid="12" grpId="0"/>
      <p:bldP spid="27" grpId="0"/>
    </p:bldLst>
  </p:timing>
</p:sld>
</file>

<file path=ppt/theme/theme1.xml><?xml version="1.0" encoding="utf-8"?>
<a:theme xmlns:a="http://schemas.openxmlformats.org/drawingml/2006/main" name="cdb2004134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cdb2004134l</Template>
  <TotalTime>14208</TotalTime>
  <Words>1035</Words>
  <Application>Microsoft Office PowerPoint</Application>
  <PresentationFormat>On-screen Show (4:3)</PresentationFormat>
  <Paragraphs>172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cdb2004134l</vt:lpstr>
      <vt:lpstr>Slide 1</vt:lpstr>
      <vt:lpstr>Slide 2</vt:lpstr>
      <vt:lpstr>Slide 3</vt:lpstr>
      <vt:lpstr>Object identifier - oid</vt:lpstr>
      <vt:lpstr>Object identifier - oid</vt:lpstr>
      <vt:lpstr>Sự khác biệt giữa oid và URL</vt:lpstr>
      <vt:lpstr>Khái niệm đẳng thức</vt:lpstr>
      <vt:lpstr>Khái niệm đẳng thức</vt:lpstr>
      <vt:lpstr>Khái niệm đẳng thức</vt:lpstr>
      <vt:lpstr>Dereferencing reference types</vt:lpstr>
      <vt:lpstr>KẾ THỪA</vt:lpstr>
      <vt:lpstr>Định nghĩa kiểu với kế thừa</vt:lpstr>
      <vt:lpstr>Cơ chế binding của phương thức</vt:lpstr>
      <vt:lpstr>Cơ chế binding của phương thức</vt:lpstr>
      <vt:lpstr>Tập phân cấp, phạm vi kiểu và truy vấn</vt:lpstr>
      <vt:lpstr>Tập phân cấp, phạm vi kiểu và truy vấn</vt:lpstr>
      <vt:lpstr>Tập phân cấp, phạm vi kiểu và truy vấn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Yen Thanh</dc:creator>
  <cp:lastModifiedBy>THANH THAO</cp:lastModifiedBy>
  <cp:revision>1058</cp:revision>
  <dcterms:created xsi:type="dcterms:W3CDTF">2009-05-16T03:18:24Z</dcterms:created>
  <dcterms:modified xsi:type="dcterms:W3CDTF">2011-12-15T03:32:37Z</dcterms:modified>
</cp:coreProperties>
</file>