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0" r:id="rId4"/>
    <p:sldId id="259" r:id="rId5"/>
    <p:sldId id="261" r:id="rId6"/>
    <p:sldId id="263" r:id="rId7"/>
    <p:sldId id="271" r:id="rId8"/>
    <p:sldId id="265" r:id="rId9"/>
    <p:sldId id="266" r:id="rId10"/>
    <p:sldId id="267" r:id="rId11"/>
    <p:sldId id="268" r:id="rId12"/>
    <p:sldId id="269" r:id="rId13"/>
    <p:sldId id="272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3" autoAdjust="0"/>
    <p:restoredTop sz="86142" autoAdjust="0"/>
  </p:normalViewPr>
  <p:slideViewPr>
    <p:cSldViewPr>
      <p:cViewPr varScale="1">
        <p:scale>
          <a:sx n="60" d="100"/>
          <a:sy n="60" d="100"/>
        </p:scale>
        <p:origin x="-117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6D7FD-F9BC-4297-9E58-D25261E5D4A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9F7E50-52F0-4B97-A375-D262EB5315FD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000099"/>
              </a:solidFill>
            </a:rPr>
            <a:t>Xác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định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duy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nhất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một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đối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tượng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trong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suốt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thời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gian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sống</a:t>
          </a:r>
          <a:r>
            <a:rPr lang="en-US" sz="2000" dirty="0" smtClean="0">
              <a:solidFill>
                <a:srgbClr val="000099"/>
              </a:solidFill>
            </a:rPr>
            <a:t>.</a:t>
          </a:r>
          <a:endParaRPr lang="en-US" sz="2000" dirty="0">
            <a:solidFill>
              <a:srgbClr val="000099"/>
            </a:solidFill>
          </a:endParaRPr>
        </a:p>
      </dgm:t>
    </dgm:pt>
    <dgm:pt modelId="{32323578-4AE2-421A-9242-FDFE7CD697F8}" type="parTrans" cxnId="{B09F24BF-27F4-45CD-AB73-8511A3557F4E}">
      <dgm:prSet/>
      <dgm:spPr/>
      <dgm:t>
        <a:bodyPr/>
        <a:lstStyle/>
        <a:p>
          <a:endParaRPr lang="en-US" sz="2000"/>
        </a:p>
      </dgm:t>
    </dgm:pt>
    <dgm:pt modelId="{25FCA44B-A519-436E-87D6-224FD5749E19}" type="sibTrans" cxnId="{B09F24BF-27F4-45CD-AB73-8511A3557F4E}">
      <dgm:prSet/>
      <dgm:spPr/>
      <dgm:t>
        <a:bodyPr/>
        <a:lstStyle/>
        <a:p>
          <a:endParaRPr lang="en-US" sz="2000"/>
        </a:p>
      </dgm:t>
    </dgm:pt>
    <dgm:pt modelId="{80A5EF8D-B35D-4572-B919-E605011EB70F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000099"/>
              </a:solidFill>
            </a:rPr>
            <a:t>Đơn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giản</a:t>
          </a:r>
          <a:r>
            <a:rPr lang="en-US" sz="2000" dirty="0" smtClean="0">
              <a:solidFill>
                <a:srgbClr val="000099"/>
              </a:solidFill>
            </a:rPr>
            <a:t>, </a:t>
          </a:r>
          <a:r>
            <a:rPr lang="en-US" sz="2000" dirty="0" err="1" smtClean="0">
              <a:solidFill>
                <a:srgbClr val="000099"/>
              </a:solidFill>
            </a:rPr>
            <a:t>không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chứa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thông</a:t>
          </a:r>
          <a:r>
            <a:rPr lang="en-US" sz="2000" dirty="0" smtClean="0">
              <a:solidFill>
                <a:srgbClr val="000099"/>
              </a:solidFill>
            </a:rPr>
            <a:t> tin </a:t>
          </a:r>
          <a:r>
            <a:rPr lang="en-US" sz="2000" dirty="0" err="1" smtClean="0">
              <a:solidFill>
                <a:srgbClr val="000099"/>
              </a:solidFill>
            </a:rPr>
            <a:t>vật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lý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của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đối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tượng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mà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nó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trỏ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đến</a:t>
          </a:r>
          <a:endParaRPr lang="en-US" sz="2000" dirty="0">
            <a:solidFill>
              <a:srgbClr val="000099"/>
            </a:solidFill>
          </a:endParaRPr>
        </a:p>
      </dgm:t>
    </dgm:pt>
    <dgm:pt modelId="{7BE9198A-F33E-4CE2-9036-3C99EB00A15F}" type="parTrans" cxnId="{4F026FCE-463D-46FE-A9B3-632984500C7B}">
      <dgm:prSet/>
      <dgm:spPr/>
      <dgm:t>
        <a:bodyPr/>
        <a:lstStyle/>
        <a:p>
          <a:endParaRPr lang="en-US" sz="2000"/>
        </a:p>
      </dgm:t>
    </dgm:pt>
    <dgm:pt modelId="{5E56B974-080C-48B3-8F17-EF8BD7709198}" type="sibTrans" cxnId="{4F026FCE-463D-46FE-A9B3-632984500C7B}">
      <dgm:prSet/>
      <dgm:spPr/>
      <dgm:t>
        <a:bodyPr/>
        <a:lstStyle/>
        <a:p>
          <a:endParaRPr lang="en-US" sz="2000"/>
        </a:p>
      </dgm:t>
    </dgm:pt>
    <dgm:pt modelId="{314F97FB-0B3E-478F-833E-E2CD425AC681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000099"/>
              </a:solidFill>
            </a:rPr>
            <a:t>Được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phát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sinh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tự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động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bởi</a:t>
          </a:r>
          <a:r>
            <a:rPr lang="en-US" sz="2000" dirty="0" smtClean="0">
              <a:solidFill>
                <a:srgbClr val="000099"/>
              </a:solidFill>
            </a:rPr>
            <a:t> DBMS	</a:t>
          </a:r>
          <a:endParaRPr lang="en-US" sz="2000" dirty="0">
            <a:solidFill>
              <a:srgbClr val="000099"/>
            </a:solidFill>
          </a:endParaRPr>
        </a:p>
      </dgm:t>
    </dgm:pt>
    <dgm:pt modelId="{C43765CF-0C1C-440E-9443-A94DCB5A43E0}" type="parTrans" cxnId="{C7A69AEF-2C0D-4470-8D73-CDC7AE95F42B}">
      <dgm:prSet/>
      <dgm:spPr/>
      <dgm:t>
        <a:bodyPr/>
        <a:lstStyle/>
        <a:p>
          <a:endParaRPr lang="en-US" sz="2000"/>
        </a:p>
      </dgm:t>
    </dgm:pt>
    <dgm:pt modelId="{F06D7299-3E03-4A1D-B6D3-32C5ADC3608F}" type="sibTrans" cxnId="{C7A69AEF-2C0D-4470-8D73-CDC7AE95F42B}">
      <dgm:prSet/>
      <dgm:spPr/>
      <dgm:t>
        <a:bodyPr/>
        <a:lstStyle/>
        <a:p>
          <a:endParaRPr lang="en-US" sz="2000"/>
        </a:p>
      </dgm:t>
    </dgm:pt>
    <dgm:pt modelId="{F68E69CA-02F8-43DB-9B25-136A815D19BF}" type="pres">
      <dgm:prSet presAssocID="{04B6D7FD-F9BC-4297-9E58-D25261E5D4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19BB38-1479-4CEB-BDC4-2DC3F56190BD}" type="pres">
      <dgm:prSet presAssocID="{F89F7E50-52F0-4B97-A375-D262EB5315FD}" presName="parentLin" presStyleCnt="0"/>
      <dgm:spPr/>
    </dgm:pt>
    <dgm:pt modelId="{9FC9C465-D477-4696-88E3-9DD545ABBA24}" type="pres">
      <dgm:prSet presAssocID="{F89F7E50-52F0-4B97-A375-D262EB5315F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22C6C1A-ABEC-4393-BD7A-ACE3FCBD16A5}" type="pres">
      <dgm:prSet presAssocID="{F89F7E50-52F0-4B97-A375-D262EB5315FD}" presName="parentText" presStyleLbl="node1" presStyleIdx="0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25E46-E596-4292-9422-F17102E2DAD4}" type="pres">
      <dgm:prSet presAssocID="{F89F7E50-52F0-4B97-A375-D262EB5315FD}" presName="negativeSpace" presStyleCnt="0"/>
      <dgm:spPr/>
    </dgm:pt>
    <dgm:pt modelId="{1ECDB639-F38F-4F62-9734-3839B5E913DB}" type="pres">
      <dgm:prSet presAssocID="{F89F7E50-52F0-4B97-A375-D262EB5315FD}" presName="childText" presStyleLbl="conFgAcc1" presStyleIdx="0" presStyleCnt="3">
        <dgm:presLayoutVars>
          <dgm:bulletEnabled val="1"/>
        </dgm:presLayoutVars>
      </dgm:prSet>
      <dgm:spPr/>
    </dgm:pt>
    <dgm:pt modelId="{BA95A024-1FC7-4515-8D5A-420261F4A181}" type="pres">
      <dgm:prSet presAssocID="{25FCA44B-A519-436E-87D6-224FD5749E19}" presName="spaceBetweenRectangles" presStyleCnt="0"/>
      <dgm:spPr/>
    </dgm:pt>
    <dgm:pt modelId="{5A3CC89E-094F-4E92-9F19-383E8D5DD6A4}" type="pres">
      <dgm:prSet presAssocID="{80A5EF8D-B35D-4572-B919-E605011EB70F}" presName="parentLin" presStyleCnt="0"/>
      <dgm:spPr/>
    </dgm:pt>
    <dgm:pt modelId="{ED3201BC-1462-44EC-90D5-BE393DFBBD93}" type="pres">
      <dgm:prSet presAssocID="{80A5EF8D-B35D-4572-B919-E605011EB70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CA54100-A732-413D-9CD8-4DA8F29F5F5C}" type="pres">
      <dgm:prSet presAssocID="{80A5EF8D-B35D-4572-B919-E605011EB70F}" presName="parentText" presStyleLbl="node1" presStyleIdx="1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57CC0-1DA1-466A-8BF1-6CD3D7258404}" type="pres">
      <dgm:prSet presAssocID="{80A5EF8D-B35D-4572-B919-E605011EB70F}" presName="negativeSpace" presStyleCnt="0"/>
      <dgm:spPr/>
    </dgm:pt>
    <dgm:pt modelId="{DEC1A22D-780C-4184-B1AB-122565D5DD72}" type="pres">
      <dgm:prSet presAssocID="{80A5EF8D-B35D-4572-B919-E605011EB70F}" presName="childText" presStyleLbl="conFgAcc1" presStyleIdx="1" presStyleCnt="3">
        <dgm:presLayoutVars>
          <dgm:bulletEnabled val="1"/>
        </dgm:presLayoutVars>
      </dgm:prSet>
      <dgm:spPr/>
    </dgm:pt>
    <dgm:pt modelId="{4EE0B167-6464-4B2F-8167-E7D14A74199C}" type="pres">
      <dgm:prSet presAssocID="{5E56B974-080C-48B3-8F17-EF8BD7709198}" presName="spaceBetweenRectangles" presStyleCnt="0"/>
      <dgm:spPr/>
    </dgm:pt>
    <dgm:pt modelId="{656EEE8A-4C39-40B9-8A29-E824C57A491E}" type="pres">
      <dgm:prSet presAssocID="{314F97FB-0B3E-478F-833E-E2CD425AC681}" presName="parentLin" presStyleCnt="0"/>
      <dgm:spPr/>
    </dgm:pt>
    <dgm:pt modelId="{1FBE4D1E-9C75-4F3A-8A42-6C7392034627}" type="pres">
      <dgm:prSet presAssocID="{314F97FB-0B3E-478F-833E-E2CD425AC68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92312D5-E8E8-4A21-A1AA-8C65545399FF}" type="pres">
      <dgm:prSet presAssocID="{314F97FB-0B3E-478F-833E-E2CD425AC681}" presName="parentText" presStyleLbl="node1" presStyleIdx="2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6AFEC-C973-45F4-B5E3-D7C02A1BA727}" type="pres">
      <dgm:prSet presAssocID="{314F97FB-0B3E-478F-833E-E2CD425AC681}" presName="negativeSpace" presStyleCnt="0"/>
      <dgm:spPr/>
    </dgm:pt>
    <dgm:pt modelId="{B2B08E81-A3D1-4CAB-902C-051DFB0FEC45}" type="pres">
      <dgm:prSet presAssocID="{314F97FB-0B3E-478F-833E-E2CD425AC68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41EB67B-6579-4304-A64C-A0127027F2FB}" type="presOf" srcId="{F89F7E50-52F0-4B97-A375-D262EB5315FD}" destId="{D22C6C1A-ABEC-4393-BD7A-ACE3FCBD16A5}" srcOrd="1" destOrd="0" presId="urn:microsoft.com/office/officeart/2005/8/layout/list1"/>
    <dgm:cxn modelId="{ADE73CEA-3C94-467D-B168-722ED75EBEEC}" type="presOf" srcId="{80A5EF8D-B35D-4572-B919-E605011EB70F}" destId="{3CA54100-A732-413D-9CD8-4DA8F29F5F5C}" srcOrd="1" destOrd="0" presId="urn:microsoft.com/office/officeart/2005/8/layout/list1"/>
    <dgm:cxn modelId="{57C108BE-482E-4711-A193-7C9C0F59C8AC}" type="presOf" srcId="{F89F7E50-52F0-4B97-A375-D262EB5315FD}" destId="{9FC9C465-D477-4696-88E3-9DD545ABBA24}" srcOrd="0" destOrd="0" presId="urn:microsoft.com/office/officeart/2005/8/layout/list1"/>
    <dgm:cxn modelId="{C2285C1A-10BB-43C1-8878-94ED64D12185}" type="presOf" srcId="{314F97FB-0B3E-478F-833E-E2CD425AC681}" destId="{E92312D5-E8E8-4A21-A1AA-8C65545399FF}" srcOrd="1" destOrd="0" presId="urn:microsoft.com/office/officeart/2005/8/layout/list1"/>
    <dgm:cxn modelId="{DC10ECA6-15D9-4E7C-A766-CF23713F5B4F}" type="presOf" srcId="{314F97FB-0B3E-478F-833E-E2CD425AC681}" destId="{1FBE4D1E-9C75-4F3A-8A42-6C7392034627}" srcOrd="0" destOrd="0" presId="urn:microsoft.com/office/officeart/2005/8/layout/list1"/>
    <dgm:cxn modelId="{71AB3D6A-414E-4536-9AAB-5089196A117C}" type="presOf" srcId="{80A5EF8D-B35D-4572-B919-E605011EB70F}" destId="{ED3201BC-1462-44EC-90D5-BE393DFBBD93}" srcOrd="0" destOrd="0" presId="urn:microsoft.com/office/officeart/2005/8/layout/list1"/>
    <dgm:cxn modelId="{896CD431-D34A-446C-B05B-9DE047AE23A9}" type="presOf" srcId="{04B6D7FD-F9BC-4297-9E58-D25261E5D4A6}" destId="{F68E69CA-02F8-43DB-9B25-136A815D19BF}" srcOrd="0" destOrd="0" presId="urn:microsoft.com/office/officeart/2005/8/layout/list1"/>
    <dgm:cxn modelId="{4F026FCE-463D-46FE-A9B3-632984500C7B}" srcId="{04B6D7FD-F9BC-4297-9E58-D25261E5D4A6}" destId="{80A5EF8D-B35D-4572-B919-E605011EB70F}" srcOrd="1" destOrd="0" parTransId="{7BE9198A-F33E-4CE2-9036-3C99EB00A15F}" sibTransId="{5E56B974-080C-48B3-8F17-EF8BD7709198}"/>
    <dgm:cxn modelId="{C7A69AEF-2C0D-4470-8D73-CDC7AE95F42B}" srcId="{04B6D7FD-F9BC-4297-9E58-D25261E5D4A6}" destId="{314F97FB-0B3E-478F-833E-E2CD425AC681}" srcOrd="2" destOrd="0" parTransId="{C43765CF-0C1C-440E-9443-A94DCB5A43E0}" sibTransId="{F06D7299-3E03-4A1D-B6D3-32C5ADC3608F}"/>
    <dgm:cxn modelId="{B09F24BF-27F4-45CD-AB73-8511A3557F4E}" srcId="{04B6D7FD-F9BC-4297-9E58-D25261E5D4A6}" destId="{F89F7E50-52F0-4B97-A375-D262EB5315FD}" srcOrd="0" destOrd="0" parTransId="{32323578-4AE2-421A-9242-FDFE7CD697F8}" sibTransId="{25FCA44B-A519-436E-87D6-224FD5749E19}"/>
    <dgm:cxn modelId="{C3D59251-5AD6-4D08-8AC3-DD98CE0B513E}" type="presParOf" srcId="{F68E69CA-02F8-43DB-9B25-136A815D19BF}" destId="{9A19BB38-1479-4CEB-BDC4-2DC3F56190BD}" srcOrd="0" destOrd="0" presId="urn:microsoft.com/office/officeart/2005/8/layout/list1"/>
    <dgm:cxn modelId="{F17C0B9C-3012-405A-9701-DAC4DE72E6C8}" type="presParOf" srcId="{9A19BB38-1479-4CEB-BDC4-2DC3F56190BD}" destId="{9FC9C465-D477-4696-88E3-9DD545ABBA24}" srcOrd="0" destOrd="0" presId="urn:microsoft.com/office/officeart/2005/8/layout/list1"/>
    <dgm:cxn modelId="{A0F5FE04-48C8-4FE0-9F0D-0A3BBF767A92}" type="presParOf" srcId="{9A19BB38-1479-4CEB-BDC4-2DC3F56190BD}" destId="{D22C6C1A-ABEC-4393-BD7A-ACE3FCBD16A5}" srcOrd="1" destOrd="0" presId="urn:microsoft.com/office/officeart/2005/8/layout/list1"/>
    <dgm:cxn modelId="{CD1B6F05-8145-4A1B-9362-A429330B9DCE}" type="presParOf" srcId="{F68E69CA-02F8-43DB-9B25-136A815D19BF}" destId="{FE525E46-E596-4292-9422-F17102E2DAD4}" srcOrd="1" destOrd="0" presId="urn:microsoft.com/office/officeart/2005/8/layout/list1"/>
    <dgm:cxn modelId="{F1040BDB-1351-4A6D-BC96-3E6CB980EFDE}" type="presParOf" srcId="{F68E69CA-02F8-43DB-9B25-136A815D19BF}" destId="{1ECDB639-F38F-4F62-9734-3839B5E913DB}" srcOrd="2" destOrd="0" presId="urn:microsoft.com/office/officeart/2005/8/layout/list1"/>
    <dgm:cxn modelId="{6BF56ED0-371F-43B5-A42D-F5AA1718C089}" type="presParOf" srcId="{F68E69CA-02F8-43DB-9B25-136A815D19BF}" destId="{BA95A024-1FC7-4515-8D5A-420261F4A181}" srcOrd="3" destOrd="0" presId="urn:microsoft.com/office/officeart/2005/8/layout/list1"/>
    <dgm:cxn modelId="{6F747B40-B0DF-46BA-8507-B8959FEADBD9}" type="presParOf" srcId="{F68E69CA-02F8-43DB-9B25-136A815D19BF}" destId="{5A3CC89E-094F-4E92-9F19-383E8D5DD6A4}" srcOrd="4" destOrd="0" presId="urn:microsoft.com/office/officeart/2005/8/layout/list1"/>
    <dgm:cxn modelId="{8859ECDA-FAB1-413A-B618-D4D7E47F1717}" type="presParOf" srcId="{5A3CC89E-094F-4E92-9F19-383E8D5DD6A4}" destId="{ED3201BC-1462-44EC-90D5-BE393DFBBD93}" srcOrd="0" destOrd="0" presId="urn:microsoft.com/office/officeart/2005/8/layout/list1"/>
    <dgm:cxn modelId="{609389EF-AD2D-4040-8AC9-AA978DEACAC9}" type="presParOf" srcId="{5A3CC89E-094F-4E92-9F19-383E8D5DD6A4}" destId="{3CA54100-A732-413D-9CD8-4DA8F29F5F5C}" srcOrd="1" destOrd="0" presId="urn:microsoft.com/office/officeart/2005/8/layout/list1"/>
    <dgm:cxn modelId="{F0E50DE5-620D-4284-BE82-92F4D3CF5AFD}" type="presParOf" srcId="{F68E69CA-02F8-43DB-9B25-136A815D19BF}" destId="{C1857CC0-1DA1-466A-8BF1-6CD3D7258404}" srcOrd="5" destOrd="0" presId="urn:microsoft.com/office/officeart/2005/8/layout/list1"/>
    <dgm:cxn modelId="{7700552E-F568-4F4A-BFED-257DA71399FB}" type="presParOf" srcId="{F68E69CA-02F8-43DB-9B25-136A815D19BF}" destId="{DEC1A22D-780C-4184-B1AB-122565D5DD72}" srcOrd="6" destOrd="0" presId="urn:microsoft.com/office/officeart/2005/8/layout/list1"/>
    <dgm:cxn modelId="{A3AC6272-39A4-45A6-BC91-52E3B7668701}" type="presParOf" srcId="{F68E69CA-02F8-43DB-9B25-136A815D19BF}" destId="{4EE0B167-6464-4B2F-8167-E7D14A74199C}" srcOrd="7" destOrd="0" presId="urn:microsoft.com/office/officeart/2005/8/layout/list1"/>
    <dgm:cxn modelId="{A90043B8-DB43-445C-B7F8-DCAA79C78C8B}" type="presParOf" srcId="{F68E69CA-02F8-43DB-9B25-136A815D19BF}" destId="{656EEE8A-4C39-40B9-8A29-E824C57A491E}" srcOrd="8" destOrd="0" presId="urn:microsoft.com/office/officeart/2005/8/layout/list1"/>
    <dgm:cxn modelId="{8E55E8FD-3712-4479-9614-6DA6FAB62736}" type="presParOf" srcId="{656EEE8A-4C39-40B9-8A29-E824C57A491E}" destId="{1FBE4D1E-9C75-4F3A-8A42-6C7392034627}" srcOrd="0" destOrd="0" presId="urn:microsoft.com/office/officeart/2005/8/layout/list1"/>
    <dgm:cxn modelId="{6D0C72CC-DB9D-46CE-87D1-C27486794EFF}" type="presParOf" srcId="{656EEE8A-4C39-40B9-8A29-E824C57A491E}" destId="{E92312D5-E8E8-4A21-A1AA-8C65545399FF}" srcOrd="1" destOrd="0" presId="urn:microsoft.com/office/officeart/2005/8/layout/list1"/>
    <dgm:cxn modelId="{5FA07BD1-A59A-4A48-8EF8-0D23C87CF215}" type="presParOf" srcId="{F68E69CA-02F8-43DB-9B25-136A815D19BF}" destId="{DC16AFEC-C973-45F4-B5E3-D7C02A1BA727}" srcOrd="9" destOrd="0" presId="urn:microsoft.com/office/officeart/2005/8/layout/list1"/>
    <dgm:cxn modelId="{E214543A-6D61-40A0-8F66-6BD775B791BD}" type="presParOf" srcId="{F68E69CA-02F8-43DB-9B25-136A815D19BF}" destId="{B2B08E81-A3D1-4CAB-902C-051DFB0FEC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B6D7FD-F9BC-4297-9E58-D25261E5D4A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9F7E50-52F0-4B97-A375-D262EB5315FD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000099"/>
              </a:solidFill>
            </a:rPr>
            <a:t>Tài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nguyên</a:t>
          </a:r>
          <a:r>
            <a:rPr lang="en-US" sz="2000" dirty="0" smtClean="0">
              <a:solidFill>
                <a:srgbClr val="000099"/>
              </a:solidFill>
            </a:rPr>
            <a:t> web </a:t>
          </a:r>
          <a:r>
            <a:rPr lang="en-US" sz="2000" dirty="0" err="1" smtClean="0">
              <a:solidFill>
                <a:srgbClr val="000099"/>
              </a:solidFill>
            </a:rPr>
            <a:t>được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trỏ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bởi</a:t>
          </a:r>
          <a:r>
            <a:rPr lang="en-US" sz="2000" dirty="0" smtClean="0">
              <a:solidFill>
                <a:srgbClr val="000099"/>
              </a:solidFill>
            </a:rPr>
            <a:t> 1 URL </a:t>
          </a:r>
          <a:r>
            <a:rPr lang="en-US" sz="2000" dirty="0" err="1" smtClean="0">
              <a:solidFill>
                <a:srgbClr val="000099"/>
              </a:solidFill>
            </a:rPr>
            <a:t>có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thể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được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thay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đổi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theo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thời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gian</a:t>
          </a:r>
          <a:endParaRPr lang="en-US" sz="2000" dirty="0">
            <a:solidFill>
              <a:srgbClr val="000099"/>
            </a:solidFill>
          </a:endParaRPr>
        </a:p>
      </dgm:t>
    </dgm:pt>
    <dgm:pt modelId="{32323578-4AE2-421A-9242-FDFE7CD697F8}" type="parTrans" cxnId="{B09F24BF-27F4-45CD-AB73-8511A3557F4E}">
      <dgm:prSet/>
      <dgm:spPr/>
      <dgm:t>
        <a:bodyPr/>
        <a:lstStyle/>
        <a:p>
          <a:endParaRPr lang="en-US" sz="2000"/>
        </a:p>
      </dgm:t>
    </dgm:pt>
    <dgm:pt modelId="{25FCA44B-A519-436E-87D6-224FD5749E19}" type="sibTrans" cxnId="{B09F24BF-27F4-45CD-AB73-8511A3557F4E}">
      <dgm:prSet/>
      <dgm:spPr/>
      <dgm:t>
        <a:bodyPr/>
        <a:lstStyle/>
        <a:p>
          <a:endParaRPr lang="en-US" sz="2000"/>
        </a:p>
      </dgm:t>
    </dgm:pt>
    <dgm:pt modelId="{80A5EF8D-B35D-4572-B919-E605011EB70F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000099"/>
              </a:solidFill>
            </a:rPr>
            <a:t>Chứa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cả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địa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chỉ</a:t>
          </a:r>
          <a:r>
            <a:rPr lang="en-US" sz="2000" dirty="0" smtClean="0">
              <a:solidFill>
                <a:srgbClr val="000099"/>
              </a:solidFill>
            </a:rPr>
            <a:t> network </a:t>
          </a:r>
          <a:r>
            <a:rPr lang="en-US" sz="2000" dirty="0" err="1" smtClean="0">
              <a:solidFill>
                <a:srgbClr val="000099"/>
              </a:solidFill>
            </a:rPr>
            <a:t>và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tên</a:t>
          </a:r>
          <a:r>
            <a:rPr lang="en-US" sz="2000" dirty="0" smtClean="0">
              <a:solidFill>
                <a:srgbClr val="000099"/>
              </a:solidFill>
            </a:rPr>
            <a:t> file system.</a:t>
          </a:r>
          <a:endParaRPr lang="en-US" sz="2000" dirty="0">
            <a:solidFill>
              <a:srgbClr val="000099"/>
            </a:solidFill>
          </a:endParaRPr>
        </a:p>
      </dgm:t>
    </dgm:pt>
    <dgm:pt modelId="{7BE9198A-F33E-4CE2-9036-3C99EB00A15F}" type="parTrans" cxnId="{4F026FCE-463D-46FE-A9B3-632984500C7B}">
      <dgm:prSet/>
      <dgm:spPr/>
      <dgm:t>
        <a:bodyPr/>
        <a:lstStyle/>
        <a:p>
          <a:endParaRPr lang="en-US" sz="2000"/>
        </a:p>
      </dgm:t>
    </dgm:pt>
    <dgm:pt modelId="{5E56B974-080C-48B3-8F17-EF8BD7709198}" type="sibTrans" cxnId="{4F026FCE-463D-46FE-A9B3-632984500C7B}">
      <dgm:prSet/>
      <dgm:spPr/>
      <dgm:t>
        <a:bodyPr/>
        <a:lstStyle/>
        <a:p>
          <a:endParaRPr lang="en-US" sz="2000"/>
        </a:p>
      </dgm:t>
    </dgm:pt>
    <dgm:pt modelId="{314F97FB-0B3E-478F-833E-E2CD425AC681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000099"/>
              </a:solidFill>
            </a:rPr>
            <a:t>Người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dùng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tạo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ra</a:t>
          </a:r>
          <a:endParaRPr lang="en-US" sz="2000" dirty="0">
            <a:solidFill>
              <a:srgbClr val="000099"/>
            </a:solidFill>
          </a:endParaRPr>
        </a:p>
      </dgm:t>
    </dgm:pt>
    <dgm:pt modelId="{C43765CF-0C1C-440E-9443-A94DCB5A43E0}" type="parTrans" cxnId="{C7A69AEF-2C0D-4470-8D73-CDC7AE95F42B}">
      <dgm:prSet/>
      <dgm:spPr/>
      <dgm:t>
        <a:bodyPr/>
        <a:lstStyle/>
        <a:p>
          <a:endParaRPr lang="en-US" sz="2000"/>
        </a:p>
      </dgm:t>
    </dgm:pt>
    <dgm:pt modelId="{F06D7299-3E03-4A1D-B6D3-32C5ADC3608F}" type="sibTrans" cxnId="{C7A69AEF-2C0D-4470-8D73-CDC7AE95F42B}">
      <dgm:prSet/>
      <dgm:spPr/>
      <dgm:t>
        <a:bodyPr/>
        <a:lstStyle/>
        <a:p>
          <a:endParaRPr lang="en-US" sz="2000"/>
        </a:p>
      </dgm:t>
    </dgm:pt>
    <dgm:pt modelId="{F68E69CA-02F8-43DB-9B25-136A815D19BF}" type="pres">
      <dgm:prSet presAssocID="{04B6D7FD-F9BC-4297-9E58-D25261E5D4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19BB38-1479-4CEB-BDC4-2DC3F56190BD}" type="pres">
      <dgm:prSet presAssocID="{F89F7E50-52F0-4B97-A375-D262EB5315FD}" presName="parentLin" presStyleCnt="0"/>
      <dgm:spPr/>
    </dgm:pt>
    <dgm:pt modelId="{9FC9C465-D477-4696-88E3-9DD545ABBA24}" type="pres">
      <dgm:prSet presAssocID="{F89F7E50-52F0-4B97-A375-D262EB5315F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22C6C1A-ABEC-4393-BD7A-ACE3FCBD16A5}" type="pres">
      <dgm:prSet presAssocID="{F89F7E50-52F0-4B97-A375-D262EB5315FD}" presName="parentText" presStyleLbl="node1" presStyleIdx="0" presStyleCnt="3" custScaleX="142857" custLinFactNeighborY="43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25E46-E596-4292-9422-F17102E2DAD4}" type="pres">
      <dgm:prSet presAssocID="{F89F7E50-52F0-4B97-A375-D262EB5315FD}" presName="negativeSpace" presStyleCnt="0"/>
      <dgm:spPr/>
    </dgm:pt>
    <dgm:pt modelId="{1ECDB639-F38F-4F62-9734-3839B5E913DB}" type="pres">
      <dgm:prSet presAssocID="{F89F7E50-52F0-4B97-A375-D262EB5315FD}" presName="childText" presStyleLbl="conFgAcc1" presStyleIdx="0" presStyleCnt="3">
        <dgm:presLayoutVars>
          <dgm:bulletEnabled val="1"/>
        </dgm:presLayoutVars>
      </dgm:prSet>
      <dgm:spPr/>
    </dgm:pt>
    <dgm:pt modelId="{BA95A024-1FC7-4515-8D5A-420261F4A181}" type="pres">
      <dgm:prSet presAssocID="{25FCA44B-A519-436E-87D6-224FD5749E19}" presName="spaceBetweenRectangles" presStyleCnt="0"/>
      <dgm:spPr/>
    </dgm:pt>
    <dgm:pt modelId="{5A3CC89E-094F-4E92-9F19-383E8D5DD6A4}" type="pres">
      <dgm:prSet presAssocID="{80A5EF8D-B35D-4572-B919-E605011EB70F}" presName="parentLin" presStyleCnt="0"/>
      <dgm:spPr/>
    </dgm:pt>
    <dgm:pt modelId="{ED3201BC-1462-44EC-90D5-BE393DFBBD93}" type="pres">
      <dgm:prSet presAssocID="{80A5EF8D-B35D-4572-B919-E605011EB70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CA54100-A732-413D-9CD8-4DA8F29F5F5C}" type="pres">
      <dgm:prSet presAssocID="{80A5EF8D-B35D-4572-B919-E605011EB70F}" presName="parentText" presStyleLbl="node1" presStyleIdx="1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57CC0-1DA1-466A-8BF1-6CD3D7258404}" type="pres">
      <dgm:prSet presAssocID="{80A5EF8D-B35D-4572-B919-E605011EB70F}" presName="negativeSpace" presStyleCnt="0"/>
      <dgm:spPr/>
    </dgm:pt>
    <dgm:pt modelId="{DEC1A22D-780C-4184-B1AB-122565D5DD72}" type="pres">
      <dgm:prSet presAssocID="{80A5EF8D-B35D-4572-B919-E605011EB70F}" presName="childText" presStyleLbl="conFgAcc1" presStyleIdx="1" presStyleCnt="3">
        <dgm:presLayoutVars>
          <dgm:bulletEnabled val="1"/>
        </dgm:presLayoutVars>
      </dgm:prSet>
      <dgm:spPr/>
    </dgm:pt>
    <dgm:pt modelId="{4EE0B167-6464-4B2F-8167-E7D14A74199C}" type="pres">
      <dgm:prSet presAssocID="{5E56B974-080C-48B3-8F17-EF8BD7709198}" presName="spaceBetweenRectangles" presStyleCnt="0"/>
      <dgm:spPr/>
    </dgm:pt>
    <dgm:pt modelId="{656EEE8A-4C39-40B9-8A29-E824C57A491E}" type="pres">
      <dgm:prSet presAssocID="{314F97FB-0B3E-478F-833E-E2CD425AC681}" presName="parentLin" presStyleCnt="0"/>
      <dgm:spPr/>
    </dgm:pt>
    <dgm:pt modelId="{1FBE4D1E-9C75-4F3A-8A42-6C7392034627}" type="pres">
      <dgm:prSet presAssocID="{314F97FB-0B3E-478F-833E-E2CD425AC68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92312D5-E8E8-4A21-A1AA-8C65545399FF}" type="pres">
      <dgm:prSet presAssocID="{314F97FB-0B3E-478F-833E-E2CD425AC681}" presName="parentText" presStyleLbl="node1" presStyleIdx="2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6AFEC-C973-45F4-B5E3-D7C02A1BA727}" type="pres">
      <dgm:prSet presAssocID="{314F97FB-0B3E-478F-833E-E2CD425AC681}" presName="negativeSpace" presStyleCnt="0"/>
      <dgm:spPr/>
    </dgm:pt>
    <dgm:pt modelId="{B2B08E81-A3D1-4CAB-902C-051DFB0FEC45}" type="pres">
      <dgm:prSet presAssocID="{314F97FB-0B3E-478F-833E-E2CD425AC68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7A69AEF-2C0D-4470-8D73-CDC7AE95F42B}" srcId="{04B6D7FD-F9BC-4297-9E58-D25261E5D4A6}" destId="{314F97FB-0B3E-478F-833E-E2CD425AC681}" srcOrd="2" destOrd="0" parTransId="{C43765CF-0C1C-440E-9443-A94DCB5A43E0}" sibTransId="{F06D7299-3E03-4A1D-B6D3-32C5ADC3608F}"/>
    <dgm:cxn modelId="{27211D26-F14E-4F08-8BCC-61B3DD1EA985}" type="presOf" srcId="{80A5EF8D-B35D-4572-B919-E605011EB70F}" destId="{3CA54100-A732-413D-9CD8-4DA8F29F5F5C}" srcOrd="1" destOrd="0" presId="urn:microsoft.com/office/officeart/2005/8/layout/list1"/>
    <dgm:cxn modelId="{EAF8C681-E738-497D-84C2-4457E1D33624}" type="presOf" srcId="{F89F7E50-52F0-4B97-A375-D262EB5315FD}" destId="{D22C6C1A-ABEC-4393-BD7A-ACE3FCBD16A5}" srcOrd="1" destOrd="0" presId="urn:microsoft.com/office/officeart/2005/8/layout/list1"/>
    <dgm:cxn modelId="{98D21586-4CC0-4637-AD94-23E1D0BF3456}" type="presOf" srcId="{314F97FB-0B3E-478F-833E-E2CD425AC681}" destId="{1FBE4D1E-9C75-4F3A-8A42-6C7392034627}" srcOrd="0" destOrd="0" presId="urn:microsoft.com/office/officeart/2005/8/layout/list1"/>
    <dgm:cxn modelId="{C3D6BCBC-6D13-4BAE-8C8C-F01022A3C8AC}" type="presOf" srcId="{314F97FB-0B3E-478F-833E-E2CD425AC681}" destId="{E92312D5-E8E8-4A21-A1AA-8C65545399FF}" srcOrd="1" destOrd="0" presId="urn:microsoft.com/office/officeart/2005/8/layout/list1"/>
    <dgm:cxn modelId="{04304294-0164-45CD-B0AB-6AAD8F809050}" type="presOf" srcId="{04B6D7FD-F9BC-4297-9E58-D25261E5D4A6}" destId="{F68E69CA-02F8-43DB-9B25-136A815D19BF}" srcOrd="0" destOrd="0" presId="urn:microsoft.com/office/officeart/2005/8/layout/list1"/>
    <dgm:cxn modelId="{2E4543A1-6326-418B-9F1F-011AE2C85283}" type="presOf" srcId="{80A5EF8D-B35D-4572-B919-E605011EB70F}" destId="{ED3201BC-1462-44EC-90D5-BE393DFBBD93}" srcOrd="0" destOrd="0" presId="urn:microsoft.com/office/officeart/2005/8/layout/list1"/>
    <dgm:cxn modelId="{B09F24BF-27F4-45CD-AB73-8511A3557F4E}" srcId="{04B6D7FD-F9BC-4297-9E58-D25261E5D4A6}" destId="{F89F7E50-52F0-4B97-A375-D262EB5315FD}" srcOrd="0" destOrd="0" parTransId="{32323578-4AE2-421A-9242-FDFE7CD697F8}" sibTransId="{25FCA44B-A519-436E-87D6-224FD5749E19}"/>
    <dgm:cxn modelId="{5D592028-EC4B-40B9-AA17-7900786AD916}" type="presOf" srcId="{F89F7E50-52F0-4B97-A375-D262EB5315FD}" destId="{9FC9C465-D477-4696-88E3-9DD545ABBA24}" srcOrd="0" destOrd="0" presId="urn:microsoft.com/office/officeart/2005/8/layout/list1"/>
    <dgm:cxn modelId="{4F026FCE-463D-46FE-A9B3-632984500C7B}" srcId="{04B6D7FD-F9BC-4297-9E58-D25261E5D4A6}" destId="{80A5EF8D-B35D-4572-B919-E605011EB70F}" srcOrd="1" destOrd="0" parTransId="{7BE9198A-F33E-4CE2-9036-3C99EB00A15F}" sibTransId="{5E56B974-080C-48B3-8F17-EF8BD7709198}"/>
    <dgm:cxn modelId="{9F2F4790-4AE4-44AC-B0BD-094376716147}" type="presParOf" srcId="{F68E69CA-02F8-43DB-9B25-136A815D19BF}" destId="{9A19BB38-1479-4CEB-BDC4-2DC3F56190BD}" srcOrd="0" destOrd="0" presId="urn:microsoft.com/office/officeart/2005/8/layout/list1"/>
    <dgm:cxn modelId="{698E4043-291F-44CB-AA0A-080748C176EE}" type="presParOf" srcId="{9A19BB38-1479-4CEB-BDC4-2DC3F56190BD}" destId="{9FC9C465-D477-4696-88E3-9DD545ABBA24}" srcOrd="0" destOrd="0" presId="urn:microsoft.com/office/officeart/2005/8/layout/list1"/>
    <dgm:cxn modelId="{FA00EB18-14D2-46B6-ACFB-DE1EEEE1EEA1}" type="presParOf" srcId="{9A19BB38-1479-4CEB-BDC4-2DC3F56190BD}" destId="{D22C6C1A-ABEC-4393-BD7A-ACE3FCBD16A5}" srcOrd="1" destOrd="0" presId="urn:microsoft.com/office/officeart/2005/8/layout/list1"/>
    <dgm:cxn modelId="{467C3241-60B3-47B7-8D6F-646E6A1AE8FF}" type="presParOf" srcId="{F68E69CA-02F8-43DB-9B25-136A815D19BF}" destId="{FE525E46-E596-4292-9422-F17102E2DAD4}" srcOrd="1" destOrd="0" presId="urn:microsoft.com/office/officeart/2005/8/layout/list1"/>
    <dgm:cxn modelId="{64D1C3BC-000D-442B-8911-A9D9DD562716}" type="presParOf" srcId="{F68E69CA-02F8-43DB-9B25-136A815D19BF}" destId="{1ECDB639-F38F-4F62-9734-3839B5E913DB}" srcOrd="2" destOrd="0" presId="urn:microsoft.com/office/officeart/2005/8/layout/list1"/>
    <dgm:cxn modelId="{3E7B32B7-6E61-4C25-9330-92F9108B612E}" type="presParOf" srcId="{F68E69CA-02F8-43DB-9B25-136A815D19BF}" destId="{BA95A024-1FC7-4515-8D5A-420261F4A181}" srcOrd="3" destOrd="0" presId="urn:microsoft.com/office/officeart/2005/8/layout/list1"/>
    <dgm:cxn modelId="{5B8F50EC-F2F6-48E2-83EC-378B84578555}" type="presParOf" srcId="{F68E69CA-02F8-43DB-9B25-136A815D19BF}" destId="{5A3CC89E-094F-4E92-9F19-383E8D5DD6A4}" srcOrd="4" destOrd="0" presId="urn:microsoft.com/office/officeart/2005/8/layout/list1"/>
    <dgm:cxn modelId="{23181A21-BA44-4D18-BDB9-AD1F7521E3BA}" type="presParOf" srcId="{5A3CC89E-094F-4E92-9F19-383E8D5DD6A4}" destId="{ED3201BC-1462-44EC-90D5-BE393DFBBD93}" srcOrd="0" destOrd="0" presId="urn:microsoft.com/office/officeart/2005/8/layout/list1"/>
    <dgm:cxn modelId="{51C8C30E-E40E-4765-889D-3C79CC02CD39}" type="presParOf" srcId="{5A3CC89E-094F-4E92-9F19-383E8D5DD6A4}" destId="{3CA54100-A732-413D-9CD8-4DA8F29F5F5C}" srcOrd="1" destOrd="0" presId="urn:microsoft.com/office/officeart/2005/8/layout/list1"/>
    <dgm:cxn modelId="{ACDCB91E-F7ED-481E-A9B1-45118CBB433C}" type="presParOf" srcId="{F68E69CA-02F8-43DB-9B25-136A815D19BF}" destId="{C1857CC0-1DA1-466A-8BF1-6CD3D7258404}" srcOrd="5" destOrd="0" presId="urn:microsoft.com/office/officeart/2005/8/layout/list1"/>
    <dgm:cxn modelId="{1EDBDE29-DBEE-4ADF-8000-91ECA1E38624}" type="presParOf" srcId="{F68E69CA-02F8-43DB-9B25-136A815D19BF}" destId="{DEC1A22D-780C-4184-B1AB-122565D5DD72}" srcOrd="6" destOrd="0" presId="urn:microsoft.com/office/officeart/2005/8/layout/list1"/>
    <dgm:cxn modelId="{3F238AE6-69ED-4371-8349-C2511D0BB3FE}" type="presParOf" srcId="{F68E69CA-02F8-43DB-9B25-136A815D19BF}" destId="{4EE0B167-6464-4B2F-8167-E7D14A74199C}" srcOrd="7" destOrd="0" presId="urn:microsoft.com/office/officeart/2005/8/layout/list1"/>
    <dgm:cxn modelId="{A95FB176-556B-4C97-A68D-2F3B0B14E137}" type="presParOf" srcId="{F68E69CA-02F8-43DB-9B25-136A815D19BF}" destId="{656EEE8A-4C39-40B9-8A29-E824C57A491E}" srcOrd="8" destOrd="0" presId="urn:microsoft.com/office/officeart/2005/8/layout/list1"/>
    <dgm:cxn modelId="{7E96AE21-C6EC-4AC4-ABA3-36E2CDD5CD6E}" type="presParOf" srcId="{656EEE8A-4C39-40B9-8A29-E824C57A491E}" destId="{1FBE4D1E-9C75-4F3A-8A42-6C7392034627}" srcOrd="0" destOrd="0" presId="urn:microsoft.com/office/officeart/2005/8/layout/list1"/>
    <dgm:cxn modelId="{4A593F1B-8BA7-4F92-82C8-C0DA41F09465}" type="presParOf" srcId="{656EEE8A-4C39-40B9-8A29-E824C57A491E}" destId="{E92312D5-E8E8-4A21-A1AA-8C65545399FF}" srcOrd="1" destOrd="0" presId="urn:microsoft.com/office/officeart/2005/8/layout/list1"/>
    <dgm:cxn modelId="{0D5B483B-B593-4C9A-A4DB-4078D563E19F}" type="presParOf" srcId="{F68E69CA-02F8-43DB-9B25-136A815D19BF}" destId="{DC16AFEC-C973-45F4-B5E3-D7C02A1BA727}" srcOrd="9" destOrd="0" presId="urn:microsoft.com/office/officeart/2005/8/layout/list1"/>
    <dgm:cxn modelId="{DA3456B7-A1D8-400A-AEB8-81DB7C143FFE}" type="presParOf" srcId="{F68E69CA-02F8-43DB-9B25-136A815D19BF}" destId="{B2B08E81-A3D1-4CAB-902C-051DFB0FEC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809C52-A93B-4325-9068-19BD5320EC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F87736-7CB0-48EE-9CC9-3EE3BFE2A5D0}">
      <dgm:prSet phldrT="[Text]" custT="1"/>
      <dgm:spPr/>
      <dgm:t>
        <a:bodyPr/>
        <a:lstStyle/>
        <a:p>
          <a:r>
            <a:rPr lang="en-US" sz="2200" dirty="0" err="1" smtClean="0">
              <a:solidFill>
                <a:srgbClr val="000099"/>
              </a:solidFill>
            </a:rPr>
            <a:t>Các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đối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tượng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là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kiểu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nguyên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tố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và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có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cùng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giá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trị</a:t>
          </a:r>
          <a:r>
            <a:rPr lang="en-US" sz="2200" dirty="0" smtClean="0">
              <a:solidFill>
                <a:srgbClr val="000099"/>
              </a:solidFill>
            </a:rPr>
            <a:t>, </a:t>
          </a:r>
          <a:r>
            <a:rPr lang="en-US" sz="2200" dirty="0" err="1" smtClean="0">
              <a:solidFill>
                <a:srgbClr val="000099"/>
              </a:solidFill>
            </a:rPr>
            <a:t>hoặc</a:t>
          </a:r>
          <a:r>
            <a:rPr lang="en-US" sz="2200" dirty="0" smtClean="0">
              <a:solidFill>
                <a:srgbClr val="000099"/>
              </a:solidFill>
            </a:rPr>
            <a:t>.</a:t>
          </a:r>
          <a:endParaRPr lang="en-US" sz="2200" dirty="0">
            <a:solidFill>
              <a:srgbClr val="000099"/>
            </a:solidFill>
          </a:endParaRPr>
        </a:p>
      </dgm:t>
    </dgm:pt>
    <dgm:pt modelId="{221AB4BB-BEDC-48A4-9906-B147D0A099F0}" type="parTrans" cxnId="{F5DB57B1-14A8-4B77-979A-CE5F3B7ABC8C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38D07F35-8E24-4B5D-9E9E-4380B3EA28DE}" type="sibTrans" cxnId="{F5DB57B1-14A8-4B77-979A-CE5F3B7ABC8C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CC6D582C-A62D-4C0E-880A-A019D5B97CFE}">
      <dgm:prSet phldrT="[Text]" custT="1"/>
      <dgm:spPr/>
      <dgm:t>
        <a:bodyPr/>
        <a:lstStyle/>
        <a:p>
          <a:r>
            <a:rPr lang="en-US" sz="2200" dirty="0" err="1" smtClean="0">
              <a:solidFill>
                <a:srgbClr val="000099"/>
              </a:solidFill>
            </a:rPr>
            <a:t>Các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đối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tượng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là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kiểu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tham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chiếu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và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endParaRPr lang="en-US" sz="2200" dirty="0">
            <a:solidFill>
              <a:srgbClr val="000099"/>
            </a:solidFill>
          </a:endParaRPr>
        </a:p>
      </dgm:t>
    </dgm:pt>
    <dgm:pt modelId="{49765640-CD29-43F5-95BD-2D7E4FD55634}" type="parTrans" cxnId="{AAD19A8A-D80D-4FB1-B0FC-03D45FEA954B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9B1D4CE0-B00B-4611-99A0-FD1F75F2A903}" type="sibTrans" cxnId="{AAD19A8A-D80D-4FB1-B0FC-03D45FEA954B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2887C6BB-87EE-497F-93BA-63ECB911ACC7}">
      <dgm:prSet phldrT="[Text]" custT="1"/>
      <dgm:spPr/>
      <dgm:t>
        <a:bodyPr/>
        <a:lstStyle/>
        <a:p>
          <a:r>
            <a:rPr lang="en-US" sz="2200" dirty="0" smtClean="0">
              <a:solidFill>
                <a:srgbClr val="000099"/>
              </a:solidFill>
            </a:rPr>
            <a:t>The objects are of structured type, and the deep equals operator is true for all the corresponding subparts of the two objects.</a:t>
          </a:r>
          <a:endParaRPr lang="en-US" sz="2200" dirty="0">
            <a:solidFill>
              <a:srgbClr val="000099"/>
            </a:solidFill>
          </a:endParaRPr>
        </a:p>
      </dgm:t>
    </dgm:pt>
    <dgm:pt modelId="{76FE88DA-5CE3-42A9-9D51-D981F211C73D}" type="parTrans" cxnId="{DAE8264C-FB7A-4DCF-9A85-B5BBAA1C4951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C52FF57E-ADBB-417E-8ABF-48BB22AF5271}" type="sibTrans" cxnId="{DAE8264C-FB7A-4DCF-9A85-B5BBAA1C4951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830C89E8-86E1-4A9D-9373-C6DBEE160317}" type="pres">
      <dgm:prSet presAssocID="{7B809C52-A93B-4325-9068-19BD5320EC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3EFCC6-EE43-446E-B342-475A7B579CB2}" type="pres">
      <dgm:prSet presAssocID="{0DF87736-7CB0-48EE-9CC9-3EE3BFE2A5D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A4F4C3-7333-4BFB-85A4-C7AC1ED6B8AF}" type="pres">
      <dgm:prSet presAssocID="{38D07F35-8E24-4B5D-9E9E-4380B3EA28DE}" presName="spacer" presStyleCnt="0"/>
      <dgm:spPr/>
    </dgm:pt>
    <dgm:pt modelId="{190354AD-B053-457B-A4AA-29EA6AC1DAE9}" type="pres">
      <dgm:prSet presAssocID="{CC6D582C-A62D-4C0E-880A-A019D5B97CF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5674DF-5830-44F3-899E-F3A5C71F7DC4}" type="pres">
      <dgm:prSet presAssocID="{9B1D4CE0-B00B-4611-99A0-FD1F75F2A903}" presName="spacer" presStyleCnt="0"/>
      <dgm:spPr/>
    </dgm:pt>
    <dgm:pt modelId="{F265203F-626D-4F35-8C44-9FA6B6691113}" type="pres">
      <dgm:prSet presAssocID="{2887C6BB-87EE-497F-93BA-63ECB911ACC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00F1C7-668A-41E7-B4C4-EF4D292EB330}" type="presOf" srcId="{2887C6BB-87EE-497F-93BA-63ECB911ACC7}" destId="{F265203F-626D-4F35-8C44-9FA6B6691113}" srcOrd="0" destOrd="0" presId="urn:microsoft.com/office/officeart/2005/8/layout/vList2"/>
    <dgm:cxn modelId="{8D8D0629-0B4A-4C52-AD4B-7CA0E64143FE}" type="presOf" srcId="{0DF87736-7CB0-48EE-9CC9-3EE3BFE2A5D0}" destId="{CA3EFCC6-EE43-446E-B342-475A7B579CB2}" srcOrd="0" destOrd="0" presId="urn:microsoft.com/office/officeart/2005/8/layout/vList2"/>
    <dgm:cxn modelId="{F5DB57B1-14A8-4B77-979A-CE5F3B7ABC8C}" srcId="{7B809C52-A93B-4325-9068-19BD5320ECEE}" destId="{0DF87736-7CB0-48EE-9CC9-3EE3BFE2A5D0}" srcOrd="0" destOrd="0" parTransId="{221AB4BB-BEDC-48A4-9906-B147D0A099F0}" sibTransId="{38D07F35-8E24-4B5D-9E9E-4380B3EA28DE}"/>
    <dgm:cxn modelId="{AAD19A8A-D80D-4FB1-B0FC-03D45FEA954B}" srcId="{7B809C52-A93B-4325-9068-19BD5320ECEE}" destId="{CC6D582C-A62D-4C0E-880A-A019D5B97CFE}" srcOrd="1" destOrd="0" parTransId="{49765640-CD29-43F5-95BD-2D7E4FD55634}" sibTransId="{9B1D4CE0-B00B-4611-99A0-FD1F75F2A903}"/>
    <dgm:cxn modelId="{E1170084-F972-48BC-9A6F-718F64E4BBB6}" type="presOf" srcId="{7B809C52-A93B-4325-9068-19BD5320ECEE}" destId="{830C89E8-86E1-4A9D-9373-C6DBEE160317}" srcOrd="0" destOrd="0" presId="urn:microsoft.com/office/officeart/2005/8/layout/vList2"/>
    <dgm:cxn modelId="{CBFBB28F-DF32-4F88-8BD4-CDAB24D471DD}" type="presOf" srcId="{CC6D582C-A62D-4C0E-880A-A019D5B97CFE}" destId="{190354AD-B053-457B-A4AA-29EA6AC1DAE9}" srcOrd="0" destOrd="0" presId="urn:microsoft.com/office/officeart/2005/8/layout/vList2"/>
    <dgm:cxn modelId="{DAE8264C-FB7A-4DCF-9A85-B5BBAA1C4951}" srcId="{7B809C52-A93B-4325-9068-19BD5320ECEE}" destId="{2887C6BB-87EE-497F-93BA-63ECB911ACC7}" srcOrd="2" destOrd="0" parTransId="{76FE88DA-5CE3-42A9-9D51-D981F211C73D}" sibTransId="{C52FF57E-ADBB-417E-8ABF-48BB22AF5271}"/>
    <dgm:cxn modelId="{10791587-8B68-4895-B0FE-8057B857C710}" type="presParOf" srcId="{830C89E8-86E1-4A9D-9373-C6DBEE160317}" destId="{CA3EFCC6-EE43-446E-B342-475A7B579CB2}" srcOrd="0" destOrd="0" presId="urn:microsoft.com/office/officeart/2005/8/layout/vList2"/>
    <dgm:cxn modelId="{D7DC9488-8410-4C68-838D-1335185AD9AA}" type="presParOf" srcId="{830C89E8-86E1-4A9D-9373-C6DBEE160317}" destId="{17A4F4C3-7333-4BFB-85A4-C7AC1ED6B8AF}" srcOrd="1" destOrd="0" presId="urn:microsoft.com/office/officeart/2005/8/layout/vList2"/>
    <dgm:cxn modelId="{A0EB2557-0A79-45A4-A01A-66429939D294}" type="presParOf" srcId="{830C89E8-86E1-4A9D-9373-C6DBEE160317}" destId="{190354AD-B053-457B-A4AA-29EA6AC1DAE9}" srcOrd="2" destOrd="0" presId="urn:microsoft.com/office/officeart/2005/8/layout/vList2"/>
    <dgm:cxn modelId="{535F223D-48F2-41F3-937C-0599AD140E19}" type="presParOf" srcId="{830C89E8-86E1-4A9D-9373-C6DBEE160317}" destId="{7D5674DF-5830-44F3-899E-F3A5C71F7DC4}" srcOrd="3" destOrd="0" presId="urn:microsoft.com/office/officeart/2005/8/layout/vList2"/>
    <dgm:cxn modelId="{E87EDC31-38D7-4935-9E35-6E680CEE5AAA}" type="presParOf" srcId="{830C89E8-86E1-4A9D-9373-C6DBEE160317}" destId="{F265203F-626D-4F35-8C44-9FA6B66911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CDB639-F38F-4F62-9734-3839B5E913DB}">
      <dsp:nvSpPr>
        <dsp:cNvPr id="0" name=""/>
        <dsp:cNvSpPr/>
      </dsp:nvSpPr>
      <dsp:spPr>
        <a:xfrm>
          <a:off x="0" y="48610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C6C1A-ABEC-4393-BD7A-ACE3FCBD16A5}">
      <dsp:nvSpPr>
        <dsp:cNvPr id="0" name=""/>
        <dsp:cNvSpPr/>
      </dsp:nvSpPr>
      <dsp:spPr>
        <a:xfrm>
          <a:off x="182182" y="1378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0099"/>
              </a:solidFill>
            </a:rPr>
            <a:t>Xác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định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duy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nhất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một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đối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tượng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trong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suốt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thời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gian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sống</a:t>
          </a:r>
          <a:r>
            <a:rPr lang="en-US" sz="2000" kern="1200" dirty="0" smtClean="0">
              <a:solidFill>
                <a:srgbClr val="000099"/>
              </a:solidFill>
            </a:rPr>
            <a:t>.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13785"/>
        <a:ext cx="3643647" cy="944640"/>
      </dsp:txXfrm>
    </dsp:sp>
    <dsp:sp modelId="{DEC1A22D-780C-4184-B1AB-122565D5DD72}">
      <dsp:nvSpPr>
        <dsp:cNvPr id="0" name=""/>
        <dsp:cNvSpPr/>
      </dsp:nvSpPr>
      <dsp:spPr>
        <a:xfrm>
          <a:off x="0" y="193762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54100-A732-413D-9CD8-4DA8F29F5F5C}">
      <dsp:nvSpPr>
        <dsp:cNvPr id="0" name=""/>
        <dsp:cNvSpPr/>
      </dsp:nvSpPr>
      <dsp:spPr>
        <a:xfrm>
          <a:off x="182182" y="146530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0099"/>
              </a:solidFill>
            </a:rPr>
            <a:t>Đơn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giản</a:t>
          </a:r>
          <a:r>
            <a:rPr lang="en-US" sz="2000" kern="1200" dirty="0" smtClean="0">
              <a:solidFill>
                <a:srgbClr val="000099"/>
              </a:solidFill>
            </a:rPr>
            <a:t>, </a:t>
          </a:r>
          <a:r>
            <a:rPr lang="en-US" sz="2000" kern="1200" dirty="0" err="1" smtClean="0">
              <a:solidFill>
                <a:srgbClr val="000099"/>
              </a:solidFill>
            </a:rPr>
            <a:t>không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chứa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thông</a:t>
          </a:r>
          <a:r>
            <a:rPr lang="en-US" sz="2000" kern="1200" dirty="0" smtClean="0">
              <a:solidFill>
                <a:srgbClr val="000099"/>
              </a:solidFill>
            </a:rPr>
            <a:t> tin </a:t>
          </a:r>
          <a:r>
            <a:rPr lang="en-US" sz="2000" kern="1200" dirty="0" err="1" smtClean="0">
              <a:solidFill>
                <a:srgbClr val="000099"/>
              </a:solidFill>
            </a:rPr>
            <a:t>vật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lý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của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đối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tượng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mà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nó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trỏ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đến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1465305"/>
        <a:ext cx="3643647" cy="944640"/>
      </dsp:txXfrm>
    </dsp:sp>
    <dsp:sp modelId="{B2B08E81-A3D1-4CAB-902C-051DFB0FEC45}">
      <dsp:nvSpPr>
        <dsp:cNvPr id="0" name=""/>
        <dsp:cNvSpPr/>
      </dsp:nvSpPr>
      <dsp:spPr>
        <a:xfrm>
          <a:off x="0" y="338914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312D5-E8E8-4A21-A1AA-8C65545399FF}">
      <dsp:nvSpPr>
        <dsp:cNvPr id="0" name=""/>
        <dsp:cNvSpPr/>
      </dsp:nvSpPr>
      <dsp:spPr>
        <a:xfrm>
          <a:off x="182182" y="291682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0099"/>
              </a:solidFill>
            </a:rPr>
            <a:t>Được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phát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sinh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tự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động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bởi</a:t>
          </a:r>
          <a:r>
            <a:rPr lang="en-US" sz="2000" kern="1200" dirty="0" smtClean="0">
              <a:solidFill>
                <a:srgbClr val="000099"/>
              </a:solidFill>
            </a:rPr>
            <a:t> DBMS	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2916825"/>
        <a:ext cx="3643647" cy="9446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CDB639-F38F-4F62-9734-3839B5E913DB}">
      <dsp:nvSpPr>
        <dsp:cNvPr id="0" name=""/>
        <dsp:cNvSpPr/>
      </dsp:nvSpPr>
      <dsp:spPr>
        <a:xfrm>
          <a:off x="0" y="48610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C6C1A-ABEC-4393-BD7A-ACE3FCBD16A5}">
      <dsp:nvSpPr>
        <dsp:cNvPr id="0" name=""/>
        <dsp:cNvSpPr/>
      </dsp:nvSpPr>
      <dsp:spPr>
        <a:xfrm>
          <a:off x="182182" y="5508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0099"/>
              </a:solidFill>
            </a:rPr>
            <a:t>Tài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nguyên</a:t>
          </a:r>
          <a:r>
            <a:rPr lang="en-US" sz="2000" kern="1200" dirty="0" smtClean="0">
              <a:solidFill>
                <a:srgbClr val="000099"/>
              </a:solidFill>
            </a:rPr>
            <a:t> web </a:t>
          </a:r>
          <a:r>
            <a:rPr lang="en-US" sz="2000" kern="1200" dirty="0" err="1" smtClean="0">
              <a:solidFill>
                <a:srgbClr val="000099"/>
              </a:solidFill>
            </a:rPr>
            <a:t>được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trỏ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bởi</a:t>
          </a:r>
          <a:r>
            <a:rPr lang="en-US" sz="2000" kern="1200" dirty="0" smtClean="0">
              <a:solidFill>
                <a:srgbClr val="000099"/>
              </a:solidFill>
            </a:rPr>
            <a:t> 1 URL </a:t>
          </a:r>
          <a:r>
            <a:rPr lang="en-US" sz="2000" kern="1200" dirty="0" err="1" smtClean="0">
              <a:solidFill>
                <a:srgbClr val="000099"/>
              </a:solidFill>
            </a:rPr>
            <a:t>có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thể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được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thay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đổi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theo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thời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gian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55085"/>
        <a:ext cx="3643647" cy="944640"/>
      </dsp:txXfrm>
    </dsp:sp>
    <dsp:sp modelId="{DEC1A22D-780C-4184-B1AB-122565D5DD72}">
      <dsp:nvSpPr>
        <dsp:cNvPr id="0" name=""/>
        <dsp:cNvSpPr/>
      </dsp:nvSpPr>
      <dsp:spPr>
        <a:xfrm>
          <a:off x="0" y="193762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54100-A732-413D-9CD8-4DA8F29F5F5C}">
      <dsp:nvSpPr>
        <dsp:cNvPr id="0" name=""/>
        <dsp:cNvSpPr/>
      </dsp:nvSpPr>
      <dsp:spPr>
        <a:xfrm>
          <a:off x="182182" y="146530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0099"/>
              </a:solidFill>
            </a:rPr>
            <a:t>Chứa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cả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địa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chỉ</a:t>
          </a:r>
          <a:r>
            <a:rPr lang="en-US" sz="2000" kern="1200" dirty="0" smtClean="0">
              <a:solidFill>
                <a:srgbClr val="000099"/>
              </a:solidFill>
            </a:rPr>
            <a:t> network </a:t>
          </a:r>
          <a:r>
            <a:rPr lang="en-US" sz="2000" kern="1200" dirty="0" err="1" smtClean="0">
              <a:solidFill>
                <a:srgbClr val="000099"/>
              </a:solidFill>
            </a:rPr>
            <a:t>và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tên</a:t>
          </a:r>
          <a:r>
            <a:rPr lang="en-US" sz="2000" kern="1200" dirty="0" smtClean="0">
              <a:solidFill>
                <a:srgbClr val="000099"/>
              </a:solidFill>
            </a:rPr>
            <a:t> file system.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1465305"/>
        <a:ext cx="3643647" cy="944640"/>
      </dsp:txXfrm>
    </dsp:sp>
    <dsp:sp modelId="{B2B08E81-A3D1-4CAB-902C-051DFB0FEC45}">
      <dsp:nvSpPr>
        <dsp:cNvPr id="0" name=""/>
        <dsp:cNvSpPr/>
      </dsp:nvSpPr>
      <dsp:spPr>
        <a:xfrm>
          <a:off x="0" y="338914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312D5-E8E8-4A21-A1AA-8C65545399FF}">
      <dsp:nvSpPr>
        <dsp:cNvPr id="0" name=""/>
        <dsp:cNvSpPr/>
      </dsp:nvSpPr>
      <dsp:spPr>
        <a:xfrm>
          <a:off x="182182" y="291682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0099"/>
              </a:solidFill>
            </a:rPr>
            <a:t>Người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dùng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tạo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ra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2916825"/>
        <a:ext cx="3643647" cy="94464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3EFCC6-EE43-446E-B342-475A7B579CB2}">
      <dsp:nvSpPr>
        <dsp:cNvPr id="0" name=""/>
        <dsp:cNvSpPr/>
      </dsp:nvSpPr>
      <dsp:spPr>
        <a:xfrm>
          <a:off x="0" y="19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rgbClr val="000099"/>
              </a:solidFill>
            </a:rPr>
            <a:t>Các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đối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tượng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là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kiểu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nguyên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tố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và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có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cùng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giá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trị</a:t>
          </a:r>
          <a:r>
            <a:rPr lang="en-US" sz="2200" kern="1200" dirty="0" smtClean="0">
              <a:solidFill>
                <a:srgbClr val="000099"/>
              </a:solidFill>
            </a:rPr>
            <a:t>, </a:t>
          </a:r>
          <a:r>
            <a:rPr lang="en-US" sz="2200" kern="1200" dirty="0" err="1" smtClean="0">
              <a:solidFill>
                <a:srgbClr val="000099"/>
              </a:solidFill>
            </a:rPr>
            <a:t>hoặc</a:t>
          </a:r>
          <a:r>
            <a:rPr lang="en-US" sz="2200" kern="1200" dirty="0" smtClean="0">
              <a:solidFill>
                <a:srgbClr val="000099"/>
              </a:solidFill>
            </a:rPr>
            <a:t>.</a:t>
          </a:r>
          <a:endParaRPr lang="en-US" sz="2200" kern="1200" dirty="0">
            <a:solidFill>
              <a:srgbClr val="000099"/>
            </a:solidFill>
          </a:endParaRPr>
        </a:p>
      </dsp:txBody>
      <dsp:txXfrm>
        <a:off x="0" y="19599"/>
        <a:ext cx="6096000" cy="1216800"/>
      </dsp:txXfrm>
    </dsp:sp>
    <dsp:sp modelId="{190354AD-B053-457B-A4AA-29EA6AC1DAE9}">
      <dsp:nvSpPr>
        <dsp:cNvPr id="0" name=""/>
        <dsp:cNvSpPr/>
      </dsp:nvSpPr>
      <dsp:spPr>
        <a:xfrm>
          <a:off x="0" y="1423600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rgbClr val="000099"/>
              </a:solidFill>
            </a:rPr>
            <a:t>Các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đối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tượng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là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kiểu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tham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chiếu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và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endParaRPr lang="en-US" sz="2200" kern="1200" dirty="0">
            <a:solidFill>
              <a:srgbClr val="000099"/>
            </a:solidFill>
          </a:endParaRPr>
        </a:p>
      </dsp:txBody>
      <dsp:txXfrm>
        <a:off x="0" y="1423600"/>
        <a:ext cx="6096000" cy="1216800"/>
      </dsp:txXfrm>
    </dsp:sp>
    <dsp:sp modelId="{F265203F-626D-4F35-8C44-9FA6B6691113}">
      <dsp:nvSpPr>
        <dsp:cNvPr id="0" name=""/>
        <dsp:cNvSpPr/>
      </dsp:nvSpPr>
      <dsp:spPr>
        <a:xfrm>
          <a:off x="0" y="2827600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000099"/>
              </a:solidFill>
            </a:rPr>
            <a:t>The objects are of structured type, and the deep equals operator is true for all the corresponding subparts of the two objects.</a:t>
          </a:r>
          <a:endParaRPr lang="en-US" sz="2200" kern="1200" dirty="0">
            <a:solidFill>
              <a:srgbClr val="000099"/>
            </a:solidFill>
          </a:endParaRPr>
        </a:p>
      </dsp:txBody>
      <dsp:txXfrm>
        <a:off x="0" y="2827600"/>
        <a:ext cx="6096000" cy="121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1BABA-0A86-4279-8F8C-C538577322F1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FD836-220E-4D31-BB3D-E0AC37C69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err="1" smtClean="0">
                <a:solidFill>
                  <a:srgbClr val="000099"/>
                </a:solidFill>
              </a:rPr>
              <a:t>Trong</a:t>
            </a:r>
            <a:r>
              <a:rPr lang="en-US" sz="1200" dirty="0" smtClean="0">
                <a:solidFill>
                  <a:srgbClr val="000099"/>
                </a:solidFill>
              </a:rPr>
              <a:t> object-database systems, </a:t>
            </a:r>
            <a:r>
              <a:rPr lang="en-US" sz="1200" dirty="0" err="1" smtClean="0">
                <a:solidFill>
                  <a:srgbClr val="000099"/>
                </a:solidFill>
              </a:rPr>
              <a:t>đối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tượng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dữ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liệu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có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thể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được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gán</a:t>
            </a:r>
            <a:r>
              <a:rPr lang="en-US" sz="1200" dirty="0" smtClean="0">
                <a:solidFill>
                  <a:srgbClr val="000099"/>
                </a:solidFill>
              </a:rPr>
              <a:t> 1 </a:t>
            </a:r>
            <a:r>
              <a:rPr lang="en-US" sz="1200" dirty="0" err="1" smtClean="0">
                <a:solidFill>
                  <a:srgbClr val="000099"/>
                </a:solidFill>
              </a:rPr>
              <a:t>giá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trị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duy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nhất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dùng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để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xác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định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đối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tượng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đó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gọi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là</a:t>
            </a:r>
            <a:r>
              <a:rPr lang="en-US" sz="1200" dirty="0" smtClean="0">
                <a:solidFill>
                  <a:srgbClr val="000099"/>
                </a:solidFill>
              </a:rPr>
              <a:t> object identifier (</a:t>
            </a:r>
            <a:r>
              <a:rPr lang="en-US" sz="1200" dirty="0" err="1" smtClean="0">
                <a:solidFill>
                  <a:srgbClr val="000099"/>
                </a:solidFill>
              </a:rPr>
              <a:t>oid</a:t>
            </a:r>
            <a:r>
              <a:rPr lang="en-US" sz="1200" dirty="0" smtClean="0">
                <a:solidFill>
                  <a:srgbClr val="000099"/>
                </a:solidFill>
              </a:rPr>
              <a:t>).</a:t>
            </a:r>
          </a:p>
          <a:p>
            <a:endParaRPr lang="en-US" sz="1200" dirty="0" smtClean="0">
              <a:solidFill>
                <a:srgbClr val="000099"/>
              </a:solidFill>
            </a:endParaRPr>
          </a:p>
          <a:p>
            <a:r>
              <a:rPr lang="en-US" sz="1200" dirty="0" smtClean="0">
                <a:solidFill>
                  <a:srgbClr val="000099"/>
                </a:solidFill>
              </a:rPr>
              <a:t>DBMS </a:t>
            </a:r>
            <a:r>
              <a:rPr lang="en-US" sz="1200" dirty="0" err="1" smtClean="0">
                <a:solidFill>
                  <a:srgbClr val="000099"/>
                </a:solidFill>
              </a:rPr>
              <a:t>chịu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trách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nhiệm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phải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đảm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bảo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nó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luôn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xác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định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được</a:t>
            </a:r>
            <a:r>
              <a:rPr lang="en-US" sz="1200" dirty="0" smtClean="0">
                <a:solidFill>
                  <a:srgbClr val="000099"/>
                </a:solidFill>
              </a:rPr>
              <a:t> 1 </a:t>
            </a:r>
            <a:r>
              <a:rPr lang="en-US" sz="1200" dirty="0" err="1" smtClean="0">
                <a:solidFill>
                  <a:srgbClr val="000099"/>
                </a:solidFill>
              </a:rPr>
              <a:t>đối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tượng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duy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nhất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trong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suốt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thời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gian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nó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tồn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tại</a:t>
            </a:r>
            <a:r>
              <a:rPr lang="en-US" sz="1200" dirty="0" smtClean="0">
                <a:solidFill>
                  <a:srgbClr val="000099"/>
                </a:solidFill>
              </a:rPr>
              <a:t>.</a:t>
            </a:r>
          </a:p>
          <a:p>
            <a:endParaRPr lang="en-US" sz="1200" dirty="0" smtClean="0">
              <a:solidFill>
                <a:srgbClr val="000099"/>
              </a:solidFill>
            </a:endParaRPr>
          </a:p>
          <a:p>
            <a:r>
              <a:rPr lang="en-US" sz="1200" dirty="0" err="1" smtClean="0">
                <a:solidFill>
                  <a:srgbClr val="000099"/>
                </a:solidFill>
              </a:rPr>
              <a:t>Trong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một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số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hệ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thống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các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bộ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được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lưu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trong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bảng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như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các</a:t>
            </a:r>
            <a:r>
              <a:rPr lang="en-US" sz="1200" dirty="0" smtClean="0">
                <a:solidFill>
                  <a:srgbClr val="000099"/>
                </a:solidFill>
              </a:rPr>
              <a:t> object </a:t>
            </a:r>
            <a:r>
              <a:rPr lang="en-US" sz="1200" dirty="0" err="1" smtClean="0">
                <a:solidFill>
                  <a:srgbClr val="000099"/>
                </a:solidFill>
              </a:rPr>
              <a:t>thì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hệ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thống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tự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động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đánh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oid</a:t>
            </a:r>
            <a:r>
              <a:rPr lang="en-US" sz="1200" dirty="0" smtClean="0">
                <a:solidFill>
                  <a:srgbClr val="000099"/>
                </a:solidFill>
              </a:rPr>
              <a:t>, 1 </a:t>
            </a:r>
            <a:r>
              <a:rPr lang="en-US" sz="1200" dirty="0" err="1" smtClean="0">
                <a:solidFill>
                  <a:srgbClr val="000099"/>
                </a:solidFill>
              </a:rPr>
              <a:t>số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hệ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thống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cho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phép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người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dùng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chỉ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định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bảng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nào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được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đánh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oid</a:t>
            </a:r>
            <a:endParaRPr lang="en-US" sz="1200" dirty="0" smtClean="0">
              <a:solidFill>
                <a:srgbClr val="000099"/>
              </a:solidFill>
            </a:endParaRPr>
          </a:p>
          <a:p>
            <a:endParaRPr lang="en-US" sz="1200" dirty="0" smtClean="0">
              <a:solidFill>
                <a:srgbClr val="000099"/>
              </a:solidFill>
            </a:endParaRPr>
          </a:p>
          <a:p>
            <a:endParaRPr lang="en-US" sz="1200" dirty="0" smtClean="0">
              <a:solidFill>
                <a:srgbClr val="000099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D836-220E-4D31-BB3D-E0AC37C69B6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oid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URL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vật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vật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khộng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sửa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 system,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nguyên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nguyên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forwarding.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D836-220E-4D31-BB3D-E0AC37C69B6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DBMS: </a:t>
            </a:r>
            <a:r>
              <a:rPr lang="en-US" dirty="0" err="1" smtClean="0"/>
              <a:t>chịu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D836-220E-4D31-BB3D-E0AC37C69B6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D836-220E-4D31-BB3D-E0AC37C69B6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Lưu</a:t>
            </a:r>
            <a:r>
              <a:rPr 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thừa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macro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ngắn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gọn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create.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rõ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ràng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subtype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theatercafe_t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theater_t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 1 object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subtype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ccũng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xét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object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D836-220E-4D31-BB3D-E0AC37C69B6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macro.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mối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csdl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subtype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supertype</a:t>
            </a:r>
            <a:endParaRPr lang="en-US" baseline="0" dirty="0" smtClean="0"/>
          </a:p>
          <a:p>
            <a:r>
              <a:rPr lang="en-US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A</a:t>
            </a:r>
          </a:p>
          <a:p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D836-220E-4D31-BB3D-E0AC37C69B6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D836-220E-4D31-BB3D-E0AC37C69B6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3DCE1-3673-42ED-A846-F731864EB68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BF30E-410D-4C46-9C30-8596392650B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C4D8F8-81FF-43A9-A5A5-C23C46A5149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727305-AFD4-470B-9CAA-6DBA671FEF4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8C6F06-2931-4D14-B1A5-8F972622C6A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10A27-F9D9-41EB-A114-7BB0C4BDA09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955C67-C3BB-48EE-8CA4-291DFE5775B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CF844-02F2-4631-95D6-7BD96BD4799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50AA6-6BD3-4221-AC63-EB4950B9EF7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E4E7B-3185-449D-8B66-A6A32E8FE1F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188BD3-3A22-4C96-B820-7542C3E22EA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1D9633F-82DC-4AFA-A21B-98F1072C6659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3608" y="1916832"/>
            <a:ext cx="705678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100" dirty="0" smtClean="0">
                <a:solidFill>
                  <a:srgbClr val="000099"/>
                </a:solidFill>
              </a:rPr>
              <a:t>	OBJECTS</a:t>
            </a:r>
          </a:p>
          <a:p>
            <a:pPr>
              <a:buFont typeface="Wingdings" pitchFamily="2" charset="2"/>
              <a:buChar char="Ø"/>
            </a:pPr>
            <a:r>
              <a:rPr lang="en-US" sz="4100" dirty="0">
                <a:solidFill>
                  <a:srgbClr val="000099"/>
                </a:solidFill>
              </a:rPr>
              <a:t>	</a:t>
            </a:r>
            <a:r>
              <a:rPr lang="en-US" sz="4100" dirty="0" smtClean="0">
                <a:solidFill>
                  <a:srgbClr val="000099"/>
                </a:solidFill>
              </a:rPr>
              <a:t>OBJECT IDENTITY</a:t>
            </a:r>
          </a:p>
          <a:p>
            <a:pPr>
              <a:buFont typeface="Wingdings" pitchFamily="2" charset="2"/>
              <a:buChar char="Ø"/>
            </a:pPr>
            <a:r>
              <a:rPr lang="en-US" sz="4100" dirty="0">
                <a:solidFill>
                  <a:srgbClr val="000099"/>
                </a:solidFill>
              </a:rPr>
              <a:t>	</a:t>
            </a:r>
            <a:r>
              <a:rPr lang="en-US" sz="4100" dirty="0" smtClean="0">
                <a:solidFill>
                  <a:srgbClr val="000099"/>
                </a:solidFill>
              </a:rPr>
              <a:t>REFERENCE TYPES</a:t>
            </a:r>
            <a:endParaRPr lang="en-US" sz="41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Binding of Methods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4480" y="1751064"/>
            <a:ext cx="237744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99"/>
                </a:solidFill>
              </a:rPr>
              <a:t>IMAGE_T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Display()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4960" y="1751064"/>
            <a:ext cx="237744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99"/>
                </a:solidFill>
              </a:rPr>
              <a:t>JPEG_IMAGE_T</a:t>
            </a:r>
          </a:p>
          <a:p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4067944" y="1936256"/>
            <a:ext cx="1224136" cy="21602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07704" y="3160392"/>
            <a:ext cx="153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FF0000"/>
                </a:solidFill>
              </a:rPr>
              <a:t>supertype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3160392"/>
            <a:ext cx="1269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subtype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4128" y="2512320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Display()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3880472"/>
            <a:ext cx="6989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CREATE FUNCTION display (</a:t>
            </a:r>
            <a:r>
              <a:rPr lang="en-US" dirty="0" err="1" smtClean="0">
                <a:solidFill>
                  <a:schemeClr val="tx2"/>
                </a:solidFill>
              </a:rPr>
              <a:t>jpeg_image</a:t>
            </a:r>
            <a:r>
              <a:rPr lang="en-US" dirty="0" smtClean="0">
                <a:solidFill>
                  <a:schemeClr val="tx2"/>
                </a:solidFill>
              </a:rPr>
              <a:t>) RETURNS </a:t>
            </a:r>
            <a:r>
              <a:rPr lang="en-US" dirty="0" err="1" smtClean="0">
                <a:solidFill>
                  <a:schemeClr val="tx2"/>
                </a:solidFill>
              </a:rPr>
              <a:t>jpeg_image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AS EXTERNAL NAME ‘/a/</a:t>
            </a:r>
            <a:r>
              <a:rPr lang="en-US" dirty="0" err="1" smtClean="0">
                <a:solidFill>
                  <a:schemeClr val="tx2"/>
                </a:solidFill>
              </a:rPr>
              <a:t>jpeg.class</a:t>
            </a:r>
            <a:r>
              <a:rPr lang="en-US" dirty="0" smtClean="0">
                <a:solidFill>
                  <a:schemeClr val="tx2"/>
                </a:solidFill>
              </a:rPr>
              <a:t>’ LANGUAGE ‘java’;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15616" y="46725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78503" y="4600552"/>
            <a:ext cx="197361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>
                <a:solidFill>
                  <a:srgbClr val="FF0000"/>
                </a:solidFill>
              </a:rPr>
              <a:t>overloading</a:t>
            </a:r>
            <a:endParaRPr lang="en-US" sz="27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Binding of Methods</a:t>
            </a:r>
            <a:endParaRPr lang="en-US" sz="4000" dirty="0">
              <a:solidFill>
                <a:srgbClr val="00009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7824" y="1556792"/>
            <a:ext cx="2467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>
                <a:solidFill>
                  <a:srgbClr val="000099"/>
                </a:solidFill>
              </a:rPr>
              <a:t>Cơ</a:t>
            </a:r>
            <a:r>
              <a:rPr lang="en-US" sz="4400" b="1" dirty="0" smtClean="0">
                <a:solidFill>
                  <a:srgbClr val="000099"/>
                </a:solidFill>
              </a:rPr>
              <a:t> </a:t>
            </a:r>
            <a:r>
              <a:rPr lang="en-US" sz="4400" b="1" dirty="0" err="1" smtClean="0">
                <a:solidFill>
                  <a:srgbClr val="000099"/>
                </a:solidFill>
              </a:rPr>
              <a:t>chế</a:t>
            </a:r>
            <a:r>
              <a:rPr lang="en-US" sz="4400" b="1" dirty="0" smtClean="0">
                <a:solidFill>
                  <a:srgbClr val="000099"/>
                </a:solidFill>
              </a:rPr>
              <a:t>?</a:t>
            </a:r>
            <a:endParaRPr lang="en-US" sz="4400" b="1" dirty="0">
              <a:solidFill>
                <a:srgbClr val="0000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9832" y="2636912"/>
            <a:ext cx="2210862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900" dirty="0" smtClean="0">
                <a:solidFill>
                  <a:srgbClr val="FF0000"/>
                </a:solidFill>
              </a:rPr>
              <a:t>binding</a:t>
            </a:r>
            <a:endParaRPr lang="en-US" sz="49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96" y="3645024"/>
            <a:ext cx="843051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99"/>
                </a:solidFill>
              </a:rPr>
              <a:t>Early binding: </a:t>
            </a:r>
            <a:r>
              <a:rPr lang="en-US" sz="2800" dirty="0" err="1" smtClean="0">
                <a:solidFill>
                  <a:srgbClr val="000099"/>
                </a:solidFill>
              </a:rPr>
              <a:t>quá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trình</a:t>
            </a:r>
            <a:r>
              <a:rPr lang="en-US" sz="2800" dirty="0" smtClean="0">
                <a:solidFill>
                  <a:srgbClr val="000099"/>
                </a:solidFill>
              </a:rPr>
              <a:t> binding </a:t>
            </a:r>
            <a:r>
              <a:rPr lang="en-US" sz="2800" dirty="0" err="1" smtClean="0">
                <a:solidFill>
                  <a:srgbClr val="000099"/>
                </a:solidFill>
              </a:rPr>
              <a:t>được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thực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hiện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	</a:t>
            </a:r>
            <a:r>
              <a:rPr lang="en-US" sz="2800" dirty="0" smtClean="0">
                <a:solidFill>
                  <a:srgbClr val="000099"/>
                </a:solidFill>
              </a:rPr>
              <a:t>	      </a:t>
            </a:r>
            <a:r>
              <a:rPr lang="en-US" sz="2800" dirty="0" err="1" smtClean="0">
                <a:solidFill>
                  <a:srgbClr val="000099"/>
                </a:solidFill>
              </a:rPr>
              <a:t>trước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khi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phân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tích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ngữ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pháp</a:t>
            </a:r>
            <a:r>
              <a:rPr lang="en-US" sz="2800" dirty="0" smtClean="0">
                <a:solidFill>
                  <a:srgbClr val="000099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99"/>
                </a:solidFill>
              </a:rPr>
              <a:t>Late binding:  </a:t>
            </a:r>
            <a:r>
              <a:rPr lang="en-US" sz="2800" dirty="0" err="1" smtClean="0">
                <a:solidFill>
                  <a:srgbClr val="000099"/>
                </a:solidFill>
              </a:rPr>
              <a:t>quá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trình</a:t>
            </a:r>
            <a:r>
              <a:rPr lang="en-US" sz="2800" dirty="0" smtClean="0">
                <a:solidFill>
                  <a:srgbClr val="000099"/>
                </a:solidFill>
              </a:rPr>
              <a:t> binding </a:t>
            </a:r>
            <a:r>
              <a:rPr lang="en-US" sz="2800" dirty="0" err="1" smtClean="0">
                <a:solidFill>
                  <a:srgbClr val="000099"/>
                </a:solidFill>
              </a:rPr>
              <a:t>thực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hiên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trong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lúc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	</a:t>
            </a:r>
            <a:r>
              <a:rPr lang="en-US" sz="2800" dirty="0" smtClean="0">
                <a:solidFill>
                  <a:srgbClr val="000099"/>
                </a:solidFill>
              </a:rPr>
              <a:t>	      </a:t>
            </a:r>
            <a:r>
              <a:rPr lang="en-US" sz="2800" dirty="0" err="1" smtClean="0">
                <a:solidFill>
                  <a:srgbClr val="000099"/>
                </a:solidFill>
              </a:rPr>
              <a:t>trình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biên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dịch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chay</a:t>
            </a:r>
            <a:endParaRPr lang="en-US" sz="2800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Collection Hierarchies, type Extents, and Queries</a:t>
            </a:r>
            <a:endParaRPr lang="en-US" sz="4000" dirty="0"/>
          </a:p>
        </p:txBody>
      </p:sp>
      <p:sp>
        <p:nvSpPr>
          <p:cNvPr id="16" name="Rectangle 15"/>
          <p:cNvSpPr/>
          <p:nvPr/>
        </p:nvSpPr>
        <p:spPr>
          <a:xfrm>
            <a:off x="1554480" y="1751064"/>
            <a:ext cx="237744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99"/>
                </a:solidFill>
              </a:rPr>
              <a:t>THEATER_T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94960" y="1751064"/>
            <a:ext cx="237744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99"/>
                </a:solidFill>
              </a:rPr>
              <a:t>THEATER-CAFE_T</a:t>
            </a:r>
            <a:endParaRPr lang="en-US" sz="2000" dirty="0" smtClean="0">
              <a:solidFill>
                <a:srgbClr val="000099"/>
              </a:solidFill>
            </a:endParaRPr>
          </a:p>
          <a:p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10800000">
            <a:off x="4067944" y="1936256"/>
            <a:ext cx="1224136" cy="21602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07704" y="3160392"/>
            <a:ext cx="153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FF0000"/>
                </a:solidFill>
              </a:rPr>
              <a:t>supertype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00192" y="3160392"/>
            <a:ext cx="1269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subtype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3568" y="4077072"/>
            <a:ext cx="75176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Table THEATERS  </a:t>
            </a:r>
            <a:r>
              <a:rPr lang="en-US" sz="2400" dirty="0" err="1" smtClean="0">
                <a:solidFill>
                  <a:srgbClr val="000099"/>
                </a:solidFill>
              </a:rPr>
              <a:t>loại</a:t>
            </a:r>
            <a:r>
              <a:rPr lang="en-US" sz="2400" dirty="0" smtClean="0">
                <a:solidFill>
                  <a:srgbClr val="000099"/>
                </a:solidFill>
              </a:rPr>
              <a:t> THEATER_T </a:t>
            </a:r>
          </a:p>
          <a:p>
            <a:r>
              <a:rPr lang="en-US" sz="2400" dirty="0" smtClean="0">
                <a:solidFill>
                  <a:srgbClr val="000099"/>
                </a:solidFill>
              </a:rPr>
              <a:t>table THEATER-CAFE </a:t>
            </a:r>
            <a:r>
              <a:rPr lang="en-US" sz="2400" dirty="0" err="1" smtClean="0">
                <a:solidFill>
                  <a:srgbClr val="000099"/>
                </a:solidFill>
              </a:rPr>
              <a:t>thuộc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loại</a:t>
            </a:r>
            <a:r>
              <a:rPr lang="en-US" sz="2400" dirty="0" smtClean="0">
                <a:solidFill>
                  <a:srgbClr val="000099"/>
                </a:solidFill>
              </a:rPr>
              <a:t> THEATER_CAFE_T</a:t>
            </a:r>
          </a:p>
          <a:p>
            <a:endParaRPr lang="en-US" sz="2400" dirty="0" smtClean="0">
              <a:solidFill>
                <a:srgbClr val="000099"/>
              </a:solidFill>
            </a:endParaRPr>
          </a:p>
          <a:p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 THEATER-CAFE </a:t>
            </a:r>
            <a:r>
              <a:rPr lang="en-US" sz="2400" dirty="0" err="1" smtClean="0">
                <a:solidFill>
                  <a:srgbClr val="000099"/>
                </a:solidFill>
                <a:sym typeface="Wingdings" pitchFamily="2" charset="2"/>
              </a:rPr>
              <a:t>cũng</a:t>
            </a: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sym typeface="Wingdings" pitchFamily="2" charset="2"/>
              </a:rPr>
              <a:t>là</a:t>
            </a: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 THEATERS </a:t>
            </a:r>
            <a:r>
              <a:rPr lang="en-US" sz="2400" dirty="0" err="1" smtClean="0">
                <a:solidFill>
                  <a:srgbClr val="000099"/>
                </a:solidFill>
                <a:sym typeface="Wingdings" pitchFamily="2" charset="2"/>
              </a:rPr>
              <a:t>đặc</a:t>
            </a: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sym typeface="Wingdings" pitchFamily="2" charset="2"/>
              </a:rPr>
              <a:t>biệt</a:t>
            </a: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.</a:t>
            </a:r>
            <a:endParaRPr lang="en-US" sz="2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Collection Hierarchies, type Extents, and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0099"/>
                </a:solidFill>
              </a:rPr>
              <a:t>	</a:t>
            </a:r>
            <a:r>
              <a:rPr lang="en-US" dirty="0" err="1" smtClean="0">
                <a:solidFill>
                  <a:srgbClr val="000099"/>
                </a:solidFill>
              </a:rPr>
              <a:t>Thực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hiên</a:t>
            </a:r>
            <a:r>
              <a:rPr lang="en-US" dirty="0" smtClean="0">
                <a:solidFill>
                  <a:srgbClr val="000099"/>
                </a:solidFill>
              </a:rPr>
              <a:t> query </a:t>
            </a:r>
            <a:r>
              <a:rPr lang="en-US" dirty="0" err="1" smtClean="0">
                <a:solidFill>
                  <a:srgbClr val="000099"/>
                </a:solidFill>
              </a:rPr>
              <a:t>trên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các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bộ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có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tính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chất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là</a:t>
            </a:r>
            <a:r>
              <a:rPr lang="en-US" dirty="0" smtClean="0">
                <a:solidFill>
                  <a:srgbClr val="000099"/>
                </a:solidFill>
              </a:rPr>
              <a:t> theaters???</a:t>
            </a:r>
          </a:p>
          <a:p>
            <a:pPr>
              <a:buNone/>
            </a:pPr>
            <a:endParaRPr lang="en-US" dirty="0" smtClean="0">
              <a:solidFill>
                <a:srgbClr val="000099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CREATE TABLE </a:t>
            </a:r>
            <a:r>
              <a:rPr lang="en-US" dirty="0" err="1" smtClean="0">
                <a:solidFill>
                  <a:srgbClr val="FF0000"/>
                </a:solidFill>
              </a:rPr>
              <a:t>theater_cafes</a:t>
            </a:r>
            <a:r>
              <a:rPr lang="en-US" dirty="0" smtClean="0">
                <a:solidFill>
                  <a:srgbClr val="FF0000"/>
                </a:solidFill>
              </a:rPr>
              <a:t> OF TYPE THEATER-CAFE_T UNDER THEATERS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mệnh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đề</a:t>
            </a:r>
            <a:r>
              <a:rPr lang="en-US" dirty="0" smtClean="0">
                <a:solidFill>
                  <a:srgbClr val="000099"/>
                </a:solidFill>
              </a:rPr>
              <a:t> UNDER </a:t>
            </a:r>
            <a:r>
              <a:rPr lang="en-US" dirty="0" err="1" smtClean="0">
                <a:solidFill>
                  <a:srgbClr val="000099"/>
                </a:solidFill>
              </a:rPr>
              <a:t>tạo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ra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cây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phân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cấp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các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bảng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gọi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là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COLLECTION HIERARCHY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0099"/>
                </a:solidFill>
              </a:rPr>
              <a:t>Type extents:</a:t>
            </a:r>
            <a:endParaRPr 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Object identifier - </a:t>
            </a:r>
            <a:r>
              <a:rPr lang="en-US" sz="4000" dirty="0" err="1" smtClean="0">
                <a:solidFill>
                  <a:srgbClr val="000099"/>
                </a:solidFill>
              </a:rPr>
              <a:t>oid</a:t>
            </a:r>
            <a:endParaRPr lang="en-US" sz="4000" dirty="0">
              <a:solidFill>
                <a:srgbClr val="000099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996952"/>
            <a:ext cx="1800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Oid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700808"/>
            <a:ext cx="70567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000099"/>
              </a:solidFill>
            </a:endParaRPr>
          </a:p>
          <a:p>
            <a:endParaRPr lang="en-US" sz="2400" dirty="0" smtClean="0">
              <a:solidFill>
                <a:srgbClr val="000099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0099"/>
                </a:solidFill>
              </a:rPr>
              <a:t>Xác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định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duy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nhất</a:t>
            </a:r>
            <a:r>
              <a:rPr lang="en-US" sz="2400" dirty="0" smtClean="0">
                <a:solidFill>
                  <a:srgbClr val="000099"/>
                </a:solidFill>
              </a:rPr>
              <a:t> 1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trong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hệ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quản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trị</a:t>
            </a:r>
            <a:r>
              <a:rPr lang="en-US" sz="2400" dirty="0" smtClean="0">
                <a:solidFill>
                  <a:srgbClr val="000099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rgbClr val="000099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99"/>
                </a:solidFill>
              </a:rPr>
              <a:t>DBMS </a:t>
            </a:r>
            <a:r>
              <a:rPr lang="en-US" sz="2400" dirty="0" err="1" smtClean="0">
                <a:solidFill>
                  <a:srgbClr val="000099"/>
                </a:solidFill>
              </a:rPr>
              <a:t>có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thể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tự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động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tạo</a:t>
            </a:r>
            <a:r>
              <a:rPr lang="en-US" sz="2400" dirty="0" smtClean="0">
                <a:solidFill>
                  <a:srgbClr val="000099"/>
                </a:solidFill>
              </a:rPr>
              <a:t>, </a:t>
            </a:r>
            <a:r>
              <a:rPr lang="en-US" sz="2400" dirty="0" err="1" smtClean="0">
                <a:solidFill>
                  <a:srgbClr val="000099"/>
                </a:solidFill>
              </a:rPr>
              <a:t>và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tự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động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quản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lý</a:t>
            </a:r>
            <a:endParaRPr lang="en-US" sz="2400" dirty="0" smtClean="0">
              <a:solidFill>
                <a:srgbClr val="000099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rgbClr val="000099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0099"/>
                </a:solidFill>
              </a:rPr>
              <a:t>Thường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giá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trị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kiểu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nguyên</a:t>
            </a:r>
            <a:r>
              <a:rPr lang="en-US" sz="2400" dirty="0" smtClean="0">
                <a:solidFill>
                  <a:srgbClr val="000099"/>
                </a:solidFill>
              </a:rPr>
              <a:t> 32 </a:t>
            </a:r>
            <a:r>
              <a:rPr lang="en-US" sz="2400" dirty="0" err="1" smtClean="0">
                <a:solidFill>
                  <a:srgbClr val="000099"/>
                </a:solidFill>
              </a:rPr>
              <a:t>hoặc</a:t>
            </a:r>
            <a:r>
              <a:rPr lang="en-US" sz="2400" dirty="0" smtClean="0">
                <a:solidFill>
                  <a:srgbClr val="000099"/>
                </a:solidFill>
              </a:rPr>
              <a:t> 64 bit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rgbClr val="000099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0099"/>
                </a:solidFill>
              </a:rPr>
              <a:t>Giống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như</a:t>
            </a:r>
            <a:r>
              <a:rPr lang="en-US" sz="2400" dirty="0" smtClean="0">
                <a:solidFill>
                  <a:srgbClr val="000099"/>
                </a:solidFill>
              </a:rPr>
              <a:t> con </a:t>
            </a:r>
            <a:r>
              <a:rPr lang="en-US" sz="2400" dirty="0" err="1" smtClean="0">
                <a:solidFill>
                  <a:srgbClr val="000099"/>
                </a:solidFill>
              </a:rPr>
              <a:t>trỏ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trong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ngôn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ngữ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lập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trình</a:t>
            </a:r>
            <a:r>
              <a:rPr lang="en-US" sz="2400" dirty="0" smtClean="0">
                <a:solidFill>
                  <a:srgbClr val="000099"/>
                </a:solidFill>
              </a:rPr>
              <a:t> HDT</a:t>
            </a:r>
          </a:p>
          <a:p>
            <a:endParaRPr lang="en-US" sz="2400" dirty="0" smtClean="0">
              <a:solidFill>
                <a:srgbClr val="000099"/>
              </a:solidFill>
            </a:endParaRPr>
          </a:p>
          <a:p>
            <a:endParaRPr lang="en-US" sz="2400" dirty="0" smtClean="0">
              <a:solidFill>
                <a:srgbClr val="000099"/>
              </a:solidFill>
            </a:endParaRPr>
          </a:p>
          <a:p>
            <a:endParaRPr lang="en-US" sz="2400" dirty="0" smtClean="0">
              <a:solidFill>
                <a:srgbClr val="000099"/>
              </a:solidFill>
            </a:endParaRPr>
          </a:p>
          <a:p>
            <a:endParaRPr lang="en-US" sz="2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Differences between URL and </a:t>
            </a:r>
            <a:r>
              <a:rPr lang="en-US" sz="4000" dirty="0" err="1" smtClean="0">
                <a:solidFill>
                  <a:srgbClr val="000099"/>
                </a:solidFill>
              </a:rPr>
              <a:t>Oid</a:t>
            </a:r>
            <a:endParaRPr lang="en-US" sz="4000" dirty="0">
              <a:solidFill>
                <a:srgbClr val="000099"/>
              </a:solidFill>
            </a:endParaRPr>
          </a:p>
        </p:txBody>
      </p:sp>
      <p:graphicFrame>
        <p:nvGraphicFramePr>
          <p:cNvPr id="5" name="Content Placeholder 10"/>
          <p:cNvGraphicFramePr>
            <a:graphicFrameLocks noGrp="1"/>
          </p:cNvGraphicFramePr>
          <p:nvPr>
            <p:ph idx="1"/>
          </p:nvPr>
        </p:nvGraphicFramePr>
        <p:xfrm>
          <a:off x="457200" y="1916832"/>
          <a:ext cx="3826768" cy="4209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10"/>
          <p:cNvGraphicFramePr>
            <a:graphicFrameLocks/>
          </p:cNvGraphicFramePr>
          <p:nvPr/>
        </p:nvGraphicFramePr>
        <p:xfrm>
          <a:off x="4777680" y="1883965"/>
          <a:ext cx="3826768" cy="4209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07704" y="1268760"/>
            <a:ext cx="8883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 err="1" smtClean="0">
                <a:solidFill>
                  <a:srgbClr val="FF0000"/>
                </a:solidFill>
              </a:rPr>
              <a:t>Oid</a:t>
            </a:r>
            <a:endParaRPr lang="en-US" sz="33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1340768"/>
            <a:ext cx="10550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 smtClean="0">
                <a:solidFill>
                  <a:srgbClr val="FF0000"/>
                </a:solidFill>
              </a:rPr>
              <a:t>URL</a:t>
            </a:r>
            <a:endParaRPr lang="en-US" sz="33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Object identifier - </a:t>
            </a:r>
            <a:r>
              <a:rPr lang="en-US" dirty="0" err="1" smtClean="0">
                <a:solidFill>
                  <a:srgbClr val="000099"/>
                </a:solidFill>
              </a:rPr>
              <a:t>oid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2708920"/>
            <a:ext cx="786384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solidFill>
                  <a:srgbClr val="000099"/>
                </a:solidFill>
              </a:rPr>
              <a:t>CREATE  TYPE </a:t>
            </a:r>
            <a:r>
              <a:rPr lang="en-US" sz="2300" dirty="0" err="1" smtClean="0">
                <a:solidFill>
                  <a:srgbClr val="000099"/>
                </a:solidFill>
              </a:rPr>
              <a:t>theater_t</a:t>
            </a:r>
            <a:r>
              <a:rPr lang="en-US" sz="2300" dirty="0" smtClean="0">
                <a:solidFill>
                  <a:srgbClr val="000099"/>
                </a:solidFill>
              </a:rPr>
              <a:t>  AS</a:t>
            </a:r>
          </a:p>
          <a:p>
            <a:r>
              <a:rPr lang="en-US" sz="2300" dirty="0" smtClean="0">
                <a:solidFill>
                  <a:srgbClr val="000099"/>
                </a:solidFill>
              </a:rPr>
              <a:t>      ROW( </a:t>
            </a:r>
            <a:r>
              <a:rPr lang="en-US" sz="2300" dirty="0" err="1" smtClean="0">
                <a:solidFill>
                  <a:srgbClr val="000099"/>
                </a:solidFill>
              </a:rPr>
              <a:t>tno</a:t>
            </a:r>
            <a:r>
              <a:rPr lang="en-US" sz="2300" dirty="0" smtClean="0">
                <a:solidFill>
                  <a:srgbClr val="000099"/>
                </a:solidFill>
              </a:rPr>
              <a:t> integer, name text, address text)</a:t>
            </a:r>
          </a:p>
          <a:p>
            <a:endParaRPr lang="en-US" sz="2300" dirty="0" smtClean="0">
              <a:solidFill>
                <a:srgbClr val="000099"/>
              </a:solidFill>
            </a:endParaRPr>
          </a:p>
          <a:p>
            <a:r>
              <a:rPr lang="en-US" sz="2300" dirty="0" smtClean="0">
                <a:solidFill>
                  <a:srgbClr val="000099"/>
                </a:solidFill>
              </a:rPr>
              <a:t>CREATE TABLE theaters OF </a:t>
            </a:r>
            <a:r>
              <a:rPr lang="en-US" sz="2300" dirty="0" err="1" smtClean="0">
                <a:solidFill>
                  <a:srgbClr val="000099"/>
                </a:solidFill>
              </a:rPr>
              <a:t>theater_t</a:t>
            </a:r>
            <a:endParaRPr lang="en-US" sz="2300" dirty="0" smtClean="0">
              <a:solidFill>
                <a:srgbClr val="000099"/>
              </a:solidFill>
            </a:endParaRPr>
          </a:p>
          <a:p>
            <a:endParaRPr lang="en-US" sz="2300" dirty="0" smtClean="0">
              <a:solidFill>
                <a:srgbClr val="000099"/>
              </a:solidFill>
            </a:endParaRPr>
          </a:p>
          <a:p>
            <a:r>
              <a:rPr lang="en-US" sz="2300" dirty="0" smtClean="0">
                <a:solidFill>
                  <a:srgbClr val="000099"/>
                </a:solidFill>
              </a:rPr>
              <a:t>CREATE TABLE </a:t>
            </a:r>
            <a:r>
              <a:rPr lang="en-US" sz="2300" dirty="0" err="1" smtClean="0">
                <a:solidFill>
                  <a:srgbClr val="000099"/>
                </a:solidFill>
              </a:rPr>
              <a:t>Nowshowing</a:t>
            </a:r>
            <a:endParaRPr lang="en-US" sz="2300" dirty="0" smtClean="0">
              <a:solidFill>
                <a:srgbClr val="000099"/>
              </a:solidFill>
            </a:endParaRPr>
          </a:p>
          <a:p>
            <a:r>
              <a:rPr lang="en-US" sz="2300" dirty="0" smtClean="0">
                <a:solidFill>
                  <a:srgbClr val="000099"/>
                </a:solidFill>
              </a:rPr>
              <a:t>      (film integer, </a:t>
            </a:r>
            <a:r>
              <a:rPr lang="en-US" sz="2300" dirty="0" smtClean="0">
                <a:solidFill>
                  <a:srgbClr val="FF0000"/>
                </a:solidFill>
              </a:rPr>
              <a:t>theater ref(</a:t>
            </a:r>
            <a:r>
              <a:rPr lang="en-US" sz="2300" dirty="0" err="1" smtClean="0">
                <a:solidFill>
                  <a:srgbClr val="FF0000"/>
                </a:solidFill>
              </a:rPr>
              <a:t>theater_t</a:t>
            </a:r>
            <a:r>
              <a:rPr lang="en-US" sz="2300" dirty="0" smtClean="0">
                <a:solidFill>
                  <a:srgbClr val="FF0000"/>
                </a:solidFill>
              </a:rPr>
              <a:t>) with scope Theater</a:t>
            </a:r>
            <a:r>
              <a:rPr lang="en-US" sz="2300" dirty="0" smtClean="0">
                <a:solidFill>
                  <a:srgbClr val="000099"/>
                </a:solidFill>
              </a:rPr>
              <a:t>, start date, end date </a:t>
            </a:r>
            <a:endParaRPr lang="en-US" sz="2300" dirty="0">
              <a:solidFill>
                <a:srgbClr val="0000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805915"/>
            <a:ext cx="3608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u="sng" dirty="0" smtClean="0">
              <a:solidFill>
                <a:srgbClr val="FF0000"/>
              </a:solidFill>
            </a:endParaRPr>
          </a:p>
          <a:p>
            <a:r>
              <a:rPr lang="en-US" sz="2400" u="sng" dirty="0" err="1" smtClean="0">
                <a:solidFill>
                  <a:srgbClr val="000099"/>
                </a:solidFill>
              </a:rPr>
              <a:t>Ví</a:t>
            </a:r>
            <a:r>
              <a:rPr lang="en-US" sz="2400" u="sng" dirty="0" smtClean="0">
                <a:solidFill>
                  <a:srgbClr val="000099"/>
                </a:solidFill>
              </a:rPr>
              <a:t> </a:t>
            </a:r>
            <a:r>
              <a:rPr lang="en-US" sz="2400" u="sng" dirty="0" err="1" smtClean="0">
                <a:solidFill>
                  <a:srgbClr val="000099"/>
                </a:solidFill>
              </a:rPr>
              <a:t>dụ</a:t>
            </a:r>
            <a:r>
              <a:rPr lang="en-US" sz="2400" u="sng" dirty="0" smtClean="0">
                <a:solidFill>
                  <a:srgbClr val="000099"/>
                </a:solidFill>
              </a:rPr>
              <a:t> </a:t>
            </a:r>
            <a:r>
              <a:rPr lang="en-US" sz="2400" u="sng" dirty="0" err="1" smtClean="0">
                <a:solidFill>
                  <a:srgbClr val="000099"/>
                </a:solidFill>
              </a:rPr>
              <a:t>lệnh</a:t>
            </a:r>
            <a:r>
              <a:rPr lang="en-US" sz="2400" u="sng" dirty="0" smtClean="0">
                <a:solidFill>
                  <a:srgbClr val="000099"/>
                </a:solidFill>
              </a:rPr>
              <a:t> </a:t>
            </a:r>
            <a:r>
              <a:rPr lang="en-US" sz="2400" u="sng" dirty="0" err="1" smtClean="0">
                <a:solidFill>
                  <a:srgbClr val="000099"/>
                </a:solidFill>
              </a:rPr>
              <a:t>trong</a:t>
            </a:r>
            <a:r>
              <a:rPr lang="en-US" sz="2400" u="sng" dirty="0" smtClean="0">
                <a:solidFill>
                  <a:srgbClr val="000099"/>
                </a:solidFill>
              </a:rPr>
              <a:t> sql:1999</a:t>
            </a:r>
            <a:endParaRPr lang="en-US" sz="2400" u="sng" dirty="0">
              <a:solidFill>
                <a:srgbClr val="0000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340768"/>
            <a:ext cx="81836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 REF </a:t>
            </a:r>
            <a:r>
              <a:rPr lang="en-US" sz="2600" dirty="0" err="1" smtClean="0">
                <a:solidFill>
                  <a:srgbClr val="FF0000"/>
                </a:solidFill>
              </a:rPr>
              <a:t>là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kiểu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có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giá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trị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là</a:t>
            </a:r>
            <a:r>
              <a:rPr lang="en-US" sz="2600" dirty="0" smtClean="0">
                <a:solidFill>
                  <a:srgbClr val="FF0000"/>
                </a:solidFill>
              </a:rPr>
              <a:t> unique identifiers </a:t>
            </a:r>
            <a:r>
              <a:rPr lang="en-US" sz="2600" dirty="0" err="1" smtClean="0">
                <a:solidFill>
                  <a:srgbClr val="FF0000"/>
                </a:solidFill>
              </a:rPr>
              <a:t>hoặc</a:t>
            </a:r>
            <a:r>
              <a:rPr lang="en-US" sz="2600" dirty="0" smtClean="0">
                <a:solidFill>
                  <a:srgbClr val="FF0000"/>
                </a:solidFill>
              </a:rPr>
              <a:t> OIDs  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Notions of equality</a:t>
            </a:r>
            <a:endParaRPr lang="en-US" sz="4000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	 </a:t>
            </a:r>
            <a:r>
              <a:rPr lang="en-US" sz="2400" dirty="0" smtClean="0">
                <a:solidFill>
                  <a:srgbClr val="FF0000"/>
                </a:solidFill>
              </a:rPr>
              <a:t>deep equal :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có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cùng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kiểu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được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xem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là</a:t>
            </a:r>
            <a:r>
              <a:rPr lang="en-US" sz="2400" dirty="0" smtClean="0">
                <a:solidFill>
                  <a:srgbClr val="000099"/>
                </a:solidFill>
              </a:rPr>
              <a:t> deep equal </a:t>
            </a:r>
            <a:r>
              <a:rPr lang="en-US" sz="2400" dirty="0" err="1" smtClean="0">
                <a:solidFill>
                  <a:srgbClr val="000099"/>
                </a:solidFill>
              </a:rPr>
              <a:t>khi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và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chỉ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khi</a:t>
            </a:r>
            <a:r>
              <a:rPr lang="en-US" sz="2400" dirty="0" smtClean="0">
                <a:solidFill>
                  <a:srgbClr val="000099"/>
                </a:solidFill>
              </a:rPr>
              <a:t>:</a:t>
            </a:r>
          </a:p>
          <a:p>
            <a:endParaRPr lang="en-US" sz="2000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524000" y="238933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Notions of equality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Example:</a:t>
            </a:r>
            <a:endParaRPr lang="en-US" sz="2400" u="sng" dirty="0" smtClean="0">
              <a:solidFill>
                <a:srgbClr val="000099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table frames (</a:t>
            </a:r>
            <a:r>
              <a:rPr lang="en-US" sz="1800" i="1" dirty="0" err="1" smtClean="0">
                <a:solidFill>
                  <a:srgbClr val="000099"/>
                </a:solidFill>
              </a:rPr>
              <a:t>frameno</a:t>
            </a:r>
            <a:r>
              <a:rPr lang="en-US" sz="1800" dirty="0" smtClean="0">
                <a:solidFill>
                  <a:srgbClr val="000099"/>
                </a:solidFill>
              </a:rPr>
              <a:t> integer, image jpeg, category integer);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table categories (cid integer, name text, </a:t>
            </a:r>
            <a:r>
              <a:rPr lang="en-US" sz="1800" dirty="0" err="1" smtClean="0">
                <a:solidFill>
                  <a:srgbClr val="000099"/>
                </a:solidFill>
              </a:rPr>
              <a:t>lease_price</a:t>
            </a:r>
            <a:r>
              <a:rPr lang="en-US" sz="1800" dirty="0" smtClean="0">
                <a:solidFill>
                  <a:srgbClr val="000099"/>
                </a:solidFill>
              </a:rPr>
              <a:t> float, comments text);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type </a:t>
            </a:r>
            <a:r>
              <a:rPr lang="en-US" sz="1800" dirty="0" err="1" smtClean="0">
                <a:solidFill>
                  <a:srgbClr val="000099"/>
                </a:solidFill>
              </a:rPr>
              <a:t>theater_t</a:t>
            </a:r>
            <a:r>
              <a:rPr lang="en-US" sz="1800" dirty="0" smtClean="0">
                <a:solidFill>
                  <a:srgbClr val="000099"/>
                </a:solidFill>
              </a:rPr>
              <a:t> as row (</a:t>
            </a:r>
            <a:r>
              <a:rPr lang="en-US" sz="1800" dirty="0" err="1" smtClean="0">
                <a:solidFill>
                  <a:srgbClr val="000099"/>
                </a:solidFill>
              </a:rPr>
              <a:t>tno</a:t>
            </a:r>
            <a:r>
              <a:rPr lang="en-US" sz="1800" dirty="0" smtClean="0">
                <a:solidFill>
                  <a:srgbClr val="000099"/>
                </a:solidFill>
              </a:rPr>
              <a:t> integer, </a:t>
            </a:r>
            <a:r>
              <a:rPr lang="en-US" sz="1800" dirty="0" err="1" smtClean="0">
                <a:solidFill>
                  <a:srgbClr val="000099"/>
                </a:solidFill>
              </a:rPr>
              <a:t>nametext</a:t>
            </a:r>
            <a:r>
              <a:rPr lang="en-US" sz="1800" dirty="0" smtClean="0">
                <a:solidFill>
                  <a:srgbClr val="000099"/>
                </a:solidFill>
              </a:rPr>
              <a:t>, address text, phone integer)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table theaters of </a:t>
            </a:r>
            <a:r>
              <a:rPr lang="en-US" sz="1800" dirty="0" err="1" smtClean="0">
                <a:solidFill>
                  <a:srgbClr val="000099"/>
                </a:solidFill>
              </a:rPr>
              <a:t>theater_t</a:t>
            </a:r>
            <a:r>
              <a:rPr lang="en-US" sz="1800" dirty="0" smtClean="0">
                <a:solidFill>
                  <a:srgbClr val="000099"/>
                </a:solidFill>
              </a:rPr>
              <a:t>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table </a:t>
            </a:r>
            <a:r>
              <a:rPr lang="en-US" sz="1800" dirty="0" err="1" smtClean="0">
                <a:solidFill>
                  <a:srgbClr val="000099"/>
                </a:solidFill>
              </a:rPr>
              <a:t>nowshowing</a:t>
            </a:r>
            <a:r>
              <a:rPr lang="en-US" sz="1800" dirty="0" smtClean="0">
                <a:solidFill>
                  <a:srgbClr val="000099"/>
                </a:solidFill>
              </a:rPr>
              <a:t> (film integer, </a:t>
            </a:r>
            <a:r>
              <a:rPr lang="en-US" sz="1800" dirty="0" err="1" smtClean="0">
                <a:solidFill>
                  <a:srgbClr val="000099"/>
                </a:solidFill>
              </a:rPr>
              <a:t>theaterref</a:t>
            </a:r>
            <a:r>
              <a:rPr lang="en-US" sz="1800" dirty="0" smtClean="0">
                <a:solidFill>
                  <a:srgbClr val="000099"/>
                </a:solidFill>
              </a:rPr>
              <a:t>(</a:t>
            </a:r>
            <a:r>
              <a:rPr lang="en-US" sz="1800" dirty="0" err="1" smtClean="0">
                <a:solidFill>
                  <a:srgbClr val="000099"/>
                </a:solidFill>
              </a:rPr>
              <a:t>theater_t</a:t>
            </a:r>
            <a:r>
              <a:rPr lang="en-US" sz="1800" dirty="0" smtClean="0">
                <a:solidFill>
                  <a:srgbClr val="000099"/>
                </a:solidFill>
              </a:rPr>
              <a:t>), start date, </a:t>
            </a:r>
            <a:r>
              <a:rPr lang="en-US" sz="1800" dirty="0" err="1" smtClean="0">
                <a:solidFill>
                  <a:srgbClr val="000099"/>
                </a:solidFill>
              </a:rPr>
              <a:t>enddate</a:t>
            </a:r>
            <a:r>
              <a:rPr lang="en-US" sz="1800" dirty="0" smtClean="0">
                <a:solidFill>
                  <a:srgbClr val="000099"/>
                </a:solidFill>
              </a:rPr>
              <a:t>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table films (</a:t>
            </a:r>
            <a:r>
              <a:rPr lang="en-US" sz="1800" dirty="0" err="1" smtClean="0">
                <a:solidFill>
                  <a:srgbClr val="000099"/>
                </a:solidFill>
              </a:rPr>
              <a:t>filmno</a:t>
            </a:r>
            <a:r>
              <a:rPr lang="en-US" sz="1800" dirty="0" smtClean="0">
                <a:solidFill>
                  <a:srgbClr val="000099"/>
                </a:solidFill>
              </a:rPr>
              <a:t> integer, title </a:t>
            </a:r>
            <a:r>
              <a:rPr lang="en-US" sz="1800" dirty="0" err="1" smtClean="0">
                <a:solidFill>
                  <a:srgbClr val="000099"/>
                </a:solidFill>
              </a:rPr>
              <a:t>text,stars</a:t>
            </a:r>
            <a:r>
              <a:rPr lang="en-US" sz="1800" dirty="0" smtClean="0">
                <a:solidFill>
                  <a:srgbClr val="000099"/>
                </a:solidFill>
              </a:rPr>
              <a:t> </a:t>
            </a:r>
            <a:r>
              <a:rPr lang="en-US" sz="1800" dirty="0" err="1" smtClean="0">
                <a:solidFill>
                  <a:srgbClr val="000099"/>
                </a:solidFill>
              </a:rPr>
              <a:t>setof</a:t>
            </a:r>
            <a:r>
              <a:rPr lang="en-US" sz="1800" dirty="0" smtClean="0">
                <a:solidFill>
                  <a:srgbClr val="000099"/>
                </a:solidFill>
              </a:rPr>
              <a:t>(text), director text, budget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float);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table countries (name text, </a:t>
            </a:r>
            <a:r>
              <a:rPr lang="en-US" sz="1800" dirty="0" err="1" smtClean="0">
                <a:solidFill>
                  <a:srgbClr val="000099"/>
                </a:solidFill>
              </a:rPr>
              <a:t>boundarypolygon</a:t>
            </a:r>
            <a:r>
              <a:rPr lang="en-US" sz="1800" dirty="0" smtClean="0">
                <a:solidFill>
                  <a:srgbClr val="000099"/>
                </a:solidFill>
              </a:rPr>
              <a:t>, population integer, language text)</a:t>
            </a:r>
            <a:endParaRPr lang="en-US" sz="18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Dereferencing reference types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99"/>
                </a:solidFill>
              </a:rPr>
              <a:t>Tạo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ra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giá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trị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tham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chiếu</a:t>
            </a:r>
            <a:r>
              <a:rPr lang="en-US" dirty="0" smtClean="0">
                <a:solidFill>
                  <a:srgbClr val="000099"/>
                </a:solidFill>
              </a:rPr>
              <a:t> REF </a:t>
            </a:r>
            <a:r>
              <a:rPr lang="en-US" dirty="0" err="1" smtClean="0">
                <a:solidFill>
                  <a:srgbClr val="000099"/>
                </a:solidFill>
              </a:rPr>
              <a:t>có</a:t>
            </a:r>
            <a:r>
              <a:rPr lang="en-US" dirty="0" smtClean="0">
                <a:solidFill>
                  <a:srgbClr val="000099"/>
                </a:solidFill>
              </a:rPr>
              <a:t> type constructor REF(case).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giá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trị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của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các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thuộc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tính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của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đối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tượng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mà</a:t>
            </a:r>
            <a:r>
              <a:rPr lang="en-US" dirty="0" smtClean="0">
                <a:solidFill>
                  <a:srgbClr val="000099"/>
                </a:solidFill>
              </a:rPr>
              <a:t> REF </a:t>
            </a:r>
            <a:r>
              <a:rPr lang="en-US" dirty="0" err="1" smtClean="0">
                <a:solidFill>
                  <a:srgbClr val="000099"/>
                </a:solidFill>
              </a:rPr>
              <a:t>tham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chiếu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lấy</a:t>
            </a:r>
            <a:r>
              <a:rPr lang="en-US" dirty="0" smtClean="0">
                <a:solidFill>
                  <a:srgbClr val="000099"/>
                </a:solidFill>
              </a:rPr>
              <a:t>?</a:t>
            </a:r>
          </a:p>
          <a:p>
            <a:pPr>
              <a:buNone/>
            </a:pPr>
            <a:r>
              <a:rPr lang="en-US" dirty="0" smtClean="0">
                <a:solidFill>
                  <a:srgbClr val="000099"/>
                </a:solidFill>
              </a:rPr>
              <a:t>				</a:t>
            </a:r>
            <a:r>
              <a:rPr lang="en-US" dirty="0" err="1" smtClean="0">
                <a:solidFill>
                  <a:srgbClr val="FF0000"/>
                </a:solidFill>
              </a:rPr>
              <a:t>deref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		  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</a:p>
          <a:p>
            <a:pPr>
              <a:buNone/>
            </a:pP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Ví</a:t>
            </a:r>
            <a:r>
              <a:rPr lang="en-US" dirty="0" smtClean="0">
                <a:solidFill>
                  <a:srgbClr val="000099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dụ</a:t>
            </a:r>
            <a:r>
              <a:rPr lang="en-US" dirty="0" smtClean="0">
                <a:solidFill>
                  <a:srgbClr val="000099"/>
                </a:solidFill>
                <a:sym typeface="Wingdings" pitchFamily="2" charset="2"/>
              </a:rPr>
              <a:t>: </a:t>
            </a: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Noshowing.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deref</a:t>
            </a:r>
            <a:r>
              <a:rPr lang="en-US" dirty="0" smtClean="0">
                <a:solidFill>
                  <a:srgbClr val="000099"/>
                </a:solidFill>
                <a:sym typeface="Wingdings" pitchFamily="2" charset="2"/>
              </a:rPr>
              <a:t>(theater).name</a:t>
            </a:r>
          </a:p>
          <a:p>
            <a:pPr>
              <a:buNone/>
            </a:pP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Hoặc</a:t>
            </a:r>
            <a:r>
              <a:rPr lang="en-US" dirty="0" smtClean="0">
                <a:solidFill>
                  <a:srgbClr val="000099"/>
                </a:solidFill>
                <a:sym typeface="Wingdings" pitchFamily="2" charset="2"/>
              </a:rPr>
              <a:t>  </a:t>
            </a: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Nowshowing.theater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name</a:t>
            </a:r>
            <a:endParaRPr 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INHERITANCE</a:t>
            </a:r>
            <a:endParaRPr lang="en-US" sz="4000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Defining Types with Inheritance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Binding of Methods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Collection Hierarchies, Type Extents, and Queries</a:t>
            </a:r>
            <a:endParaRPr 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Defining Types with Inheritance</a:t>
            </a:r>
            <a:br>
              <a:rPr lang="en-US" dirty="0" smtClean="0">
                <a:solidFill>
                  <a:srgbClr val="000099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Minh </a:t>
            </a:r>
            <a:r>
              <a:rPr lang="en-US" b="1" u="sng" dirty="0" err="1" smtClean="0">
                <a:solidFill>
                  <a:srgbClr val="FF0000"/>
                </a:solidFill>
              </a:rPr>
              <a:t>hoạ</a:t>
            </a:r>
            <a:r>
              <a:rPr lang="en-US" b="1" u="sng" dirty="0" smtClean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2492896"/>
            <a:ext cx="283464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99"/>
                </a:solidFill>
              </a:rPr>
              <a:t>THEATER_T</a:t>
            </a:r>
            <a:endParaRPr lang="en-US" sz="2000" dirty="0" smtClean="0">
              <a:solidFill>
                <a:srgbClr val="000099"/>
              </a:solidFill>
            </a:endParaRPr>
          </a:p>
          <a:p>
            <a:r>
              <a:rPr lang="en-US" sz="2000" dirty="0" err="1" smtClean="0">
                <a:solidFill>
                  <a:srgbClr val="000099"/>
                </a:solidFill>
              </a:rPr>
              <a:t>tno</a:t>
            </a:r>
            <a:r>
              <a:rPr lang="en-US" sz="2000" dirty="0" smtClean="0">
                <a:solidFill>
                  <a:srgbClr val="000099"/>
                </a:solidFill>
              </a:rPr>
              <a:t> 	   integer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Name	   text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address   text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phone 	    integer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7760" y="2492896"/>
            <a:ext cx="283464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99"/>
                </a:solidFill>
              </a:rPr>
              <a:t>THEATER-CAFE_T</a:t>
            </a:r>
            <a:endParaRPr lang="en-US" sz="2000" dirty="0" smtClean="0">
              <a:solidFill>
                <a:srgbClr val="000099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Menu	   text</a:t>
            </a:r>
          </a:p>
          <a:p>
            <a:r>
              <a:rPr lang="en-US" sz="2000" dirty="0" err="1" smtClean="0">
                <a:solidFill>
                  <a:srgbClr val="000099"/>
                </a:solidFill>
              </a:rPr>
              <a:t>tno</a:t>
            </a:r>
            <a:r>
              <a:rPr lang="en-US" sz="2000" dirty="0" smtClean="0">
                <a:solidFill>
                  <a:srgbClr val="000099"/>
                </a:solidFill>
              </a:rPr>
              <a:t> 	   integer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Name	   text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address   text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phone 	    integer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5517232"/>
            <a:ext cx="813459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0000"/>
                </a:solidFill>
              </a:rPr>
              <a:t>CREATE TYPE </a:t>
            </a:r>
            <a:r>
              <a:rPr lang="en-US" sz="2300" dirty="0" err="1" smtClean="0">
                <a:solidFill>
                  <a:srgbClr val="FF0000"/>
                </a:solidFill>
              </a:rPr>
              <a:t>theatercafe_T</a:t>
            </a:r>
            <a:r>
              <a:rPr lang="en-US" sz="2300" dirty="0" smtClean="0">
                <a:solidFill>
                  <a:srgbClr val="FF0000"/>
                </a:solidFill>
              </a:rPr>
              <a:t> </a:t>
            </a:r>
            <a:r>
              <a:rPr lang="en-US" sz="2300" dirty="0" smtClean="0">
                <a:solidFill>
                  <a:srgbClr val="FF0000"/>
                </a:solidFill>
              </a:rPr>
              <a:t>UNDER </a:t>
            </a:r>
            <a:r>
              <a:rPr lang="en-US" sz="2300" dirty="0" err="1" smtClean="0">
                <a:solidFill>
                  <a:srgbClr val="FF0000"/>
                </a:solidFill>
              </a:rPr>
              <a:t>theater_T</a:t>
            </a:r>
            <a:r>
              <a:rPr lang="en-US" sz="2300" dirty="0" smtClean="0">
                <a:solidFill>
                  <a:srgbClr val="FF0000"/>
                </a:solidFill>
              </a:rPr>
              <a:t> </a:t>
            </a:r>
            <a:r>
              <a:rPr lang="en-US" sz="2300" dirty="0" smtClean="0">
                <a:solidFill>
                  <a:srgbClr val="FF0000"/>
                </a:solidFill>
              </a:rPr>
              <a:t>(menu text)</a:t>
            </a:r>
            <a:endParaRPr lang="en-US" sz="2300" dirty="0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4067944" y="3501008"/>
            <a:ext cx="1224136" cy="21602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7704" y="4725144"/>
            <a:ext cx="153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FF0000"/>
                </a:solidFill>
              </a:rPr>
              <a:t>supertype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0192" y="4725144"/>
            <a:ext cx="1269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subtype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allAtOnce" animBg="1"/>
      <p:bldP spid="7" grpId="0"/>
      <p:bldP spid="8" grpId="0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2325</TotalTime>
  <Words>817</Words>
  <Application>Microsoft Office PowerPoint</Application>
  <PresentationFormat>On-screen Show (4:3)</PresentationFormat>
  <Paragraphs>132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Diseño predeterminado</vt:lpstr>
      <vt:lpstr>Slide 1</vt:lpstr>
      <vt:lpstr>Object identifier - oid</vt:lpstr>
      <vt:lpstr>Differences between URL and Oid</vt:lpstr>
      <vt:lpstr>Object identifier - oid</vt:lpstr>
      <vt:lpstr>Notions of equality</vt:lpstr>
      <vt:lpstr>Notions of equality</vt:lpstr>
      <vt:lpstr>Dereferencing reference types</vt:lpstr>
      <vt:lpstr>INHERITANCE</vt:lpstr>
      <vt:lpstr>Defining Types with Inheritance </vt:lpstr>
      <vt:lpstr>Binding of Methods</vt:lpstr>
      <vt:lpstr>Binding of Methods</vt:lpstr>
      <vt:lpstr>Collection Hierarchies, type Extents, and Queries</vt:lpstr>
      <vt:lpstr>Collection Hierarchies, type Extents, and Queries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THANH THAO</cp:lastModifiedBy>
  <cp:revision>406</cp:revision>
  <dcterms:created xsi:type="dcterms:W3CDTF">2010-05-23T14:28:12Z</dcterms:created>
  <dcterms:modified xsi:type="dcterms:W3CDTF">2011-12-13T06:41:35Z</dcterms:modified>
</cp:coreProperties>
</file>