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86142" autoAdjust="0"/>
  </p:normalViewPr>
  <p:slideViewPr>
    <p:cSldViewPr>
      <p:cViewPr varScale="1">
        <p:scale>
          <a:sx n="41" d="100"/>
          <a:sy n="41" d="100"/>
        </p:scale>
        <p:origin x="-11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Uniquely identify a single object over all time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Are simply identifiers and carry no physical information about the object </a:t>
          </a:r>
          <a:r>
            <a:rPr lang="en-US" sz="2000" dirty="0" err="1" smtClean="0">
              <a:solidFill>
                <a:srgbClr val="000099"/>
              </a:solidFill>
            </a:rPr>
            <a:t>thay</a:t>
          </a:r>
          <a:r>
            <a:rPr lang="en-US" sz="2000" dirty="0" smtClean="0">
              <a:solidFill>
                <a:srgbClr val="000099"/>
              </a:solidFill>
            </a:rPr>
            <a:t> identify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Are automatically generated by the DBMS for each object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6E2024-5C1D-4C9B-99A2-228B8418285B}" type="presOf" srcId="{314F97FB-0B3E-478F-833E-E2CD425AC681}" destId="{1FBE4D1E-9C75-4F3A-8A42-6C7392034627}" srcOrd="0" destOrd="0" presId="urn:microsoft.com/office/officeart/2005/8/layout/list1"/>
    <dgm:cxn modelId="{7393B232-32B8-47CA-A907-79542940BE9A}" type="presOf" srcId="{F89F7E50-52F0-4B97-A375-D262EB5315FD}" destId="{D22C6C1A-ABEC-4393-BD7A-ACE3FCBD16A5}" srcOrd="1" destOrd="0" presId="urn:microsoft.com/office/officeart/2005/8/layout/list1"/>
    <dgm:cxn modelId="{F5060D45-5332-41D6-A7B7-2512AD71AD28}" type="presOf" srcId="{80A5EF8D-B35D-4572-B919-E605011EB70F}" destId="{3CA54100-A732-413D-9CD8-4DA8F29F5F5C}" srcOrd="1" destOrd="0" presId="urn:microsoft.com/office/officeart/2005/8/layout/list1"/>
    <dgm:cxn modelId="{6048E412-0E3E-404D-A95F-50261415DE53}" type="presOf" srcId="{80A5EF8D-B35D-4572-B919-E605011EB70F}" destId="{ED3201BC-1462-44EC-90D5-BE393DFBBD93}" srcOrd="0" destOrd="0" presId="urn:microsoft.com/office/officeart/2005/8/layout/list1"/>
    <dgm:cxn modelId="{E7F14BF5-7E20-4A18-BD4A-6D3103B4A6CD}" type="presOf" srcId="{F89F7E50-52F0-4B97-A375-D262EB5315FD}" destId="{9FC9C465-D477-4696-88E3-9DD545ABBA24}" srcOrd="0" destOrd="0" presId="urn:microsoft.com/office/officeart/2005/8/layout/list1"/>
    <dgm:cxn modelId="{1D780DD9-7909-4D7C-8D77-01835DAA0D6B}" type="presOf" srcId="{04B6D7FD-F9BC-4297-9E58-D25261E5D4A6}" destId="{F68E69CA-02F8-43DB-9B25-136A815D19BF}" srcOrd="0" destOrd="0" presId="urn:microsoft.com/office/officeart/2005/8/layout/list1"/>
    <dgm:cxn modelId="{0E7503F7-55EE-4B67-BDBA-F7E8FD80CD2E}" type="presOf" srcId="{314F97FB-0B3E-478F-833E-E2CD425AC681}" destId="{E92312D5-E8E8-4A21-A1AA-8C65545399FF}" srcOrd="1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EA941EB9-9413-4E3D-AF73-8F95020725B8}" type="presParOf" srcId="{F68E69CA-02F8-43DB-9B25-136A815D19BF}" destId="{9A19BB38-1479-4CEB-BDC4-2DC3F56190BD}" srcOrd="0" destOrd="0" presId="urn:microsoft.com/office/officeart/2005/8/layout/list1"/>
    <dgm:cxn modelId="{1592F446-321D-4687-AE28-320815E8C035}" type="presParOf" srcId="{9A19BB38-1479-4CEB-BDC4-2DC3F56190BD}" destId="{9FC9C465-D477-4696-88E3-9DD545ABBA24}" srcOrd="0" destOrd="0" presId="urn:microsoft.com/office/officeart/2005/8/layout/list1"/>
    <dgm:cxn modelId="{891395F2-4D18-492C-BEC5-A164413F6757}" type="presParOf" srcId="{9A19BB38-1479-4CEB-BDC4-2DC3F56190BD}" destId="{D22C6C1A-ABEC-4393-BD7A-ACE3FCBD16A5}" srcOrd="1" destOrd="0" presId="urn:microsoft.com/office/officeart/2005/8/layout/list1"/>
    <dgm:cxn modelId="{70F06E2A-4630-4583-87FF-CDED7A2F419B}" type="presParOf" srcId="{F68E69CA-02F8-43DB-9B25-136A815D19BF}" destId="{FE525E46-E596-4292-9422-F17102E2DAD4}" srcOrd="1" destOrd="0" presId="urn:microsoft.com/office/officeart/2005/8/layout/list1"/>
    <dgm:cxn modelId="{1989315E-2337-41D2-95F7-170AFF43709C}" type="presParOf" srcId="{F68E69CA-02F8-43DB-9B25-136A815D19BF}" destId="{1ECDB639-F38F-4F62-9734-3839B5E913DB}" srcOrd="2" destOrd="0" presId="urn:microsoft.com/office/officeart/2005/8/layout/list1"/>
    <dgm:cxn modelId="{F163DAF1-8A4D-4D2B-B733-35C62241BF5D}" type="presParOf" srcId="{F68E69CA-02F8-43DB-9B25-136A815D19BF}" destId="{BA95A024-1FC7-4515-8D5A-420261F4A181}" srcOrd="3" destOrd="0" presId="urn:microsoft.com/office/officeart/2005/8/layout/list1"/>
    <dgm:cxn modelId="{E33CB912-7BDA-4934-A9C0-FEE684D02B04}" type="presParOf" srcId="{F68E69CA-02F8-43DB-9B25-136A815D19BF}" destId="{5A3CC89E-094F-4E92-9F19-383E8D5DD6A4}" srcOrd="4" destOrd="0" presId="urn:microsoft.com/office/officeart/2005/8/layout/list1"/>
    <dgm:cxn modelId="{86D79484-5553-4B93-9A71-C546C05A6658}" type="presParOf" srcId="{5A3CC89E-094F-4E92-9F19-383E8D5DD6A4}" destId="{ED3201BC-1462-44EC-90D5-BE393DFBBD93}" srcOrd="0" destOrd="0" presId="urn:microsoft.com/office/officeart/2005/8/layout/list1"/>
    <dgm:cxn modelId="{CA78A0F8-D63B-4071-A223-C315A240C3DB}" type="presParOf" srcId="{5A3CC89E-094F-4E92-9F19-383E8D5DD6A4}" destId="{3CA54100-A732-413D-9CD8-4DA8F29F5F5C}" srcOrd="1" destOrd="0" presId="urn:microsoft.com/office/officeart/2005/8/layout/list1"/>
    <dgm:cxn modelId="{5B208A73-AC4A-40C4-A02F-72BDAF301E89}" type="presParOf" srcId="{F68E69CA-02F8-43DB-9B25-136A815D19BF}" destId="{C1857CC0-1DA1-466A-8BF1-6CD3D7258404}" srcOrd="5" destOrd="0" presId="urn:microsoft.com/office/officeart/2005/8/layout/list1"/>
    <dgm:cxn modelId="{957AD201-F2A4-48F2-8199-E3348206B05A}" type="presParOf" srcId="{F68E69CA-02F8-43DB-9B25-136A815D19BF}" destId="{DEC1A22D-780C-4184-B1AB-122565D5DD72}" srcOrd="6" destOrd="0" presId="urn:microsoft.com/office/officeart/2005/8/layout/list1"/>
    <dgm:cxn modelId="{6A37A6CE-9891-43A3-A93C-15D8AE4E65E2}" type="presParOf" srcId="{F68E69CA-02F8-43DB-9B25-136A815D19BF}" destId="{4EE0B167-6464-4B2F-8167-E7D14A74199C}" srcOrd="7" destOrd="0" presId="urn:microsoft.com/office/officeart/2005/8/layout/list1"/>
    <dgm:cxn modelId="{E361367D-0645-446E-A6CB-99FA4F3E1F92}" type="presParOf" srcId="{F68E69CA-02F8-43DB-9B25-136A815D19BF}" destId="{656EEE8A-4C39-40B9-8A29-E824C57A491E}" srcOrd="8" destOrd="0" presId="urn:microsoft.com/office/officeart/2005/8/layout/list1"/>
    <dgm:cxn modelId="{B02342AC-A9F2-4154-B6CE-BE144784B8D6}" type="presParOf" srcId="{656EEE8A-4C39-40B9-8A29-E824C57A491E}" destId="{1FBE4D1E-9C75-4F3A-8A42-6C7392034627}" srcOrd="0" destOrd="0" presId="urn:microsoft.com/office/officeart/2005/8/layout/list1"/>
    <dgm:cxn modelId="{F03937A1-CB38-4B89-933E-A0014A0DD4CA}" type="presParOf" srcId="{656EEE8A-4C39-40B9-8A29-E824C57A491E}" destId="{E92312D5-E8E8-4A21-A1AA-8C65545399FF}" srcOrd="1" destOrd="0" presId="urn:microsoft.com/office/officeart/2005/8/layout/list1"/>
    <dgm:cxn modelId="{6F78EDFC-21BA-440A-961E-406D87973AEB}" type="presParOf" srcId="{F68E69CA-02F8-43DB-9B25-136A815D19BF}" destId="{DC16AFEC-C973-45F4-B5E3-D7C02A1BA727}" srcOrd="9" destOrd="0" presId="urn:microsoft.com/office/officeart/2005/8/layout/list1"/>
    <dgm:cxn modelId="{A35B025D-D946-478C-81A6-D61D3FBEA66A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6D7FD-F9BC-4297-9E58-D25261E5D4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7E50-52F0-4B97-A375-D262EB5315FD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The web resource pointed at by an URL can change over time</a:t>
          </a:r>
          <a:endParaRPr lang="en-US" sz="2000" dirty="0">
            <a:solidFill>
              <a:srgbClr val="000099"/>
            </a:solidFill>
          </a:endParaRPr>
        </a:p>
      </dgm:t>
    </dgm:pt>
    <dgm:pt modelId="{32323578-4AE2-421A-9242-FDFE7CD697F8}" type="parTrans" cxnId="{B09F24BF-27F4-45CD-AB73-8511A3557F4E}">
      <dgm:prSet/>
      <dgm:spPr/>
      <dgm:t>
        <a:bodyPr/>
        <a:lstStyle/>
        <a:p>
          <a:endParaRPr lang="en-US"/>
        </a:p>
      </dgm:t>
    </dgm:pt>
    <dgm:pt modelId="{25FCA44B-A519-436E-87D6-224FD5749E19}" type="sibTrans" cxnId="{B09F24BF-27F4-45CD-AB73-8511A3557F4E}">
      <dgm:prSet/>
      <dgm:spPr/>
      <dgm:t>
        <a:bodyPr/>
        <a:lstStyle/>
        <a:p>
          <a:endParaRPr lang="en-US"/>
        </a:p>
      </dgm:t>
    </dgm:pt>
    <dgm:pt modelId="{80A5EF8D-B35D-4572-B919-E605011EB70F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Include network addresses and often file-system names as well</a:t>
          </a:r>
          <a:endParaRPr lang="en-US" sz="2000" dirty="0">
            <a:solidFill>
              <a:srgbClr val="000099"/>
            </a:solidFill>
          </a:endParaRPr>
        </a:p>
      </dgm:t>
    </dgm:pt>
    <dgm:pt modelId="{7BE9198A-F33E-4CE2-9036-3C99EB00A15F}" type="parTrans" cxnId="{4F026FCE-463D-46FE-A9B3-632984500C7B}">
      <dgm:prSet/>
      <dgm:spPr/>
      <dgm:t>
        <a:bodyPr/>
        <a:lstStyle/>
        <a:p>
          <a:endParaRPr lang="en-US"/>
        </a:p>
      </dgm:t>
    </dgm:pt>
    <dgm:pt modelId="{5E56B974-080C-48B3-8F17-EF8BD7709198}" type="sibTrans" cxnId="{4F026FCE-463D-46FE-A9B3-632984500C7B}">
      <dgm:prSet/>
      <dgm:spPr/>
      <dgm:t>
        <a:bodyPr/>
        <a:lstStyle/>
        <a:p>
          <a:endParaRPr lang="en-US"/>
        </a:p>
      </dgm:t>
    </dgm:pt>
    <dgm:pt modelId="{314F97FB-0B3E-478F-833E-E2CD425AC681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99"/>
              </a:solidFill>
            </a:rPr>
            <a:t>Are user-generated</a:t>
          </a:r>
          <a:endParaRPr lang="en-US" sz="2000" dirty="0">
            <a:solidFill>
              <a:srgbClr val="000099"/>
            </a:solidFill>
          </a:endParaRPr>
        </a:p>
      </dgm:t>
    </dgm:pt>
    <dgm:pt modelId="{C43765CF-0C1C-440E-9443-A94DCB5A43E0}" type="parTrans" cxnId="{C7A69AEF-2C0D-4470-8D73-CDC7AE95F42B}">
      <dgm:prSet/>
      <dgm:spPr/>
      <dgm:t>
        <a:bodyPr/>
        <a:lstStyle/>
        <a:p>
          <a:endParaRPr lang="en-US"/>
        </a:p>
      </dgm:t>
    </dgm:pt>
    <dgm:pt modelId="{F06D7299-3E03-4A1D-B6D3-32C5ADC3608F}" type="sibTrans" cxnId="{C7A69AEF-2C0D-4470-8D73-CDC7AE95F42B}">
      <dgm:prSet/>
      <dgm:spPr/>
      <dgm:t>
        <a:bodyPr/>
        <a:lstStyle/>
        <a:p>
          <a:endParaRPr lang="en-US"/>
        </a:p>
      </dgm:t>
    </dgm:pt>
    <dgm:pt modelId="{F68E69CA-02F8-43DB-9B25-136A815D19BF}" type="pres">
      <dgm:prSet presAssocID="{04B6D7FD-F9BC-4297-9E58-D25261E5D4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19BB38-1479-4CEB-BDC4-2DC3F56190BD}" type="pres">
      <dgm:prSet presAssocID="{F89F7E50-52F0-4B97-A375-D262EB5315FD}" presName="parentLin" presStyleCnt="0"/>
      <dgm:spPr/>
    </dgm:pt>
    <dgm:pt modelId="{9FC9C465-D477-4696-88E3-9DD545ABBA24}" type="pres">
      <dgm:prSet presAssocID="{F89F7E50-52F0-4B97-A375-D262EB531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2C6C1A-ABEC-4393-BD7A-ACE3FCBD16A5}" type="pres">
      <dgm:prSet presAssocID="{F89F7E50-52F0-4B97-A375-D262EB5315FD}" presName="parentText" presStyleLbl="node1" presStyleIdx="0" presStyleCnt="3" custScaleX="142857" custLinFactNeighborY="4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25E46-E596-4292-9422-F17102E2DAD4}" type="pres">
      <dgm:prSet presAssocID="{F89F7E50-52F0-4B97-A375-D262EB5315FD}" presName="negativeSpace" presStyleCnt="0"/>
      <dgm:spPr/>
    </dgm:pt>
    <dgm:pt modelId="{1ECDB639-F38F-4F62-9734-3839B5E913DB}" type="pres">
      <dgm:prSet presAssocID="{F89F7E50-52F0-4B97-A375-D262EB5315FD}" presName="childText" presStyleLbl="conFgAcc1" presStyleIdx="0" presStyleCnt="3">
        <dgm:presLayoutVars>
          <dgm:bulletEnabled val="1"/>
        </dgm:presLayoutVars>
      </dgm:prSet>
      <dgm:spPr/>
    </dgm:pt>
    <dgm:pt modelId="{BA95A024-1FC7-4515-8D5A-420261F4A181}" type="pres">
      <dgm:prSet presAssocID="{25FCA44B-A519-436E-87D6-224FD5749E19}" presName="spaceBetweenRectangles" presStyleCnt="0"/>
      <dgm:spPr/>
    </dgm:pt>
    <dgm:pt modelId="{5A3CC89E-094F-4E92-9F19-383E8D5DD6A4}" type="pres">
      <dgm:prSet presAssocID="{80A5EF8D-B35D-4572-B919-E605011EB70F}" presName="parentLin" presStyleCnt="0"/>
      <dgm:spPr/>
    </dgm:pt>
    <dgm:pt modelId="{ED3201BC-1462-44EC-90D5-BE393DFBBD93}" type="pres">
      <dgm:prSet presAssocID="{80A5EF8D-B35D-4572-B919-E605011EB7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A54100-A732-413D-9CD8-4DA8F29F5F5C}" type="pres">
      <dgm:prSet presAssocID="{80A5EF8D-B35D-4572-B919-E605011EB70F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7CC0-1DA1-466A-8BF1-6CD3D7258404}" type="pres">
      <dgm:prSet presAssocID="{80A5EF8D-B35D-4572-B919-E605011EB70F}" presName="negativeSpace" presStyleCnt="0"/>
      <dgm:spPr/>
    </dgm:pt>
    <dgm:pt modelId="{DEC1A22D-780C-4184-B1AB-122565D5DD72}" type="pres">
      <dgm:prSet presAssocID="{80A5EF8D-B35D-4572-B919-E605011EB70F}" presName="childText" presStyleLbl="conFgAcc1" presStyleIdx="1" presStyleCnt="3">
        <dgm:presLayoutVars>
          <dgm:bulletEnabled val="1"/>
        </dgm:presLayoutVars>
      </dgm:prSet>
      <dgm:spPr/>
    </dgm:pt>
    <dgm:pt modelId="{4EE0B167-6464-4B2F-8167-E7D14A74199C}" type="pres">
      <dgm:prSet presAssocID="{5E56B974-080C-48B3-8F17-EF8BD7709198}" presName="spaceBetweenRectangles" presStyleCnt="0"/>
      <dgm:spPr/>
    </dgm:pt>
    <dgm:pt modelId="{656EEE8A-4C39-40B9-8A29-E824C57A491E}" type="pres">
      <dgm:prSet presAssocID="{314F97FB-0B3E-478F-833E-E2CD425AC681}" presName="parentLin" presStyleCnt="0"/>
      <dgm:spPr/>
    </dgm:pt>
    <dgm:pt modelId="{1FBE4D1E-9C75-4F3A-8A42-6C7392034627}" type="pres">
      <dgm:prSet presAssocID="{314F97FB-0B3E-478F-833E-E2CD425AC68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92312D5-E8E8-4A21-A1AA-8C65545399FF}" type="pres">
      <dgm:prSet presAssocID="{314F97FB-0B3E-478F-833E-E2CD425AC681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6AFEC-C973-45F4-B5E3-D7C02A1BA727}" type="pres">
      <dgm:prSet presAssocID="{314F97FB-0B3E-478F-833E-E2CD425AC681}" presName="negativeSpace" presStyleCnt="0"/>
      <dgm:spPr/>
    </dgm:pt>
    <dgm:pt modelId="{B2B08E81-A3D1-4CAB-902C-051DFB0FEC45}" type="pres">
      <dgm:prSet presAssocID="{314F97FB-0B3E-478F-833E-E2CD425AC6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678F61-00CE-4BDA-8A97-A19DC58A5B0C}" type="presOf" srcId="{F89F7E50-52F0-4B97-A375-D262EB5315FD}" destId="{9FC9C465-D477-4696-88E3-9DD545ABBA24}" srcOrd="0" destOrd="0" presId="urn:microsoft.com/office/officeart/2005/8/layout/list1"/>
    <dgm:cxn modelId="{ED5542DB-9FA6-4B25-B62D-10692269E878}" type="presOf" srcId="{314F97FB-0B3E-478F-833E-E2CD425AC681}" destId="{1FBE4D1E-9C75-4F3A-8A42-6C7392034627}" srcOrd="0" destOrd="0" presId="urn:microsoft.com/office/officeart/2005/8/layout/list1"/>
    <dgm:cxn modelId="{7583BE9B-508E-4445-9246-8AE26FBD6E50}" type="presOf" srcId="{314F97FB-0B3E-478F-833E-E2CD425AC681}" destId="{E92312D5-E8E8-4A21-A1AA-8C65545399FF}" srcOrd="1" destOrd="0" presId="urn:microsoft.com/office/officeart/2005/8/layout/list1"/>
    <dgm:cxn modelId="{8736A052-5070-497A-8A08-9E29C140DB45}" type="presOf" srcId="{F89F7E50-52F0-4B97-A375-D262EB5315FD}" destId="{D22C6C1A-ABEC-4393-BD7A-ACE3FCBD16A5}" srcOrd="1" destOrd="0" presId="urn:microsoft.com/office/officeart/2005/8/layout/list1"/>
    <dgm:cxn modelId="{4F026FCE-463D-46FE-A9B3-632984500C7B}" srcId="{04B6D7FD-F9BC-4297-9E58-D25261E5D4A6}" destId="{80A5EF8D-B35D-4572-B919-E605011EB70F}" srcOrd="1" destOrd="0" parTransId="{7BE9198A-F33E-4CE2-9036-3C99EB00A15F}" sibTransId="{5E56B974-080C-48B3-8F17-EF8BD7709198}"/>
    <dgm:cxn modelId="{C7A69AEF-2C0D-4470-8D73-CDC7AE95F42B}" srcId="{04B6D7FD-F9BC-4297-9E58-D25261E5D4A6}" destId="{314F97FB-0B3E-478F-833E-E2CD425AC681}" srcOrd="2" destOrd="0" parTransId="{C43765CF-0C1C-440E-9443-A94DCB5A43E0}" sibTransId="{F06D7299-3E03-4A1D-B6D3-32C5ADC3608F}"/>
    <dgm:cxn modelId="{B09F24BF-27F4-45CD-AB73-8511A3557F4E}" srcId="{04B6D7FD-F9BC-4297-9E58-D25261E5D4A6}" destId="{F89F7E50-52F0-4B97-A375-D262EB5315FD}" srcOrd="0" destOrd="0" parTransId="{32323578-4AE2-421A-9242-FDFE7CD697F8}" sibTransId="{25FCA44B-A519-436E-87D6-224FD5749E19}"/>
    <dgm:cxn modelId="{ED210E68-54B2-4D67-91E0-E328600C14F8}" type="presOf" srcId="{80A5EF8D-B35D-4572-B919-E605011EB70F}" destId="{ED3201BC-1462-44EC-90D5-BE393DFBBD93}" srcOrd="0" destOrd="0" presId="urn:microsoft.com/office/officeart/2005/8/layout/list1"/>
    <dgm:cxn modelId="{95F0218B-BE67-4615-8F15-1AB62498AA39}" type="presOf" srcId="{80A5EF8D-B35D-4572-B919-E605011EB70F}" destId="{3CA54100-A732-413D-9CD8-4DA8F29F5F5C}" srcOrd="1" destOrd="0" presId="urn:microsoft.com/office/officeart/2005/8/layout/list1"/>
    <dgm:cxn modelId="{28C9B298-88A8-4DD3-98B7-783F81C99AAB}" type="presOf" srcId="{04B6D7FD-F9BC-4297-9E58-D25261E5D4A6}" destId="{F68E69CA-02F8-43DB-9B25-136A815D19BF}" srcOrd="0" destOrd="0" presId="urn:microsoft.com/office/officeart/2005/8/layout/list1"/>
    <dgm:cxn modelId="{EBD9AF14-E996-40D2-93CB-863D80F75B72}" type="presParOf" srcId="{F68E69CA-02F8-43DB-9B25-136A815D19BF}" destId="{9A19BB38-1479-4CEB-BDC4-2DC3F56190BD}" srcOrd="0" destOrd="0" presId="urn:microsoft.com/office/officeart/2005/8/layout/list1"/>
    <dgm:cxn modelId="{6F1FAB1D-A95C-4123-ADB0-1721A445F3F0}" type="presParOf" srcId="{9A19BB38-1479-4CEB-BDC4-2DC3F56190BD}" destId="{9FC9C465-D477-4696-88E3-9DD545ABBA24}" srcOrd="0" destOrd="0" presId="urn:microsoft.com/office/officeart/2005/8/layout/list1"/>
    <dgm:cxn modelId="{684A46E2-2CBC-4768-90D3-08E0ECCC0ECB}" type="presParOf" srcId="{9A19BB38-1479-4CEB-BDC4-2DC3F56190BD}" destId="{D22C6C1A-ABEC-4393-BD7A-ACE3FCBD16A5}" srcOrd="1" destOrd="0" presId="urn:microsoft.com/office/officeart/2005/8/layout/list1"/>
    <dgm:cxn modelId="{146A4199-723B-4DB4-A0A6-E46E08F3F6F1}" type="presParOf" srcId="{F68E69CA-02F8-43DB-9B25-136A815D19BF}" destId="{FE525E46-E596-4292-9422-F17102E2DAD4}" srcOrd="1" destOrd="0" presId="urn:microsoft.com/office/officeart/2005/8/layout/list1"/>
    <dgm:cxn modelId="{9A618A85-8F96-4B04-A93D-C8852AC6D51B}" type="presParOf" srcId="{F68E69CA-02F8-43DB-9B25-136A815D19BF}" destId="{1ECDB639-F38F-4F62-9734-3839B5E913DB}" srcOrd="2" destOrd="0" presId="urn:microsoft.com/office/officeart/2005/8/layout/list1"/>
    <dgm:cxn modelId="{9DFEAEAF-4D50-43D5-A150-4F2F388230EF}" type="presParOf" srcId="{F68E69CA-02F8-43DB-9B25-136A815D19BF}" destId="{BA95A024-1FC7-4515-8D5A-420261F4A181}" srcOrd="3" destOrd="0" presId="urn:microsoft.com/office/officeart/2005/8/layout/list1"/>
    <dgm:cxn modelId="{40D5F562-406C-4837-96DA-D89B8C6BCAFF}" type="presParOf" srcId="{F68E69CA-02F8-43DB-9B25-136A815D19BF}" destId="{5A3CC89E-094F-4E92-9F19-383E8D5DD6A4}" srcOrd="4" destOrd="0" presId="urn:microsoft.com/office/officeart/2005/8/layout/list1"/>
    <dgm:cxn modelId="{AC90E2A0-C6FA-4B31-87E7-93A7A7116311}" type="presParOf" srcId="{5A3CC89E-094F-4E92-9F19-383E8D5DD6A4}" destId="{ED3201BC-1462-44EC-90D5-BE393DFBBD93}" srcOrd="0" destOrd="0" presId="urn:microsoft.com/office/officeart/2005/8/layout/list1"/>
    <dgm:cxn modelId="{AF6B0969-03F3-4FB6-B25D-2902D9E1B1D1}" type="presParOf" srcId="{5A3CC89E-094F-4E92-9F19-383E8D5DD6A4}" destId="{3CA54100-A732-413D-9CD8-4DA8F29F5F5C}" srcOrd="1" destOrd="0" presId="urn:microsoft.com/office/officeart/2005/8/layout/list1"/>
    <dgm:cxn modelId="{2F33B34D-BA6E-46DB-865E-70B07259CD71}" type="presParOf" srcId="{F68E69CA-02F8-43DB-9B25-136A815D19BF}" destId="{C1857CC0-1DA1-466A-8BF1-6CD3D7258404}" srcOrd="5" destOrd="0" presId="urn:microsoft.com/office/officeart/2005/8/layout/list1"/>
    <dgm:cxn modelId="{063BBF1D-26DC-4769-9E0A-637FB08989C2}" type="presParOf" srcId="{F68E69CA-02F8-43DB-9B25-136A815D19BF}" destId="{DEC1A22D-780C-4184-B1AB-122565D5DD72}" srcOrd="6" destOrd="0" presId="urn:microsoft.com/office/officeart/2005/8/layout/list1"/>
    <dgm:cxn modelId="{E090DFC1-4B82-4D51-B94F-F0E81E020CC5}" type="presParOf" srcId="{F68E69CA-02F8-43DB-9B25-136A815D19BF}" destId="{4EE0B167-6464-4B2F-8167-E7D14A74199C}" srcOrd="7" destOrd="0" presId="urn:microsoft.com/office/officeart/2005/8/layout/list1"/>
    <dgm:cxn modelId="{364121E2-4052-4A79-8E70-7B7C5ED06062}" type="presParOf" srcId="{F68E69CA-02F8-43DB-9B25-136A815D19BF}" destId="{656EEE8A-4C39-40B9-8A29-E824C57A491E}" srcOrd="8" destOrd="0" presId="urn:microsoft.com/office/officeart/2005/8/layout/list1"/>
    <dgm:cxn modelId="{8603ED27-2419-41F4-8E6D-662D228ACA2B}" type="presParOf" srcId="{656EEE8A-4C39-40B9-8A29-E824C57A491E}" destId="{1FBE4D1E-9C75-4F3A-8A42-6C7392034627}" srcOrd="0" destOrd="0" presId="urn:microsoft.com/office/officeart/2005/8/layout/list1"/>
    <dgm:cxn modelId="{18A597FB-91EF-40B4-BD93-937B6712CFFF}" type="presParOf" srcId="{656EEE8A-4C39-40B9-8A29-E824C57A491E}" destId="{E92312D5-E8E8-4A21-A1AA-8C65545399FF}" srcOrd="1" destOrd="0" presId="urn:microsoft.com/office/officeart/2005/8/layout/list1"/>
    <dgm:cxn modelId="{80144897-A0CD-48FD-9F09-6AA1AB839D53}" type="presParOf" srcId="{F68E69CA-02F8-43DB-9B25-136A815D19BF}" destId="{DC16AFEC-C973-45F4-B5E3-D7C02A1BA727}" srcOrd="9" destOrd="0" presId="urn:microsoft.com/office/officeart/2005/8/layout/list1"/>
    <dgm:cxn modelId="{790B8584-C818-4E05-A6E2-9777CBC87C90}" type="presParOf" srcId="{F68E69CA-02F8-43DB-9B25-136A815D19BF}" destId="{B2B08E81-A3D1-4CAB-902C-051DFB0FEC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809C52-A93B-4325-9068-19BD5320EC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F87736-7CB0-48EE-9CC9-3EE3BFE2A5D0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 are of atomic type and have the same value, or</a:t>
          </a:r>
          <a:endParaRPr lang="en-US" sz="2200" dirty="0">
            <a:solidFill>
              <a:srgbClr val="000099"/>
            </a:solidFill>
          </a:endParaRPr>
        </a:p>
      </dgm:t>
    </dgm:pt>
    <dgm:pt modelId="{221AB4BB-BEDC-48A4-9906-B147D0A099F0}" type="par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38D07F35-8E24-4B5D-9E9E-4380B3EA28DE}" type="sibTrans" cxnId="{F5DB57B1-14A8-4B77-979A-CE5F3B7ABC8C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C6D582C-A62D-4C0E-880A-A019D5B97CFE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objects are of reference type, and the deep equals operator is true for the two referenced objects, or</a:t>
          </a:r>
          <a:endParaRPr lang="en-US" sz="2200" dirty="0">
            <a:solidFill>
              <a:srgbClr val="000099"/>
            </a:solidFill>
          </a:endParaRPr>
        </a:p>
      </dgm:t>
    </dgm:pt>
    <dgm:pt modelId="{49765640-CD29-43F5-95BD-2D7E4FD55634}" type="par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9B1D4CE0-B00B-4611-99A0-FD1F75F2A903}" type="sibTrans" cxnId="{AAD19A8A-D80D-4FB1-B0FC-03D45FEA954B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2887C6BB-87EE-497F-93BA-63ECB911ACC7}">
      <dgm:prSet phldrT="[Text]" custT="1"/>
      <dgm:spPr/>
      <dgm:t>
        <a:bodyPr/>
        <a:lstStyle/>
        <a:p>
          <a:r>
            <a:rPr lang="en-US" sz="2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dirty="0">
            <a:solidFill>
              <a:srgbClr val="000099"/>
            </a:solidFill>
          </a:endParaRPr>
        </a:p>
      </dgm:t>
    </dgm:pt>
    <dgm:pt modelId="{76FE88DA-5CE3-42A9-9D51-D981F211C73D}" type="par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C52FF57E-ADBB-417E-8ABF-48BB22AF5271}" type="sibTrans" cxnId="{DAE8264C-FB7A-4DCF-9A85-B5BBAA1C4951}">
      <dgm:prSet/>
      <dgm:spPr/>
      <dgm:t>
        <a:bodyPr/>
        <a:lstStyle/>
        <a:p>
          <a:endParaRPr lang="en-US" sz="2200">
            <a:solidFill>
              <a:srgbClr val="000099"/>
            </a:solidFill>
          </a:endParaRPr>
        </a:p>
      </dgm:t>
    </dgm:pt>
    <dgm:pt modelId="{830C89E8-86E1-4A9D-9373-C6DBEE160317}" type="pres">
      <dgm:prSet presAssocID="{7B809C52-A93B-4325-9068-19BD5320EC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EFCC6-EE43-446E-B342-475A7B579CB2}" type="pres">
      <dgm:prSet presAssocID="{0DF87736-7CB0-48EE-9CC9-3EE3BFE2A5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4F4C3-7333-4BFB-85A4-C7AC1ED6B8AF}" type="pres">
      <dgm:prSet presAssocID="{38D07F35-8E24-4B5D-9E9E-4380B3EA28DE}" presName="spacer" presStyleCnt="0"/>
      <dgm:spPr/>
    </dgm:pt>
    <dgm:pt modelId="{190354AD-B053-457B-A4AA-29EA6AC1DAE9}" type="pres">
      <dgm:prSet presAssocID="{CC6D582C-A62D-4C0E-880A-A019D5B97C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74DF-5830-44F3-899E-F3A5C71F7DC4}" type="pres">
      <dgm:prSet presAssocID="{9B1D4CE0-B00B-4611-99A0-FD1F75F2A903}" presName="spacer" presStyleCnt="0"/>
      <dgm:spPr/>
    </dgm:pt>
    <dgm:pt modelId="{F265203F-626D-4F35-8C44-9FA6B6691113}" type="pres">
      <dgm:prSet presAssocID="{2887C6BB-87EE-497F-93BA-63ECB911AC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0F1C7-668A-41E7-B4C4-EF4D292EB330}" type="presOf" srcId="{2887C6BB-87EE-497F-93BA-63ECB911ACC7}" destId="{F265203F-626D-4F35-8C44-9FA6B6691113}" srcOrd="0" destOrd="0" presId="urn:microsoft.com/office/officeart/2005/8/layout/vList2"/>
    <dgm:cxn modelId="{8D8D0629-0B4A-4C52-AD4B-7CA0E64143FE}" type="presOf" srcId="{0DF87736-7CB0-48EE-9CC9-3EE3BFE2A5D0}" destId="{CA3EFCC6-EE43-446E-B342-475A7B579CB2}" srcOrd="0" destOrd="0" presId="urn:microsoft.com/office/officeart/2005/8/layout/vList2"/>
    <dgm:cxn modelId="{F5DB57B1-14A8-4B77-979A-CE5F3B7ABC8C}" srcId="{7B809C52-A93B-4325-9068-19BD5320ECEE}" destId="{0DF87736-7CB0-48EE-9CC9-3EE3BFE2A5D0}" srcOrd="0" destOrd="0" parTransId="{221AB4BB-BEDC-48A4-9906-B147D0A099F0}" sibTransId="{38D07F35-8E24-4B5D-9E9E-4380B3EA28DE}"/>
    <dgm:cxn modelId="{AAD19A8A-D80D-4FB1-B0FC-03D45FEA954B}" srcId="{7B809C52-A93B-4325-9068-19BD5320ECEE}" destId="{CC6D582C-A62D-4C0E-880A-A019D5B97CFE}" srcOrd="1" destOrd="0" parTransId="{49765640-CD29-43F5-95BD-2D7E4FD55634}" sibTransId="{9B1D4CE0-B00B-4611-99A0-FD1F75F2A903}"/>
    <dgm:cxn modelId="{E1170084-F972-48BC-9A6F-718F64E4BBB6}" type="presOf" srcId="{7B809C52-A93B-4325-9068-19BD5320ECEE}" destId="{830C89E8-86E1-4A9D-9373-C6DBEE160317}" srcOrd="0" destOrd="0" presId="urn:microsoft.com/office/officeart/2005/8/layout/vList2"/>
    <dgm:cxn modelId="{CBFBB28F-DF32-4F88-8BD4-CDAB24D471DD}" type="presOf" srcId="{CC6D582C-A62D-4C0E-880A-A019D5B97CFE}" destId="{190354AD-B053-457B-A4AA-29EA6AC1DAE9}" srcOrd="0" destOrd="0" presId="urn:microsoft.com/office/officeart/2005/8/layout/vList2"/>
    <dgm:cxn modelId="{DAE8264C-FB7A-4DCF-9A85-B5BBAA1C4951}" srcId="{7B809C52-A93B-4325-9068-19BD5320ECEE}" destId="{2887C6BB-87EE-497F-93BA-63ECB911ACC7}" srcOrd="2" destOrd="0" parTransId="{76FE88DA-5CE3-42A9-9D51-D981F211C73D}" sibTransId="{C52FF57E-ADBB-417E-8ABF-48BB22AF5271}"/>
    <dgm:cxn modelId="{10791587-8B68-4895-B0FE-8057B857C710}" type="presParOf" srcId="{830C89E8-86E1-4A9D-9373-C6DBEE160317}" destId="{CA3EFCC6-EE43-446E-B342-475A7B579CB2}" srcOrd="0" destOrd="0" presId="urn:microsoft.com/office/officeart/2005/8/layout/vList2"/>
    <dgm:cxn modelId="{D7DC9488-8410-4C68-838D-1335185AD9AA}" type="presParOf" srcId="{830C89E8-86E1-4A9D-9373-C6DBEE160317}" destId="{17A4F4C3-7333-4BFB-85A4-C7AC1ED6B8AF}" srcOrd="1" destOrd="0" presId="urn:microsoft.com/office/officeart/2005/8/layout/vList2"/>
    <dgm:cxn modelId="{A0EB2557-0A79-45A4-A01A-66429939D294}" type="presParOf" srcId="{830C89E8-86E1-4A9D-9373-C6DBEE160317}" destId="{190354AD-B053-457B-A4AA-29EA6AC1DAE9}" srcOrd="2" destOrd="0" presId="urn:microsoft.com/office/officeart/2005/8/layout/vList2"/>
    <dgm:cxn modelId="{535F223D-48F2-41F3-937C-0599AD140E19}" type="presParOf" srcId="{830C89E8-86E1-4A9D-9373-C6DBEE160317}" destId="{7D5674DF-5830-44F3-899E-F3A5C71F7DC4}" srcOrd="3" destOrd="0" presId="urn:microsoft.com/office/officeart/2005/8/layout/vList2"/>
    <dgm:cxn modelId="{E87EDC31-38D7-4935-9E35-6E680CEE5AAA}" type="presParOf" srcId="{830C89E8-86E1-4A9D-9373-C6DBEE160317}" destId="{F265203F-626D-4F35-8C44-9FA6B66911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137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Uniquely identify a single object over all time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37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Are simply identifiers and carry no physical information about the object </a:t>
          </a:r>
          <a:r>
            <a:rPr lang="en-US" sz="2000" kern="1200" dirty="0" err="1" smtClean="0">
              <a:solidFill>
                <a:srgbClr val="000099"/>
              </a:solidFill>
            </a:rPr>
            <a:t>thay</a:t>
          </a:r>
          <a:r>
            <a:rPr lang="en-US" sz="2000" kern="1200" dirty="0" smtClean="0">
              <a:solidFill>
                <a:srgbClr val="000099"/>
              </a:solidFill>
            </a:rPr>
            <a:t> identify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Are automatically generated by the DBMS for each object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DB639-F38F-4F62-9734-3839B5E913DB}">
      <dsp:nvSpPr>
        <dsp:cNvPr id="0" name=""/>
        <dsp:cNvSpPr/>
      </dsp:nvSpPr>
      <dsp:spPr>
        <a:xfrm>
          <a:off x="0" y="48610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6C1A-ABEC-4393-BD7A-ACE3FCBD16A5}">
      <dsp:nvSpPr>
        <dsp:cNvPr id="0" name=""/>
        <dsp:cNvSpPr/>
      </dsp:nvSpPr>
      <dsp:spPr>
        <a:xfrm>
          <a:off x="182182" y="5508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The web resource pointed at by an URL can change over time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55085"/>
        <a:ext cx="3643647" cy="944640"/>
      </dsp:txXfrm>
    </dsp:sp>
    <dsp:sp modelId="{DEC1A22D-780C-4184-B1AB-122565D5DD72}">
      <dsp:nvSpPr>
        <dsp:cNvPr id="0" name=""/>
        <dsp:cNvSpPr/>
      </dsp:nvSpPr>
      <dsp:spPr>
        <a:xfrm>
          <a:off x="0" y="193762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4100-A732-413D-9CD8-4DA8F29F5F5C}">
      <dsp:nvSpPr>
        <dsp:cNvPr id="0" name=""/>
        <dsp:cNvSpPr/>
      </dsp:nvSpPr>
      <dsp:spPr>
        <a:xfrm>
          <a:off x="182182" y="146530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Include network addresses and often file-system names as well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1465305"/>
        <a:ext cx="3643647" cy="944640"/>
      </dsp:txXfrm>
    </dsp:sp>
    <dsp:sp modelId="{B2B08E81-A3D1-4CAB-902C-051DFB0FEC45}">
      <dsp:nvSpPr>
        <dsp:cNvPr id="0" name=""/>
        <dsp:cNvSpPr/>
      </dsp:nvSpPr>
      <dsp:spPr>
        <a:xfrm>
          <a:off x="0" y="3389145"/>
          <a:ext cx="382676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12D5-E8E8-4A21-A1AA-8C65545399FF}">
      <dsp:nvSpPr>
        <dsp:cNvPr id="0" name=""/>
        <dsp:cNvSpPr/>
      </dsp:nvSpPr>
      <dsp:spPr>
        <a:xfrm>
          <a:off x="182182" y="2916825"/>
          <a:ext cx="3643647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250" tIns="0" rIns="10125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99"/>
              </a:solidFill>
            </a:rPr>
            <a:t>Are user-generated</a:t>
          </a:r>
          <a:endParaRPr lang="en-US" sz="2000" kern="1200" dirty="0">
            <a:solidFill>
              <a:srgbClr val="000099"/>
            </a:solidFill>
          </a:endParaRPr>
        </a:p>
      </dsp:txBody>
      <dsp:txXfrm>
        <a:off x="182182" y="2916825"/>
        <a:ext cx="3643647" cy="9446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3EFCC6-EE43-446E-B342-475A7B579CB2}">
      <dsp:nvSpPr>
        <dsp:cNvPr id="0" name=""/>
        <dsp:cNvSpPr/>
      </dsp:nvSpPr>
      <dsp:spPr>
        <a:xfrm>
          <a:off x="0" y="19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 are of atomic type and have the same value, or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9599"/>
        <a:ext cx="6096000" cy="1216800"/>
      </dsp:txXfrm>
    </dsp:sp>
    <dsp:sp modelId="{190354AD-B053-457B-A4AA-29EA6AC1DAE9}">
      <dsp:nvSpPr>
        <dsp:cNvPr id="0" name=""/>
        <dsp:cNvSpPr/>
      </dsp:nvSpPr>
      <dsp:spPr>
        <a:xfrm>
          <a:off x="0" y="1423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objects are of reference type, and the deep equals operator is true for the two referenced objects, or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1423600"/>
        <a:ext cx="6096000" cy="1216800"/>
      </dsp:txXfrm>
    </dsp:sp>
    <dsp:sp modelId="{F265203F-626D-4F35-8C44-9FA6B6691113}">
      <dsp:nvSpPr>
        <dsp:cNvPr id="0" name=""/>
        <dsp:cNvSpPr/>
      </dsp:nvSpPr>
      <dsp:spPr>
        <a:xfrm>
          <a:off x="0" y="2827600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99"/>
              </a:solidFill>
            </a:rPr>
            <a:t>The objects are of structured type, and the deep equals operator is true for all the corresponding subparts of the two objects.</a:t>
          </a:r>
          <a:endParaRPr lang="en-US" sz="2200" kern="1200" dirty="0">
            <a:solidFill>
              <a:srgbClr val="000099"/>
            </a:solidFill>
          </a:endParaRPr>
        </a:p>
      </dsp:txBody>
      <dsp:txXfrm>
        <a:off x="0" y="2827600"/>
        <a:ext cx="6096000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1BABA-0A86-4279-8F8C-C538577322F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FD836-220E-4D31-BB3D-E0AC37C69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oid</a:t>
            </a:r>
            <a:endParaRPr lang="en-US" baseline="0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DBMS: </a:t>
            </a:r>
            <a:r>
              <a:rPr lang="en-US" dirty="0" err="1" smtClean="0"/>
              <a:t>chịu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Oids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suốt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tồn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URLs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file-system,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file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forwarding.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DBMS,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qua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macro.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subtype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r>
              <a:rPr lang="en-US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</a:t>
            </a:r>
          </a:p>
          <a:p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D836-220E-4D31-BB3D-E0AC37C69B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DCE1-3673-42ED-A846-F731864EB68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BF30E-410D-4C46-9C30-8596392650B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4D8F8-81FF-43A9-A5A5-C23C46A5149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27305-AFD4-470B-9CAA-6DBA671FEF4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C6F06-2931-4D14-B1A5-8F972622C6A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10A27-F9D9-41EB-A114-7BB0C4BDA09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55C67-C3BB-48EE-8CA4-291DFE5775B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CF844-02F2-4631-95D6-7BD96BD4799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50AA6-6BD3-4221-AC63-EB4950B9EF7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4E7B-3185-449D-8B66-A6A32E8FE1F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88BD3-3A22-4C96-B820-7542C3E22EA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D9633F-82DC-4AFA-A21B-98F1072C6659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1916832"/>
            <a:ext cx="705678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100" dirty="0" smtClean="0">
                <a:solidFill>
                  <a:srgbClr val="000099"/>
                </a:solidFill>
              </a:rPr>
              <a:t>	OBJECTS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OBJECT IDENTITY</a:t>
            </a:r>
          </a:p>
          <a:p>
            <a:pPr>
              <a:buFont typeface="Wingdings" pitchFamily="2" charset="2"/>
              <a:buChar char="Ø"/>
            </a:pPr>
            <a:r>
              <a:rPr lang="en-US" sz="4100" dirty="0">
                <a:solidFill>
                  <a:srgbClr val="000099"/>
                </a:solidFill>
              </a:rPr>
              <a:t>	</a:t>
            </a:r>
            <a:r>
              <a:rPr lang="en-US" sz="4100" dirty="0" smtClean="0">
                <a:solidFill>
                  <a:srgbClr val="000099"/>
                </a:solidFill>
              </a:rPr>
              <a:t>REFERENCE TYPES</a:t>
            </a:r>
            <a:endParaRPr lang="en-US" sz="41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  <a:br>
              <a:rPr lang="en-US" dirty="0" smtClean="0">
                <a:solidFill>
                  <a:srgbClr val="0000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Instance:</a:t>
            </a:r>
          </a:p>
          <a:p>
            <a:pPr>
              <a:buNone/>
            </a:pP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7760" y="2492896"/>
            <a:ext cx="283464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THEATER-CAFÉ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Menu	   text</a:t>
            </a:r>
          </a:p>
          <a:p>
            <a:r>
              <a:rPr lang="en-US" sz="2000" dirty="0" err="1" smtClean="0">
                <a:solidFill>
                  <a:srgbClr val="000099"/>
                </a:solidFill>
              </a:rPr>
              <a:t>tno</a:t>
            </a:r>
            <a:r>
              <a:rPr lang="en-US" sz="2000" dirty="0" smtClean="0">
                <a:solidFill>
                  <a:srgbClr val="000099"/>
                </a:solidFill>
              </a:rPr>
              <a:t> 	   integer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Name	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address   text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phone 	    integer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5517232"/>
            <a:ext cx="74591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TYPE </a:t>
            </a:r>
            <a:r>
              <a:rPr lang="en-US" sz="2300" dirty="0" err="1" smtClean="0">
                <a:solidFill>
                  <a:srgbClr val="FF0000"/>
                </a:solidFill>
              </a:rPr>
              <a:t>theatercafe</a:t>
            </a:r>
            <a:r>
              <a:rPr lang="en-US" sz="2300" dirty="0" smtClean="0">
                <a:solidFill>
                  <a:srgbClr val="FF0000"/>
                </a:solidFill>
              </a:rPr>
              <a:t> UNDER theater (menu text)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67944" y="3501008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7704" y="472514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192" y="4725144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allAtOnce" animBg="1"/>
      <p:bldP spid="7" grpId="0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  <a:br>
              <a:rPr lang="en-US" dirty="0" smtClean="0">
                <a:solidFill>
                  <a:srgbClr val="0000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Note:</a:t>
            </a:r>
            <a:endParaRPr lang="en-US" sz="2400" b="1" u="sng" dirty="0" smtClean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0099"/>
                </a:solidFill>
              </a:rPr>
              <a:t>	the inheritance mechanism creates </a:t>
            </a:r>
            <a:r>
              <a:rPr lang="en-US" sz="2400" dirty="0" err="1" smtClean="0">
                <a:solidFill>
                  <a:srgbClr val="000099"/>
                </a:solidFill>
              </a:rPr>
              <a:t>rlationship</a:t>
            </a:r>
            <a:r>
              <a:rPr lang="en-US" sz="2400" dirty="0" smtClean="0">
                <a:solidFill>
                  <a:srgbClr val="000099"/>
                </a:solidFill>
              </a:rPr>
              <a:t> 	between the subtype and </a:t>
            </a:r>
            <a:r>
              <a:rPr lang="en-US" sz="2400" dirty="0" err="1" smtClean="0">
                <a:solidFill>
                  <a:srgbClr val="000099"/>
                </a:solidFill>
              </a:rPr>
              <a:t>supertype</a:t>
            </a:r>
            <a:r>
              <a:rPr lang="en-US" sz="2400" dirty="0" smtClean="0">
                <a:solidFill>
                  <a:srgbClr val="000099"/>
                </a:solidFill>
              </a:rPr>
              <a:t>.(</a:t>
            </a:r>
            <a:r>
              <a:rPr lang="en-US" sz="2400" i="1" dirty="0" smtClean="0">
                <a:solidFill>
                  <a:srgbClr val="000099"/>
                </a:solidFill>
              </a:rPr>
              <a:t>an object of the 	subtype is also considered to be an object of the 	</a:t>
            </a:r>
            <a:r>
              <a:rPr lang="en-US" sz="2400" i="1" dirty="0" err="1" smtClean="0">
                <a:solidFill>
                  <a:srgbClr val="000099"/>
                </a:solidFill>
              </a:rPr>
              <a:t>supertype</a:t>
            </a:r>
            <a:r>
              <a:rPr lang="en-US" sz="2400" i="1" dirty="0" smtClean="0">
                <a:solidFill>
                  <a:srgbClr val="000099"/>
                </a:solidFill>
              </a:rPr>
              <a:t>.)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99"/>
                </a:solidFill>
              </a:rPr>
              <a:t>	The substitution </a:t>
            </a:r>
            <a:r>
              <a:rPr lang="en-US" sz="2400" i="1" dirty="0" err="1" smtClean="0">
                <a:solidFill>
                  <a:srgbClr val="000099"/>
                </a:solidFill>
              </a:rPr>
              <a:t>priciple</a:t>
            </a:r>
            <a:r>
              <a:rPr lang="en-US" sz="2400" i="1" dirty="0" smtClean="0">
                <a:solidFill>
                  <a:srgbClr val="000099"/>
                </a:solidFill>
              </a:rPr>
              <a:t>: given a </a:t>
            </a:r>
            <a:r>
              <a:rPr lang="en-US" sz="2400" i="1" dirty="0" err="1" smtClean="0">
                <a:solidFill>
                  <a:srgbClr val="000099"/>
                </a:solidFill>
              </a:rPr>
              <a:t>supertype</a:t>
            </a:r>
            <a:r>
              <a:rPr lang="en-US" sz="2400" i="1" dirty="0" smtClean="0">
                <a:solidFill>
                  <a:srgbClr val="000099"/>
                </a:solidFill>
              </a:rPr>
              <a:t> A and a 	subtype B, it always possible to substitute an object 	of type B into a legal expression written for objects 	of type A, without producing type errors.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99"/>
                </a:solidFill>
              </a:rPr>
              <a:t>	Inheritance can also be used for atomic types, in 	addition to row types.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Binding of Methods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2276872"/>
            <a:ext cx="274320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INMAGE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7760" y="2276872"/>
            <a:ext cx="283464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9"/>
                </a:solidFill>
              </a:rPr>
              <a:t>JPEG-IMAGE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17232"/>
            <a:ext cx="87917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0000"/>
                </a:solidFill>
              </a:rPr>
              <a:t>CREATE FUNCTION display(</a:t>
            </a:r>
            <a:r>
              <a:rPr lang="en-US" sz="2300" dirty="0" err="1" smtClean="0">
                <a:solidFill>
                  <a:srgbClr val="FF0000"/>
                </a:solidFill>
              </a:rPr>
              <a:t>jpeg_image</a:t>
            </a:r>
            <a:r>
              <a:rPr lang="en-US" sz="2300" dirty="0" smtClean="0">
                <a:solidFill>
                  <a:srgbClr val="FF0000"/>
                </a:solidFill>
              </a:rPr>
              <a:t>) RETURNS </a:t>
            </a:r>
            <a:r>
              <a:rPr lang="en-US" sz="2300" dirty="0" err="1" smtClean="0">
                <a:solidFill>
                  <a:srgbClr val="FF0000"/>
                </a:solidFill>
              </a:rPr>
              <a:t>jpeg_image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 smtClean="0">
                <a:solidFill>
                  <a:srgbClr val="FF0000"/>
                </a:solidFill>
              </a:rPr>
              <a:t>AS EXTERNAL NAME ‘/a/b/</a:t>
            </a:r>
            <a:r>
              <a:rPr lang="en-US" sz="2300" dirty="0" err="1" smtClean="0">
                <a:solidFill>
                  <a:srgbClr val="FF0000"/>
                </a:solidFill>
              </a:rPr>
              <a:t>cjpeg.class</a:t>
            </a:r>
            <a:r>
              <a:rPr lang="en-US" sz="2300" dirty="0" smtClean="0">
                <a:solidFill>
                  <a:srgbClr val="FF0000"/>
                </a:solidFill>
              </a:rPr>
              <a:t>’ LANGUAGE ‘java’;</a:t>
            </a:r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3995936" y="3212976"/>
            <a:ext cx="122413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7704" y="3645024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supertype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3717032"/>
            <a:ext cx="1269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subtype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3922" y="4365104"/>
            <a:ext cx="4700326" cy="800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000099"/>
                </a:solidFill>
              </a:rPr>
              <a:t>The display() method for IMAGE </a:t>
            </a:r>
          </a:p>
          <a:p>
            <a:r>
              <a:rPr lang="en-US" sz="2300" dirty="0" smtClean="0">
                <a:solidFill>
                  <a:srgbClr val="000099"/>
                </a:solidFill>
              </a:rPr>
              <a:t>does not work for JPEG images!!!</a:t>
            </a:r>
            <a:endParaRPr lang="en-US" sz="23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228184" y="2132856"/>
            <a:ext cx="2304256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Object identifier -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pic>
        <p:nvPicPr>
          <p:cNvPr id="6" name="Picture 5" descr="008523-green-jelly-icon-arrows-hand-clear-pointer-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77031">
            <a:off x="837366" y="3942838"/>
            <a:ext cx="1581300" cy="15813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233938">
            <a:off x="2197999" y="5156155"/>
            <a:ext cx="3846762" cy="19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6216" y="22768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</a:rPr>
              <a:t>FILE SYSTEM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 rot="21332862">
            <a:off x="2271364" y="4150480"/>
            <a:ext cx="3753134" cy="1719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28184" y="4149080"/>
            <a:ext cx="2005755" cy="2241540"/>
            <a:chOff x="6228184" y="4149080"/>
            <a:chExt cx="2005755" cy="2241540"/>
          </a:xfrm>
        </p:grpSpPr>
        <p:pic>
          <p:nvPicPr>
            <p:cNvPr id="15" name="Picture 14" descr="Video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184" y="4149080"/>
              <a:ext cx="2005755" cy="200575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588224" y="6021288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Data object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8" name="Picture 17" descr="_GI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2" y="2564904"/>
            <a:ext cx="1828572" cy="1828572"/>
          </a:xfrm>
          <a:prstGeom prst="rect">
            <a:avLst/>
          </a:prstGeom>
        </p:spPr>
      </p:pic>
      <p:sp>
        <p:nvSpPr>
          <p:cNvPr id="20" name="Multiply 19"/>
          <p:cNvSpPr/>
          <p:nvPr/>
        </p:nvSpPr>
        <p:spPr>
          <a:xfrm>
            <a:off x="3419872" y="3501008"/>
            <a:ext cx="1728192" cy="1512168"/>
          </a:xfrm>
          <a:prstGeom prst="mathMultiply">
            <a:avLst>
              <a:gd name="adj1" fmla="val 16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uiExpand="1" build="p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Object identifier - </a:t>
            </a:r>
            <a:r>
              <a:rPr lang="en-US" dirty="0" err="1" smtClean="0">
                <a:solidFill>
                  <a:srgbClr val="000099"/>
                </a:solidFill>
              </a:rPr>
              <a:t>oid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008523-green-jelly-icon-arrows-hand-clear-pointer-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77031">
            <a:off x="837366" y="3942838"/>
            <a:ext cx="1581300" cy="15813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197999" y="4783693"/>
            <a:ext cx="3846762" cy="19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228184" y="2132856"/>
            <a:ext cx="2304256" cy="3960440"/>
            <a:chOff x="6228184" y="2132856"/>
            <a:chExt cx="2304256" cy="3960440"/>
          </a:xfrm>
        </p:grpSpPr>
        <p:sp>
          <p:nvSpPr>
            <p:cNvPr id="8" name="Rounded Rectangle 7"/>
            <p:cNvSpPr/>
            <p:nvPr/>
          </p:nvSpPr>
          <p:spPr>
            <a:xfrm>
              <a:off x="6228184" y="2132856"/>
              <a:ext cx="2304256" cy="3960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227687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99"/>
                  </a:solidFill>
                </a:rPr>
                <a:t>FILE SYSTEM</a:t>
              </a:r>
              <a:endParaRPr lang="en-US" b="1" dirty="0">
                <a:solidFill>
                  <a:srgbClr val="000099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8220000">
            <a:off x="1920240" y="3657600"/>
            <a:ext cx="192024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228184" y="3789040"/>
            <a:ext cx="2005755" cy="2241540"/>
            <a:chOff x="6228184" y="4149080"/>
            <a:chExt cx="2005755" cy="2241540"/>
          </a:xfrm>
        </p:grpSpPr>
        <p:pic>
          <p:nvPicPr>
            <p:cNvPr id="17" name="Picture 16" descr="Video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184" y="4149080"/>
              <a:ext cx="2005755" cy="200575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588224" y="6021288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Data object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46400" y="1196752"/>
            <a:ext cx="1463040" cy="1751072"/>
            <a:chOff x="2946400" y="1196752"/>
            <a:chExt cx="1463040" cy="1751072"/>
          </a:xfrm>
        </p:grpSpPr>
        <p:pic>
          <p:nvPicPr>
            <p:cNvPr id="13" name="Picture 12" descr="web_database_icon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6400" y="1484784"/>
              <a:ext cx="1463040" cy="14630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203848" y="119675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9"/>
                  </a:solidFill>
                </a:rPr>
                <a:t>DBMS</a:t>
              </a: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3848" y="1268760"/>
            <a:ext cx="976549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100" dirty="0" smtClean="0">
                <a:solidFill>
                  <a:srgbClr val="FF0000"/>
                </a:solidFill>
              </a:rPr>
              <a:t>?</a:t>
            </a:r>
            <a:endParaRPr lang="en-US" sz="1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slide(fromBottom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Differences between URL and </a:t>
            </a:r>
            <a:r>
              <a:rPr lang="en-US" sz="4000" dirty="0" err="1" smtClean="0">
                <a:solidFill>
                  <a:srgbClr val="000099"/>
                </a:solidFill>
              </a:rPr>
              <a:t>Oid</a:t>
            </a:r>
            <a:endParaRPr lang="en-US" sz="4000" dirty="0">
              <a:solidFill>
                <a:srgbClr val="000099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916832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10"/>
          <p:cNvGraphicFramePr>
            <a:graphicFrameLocks/>
          </p:cNvGraphicFramePr>
          <p:nvPr/>
        </p:nvGraphicFramePr>
        <p:xfrm>
          <a:off x="4777680" y="1883965"/>
          <a:ext cx="3826768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7704" y="1268760"/>
            <a:ext cx="8883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err="1" smtClean="0">
                <a:solidFill>
                  <a:srgbClr val="FF0000"/>
                </a:solidFill>
              </a:rPr>
              <a:t>Oid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1340768"/>
            <a:ext cx="10550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URL</a:t>
            </a:r>
            <a:endParaRPr lang="en-US" sz="33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4" grpId="0">
        <p:bldAsOne/>
      </p:bldGraphic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 </a:t>
            </a:r>
            <a:r>
              <a:rPr lang="en-US" sz="2400" dirty="0" smtClean="0">
                <a:solidFill>
                  <a:srgbClr val="FF0000"/>
                </a:solidFill>
              </a:rPr>
              <a:t>deep equal :</a:t>
            </a:r>
            <a:r>
              <a:rPr lang="en-US" sz="2400" dirty="0" smtClean="0">
                <a:solidFill>
                  <a:srgbClr val="000099"/>
                </a:solidFill>
              </a:rPr>
              <a:t>Two objects having the same type are defined, if and only if:</a:t>
            </a:r>
          </a:p>
          <a:p>
            <a:endParaRPr lang="en-US" sz="2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Shallow equal:</a:t>
            </a:r>
            <a:r>
              <a:rPr lang="en-US" sz="2400" dirty="0" smtClean="0">
                <a:solidFill>
                  <a:srgbClr val="000099"/>
                </a:solidFill>
              </a:rPr>
              <a:t> two objects that have the same reference type ( if they both refer to the same object).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Example:</a:t>
            </a:r>
            <a:endParaRPr lang="en-US" sz="2400" u="sng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frames (</a:t>
            </a:r>
            <a:r>
              <a:rPr lang="en-US" sz="1800" i="1" dirty="0" err="1" smtClean="0">
                <a:solidFill>
                  <a:srgbClr val="000099"/>
                </a:solidFill>
              </a:rPr>
              <a:t>frameno</a:t>
            </a:r>
            <a:r>
              <a:rPr lang="en-US" sz="1800" dirty="0" smtClean="0">
                <a:solidFill>
                  <a:srgbClr val="000099"/>
                </a:solidFill>
              </a:rPr>
              <a:t> integer, image jpeg, category integer);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categories (cid integer, name text, </a:t>
            </a:r>
            <a:r>
              <a:rPr lang="en-US" sz="1800" dirty="0" err="1" smtClean="0">
                <a:solidFill>
                  <a:srgbClr val="000099"/>
                </a:solidFill>
              </a:rPr>
              <a:t>lease_price</a:t>
            </a:r>
            <a:r>
              <a:rPr lang="en-US" sz="1800" dirty="0" smtClean="0">
                <a:solidFill>
                  <a:srgbClr val="000099"/>
                </a:solidFill>
              </a:rPr>
              <a:t> float, comments text);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type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 as row (</a:t>
            </a:r>
            <a:r>
              <a:rPr lang="en-US" sz="1800" dirty="0" err="1" smtClean="0">
                <a:solidFill>
                  <a:srgbClr val="000099"/>
                </a:solidFill>
              </a:rPr>
              <a:t>tno</a:t>
            </a:r>
            <a:r>
              <a:rPr lang="en-US" sz="1800" dirty="0" smtClean="0">
                <a:solidFill>
                  <a:srgbClr val="000099"/>
                </a:solidFill>
              </a:rPr>
              <a:t> integer, </a:t>
            </a:r>
            <a:r>
              <a:rPr lang="en-US" sz="1800" dirty="0" err="1" smtClean="0">
                <a:solidFill>
                  <a:srgbClr val="000099"/>
                </a:solidFill>
              </a:rPr>
              <a:t>nametext</a:t>
            </a:r>
            <a:r>
              <a:rPr lang="en-US" sz="1800" dirty="0" smtClean="0">
                <a:solidFill>
                  <a:srgbClr val="000099"/>
                </a:solidFill>
              </a:rPr>
              <a:t>, address text, phone integer)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theaters of 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</a:t>
            </a:r>
            <a:r>
              <a:rPr lang="en-US" sz="1800" dirty="0" err="1" smtClean="0">
                <a:solidFill>
                  <a:srgbClr val="000099"/>
                </a:solidFill>
              </a:rPr>
              <a:t>nowshowing</a:t>
            </a:r>
            <a:r>
              <a:rPr lang="en-US" sz="1800" dirty="0" smtClean="0">
                <a:solidFill>
                  <a:srgbClr val="000099"/>
                </a:solidFill>
              </a:rPr>
              <a:t> (film integer, </a:t>
            </a:r>
            <a:r>
              <a:rPr lang="en-US" sz="1800" dirty="0" err="1" smtClean="0">
                <a:solidFill>
                  <a:srgbClr val="000099"/>
                </a:solidFill>
              </a:rPr>
              <a:t>theaterref</a:t>
            </a:r>
            <a:r>
              <a:rPr lang="en-US" sz="1800" dirty="0" smtClean="0">
                <a:solidFill>
                  <a:srgbClr val="000099"/>
                </a:solidFill>
              </a:rPr>
              <a:t>(</a:t>
            </a:r>
            <a:r>
              <a:rPr lang="en-US" sz="1800" dirty="0" err="1" smtClean="0">
                <a:solidFill>
                  <a:srgbClr val="000099"/>
                </a:solidFill>
              </a:rPr>
              <a:t>theater_t</a:t>
            </a:r>
            <a:r>
              <a:rPr lang="en-US" sz="1800" dirty="0" smtClean="0">
                <a:solidFill>
                  <a:srgbClr val="000099"/>
                </a:solidFill>
              </a:rPr>
              <a:t>), start date, </a:t>
            </a:r>
            <a:r>
              <a:rPr lang="en-US" sz="1800" dirty="0" err="1" smtClean="0">
                <a:solidFill>
                  <a:srgbClr val="000099"/>
                </a:solidFill>
              </a:rPr>
              <a:t>enddate</a:t>
            </a:r>
            <a:r>
              <a:rPr lang="en-US" sz="1800" dirty="0" smtClean="0">
                <a:solidFill>
                  <a:srgbClr val="000099"/>
                </a:solidFill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films (</a:t>
            </a:r>
            <a:r>
              <a:rPr lang="en-US" sz="1800" dirty="0" err="1" smtClean="0">
                <a:solidFill>
                  <a:srgbClr val="000099"/>
                </a:solidFill>
              </a:rPr>
              <a:t>filmno</a:t>
            </a:r>
            <a:r>
              <a:rPr lang="en-US" sz="1800" dirty="0" smtClean="0">
                <a:solidFill>
                  <a:srgbClr val="000099"/>
                </a:solidFill>
              </a:rPr>
              <a:t> integer, title </a:t>
            </a:r>
            <a:r>
              <a:rPr lang="en-US" sz="1800" dirty="0" err="1" smtClean="0">
                <a:solidFill>
                  <a:srgbClr val="000099"/>
                </a:solidFill>
              </a:rPr>
              <a:t>text,stars</a:t>
            </a:r>
            <a:r>
              <a:rPr lang="en-US" sz="1800" dirty="0" smtClean="0">
                <a:solidFill>
                  <a:srgbClr val="000099"/>
                </a:solidFill>
              </a:rPr>
              <a:t> </a:t>
            </a:r>
            <a:r>
              <a:rPr lang="en-US" sz="1800" dirty="0" err="1" smtClean="0">
                <a:solidFill>
                  <a:srgbClr val="000099"/>
                </a:solidFill>
              </a:rPr>
              <a:t>setof</a:t>
            </a:r>
            <a:r>
              <a:rPr lang="en-US" sz="1800" dirty="0" smtClean="0">
                <a:solidFill>
                  <a:srgbClr val="000099"/>
                </a:solidFill>
              </a:rPr>
              <a:t>(text), director text, budget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float);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99"/>
                </a:solidFill>
              </a:rPr>
              <a:t>create table countries (name text, </a:t>
            </a:r>
            <a:r>
              <a:rPr lang="en-US" sz="1800" dirty="0" err="1" smtClean="0">
                <a:solidFill>
                  <a:srgbClr val="000099"/>
                </a:solidFill>
              </a:rPr>
              <a:t>boundarypolygon</a:t>
            </a:r>
            <a:r>
              <a:rPr lang="en-US" sz="1800" dirty="0" smtClean="0">
                <a:solidFill>
                  <a:srgbClr val="000099"/>
                </a:solidFill>
              </a:rPr>
              <a:t>, population integer, language text)</a:t>
            </a:r>
            <a:endParaRPr lang="en-US" sz="1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Notions of equality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b="1" dirty="0" smtClean="0">
              <a:solidFill>
                <a:srgbClr val="000099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99"/>
                </a:solidFill>
              </a:rPr>
              <a:t>ROW(538, t89, 6-3-97, 8-7-97)		ROW(538, t33, 6-3-97, 8-7-97)</a:t>
            </a:r>
            <a:endParaRPr lang="en-US" sz="33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99"/>
                </a:solidFill>
              </a:rPr>
              <a:t>	 	</a:t>
            </a:r>
            <a:endParaRPr lang="en-US" sz="3300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AQUA ICONS SYSTEM PO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861048"/>
            <a:ext cx="1219200" cy="1219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94560" y="4023360"/>
            <a:ext cx="11887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Shallow equal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60720" y="4005064"/>
            <a:ext cx="1097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deep equal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1979712" y="3717032"/>
            <a:ext cx="1728192" cy="1512168"/>
          </a:xfrm>
          <a:prstGeom prst="mathMultiply">
            <a:avLst>
              <a:gd name="adj1" fmla="val 16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99"/>
                </a:solidFill>
              </a:rPr>
              <a:t>INHERITANCE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Defining Types with Inheritance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Binding of Methods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Collection Hierarchies, Type Extents, and Queries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713</Words>
  <Application>Microsoft Office PowerPoint</Application>
  <PresentationFormat>On-screen Show (4:3)</PresentationFormat>
  <Paragraphs>96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Diseño predeterminado</vt:lpstr>
      <vt:lpstr>Slide 1</vt:lpstr>
      <vt:lpstr>Object identifier - oid</vt:lpstr>
      <vt:lpstr>Object identifier - oid</vt:lpstr>
      <vt:lpstr>Differences between URL and Oid</vt:lpstr>
      <vt:lpstr>Notions of equality</vt:lpstr>
      <vt:lpstr>Notions of equality</vt:lpstr>
      <vt:lpstr>Notions of equality</vt:lpstr>
      <vt:lpstr>Notions of equality</vt:lpstr>
      <vt:lpstr>INHERITANCE</vt:lpstr>
      <vt:lpstr>Defining Types with Inheritance </vt:lpstr>
      <vt:lpstr>Defining Types with Inheritance </vt:lpstr>
      <vt:lpstr>Binding of Methods</vt:lpstr>
      <vt:lpstr>Collection Hierarchies, type Extents, and Queries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THANH THAO</cp:lastModifiedBy>
  <cp:revision>343</cp:revision>
  <dcterms:created xsi:type="dcterms:W3CDTF">2010-05-23T14:28:12Z</dcterms:created>
  <dcterms:modified xsi:type="dcterms:W3CDTF">2011-11-29T18:05:47Z</dcterms:modified>
</cp:coreProperties>
</file>