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9680-0D92-4D5D-94C6-1618D95B308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Full Documentation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Synopsis:</a:t>
            </a:r>
          </a:p>
          <a:p>
            <a:r>
              <a:rPr lang="en-US"/>
              <a:t>I​ ​would​ ​like​ ​a​ ​system​ ​that​ ​can​ ​keep​ ​track​ ​of​ ​parking​ ​spots​ ​in​ ​the​ ​commuter​ ​lot​ ​at Oswego.​ ​The​ ​goal​ ​of​ ​this​ ​system​ ​is​ ​to​ ​optimize​ ​student​ ​time​ ​and​ ​experience​ ​at​ ​Oswego.​ ​The total​ ​number​ ​of​ ​parking​ ​spots​ ​should​ ​be​ ​kept​ ​track​ ​of,​ ​incrementing​ ​and​ ​decrementing​ when cars​ ​enter​ ​and​ ​exit​ ​the​ ​lot.​ ​This​ ​should​ ​be​ ​kept​ ​track​ ​of​ ​with​ ​the​ ​use​ ​of​ ​both​ ​an​ ​app,​ ​and​ ​a screen​ ​in​ ​front​ ​of​ ​the​ ​lot​ ​​ ​to​ ​notify​ ​students​ ​of​ ​availability​ ​of​ ​spots.​ ​There​ ​should​ ​be​ ​a​ ​feature​ ​that will​ ​allow​ ​cops​ ​to​ ​enter​ ​and​ ​exit​ ​without​ ​affecting​ ​the​ ​total.​ ​There​ ​should​ ​also​ ​be​ ​a​ ​feature​ ​which allows​ ​people​ ​to​ ​enter​ ​the​ ​lot​ ​to​ ​pick​ ​somebody​ ​up,​ ​and​ ​then​ ​leave.​ ​Ability​ ​to​ ​reserve​ ​parking spots​ ​should​ ​also​ ​be​ ​available. </a:t>
            </a:r>
          </a:p>
          <a:p>
            <a:r>
              <a:rPr lang="en-US" smtClean="0"/>
              <a:t>SEAN MCGRATH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961991"/>
          <a:ext cx="10515600" cy="4000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 user, I have access to the number of available spots via the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2pts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an admin I have full access to all reservation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3pts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an admin I can create and delete parking lots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1pt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an admin I can remove an existing reservation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2pts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 cop, I have access to the reservation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2pts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 user, I can reserve a parking spot up to a month ahead of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8pts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 user, I can access the interface to reserve a spot or check how many spots there are available at a certain date and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4pts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ST-8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a user using the interface I can alert the police when a spot is wrongly in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 3pts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62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6267"/>
              </p:ext>
            </p:extLst>
          </p:nvPr>
        </p:nvGraphicFramePr>
        <p:xfrm>
          <a:off x="1509713" y="1092380"/>
          <a:ext cx="9172605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7535"/>
                <a:gridCol w="832888"/>
                <a:gridCol w="5282182"/>
              </a:tblGrid>
              <a:tr h="2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Identifier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Requirement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interface shall display if parking spots are available to reserve, and if so where they are.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interface will record names, license plates, parking permit number, and where they park.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system will know when a reservation date and time are free to reserve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2814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 admin will be able to create and delete parking lots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 admin will have full access to the reservation system information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system shall be accessible through the interface, through which reservations can be made.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police shall have access to reservation information.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622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system shall ask a user when they will arrive and depart and store an approximate of this information for the purposes of the reservation.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  <a:tr h="452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system allows users to alert police of a parking spot in misuse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0" marR="55390" marT="55390" marB="5539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97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3205278" y="2383863"/>
            <a:ext cx="2404392" cy="1879306"/>
            <a:chOff x="9999947" y="2947469"/>
            <a:chExt cx="1844668" cy="1358689"/>
          </a:xfrm>
        </p:grpSpPr>
        <p:sp>
          <p:nvSpPr>
            <p:cNvPr id="60" name="Rectangle 59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Reservation()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9576" y="52195"/>
            <a:ext cx="2633298" cy="5530399"/>
            <a:chOff x="22218" y="53519"/>
            <a:chExt cx="2633298" cy="4820798"/>
          </a:xfrm>
        </p:grpSpPr>
        <p:sp>
          <p:nvSpPr>
            <p:cNvPr id="12" name="Rectangle 11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void</a:t>
              </a:r>
            </a:p>
            <a:p>
              <a:r>
                <a:rPr lang="en-US" sz="1200" smtClean="0"/>
                <a:t>-accEdit() : Account</a:t>
              </a:r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void</a:t>
              </a:r>
            </a:p>
            <a:p>
              <a:r>
                <a:rPr lang="en-US" sz="1200"/>
                <a:t>-checkSpot(int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98114" y="82615"/>
            <a:ext cx="3351817" cy="2161599"/>
            <a:chOff x="3092115" y="52195"/>
            <a:chExt cx="3351817" cy="1596063"/>
          </a:xfrm>
        </p:grpSpPr>
        <p:sp>
          <p:nvSpPr>
            <p:cNvPr id="48" name="Rectangle 47"/>
            <p:cNvSpPr/>
            <p:nvPr/>
          </p:nvSpPr>
          <p:spPr>
            <a:xfrm>
              <a:off x="3157268" y="69581"/>
              <a:ext cx="3165894" cy="1564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157269" y="407956"/>
              <a:ext cx="3165893" cy="4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92115" y="52195"/>
              <a:ext cx="308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      Parking_Lot()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59893" y="365594"/>
              <a:ext cx="20037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-parkingLotName : String</a:t>
              </a:r>
            </a:p>
            <a:p>
              <a:r>
                <a:rPr lang="en-US" sz="1200" smtClean="0"/>
                <a:t>-Lot : Parking_Spot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57269" y="803192"/>
              <a:ext cx="3165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146646" y="803192"/>
              <a:ext cx="3297286" cy="84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+reserve(Reservation </a:t>
              </a:r>
              <a:r>
                <a:rPr lang="en-US" sz="1200"/>
                <a:t>r, int day, int T1, int T2</a:t>
              </a:r>
              <a:r>
                <a:rPr lang="en-US" sz="1200" smtClean="0"/>
                <a:t>) : int</a:t>
              </a:r>
            </a:p>
            <a:p>
              <a:r>
                <a:rPr lang="en-US" sz="1200"/>
                <a:t>+getLotName</a:t>
              </a:r>
              <a:r>
                <a:rPr lang="en-US" sz="1200" smtClean="0"/>
                <a:t>() : String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day,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+Parking_Lot(int </a:t>
              </a:r>
              <a:r>
                <a:rPr lang="fr-FR" sz="1200"/>
                <a:t>spots, String lotName</a:t>
              </a:r>
              <a:r>
                <a:rPr lang="fr-FR" sz="1200" smtClean="0"/>
                <a:t>)</a:t>
              </a:r>
            </a:p>
            <a:p>
              <a:r>
                <a:rPr lang="fr-FR" sz="1200" smtClean="0"/>
                <a:t>+getSpots() : Parking_Spot[]</a:t>
              </a:r>
            </a:p>
            <a:p>
              <a:r>
                <a:rPr lang="fr-FR" sz="1200"/>
                <a:t>+hasReservations() : </a:t>
              </a:r>
              <a:r>
                <a:rPr lang="fr-FR" sz="1200" smtClean="0"/>
                <a:t>boolean</a:t>
              </a:r>
              <a:endParaRPr lang="fr-FR" sz="12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20810" y="82615"/>
            <a:ext cx="3871190" cy="2727545"/>
            <a:chOff x="6612082" y="55784"/>
            <a:chExt cx="3871190" cy="2380195"/>
          </a:xfrm>
        </p:grpSpPr>
        <p:grpSp>
          <p:nvGrpSpPr>
            <p:cNvPr id="77" name="Group 76"/>
            <p:cNvGrpSpPr/>
            <p:nvPr/>
          </p:nvGrpSpPr>
          <p:grpSpPr>
            <a:xfrm>
              <a:off x="6648764" y="55784"/>
              <a:ext cx="3834508" cy="2380195"/>
              <a:chOff x="5501249" y="60384"/>
              <a:chExt cx="1845110" cy="136400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501249" y="69581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86570" y="60384"/>
                <a:ext cx="175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Parking_Spot()</a:t>
                </a: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5501249" y="257343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 flipV="1">
              <a:off x="6648766" y="946526"/>
              <a:ext cx="36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612082" y="404653"/>
              <a:ext cx="20037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-spotID : int</a:t>
              </a:r>
            </a:p>
            <a:p>
              <a:r>
                <a:rPr lang="en-US" sz="1200" smtClean="0"/>
                <a:t>-month : String</a:t>
              </a:r>
            </a:p>
            <a:p>
              <a:r>
                <a:rPr lang="en-US" sz="1200" smtClean="0"/>
                <a:t>+days : Day[]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8764" y="894492"/>
              <a:ext cx="3797824" cy="124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+update() : void</a:t>
              </a:r>
            </a:p>
            <a:p>
              <a:r>
                <a:rPr lang="en-US" sz="1200" smtClean="0"/>
                <a:t>+getMonth() : String</a:t>
              </a:r>
            </a:p>
            <a:p>
              <a:r>
                <a:rPr lang="en-US" sz="1200" smtClean="0"/>
                <a:t>-setDays(int d) : void</a:t>
              </a:r>
            </a:p>
            <a:p>
              <a:r>
                <a:rPr lang="en-US" sz="1200" smtClean="0"/>
                <a:t>+getDays() : Day[]</a:t>
              </a:r>
            </a:p>
            <a:p>
              <a:r>
                <a:rPr lang="en-US" sz="1200" smtClean="0"/>
                <a:t>+Parking_Spot(int iD)</a:t>
              </a:r>
            </a:p>
            <a:p>
              <a:r>
                <a:rPr lang="en-US" sz="1200"/>
                <a:t>+reserve(Reservation r,int d ,int T1, int T2, int spot</a:t>
              </a:r>
              <a:r>
                <a:rPr lang="en-US" sz="1200" smtClean="0"/>
                <a:t>) : void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+getID() : int</a:t>
              </a:r>
            </a:p>
            <a:p>
              <a:r>
                <a:rPr lang="fr-FR" sz="1200"/>
                <a:t>+hasReservations() : </a:t>
              </a:r>
              <a:r>
                <a:rPr lang="fr-FR" sz="1200" smtClean="0"/>
                <a:t>boolean</a:t>
              </a:r>
              <a:endParaRPr lang="en-US" sz="1200"/>
            </a:p>
          </p:txBody>
        </p:sp>
      </p:grpSp>
      <p:cxnSp>
        <p:nvCxnSpPr>
          <p:cNvPr id="96" name="Straight Connector 95"/>
          <p:cNvCxnSpPr>
            <a:endCxn id="48" idx="1"/>
          </p:cNvCxnSpPr>
          <p:nvPr/>
        </p:nvCxnSpPr>
        <p:spPr>
          <a:xfrm flipV="1">
            <a:off x="2668053" y="1165660"/>
            <a:ext cx="1295214" cy="8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8" idx="3"/>
            <a:endCxn id="52" idx="1"/>
          </p:cNvCxnSpPr>
          <p:nvPr/>
        </p:nvCxnSpPr>
        <p:spPr>
          <a:xfrm>
            <a:off x="7129161" y="1165660"/>
            <a:ext cx="1228331" cy="28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598809" y="4119169"/>
            <a:ext cx="3556507" cy="2322692"/>
            <a:chOff x="8549137" y="3023062"/>
            <a:chExt cx="3556507" cy="2066451"/>
          </a:xfrm>
        </p:grpSpPr>
        <p:grpSp>
          <p:nvGrpSpPr>
            <p:cNvPr id="100" name="Group 99"/>
            <p:cNvGrpSpPr/>
            <p:nvPr/>
          </p:nvGrpSpPr>
          <p:grpSpPr>
            <a:xfrm>
              <a:off x="8563470" y="3023062"/>
              <a:ext cx="3542174" cy="2066451"/>
              <a:chOff x="9399666" y="3052743"/>
              <a:chExt cx="1873146" cy="140308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427702" y="3052743"/>
                <a:ext cx="1845110" cy="1403085"/>
                <a:chOff x="7930551" y="16124"/>
                <a:chExt cx="1845110" cy="140308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8015872" y="16124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   Day()</a:t>
                  </a:r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7930551" y="64400"/>
                  <a:ext cx="1759789" cy="1354809"/>
                  <a:chOff x="7930551" y="64400"/>
                  <a:chExt cx="1759789" cy="135480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7930551" y="64400"/>
                    <a:ext cx="1759789" cy="135480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930551" y="271025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9399666" y="3298532"/>
                <a:ext cx="1759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-day : int</a:t>
                </a:r>
              </a:p>
              <a:p>
                <a:r>
                  <a:rPr lang="en-US" sz="1200" smtClean="0"/>
                  <a:t>-frames : Time_Frame</a:t>
                </a:r>
                <a:endParaRPr lang="en-US" sz="120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9417288" y="3556771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8549137" y="3778811"/>
              <a:ext cx="3542175" cy="123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+</a:t>
              </a:r>
              <a:r>
                <a:rPr lang="fr-FR" sz="1200" smtClean="0"/>
                <a:t>reserve(Reservation </a:t>
              </a:r>
              <a:r>
                <a:rPr lang="fr-FR" sz="1200"/>
                <a:t>r, int T1, int T2</a:t>
              </a:r>
              <a:r>
                <a:rPr lang="fr-FR" sz="1200" smtClean="0"/>
                <a:t>) : Time_Frame[]</a:t>
              </a:r>
            </a:p>
            <a:p>
              <a:r>
                <a:rPr lang="fr-FR" sz="1200"/>
                <a:t>+can_Res(int timeStart, int timeEnd) : </a:t>
              </a:r>
              <a:r>
                <a:rPr lang="fr-FR" sz="1200" smtClean="0"/>
                <a:t>boolean</a:t>
              </a:r>
            </a:p>
            <a:p>
              <a:r>
                <a:rPr lang="fr-FR" sz="1200"/>
                <a:t>-</a:t>
              </a:r>
              <a:r>
                <a:rPr lang="fr-FR" sz="1200" smtClean="0"/>
                <a:t>setDay(int d) : void</a:t>
              </a:r>
            </a:p>
            <a:p>
              <a:r>
                <a:rPr lang="fr-FR" sz="1200" smtClean="0"/>
                <a:t>+getDay() : int</a:t>
              </a:r>
            </a:p>
            <a:p>
              <a:r>
                <a:rPr lang="en-US" sz="1200" smtClean="0"/>
                <a:t>+</a:t>
              </a:r>
              <a:r>
                <a:rPr lang="en-US" sz="1200"/>
                <a:t>Day(int </a:t>
              </a:r>
              <a:r>
                <a:rPr lang="en-US" sz="1200" smtClean="0"/>
                <a:t>day)</a:t>
              </a:r>
            </a:p>
            <a:p>
              <a:r>
                <a:rPr lang="en-US" sz="1200"/>
                <a:t>+hasReservations()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+getFrames() : Time_Frame[]</a:t>
              </a:r>
              <a:endParaRPr lang="en-US" sz="1200"/>
            </a:p>
          </p:txBody>
        </p:sp>
      </p:grpSp>
      <p:sp>
        <p:nvSpPr>
          <p:cNvPr id="104" name="Flowchart: Decision 103"/>
          <p:cNvSpPr/>
          <p:nvPr/>
        </p:nvSpPr>
        <p:spPr>
          <a:xfrm>
            <a:off x="2593912" y="1135973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655297" y="842024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106" name="Flowchart: Decision 105"/>
          <p:cNvSpPr/>
          <p:nvPr/>
        </p:nvSpPr>
        <p:spPr>
          <a:xfrm rot="925764">
            <a:off x="7129160" y="1103346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265486" y="855640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(1..*)</a:t>
            </a:r>
            <a:endParaRPr lang="en-US" sz="120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311992" y="3123694"/>
            <a:ext cx="25227" cy="105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Decision 110"/>
          <p:cNvSpPr/>
          <p:nvPr/>
        </p:nvSpPr>
        <p:spPr>
          <a:xfrm rot="5400000">
            <a:off x="10043079" y="2957998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436215" y="3158652"/>
            <a:ext cx="77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(28..31)</a:t>
            </a:r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 rot="21288035">
            <a:off x="7831426" y="549381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(48)</a:t>
            </a:r>
            <a:endParaRPr 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4858402" y="436403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(0..1)</a:t>
            </a:r>
            <a:endParaRPr lang="en-US" sz="1200"/>
          </a:p>
        </p:txBody>
      </p:sp>
      <p:grpSp>
        <p:nvGrpSpPr>
          <p:cNvPr id="9" name="Group 8"/>
          <p:cNvGrpSpPr/>
          <p:nvPr/>
        </p:nvGrpSpPr>
        <p:grpSpPr>
          <a:xfrm>
            <a:off x="2979050" y="4803667"/>
            <a:ext cx="3254887" cy="2028345"/>
            <a:chOff x="4993001" y="4615061"/>
            <a:chExt cx="3254887" cy="2028345"/>
          </a:xfrm>
        </p:grpSpPr>
        <p:grpSp>
          <p:nvGrpSpPr>
            <p:cNvPr id="83" name="Group 82"/>
            <p:cNvGrpSpPr/>
            <p:nvPr/>
          </p:nvGrpSpPr>
          <p:grpSpPr>
            <a:xfrm>
              <a:off x="5006082" y="4615061"/>
              <a:ext cx="3241806" cy="2028345"/>
              <a:chOff x="10041147" y="60384"/>
              <a:chExt cx="1845110" cy="135480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0041147" y="60384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126468" y="79370"/>
                <a:ext cx="1759789" cy="30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mtClean="0"/>
                  <a:t>         Time_Frame()</a:t>
                </a: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0041148" y="310737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5018994" y="4969995"/>
              <a:ext cx="1845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-res : Reservation</a:t>
              </a:r>
            </a:p>
            <a:p>
              <a:r>
                <a:rPr lang="en-US" sz="1200" smtClean="0"/>
                <a:t>-frames : Time_Frame</a:t>
              </a:r>
              <a:endParaRPr lang="en-US" sz="120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993001" y="5408207"/>
              <a:ext cx="3104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6082" y="5408207"/>
              <a:ext cx="3160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+reserve: Reservation(Reservation r)</a:t>
              </a:r>
            </a:p>
            <a:p>
              <a:r>
                <a:rPr lang="en-US" sz="1200" smtClean="0"/>
                <a:t>+Time_Frame(int i)</a:t>
              </a:r>
            </a:p>
            <a:p>
              <a:r>
                <a:rPr lang="en-US" sz="1200" smtClean="0"/>
                <a:t>+hasRes</a:t>
              </a:r>
              <a:r>
                <a:rPr lang="en-US" sz="1200"/>
                <a:t>()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+getRes() : Reservation</a:t>
              </a:r>
            </a:p>
            <a:p>
              <a:r>
                <a:rPr lang="en-US" sz="1200" smtClean="0"/>
                <a:t>+setTime(int t) : void</a:t>
              </a:r>
            </a:p>
            <a:p>
              <a:r>
                <a:rPr lang="en-US" sz="1200" smtClean="0"/>
                <a:t>+getTime() : int</a:t>
              </a:r>
              <a:endParaRPr lang="en-US" sz="1200"/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077392" y="5661128"/>
            <a:ext cx="2588767" cy="15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123341" y="5697784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93" idx="3"/>
            <a:endCxn id="60" idx="2"/>
          </p:cNvCxnSpPr>
          <p:nvPr/>
        </p:nvCxnSpPr>
        <p:spPr>
          <a:xfrm flipH="1" flipV="1">
            <a:off x="4352157" y="4263169"/>
            <a:ext cx="941142" cy="57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 rot="1728370">
            <a:off x="4808936" y="459854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142038" y="2681668"/>
            <a:ext cx="2207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-account : Account</a:t>
            </a:r>
          </a:p>
          <a:p>
            <a:r>
              <a:rPr lang="en-US" sz="1000" smtClean="0"/>
              <a:t>-spot : int</a:t>
            </a:r>
          </a:p>
          <a:p>
            <a:r>
              <a:rPr lang="en-US" sz="1000" smtClean="0"/>
              <a:t>-day : int</a:t>
            </a:r>
          </a:p>
          <a:p>
            <a:r>
              <a:rPr lang="en-US" sz="1000" smtClean="0"/>
              <a:t>+getAccount() : Account</a:t>
            </a:r>
          </a:p>
          <a:p>
            <a:r>
              <a:rPr lang="en-US" sz="1000" smtClean="0"/>
              <a:t>+getSpot() : int</a:t>
            </a:r>
          </a:p>
          <a:p>
            <a:r>
              <a:rPr lang="en-US" sz="1000" smtClean="0"/>
              <a:t>+getDay() : int</a:t>
            </a:r>
          </a:p>
          <a:p>
            <a:r>
              <a:rPr lang="en-US" sz="1000" smtClean="0"/>
              <a:t>-setAccount(Account a) : void</a:t>
            </a:r>
          </a:p>
          <a:p>
            <a:r>
              <a:rPr lang="en-US" sz="1000"/>
              <a:t>+</a:t>
            </a:r>
            <a:r>
              <a:rPr lang="en-US" sz="1000" smtClean="0"/>
              <a:t>setSpot(int s) : void</a:t>
            </a:r>
          </a:p>
          <a:p>
            <a:r>
              <a:rPr lang="en-US" sz="1000" smtClean="0"/>
              <a:t>+etDay() : void</a:t>
            </a:r>
          </a:p>
          <a:p>
            <a:r>
              <a:rPr lang="en-US" sz="1000" smtClean="0"/>
              <a:t>+Reservation(Account a)</a:t>
            </a:r>
            <a:endParaRPr lang="en-US" sz="1000"/>
          </a:p>
        </p:txBody>
      </p:sp>
      <p:grpSp>
        <p:nvGrpSpPr>
          <p:cNvPr id="95" name="Group 94"/>
          <p:cNvGrpSpPr/>
          <p:nvPr/>
        </p:nvGrpSpPr>
        <p:grpSpPr>
          <a:xfrm>
            <a:off x="6160742" y="2855168"/>
            <a:ext cx="2404392" cy="2331416"/>
            <a:chOff x="9999947" y="2947469"/>
            <a:chExt cx="1844668" cy="1358689"/>
          </a:xfrm>
        </p:grpSpPr>
        <p:sp>
          <p:nvSpPr>
            <p:cNvPr id="97" name="Rectangle 96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Account()</a:t>
              </a:r>
              <a:endParaRPr lang="en-US"/>
            </a:p>
          </p:txBody>
        </p:sp>
      </p:grpSp>
      <p:cxnSp>
        <p:nvCxnSpPr>
          <p:cNvPr id="110" name="Straight Connector 109"/>
          <p:cNvCxnSpPr>
            <a:stCxn id="97" idx="1"/>
            <a:endCxn id="60" idx="3"/>
          </p:cNvCxnSpPr>
          <p:nvPr/>
        </p:nvCxnSpPr>
        <p:spPr>
          <a:xfrm flipH="1" flipV="1">
            <a:off x="5499036" y="3326200"/>
            <a:ext cx="661706" cy="69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62104" y="3087236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(1)</a:t>
            </a:r>
            <a:endParaRPr lang="en-US" sz="1200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3205279" y="3170625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85409" y="2674052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125344" y="3078010"/>
            <a:ext cx="2629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-accountID : String</a:t>
            </a:r>
          </a:p>
          <a:p>
            <a:r>
              <a:rPr lang="en-US" sz="1200" smtClean="0"/>
              <a:t>-username : String</a:t>
            </a:r>
          </a:p>
          <a:p>
            <a:r>
              <a:rPr lang="en-US" sz="1200" smtClean="0"/>
              <a:t>-password : String</a:t>
            </a:r>
          </a:p>
          <a:p>
            <a:r>
              <a:rPr lang="en-US" sz="1200" smtClean="0"/>
              <a:t>-type : String</a:t>
            </a:r>
          </a:p>
          <a:p>
            <a:r>
              <a:rPr lang="en-US" sz="1200" smtClean="0"/>
              <a:t>-name : String</a:t>
            </a:r>
          </a:p>
          <a:p>
            <a:r>
              <a:rPr lang="en-US" sz="1200" smtClean="0"/>
              <a:t>-licencePlate : String</a:t>
            </a:r>
          </a:p>
          <a:p>
            <a:r>
              <a:rPr lang="en-US" sz="1200" smtClean="0"/>
              <a:t>-ID : String</a:t>
            </a:r>
          </a:p>
          <a:p>
            <a:r>
              <a:rPr lang="en-US" sz="1200"/>
              <a:t>+Account(String user, String pass, String n, String lp, String i, String t, String accid</a:t>
            </a:r>
            <a:r>
              <a:rPr lang="en-US" sz="1200" smtClean="0"/>
              <a:t>)</a:t>
            </a:r>
          </a:p>
          <a:p>
            <a:r>
              <a:rPr lang="en-US" sz="1200"/>
              <a:t>+</a:t>
            </a:r>
            <a:r>
              <a:rPr lang="en-US" sz="1200" smtClean="0"/>
              <a:t>getVariable(String which) : String</a:t>
            </a:r>
          </a:p>
        </p:txBody>
      </p:sp>
      <p:sp>
        <p:nvSpPr>
          <p:cNvPr id="121" name="Flowchart: Decision 120"/>
          <p:cNvSpPr/>
          <p:nvPr/>
        </p:nvSpPr>
        <p:spPr>
          <a:xfrm rot="2943057">
            <a:off x="5417881" y="3408479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6167554" y="4400811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125344" y="3139208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9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4952" y="500251"/>
            <a:ext cx="2633298" cy="5530399"/>
            <a:chOff x="22218" y="53519"/>
            <a:chExt cx="2633298" cy="4820798"/>
          </a:xfrm>
        </p:grpSpPr>
        <p:sp>
          <p:nvSpPr>
            <p:cNvPr id="3" name="Rectangle 2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void</a:t>
              </a:r>
            </a:p>
            <a:p>
              <a:r>
                <a:rPr lang="en-US" sz="1200" smtClean="0"/>
                <a:t>-accEdit() : Account</a:t>
              </a:r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void</a:t>
              </a:r>
            </a:p>
            <a:p>
              <a:r>
                <a:rPr lang="en-US" sz="1200"/>
                <a:t>-checkSpot(int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73468" y="998999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7060999" y="2085735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948027" y="335200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grpSp>
        <p:nvGrpSpPr>
          <p:cNvPr id="36" name="Group 35"/>
          <p:cNvGrpSpPr/>
          <p:nvPr/>
        </p:nvGrpSpPr>
        <p:grpSpPr>
          <a:xfrm>
            <a:off x="155181" y="104611"/>
            <a:ext cx="3054445" cy="2448866"/>
            <a:chOff x="420787" y="377417"/>
            <a:chExt cx="3054445" cy="2448866"/>
          </a:xfrm>
        </p:grpSpPr>
        <p:grpSp>
          <p:nvGrpSpPr>
            <p:cNvPr id="32" name="Group 31"/>
            <p:cNvGrpSpPr/>
            <p:nvPr/>
          </p:nvGrpSpPr>
          <p:grpSpPr>
            <a:xfrm>
              <a:off x="420787" y="377417"/>
              <a:ext cx="3054445" cy="2448866"/>
              <a:chOff x="420787" y="377417"/>
              <a:chExt cx="3054445" cy="244886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6165" y="377417"/>
                <a:ext cx="3009067" cy="2399651"/>
                <a:chOff x="611344" y="5374777"/>
                <a:chExt cx="1857895" cy="138729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11344" y="5407266"/>
                  <a:ext cx="1759789" cy="1354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611344" y="5374777"/>
                  <a:ext cx="1857895" cy="369332"/>
                  <a:chOff x="611344" y="5374777"/>
                  <a:chExt cx="1857895" cy="36933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09450" y="5374777"/>
                    <a:ext cx="17597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mtClean="0"/>
                      <a:t>    Alert()</a:t>
                    </a:r>
                    <a:endParaRPr lang="en-US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11344" y="5590909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420787" y="702625"/>
                <a:ext cx="284349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-location : String</a:t>
                </a:r>
              </a:p>
              <a:p>
                <a:r>
                  <a:rPr lang="en-US" sz="1200" smtClean="0"/>
                  <a:t>-parkingSpot : int</a:t>
                </a:r>
              </a:p>
              <a:p>
                <a:r>
                  <a:rPr lang="en-US" sz="1200" smtClean="0"/>
                  <a:t>-comment : String</a:t>
                </a:r>
              </a:p>
              <a:p>
                <a:r>
                  <a:rPr lang="en-US" sz="1200" smtClean="0"/>
                  <a:t>-setComment(String c) : void</a:t>
                </a:r>
              </a:p>
              <a:p>
                <a:r>
                  <a:rPr lang="en-US" sz="1200" smtClean="0"/>
                  <a:t>-setSpot(int s) : void</a:t>
                </a:r>
              </a:p>
              <a:p>
                <a:r>
                  <a:rPr lang="en-US" sz="1200" smtClean="0"/>
                  <a:t>-setLocation(String l) : void</a:t>
                </a:r>
              </a:p>
              <a:p>
                <a:r>
                  <a:rPr lang="en-US" sz="1200" smtClean="0"/>
                  <a:t>-getComment() : String</a:t>
                </a:r>
              </a:p>
              <a:p>
                <a:r>
                  <a:rPr lang="en-US" sz="1200" smtClean="0"/>
                  <a:t>-getSpot() : int</a:t>
                </a:r>
              </a:p>
              <a:p>
                <a:r>
                  <a:rPr lang="en-US" sz="1200" smtClean="0"/>
                  <a:t>-getLocation() : void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spot, String comment</a:t>
                </a:r>
                <a:r>
                  <a:rPr lang="en-US" sz="1200" smtClean="0"/>
                  <a:t>)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spot)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H="1" flipV="1">
              <a:off x="466165" y="1297750"/>
              <a:ext cx="2850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19997" y="1211143"/>
            <a:ext cx="3493754" cy="2834348"/>
            <a:chOff x="7310619" y="689427"/>
            <a:chExt cx="3493754" cy="2834348"/>
          </a:xfrm>
        </p:grpSpPr>
        <p:grpSp>
          <p:nvGrpSpPr>
            <p:cNvPr id="19" name="Group 18"/>
            <p:cNvGrpSpPr/>
            <p:nvPr/>
          </p:nvGrpSpPr>
          <p:grpSpPr>
            <a:xfrm>
              <a:off x="7319268" y="689427"/>
              <a:ext cx="3485105" cy="2834348"/>
              <a:chOff x="611343" y="5374778"/>
              <a:chExt cx="1857896" cy="138729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11343" y="5374778"/>
                <a:ext cx="1857896" cy="369332"/>
                <a:chOff x="611343" y="5374778"/>
                <a:chExt cx="185789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Printer()</a:t>
                  </a:r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611343" y="5559444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7310619" y="1123118"/>
              <a:ext cx="330107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+line() : void</a:t>
              </a:r>
            </a:p>
            <a:p>
              <a:r>
                <a:rPr lang="en-US" sz="1000" smtClean="0"/>
                <a:t>+menus(String which) : void</a:t>
              </a:r>
            </a:p>
            <a:p>
              <a:r>
                <a:rPr lang="en-US" sz="1000" smtClean="0"/>
                <a:t>+displayLotName(String prompt, int i) : void</a:t>
              </a:r>
            </a:p>
            <a:p>
              <a:r>
                <a:rPr lang="en-US" sz="1000" smtClean="0"/>
                <a:t>+alert(int many) : void</a:t>
              </a:r>
            </a:p>
            <a:p>
              <a:r>
                <a:rPr lang="en-US" sz="1000" smtClean="0"/>
                <a:t>+printAlert(Alert a, int i) : void</a:t>
              </a:r>
            </a:p>
            <a:p>
              <a:r>
                <a:rPr lang="en-US" sz="1000" smtClean="0"/>
                <a:t>+acc(String yn) : void</a:t>
              </a:r>
            </a:p>
            <a:p>
              <a:r>
                <a:rPr lang="en-US" sz="1000" smtClean="0"/>
                <a:t>+ask(String what) : void</a:t>
              </a:r>
            </a:p>
            <a:p>
              <a:r>
                <a:rPr lang="en-US" sz="1000"/>
                <a:t>+outln(String </a:t>
              </a:r>
              <a:r>
                <a:rPr lang="en-US" sz="1000" smtClean="0"/>
                <a:t>prompt) : void</a:t>
              </a:r>
            </a:p>
            <a:p>
              <a:r>
                <a:rPr lang="en-US" sz="1000"/>
                <a:t>+</a:t>
              </a:r>
              <a:r>
                <a:rPr lang="en-US" sz="1000" smtClean="0"/>
                <a:t>out(String prompt) : void</a:t>
              </a:r>
            </a:p>
            <a:p>
              <a:r>
                <a:rPr lang="en-US" sz="1000" smtClean="0"/>
                <a:t>+canres(int </a:t>
              </a:r>
              <a:r>
                <a:rPr lang="en-US" sz="1000"/>
                <a:t>day, int startTime, int endTime</a:t>
              </a:r>
              <a:r>
                <a:rPr lang="en-US" sz="1000" smtClean="0"/>
                <a:t>) : void</a:t>
              </a:r>
            </a:p>
            <a:p>
              <a:r>
                <a:rPr lang="en-US" sz="1000"/>
                <a:t>+cantres(int day, int startTime, int endTime</a:t>
              </a:r>
              <a:r>
                <a:rPr lang="en-US" sz="1000" smtClean="0"/>
                <a:t>) : void</a:t>
              </a:r>
            </a:p>
            <a:p>
              <a:r>
                <a:rPr lang="en-US" sz="1000" smtClean="0"/>
                <a:t>+havres(int </a:t>
              </a:r>
              <a:r>
                <a:rPr lang="en-US" sz="1000"/>
                <a:t>day, int startTime, int </a:t>
              </a:r>
              <a:r>
                <a:rPr lang="en-US" sz="1000" smtClean="0"/>
                <a:t>endTime, int spot) : void</a:t>
              </a:r>
            </a:p>
            <a:p>
              <a:r>
                <a:rPr lang="en-US" sz="1000" smtClean="0"/>
                <a:t>+printReservations(Time_Frame[] frames) : void</a:t>
              </a:r>
            </a:p>
            <a:p>
              <a:r>
                <a:rPr lang="en-US" sz="1000" smtClean="0"/>
                <a:t>+postfix(int i) : String</a:t>
              </a:r>
            </a:p>
            <a:p>
              <a:r>
                <a:rPr lang="en-US" sz="1000" smtClean="0"/>
                <a:t>-toTime(int i) : String</a:t>
              </a:r>
              <a:endParaRPr lang="en-US" sz="10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2345" y="3526646"/>
            <a:ext cx="1500924" cy="1290682"/>
            <a:chOff x="952345" y="3526646"/>
            <a:chExt cx="1500924" cy="1290682"/>
          </a:xfrm>
        </p:grpSpPr>
        <p:grpSp>
          <p:nvGrpSpPr>
            <p:cNvPr id="24" name="Group 23"/>
            <p:cNvGrpSpPr/>
            <p:nvPr/>
          </p:nvGrpSpPr>
          <p:grpSpPr>
            <a:xfrm>
              <a:off x="952345" y="3526646"/>
              <a:ext cx="1500924" cy="1290682"/>
              <a:chOff x="603230" y="5374778"/>
              <a:chExt cx="1866009" cy="138729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03230" y="5374778"/>
                <a:ext cx="1866009" cy="381640"/>
                <a:chOff x="603230" y="5374778"/>
                <a:chExt cx="1866009" cy="38164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KeyIn()</a:t>
                  </a:r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603230" y="5756418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960458" y="4045491"/>
              <a:ext cx="149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+strIn() : String</a:t>
              </a:r>
            </a:p>
            <a:p>
              <a:r>
                <a:rPr lang="en-US" sz="1200" smtClean="0"/>
                <a:t>+intIn() : int</a:t>
              </a:r>
              <a:endParaRPr lang="en-US" sz="1200"/>
            </a:p>
          </p:txBody>
        </p:sp>
      </p:grpSp>
      <p:cxnSp>
        <p:nvCxnSpPr>
          <p:cNvPr id="42" name="Straight Connector 41"/>
          <p:cNvCxnSpPr>
            <a:stCxn id="5" idx="1"/>
            <a:endCxn id="14" idx="3"/>
          </p:cNvCxnSpPr>
          <p:nvPr/>
        </p:nvCxnSpPr>
        <p:spPr>
          <a:xfrm flipH="1" flipV="1">
            <a:off x="3050732" y="1332535"/>
            <a:ext cx="1208552" cy="13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</p:cNvCxnSpPr>
          <p:nvPr/>
        </p:nvCxnSpPr>
        <p:spPr>
          <a:xfrm flipH="1" flipV="1">
            <a:off x="6868455" y="2454340"/>
            <a:ext cx="1551542" cy="39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367830" y="3657062"/>
            <a:ext cx="1907810" cy="26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 rot="366240">
            <a:off x="3784249" y="132762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45920" y="1443789"/>
            <a:ext cx="6416" cy="453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676399" y="1828800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2815" y="1473641"/>
            <a:ext cx="299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create account           (via mainMenu())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471534" y="1315453"/>
            <a:ext cx="2408" cy="482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652336" y="2475131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9815" y="2157247"/>
            <a:ext cx="316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for user/password/    acc information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3328737"/>
            <a:ext cx="2866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3283" y="3056020"/>
            <a:ext cx="21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Enter information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73942" y="3481137"/>
            <a:ext cx="802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6047" y="3481137"/>
            <a:ext cx="0" cy="44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73942" y="3930316"/>
            <a:ext cx="802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4209" y="3271917"/>
            <a:ext cx="112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76400" y="4195373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0264" y="3864621"/>
            <a:ext cx="14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Valid: create account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6976" y="4876129"/>
            <a:ext cx="201809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89631" y="1721151"/>
            <a:ext cx="0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5085" y="1002327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ConsoleMenu</a:t>
            </a:r>
          </a:p>
          <a:p>
            <a:r>
              <a:rPr lang="en-US" dirty="0" smtClean="0"/>
              <a:t>&lt;&lt;supporting actor&gt;&gt;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1187" y="6144126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Successful acc creation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389" y="797458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User</a:t>
            </a:r>
          </a:p>
          <a:p>
            <a:r>
              <a:rPr lang="en-US" dirty="0" smtClean="0"/>
              <a:t>&lt;&lt;Initiating actor&gt;&gt;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87579" y="368968"/>
            <a:ext cx="413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CASE: CreateAcc(UC1)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6917" y="4561256"/>
            <a:ext cx="21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Account Added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85937" y="797458"/>
            <a:ext cx="1299410" cy="51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19781" y="849782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ConsoleMenu</a:t>
            </a:r>
          </a:p>
        </p:txBody>
      </p:sp>
    </p:spTree>
    <p:extLst>
      <p:ext uri="{BB962C8B-B14F-4D97-AF65-F5344CB8AC3E}">
        <p14:creationId xmlns:p14="http://schemas.microsoft.com/office/powerpoint/2010/main" val="40985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645920" y="1443789"/>
            <a:ext cx="6416" cy="453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9389" y="797458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User</a:t>
            </a:r>
          </a:p>
          <a:p>
            <a:r>
              <a:rPr lang="en-US" dirty="0" smtClean="0"/>
              <a:t>&lt;&lt;Initiating actor&gt;&gt;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0315" y="368968"/>
            <a:ext cx="3096127" cy="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CASE: LOGIN(UC2)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399" y="1828800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2815" y="1473641"/>
            <a:ext cx="29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login(via mainMenu())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471534" y="1315453"/>
            <a:ext cx="2408" cy="482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52336" y="2475131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5367" y="2189384"/>
            <a:ext cx="161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for user/password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76400" y="3328737"/>
            <a:ext cx="2866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3283" y="3056020"/>
            <a:ext cx="161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Enter user/password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73942" y="3481137"/>
            <a:ext cx="802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6047" y="3481137"/>
            <a:ext cx="0" cy="44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73942" y="3930316"/>
            <a:ext cx="802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24209" y="3271917"/>
            <a:ext cx="112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676400" y="4195373"/>
            <a:ext cx="283464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11955" y="3826041"/>
            <a:ext cx="14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Valid: log in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71534" y="4507160"/>
            <a:ext cx="201809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2384" y="4195373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studentMenu()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89631" y="1721151"/>
            <a:ext cx="0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471534" y="5033848"/>
            <a:ext cx="1987618" cy="10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61107" y="5642774"/>
            <a:ext cx="199804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5085" y="1002327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ConsoleMenu</a:t>
            </a:r>
          </a:p>
          <a:p>
            <a:r>
              <a:rPr lang="en-US" dirty="0" smtClean="0"/>
              <a:t>&lt;&lt;supporting actor&gt;&gt;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92384" y="4679141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adminMenu()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65915" y="5280739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policeMenu()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0203" y="4626718"/>
            <a:ext cx="494497" cy="36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48232" y="5146092"/>
            <a:ext cx="494497" cy="36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501187" y="6144126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Successful login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3785937" y="797458"/>
            <a:ext cx="1299410" cy="51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19781" y="849782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ConsoleMenu</a:t>
            </a:r>
          </a:p>
        </p:txBody>
      </p:sp>
    </p:spTree>
    <p:extLst>
      <p:ext uri="{BB962C8B-B14F-4D97-AF65-F5344CB8AC3E}">
        <p14:creationId xmlns:p14="http://schemas.microsoft.com/office/powerpoint/2010/main" val="8287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45920" y="1443789"/>
            <a:ext cx="6416" cy="453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389" y="797458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Student</a:t>
            </a:r>
          </a:p>
          <a:p>
            <a:r>
              <a:rPr lang="en-US" dirty="0" smtClean="0"/>
              <a:t>&lt;&lt;Initiating actor&gt;&gt;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399" y="1828800"/>
            <a:ext cx="3169115" cy="1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9073" y="1505362"/>
            <a:ext cx="35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reserve(via studentMenu())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845514" y="1288014"/>
            <a:ext cx="2408" cy="482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652336" y="2475131"/>
            <a:ext cx="31931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5367" y="2189384"/>
            <a:ext cx="275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for lot/day/times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76400" y="3244478"/>
            <a:ext cx="3218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19034" y="2955630"/>
            <a:ext cx="26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      lot/day/times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47922" y="3453698"/>
            <a:ext cx="802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0027" y="3453698"/>
            <a:ext cx="0" cy="44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47922" y="3902877"/>
            <a:ext cx="802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8189" y="3244478"/>
            <a:ext cx="125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spotsAvailable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676400" y="4195373"/>
            <a:ext cx="316911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734" y="3874077"/>
            <a:ext cx="21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Valid: </a:t>
            </a:r>
            <a:r>
              <a:rPr lang="en-US" dirty="0"/>
              <a:t>spots </a:t>
            </a:r>
            <a:r>
              <a:rPr lang="en-US" dirty="0" smtClean="0"/>
              <a:t>available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63611" y="1693712"/>
            <a:ext cx="0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45514" y="5006409"/>
            <a:ext cx="1987618" cy="10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6302" y="870247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ConsoleMenu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1187" y="6144126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Successful login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159917" y="770019"/>
            <a:ext cx="1299410" cy="51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75042" y="93022"/>
            <a:ext cx="38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CASE: RESERVE(UC3)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50934" y="1000867"/>
            <a:ext cx="224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Parking Lot</a:t>
            </a:r>
          </a:p>
          <a:p>
            <a:r>
              <a:rPr lang="en-US" dirty="0" smtClean="0"/>
              <a:t>&lt;&lt;supporting actor&gt;&gt;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47254" y="4657093"/>
            <a:ext cx="21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Reserve()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0076" y="2045870"/>
            <a:ext cx="4604766" cy="127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8473" y="1813121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LOOP</a:t>
            </a:r>
          </a:p>
        </p:txBody>
      </p:sp>
    </p:spTree>
    <p:extLst>
      <p:ext uri="{BB962C8B-B14F-4D97-AF65-F5344CB8AC3E}">
        <p14:creationId xmlns:p14="http://schemas.microsoft.com/office/powerpoint/2010/main" val="37205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617178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16497" y="3206535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22011" y="200129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17178" y="200129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90265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1283" y="200562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16968" y="200562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93558" y="481263"/>
            <a:ext cx="1074821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7095" y="1636295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005627"/>
            <a:ext cx="481263" cy="436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1263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9768" y="1636295"/>
            <a:ext cx="142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Parking_Lot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92316" y="481262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36632" y="481261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66485" y="481260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16850" y="2605064"/>
            <a:ext cx="752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7868" y="2381215"/>
            <a:ext cx="414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Reserve(Reservation r, int day, int T1, int T2)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5905" y="1620979"/>
            <a:ext cx="158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Parking_Spot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0062" y="160493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Day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10074" y="1613866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Time_Frame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57865" y="2821016"/>
            <a:ext cx="3619461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7825" y="2605064"/>
            <a:ext cx="199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Returns which parking spot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924133" y="2335204"/>
            <a:ext cx="214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Reserve(Reservation r,  String time)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416968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395663" y="3474720"/>
            <a:ext cx="7589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85445" y="3279116"/>
            <a:ext cx="414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isAvailable(int day, int T1, int T2)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389584" y="3279115"/>
            <a:ext cx="101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hasRes()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64349" y="3896467"/>
            <a:ext cx="752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9978" y="3644505"/>
            <a:ext cx="199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true/false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55972" y="2034296"/>
            <a:ext cx="414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isAvailable(int day, int T1, int T2)</a:t>
            </a:r>
            <a:endParaRPr 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16850" y="2260710"/>
            <a:ext cx="2021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7126"/>
              </p:ext>
            </p:extLst>
          </p:nvPr>
        </p:nvGraphicFramePr>
        <p:xfrm>
          <a:off x="467264" y="767756"/>
          <a:ext cx="10515600" cy="416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34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Use Case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 reservation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Record(UC1)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 into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Login(UC2)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 parking spot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 (UC3)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5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check if there are spots available for reservation at specific date and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Check(UC4)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Alert police of a parking spot in misuse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Alert(UC5)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Receive parking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ReservationInformation (UC6)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 space availability and reservation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UC4, UC6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a parking lot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Create(UC7)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 a pre-existing parking lot from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Delete(UC8)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 names of all parking lots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LotNames(UC9)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29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 a pre-existing reservation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UnReserve(UC10)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495" y="405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1820"/>
              </p:ext>
            </p:extLst>
          </p:nvPr>
        </p:nvGraphicFramePr>
        <p:xfrm>
          <a:off x="2365076" y="1509623"/>
          <a:ext cx="5605732" cy="4511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112"/>
                <a:gridCol w="459209"/>
                <a:gridCol w="4581411"/>
              </a:tblGrid>
              <a:tr h="463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UC1 UC2 UC3 UC4 UC5 UC6 UC7 UC8 UC9 UC10 UC11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27765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REQ1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REQ2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REQ3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REQ4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REQ5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REQ6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REQ7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REQ8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X       X      X      X                                          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X       X      X                      X       X                      X  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X                                                   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                           X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X       X      X                          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X       X      X      X      X     X      X                           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  X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X       X      X      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  X    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63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PW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53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PW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16      16    18      13      8     10     8      2       2        5         7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67424" y="707112"/>
            <a:ext cx="20424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 Matrix: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1901</Words>
  <Application>Microsoft Office PowerPoint</Application>
  <PresentationFormat>Widescreen</PresentationFormat>
  <Paragraphs>334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Full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sliefx@aol.com</dc:creator>
  <cp:lastModifiedBy>sliefx@aol.com</cp:lastModifiedBy>
  <cp:revision>32</cp:revision>
  <dcterms:created xsi:type="dcterms:W3CDTF">2017-04-13T15:43:47Z</dcterms:created>
  <dcterms:modified xsi:type="dcterms:W3CDTF">2017-05-09T17:05:04Z</dcterms:modified>
</cp:coreProperties>
</file>