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0.xml" Type="http://schemas.openxmlformats.org/officeDocument/2006/relationships/slide" Id="rId25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3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 txBox="1"/>
          <p:nvPr>
            <p:ph idx="10" type="dt"/>
          </p:nvPr>
        </p:nvSpPr>
        <p:spPr>
          <a:xfrm>
            <a:off y="0" x="3886200"/>
            <a:ext cy="454024" cx="2968624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/>
        </p:txBody>
      </p:sp>
      <p:sp>
        <p:nvSpPr>
          <p:cNvPr id="53" name="Shape 53"/>
          <p:cNvSpPr/>
          <p:nvPr/>
        </p:nvSpPr>
        <p:spPr>
          <a:xfrm>
            <a:off y="685800" x="1143000"/>
            <a:ext cy="3429000" cx="45720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4" name="Shape 54"/>
          <p:cNvSpPr/>
          <p:nvPr/>
        </p:nvSpPr>
        <p:spPr>
          <a:xfrm>
            <a:off y="4343400" x="914400"/>
            <a:ext cy="4114800" cx="5029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4343400" x="914400"/>
            <a:ext cy="4111625" cx="5026025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6" name="Shape 56"/>
          <p:cNvSpPr/>
          <p:nvPr>
            <p:ph idx="2" type="sldImg"/>
          </p:nvPr>
        </p:nvSpPr>
        <p:spPr>
          <a:xfrm>
            <a:off y="685800" x="1143000"/>
            <a:ext cy="3425699" cx="4568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 txBox="1"/>
          <p:nvPr>
            <p:ph idx="10" type="dt"/>
          </p:nvPr>
        </p:nvSpPr>
        <p:spPr>
          <a:xfrm>
            <a:off y="0" x="3886200"/>
            <a:ext cy="453899" cx="29684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/>
        </p:txBody>
      </p:sp>
      <p:sp>
        <p:nvSpPr>
          <p:cNvPr id="134" name="Shape 134"/>
          <p:cNvSpPr/>
          <p:nvPr/>
        </p:nvSpPr>
        <p:spPr>
          <a:xfrm>
            <a:off y="685800" x="1143000"/>
            <a:ext cy="3429000" cx="45720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35" name="Shape 135"/>
          <p:cNvSpPr txBox="1"/>
          <p:nvPr/>
        </p:nvSpPr>
        <p:spPr>
          <a:xfrm>
            <a:off y="4343400" x="914400"/>
            <a:ext cy="4114800" cx="50291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strike="noStrike" u="none" b="0" cap="none" baseline="0" sz="1200" lang="en" i="0">
                <a:latin typeface="Times New Roman"/>
                <a:ea typeface="Times New Roman"/>
                <a:cs typeface="Times New Roman"/>
                <a:sym typeface="Times New Roman"/>
              </a:rPr>
              <a:t>HardBound keeps C pointers the way they are, but information about pointer bounds is stored “invisibly” in the hardware itself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4343400" x="914400"/>
            <a:ext cy="4111499" cx="50259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y="685800" x="1143000"/>
            <a:ext cy="3425699" cx="4568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 txBox="1"/>
          <p:nvPr>
            <p:ph idx="10" type="dt"/>
          </p:nvPr>
        </p:nvSpPr>
        <p:spPr>
          <a:xfrm>
            <a:off y="0" x="3886200"/>
            <a:ext cy="454024" cx="2968624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/>
        </p:txBody>
      </p:sp>
      <p:sp>
        <p:nvSpPr>
          <p:cNvPr id="143" name="Shape 143"/>
          <p:cNvSpPr/>
          <p:nvPr/>
        </p:nvSpPr>
        <p:spPr>
          <a:xfrm>
            <a:off y="685800" x="1143000"/>
            <a:ext cy="3429000" cx="45720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44" name="Shape 144"/>
          <p:cNvSpPr/>
          <p:nvPr/>
        </p:nvSpPr>
        <p:spPr>
          <a:xfrm>
            <a:off y="4343400" x="914400"/>
            <a:ext cy="4114800" cx="5029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y="4343400" x="914400"/>
            <a:ext cy="4111625" cx="5026025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y="685800" x="1143000"/>
            <a:ext cy="3425699" cx="4568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 txBox="1"/>
          <p:nvPr>
            <p:ph idx="10" type="dt"/>
          </p:nvPr>
        </p:nvSpPr>
        <p:spPr>
          <a:xfrm>
            <a:off y="0" x="3886200"/>
            <a:ext cy="454024" cx="2968624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/>
        </p:txBody>
      </p:sp>
      <p:sp>
        <p:nvSpPr>
          <p:cNvPr id="152" name="Shape 152"/>
          <p:cNvSpPr/>
          <p:nvPr/>
        </p:nvSpPr>
        <p:spPr>
          <a:xfrm>
            <a:off y="685800" x="1143000"/>
            <a:ext cy="3429000" cx="45720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53" name="Shape 153"/>
          <p:cNvSpPr/>
          <p:nvPr/>
        </p:nvSpPr>
        <p:spPr>
          <a:xfrm>
            <a:off y="4343400" x="914400"/>
            <a:ext cy="4114800" cx="5029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y="4343400" x="914400"/>
            <a:ext cy="4111625" cx="5026025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y="685800" x="1143000"/>
            <a:ext cy="3425699" cx="4568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9" name="Shape 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0" name="Shape 160"/>
          <p:cNvSpPr txBox="1"/>
          <p:nvPr>
            <p:ph idx="10" type="dt"/>
          </p:nvPr>
        </p:nvSpPr>
        <p:spPr>
          <a:xfrm>
            <a:off y="0" x="3886200"/>
            <a:ext cy="453899" cx="29684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/>
        </p:txBody>
      </p:sp>
      <p:sp>
        <p:nvSpPr>
          <p:cNvPr id="161" name="Shape 161"/>
          <p:cNvSpPr/>
          <p:nvPr/>
        </p:nvSpPr>
        <p:spPr>
          <a:xfrm>
            <a:off y="685800" x="1143000"/>
            <a:ext cy="3429000" cx="45720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62" name="Shape 162"/>
          <p:cNvSpPr/>
          <p:nvPr/>
        </p:nvSpPr>
        <p:spPr>
          <a:xfrm>
            <a:off y="4343400" x="914400"/>
            <a:ext cy="4114800" cx="5029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y="4343400" x="914400"/>
            <a:ext cy="4111499" cx="50259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y="685800" x="1143000"/>
            <a:ext cy="3425699" cx="4568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8" name="Shape 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9" name="Shape 169"/>
          <p:cNvSpPr txBox="1"/>
          <p:nvPr>
            <p:ph idx="10" type="dt"/>
          </p:nvPr>
        </p:nvSpPr>
        <p:spPr>
          <a:xfrm>
            <a:off y="0" x="3886200"/>
            <a:ext cy="454024" cx="2968624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/>
        </p:txBody>
      </p:sp>
      <p:sp>
        <p:nvSpPr>
          <p:cNvPr id="170" name="Shape 170"/>
          <p:cNvSpPr/>
          <p:nvPr/>
        </p:nvSpPr>
        <p:spPr>
          <a:xfrm>
            <a:off y="685800" x="1143000"/>
            <a:ext cy="3429000" cx="45720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71" name="Shape 171"/>
          <p:cNvSpPr/>
          <p:nvPr/>
        </p:nvSpPr>
        <p:spPr>
          <a:xfrm>
            <a:off y="4343400" x="914400"/>
            <a:ext cy="4114800" cx="5029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y="4343400" x="914400"/>
            <a:ext cy="4111625" cx="5026025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y="685800" x="1143000"/>
            <a:ext cy="3425699" cx="4568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7" name="Shape 1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8" name="Shape 178"/>
          <p:cNvSpPr/>
          <p:nvPr/>
        </p:nvSpPr>
        <p:spPr>
          <a:xfrm>
            <a:off y="685800" x="1143000"/>
            <a:ext cy="3429000" cx="45720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79" name="Shape 179"/>
          <p:cNvSpPr txBox="1"/>
          <p:nvPr/>
        </p:nvSpPr>
        <p:spPr>
          <a:xfrm>
            <a:off y="4343400" x="914400"/>
            <a:ext cy="4114800" cx="50291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strike="noStrike" u="none" b="0" cap="none" baseline="0" sz="1200" lang="en" i="0"/>
              <a:t>Significant performance overhead may be due to the fact that bounds checking instructions take a particularly long time to execute (even though they are single assembly instructions)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y="4343400" x="914400"/>
            <a:ext cy="4111625" cx="5026025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y="685800" x="1143000"/>
            <a:ext cy="3425699" cx="4568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5" name="Shape 1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6" name="Shape 186"/>
          <p:cNvSpPr txBox="1"/>
          <p:nvPr>
            <p:ph idx="10" type="dt"/>
          </p:nvPr>
        </p:nvSpPr>
        <p:spPr>
          <a:xfrm>
            <a:off y="0" x="3886200"/>
            <a:ext cy="454024" cx="2968624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/>
        </p:txBody>
      </p:sp>
      <p:sp>
        <p:nvSpPr>
          <p:cNvPr id="187" name="Shape 187"/>
          <p:cNvSpPr/>
          <p:nvPr/>
        </p:nvSpPr>
        <p:spPr>
          <a:xfrm>
            <a:off y="685800" x="1143000"/>
            <a:ext cy="3429000" cx="45720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88" name="Shape 188"/>
          <p:cNvSpPr/>
          <p:nvPr/>
        </p:nvSpPr>
        <p:spPr>
          <a:xfrm>
            <a:off y="4343400" x="914400"/>
            <a:ext cy="4114800" cx="5029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y="4343400" x="914400"/>
            <a:ext cy="4111625" cx="5026025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y="685800" x="1143000"/>
            <a:ext cy="3425699" cx="4568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4" name="Shape 1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5" name="Shape 195"/>
          <p:cNvSpPr txBox="1"/>
          <p:nvPr>
            <p:ph idx="10" type="dt"/>
          </p:nvPr>
        </p:nvSpPr>
        <p:spPr>
          <a:xfrm>
            <a:off y="0" x="3886200"/>
            <a:ext cy="453899" cx="29684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/>
        </p:txBody>
      </p:sp>
      <p:sp>
        <p:nvSpPr>
          <p:cNvPr id="196" name="Shape 196"/>
          <p:cNvSpPr/>
          <p:nvPr/>
        </p:nvSpPr>
        <p:spPr>
          <a:xfrm>
            <a:off y="685800" x="1143000"/>
            <a:ext cy="3429000" cx="45720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97" name="Shape 197"/>
          <p:cNvSpPr/>
          <p:nvPr/>
        </p:nvSpPr>
        <p:spPr>
          <a:xfrm>
            <a:off y="4343400" x="914400"/>
            <a:ext cy="4114800" cx="5029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y="4343400" x="914400"/>
            <a:ext cy="4111499" cx="50259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y="685800" x="1143000"/>
            <a:ext cy="3425699" cx="4568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3" name="Shape 2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4" name="Shape 204"/>
          <p:cNvSpPr/>
          <p:nvPr/>
        </p:nvSpPr>
        <p:spPr>
          <a:xfrm>
            <a:off y="685800" x="1143000"/>
            <a:ext cy="3429000" cx="45720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05" name="Shape 205"/>
          <p:cNvSpPr/>
          <p:nvPr/>
        </p:nvSpPr>
        <p:spPr>
          <a:xfrm>
            <a:off y="4343400" x="914400"/>
            <a:ext cy="4114800" cx="5029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y="4343400" x="914400"/>
            <a:ext cy="4111625" cx="5026025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y="685800" x="1143000"/>
            <a:ext cy="3425699" cx="4568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1" name="Shape 2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2" name="Shape 212"/>
          <p:cNvSpPr/>
          <p:nvPr/>
        </p:nvSpPr>
        <p:spPr>
          <a:xfrm>
            <a:off y="685800" x="1143000"/>
            <a:ext cy="3429000" cx="45720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13" name="Shape 213"/>
          <p:cNvSpPr/>
          <p:nvPr/>
        </p:nvSpPr>
        <p:spPr>
          <a:xfrm>
            <a:off y="4343400" x="914400"/>
            <a:ext cy="4114800" cx="5029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y="4343400" x="914400"/>
            <a:ext cy="4111625" cx="5026025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y="685800" x="1143000"/>
            <a:ext cy="3425699" cx="4568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idx="10" type="dt"/>
          </p:nvPr>
        </p:nvSpPr>
        <p:spPr>
          <a:xfrm>
            <a:off y="0" x="3886200"/>
            <a:ext cy="454024" cx="2968624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/>
        </p:txBody>
      </p:sp>
      <p:sp>
        <p:nvSpPr>
          <p:cNvPr id="62" name="Shape 62"/>
          <p:cNvSpPr/>
          <p:nvPr/>
        </p:nvSpPr>
        <p:spPr>
          <a:xfrm>
            <a:off y="685800" x="1143000"/>
            <a:ext cy="3429000" cx="45720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63" name="Shape 63"/>
          <p:cNvSpPr/>
          <p:nvPr/>
        </p:nvSpPr>
        <p:spPr>
          <a:xfrm>
            <a:off y="4343400" x="914400"/>
            <a:ext cy="4114800" cx="5029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4343400" x="914400"/>
            <a:ext cy="4111625" cx="5026025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65" name="Shape 65"/>
          <p:cNvSpPr/>
          <p:nvPr>
            <p:ph idx="2" type="sldImg"/>
          </p:nvPr>
        </p:nvSpPr>
        <p:spPr>
          <a:xfrm>
            <a:off y="685800" x="1143000"/>
            <a:ext cy="3425699" cx="4568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9" name="Shape 2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0" name="Shape 220"/>
          <p:cNvSpPr/>
          <p:nvPr/>
        </p:nvSpPr>
        <p:spPr>
          <a:xfrm>
            <a:off y="685800" x="1143000"/>
            <a:ext cy="3429000" cx="45720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21" name="Shape 221"/>
          <p:cNvSpPr/>
          <p:nvPr/>
        </p:nvSpPr>
        <p:spPr>
          <a:xfrm>
            <a:off y="4343400" x="914400"/>
            <a:ext cy="4114800" cx="5029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y="4343400" x="914400"/>
            <a:ext cy="4111625" cx="5026025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23" name="Shape 223"/>
          <p:cNvSpPr/>
          <p:nvPr>
            <p:ph idx="2" type="sldImg"/>
          </p:nvPr>
        </p:nvSpPr>
        <p:spPr>
          <a:xfrm>
            <a:off y="685800" x="1143000"/>
            <a:ext cy="3425699" cx="4568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idx="10" type="dt"/>
          </p:nvPr>
        </p:nvSpPr>
        <p:spPr>
          <a:xfrm>
            <a:off y="0" x="3886200"/>
            <a:ext cy="454024" cx="2968624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/>
        </p:txBody>
      </p:sp>
      <p:sp>
        <p:nvSpPr>
          <p:cNvPr id="71" name="Shape 71"/>
          <p:cNvSpPr/>
          <p:nvPr/>
        </p:nvSpPr>
        <p:spPr>
          <a:xfrm>
            <a:off y="685800" x="1143000"/>
            <a:ext cy="3429000" cx="45720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72" name="Shape 72"/>
          <p:cNvSpPr/>
          <p:nvPr/>
        </p:nvSpPr>
        <p:spPr>
          <a:xfrm>
            <a:off y="4343400" x="914400"/>
            <a:ext cy="4114800" cx="5029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4343400" x="914400"/>
            <a:ext cy="4111625" cx="5026025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74" name="Shape 74"/>
          <p:cNvSpPr/>
          <p:nvPr>
            <p:ph idx="2" type="sldImg"/>
          </p:nvPr>
        </p:nvSpPr>
        <p:spPr>
          <a:xfrm>
            <a:off y="685800" x="1143000"/>
            <a:ext cy="3425699" cx="4568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idx="10" type="dt"/>
          </p:nvPr>
        </p:nvSpPr>
        <p:spPr>
          <a:xfrm>
            <a:off y="0" x="3886200"/>
            <a:ext cy="454024" cx="2968624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/>
        </p:txBody>
      </p:sp>
      <p:sp>
        <p:nvSpPr>
          <p:cNvPr id="80" name="Shape 80"/>
          <p:cNvSpPr/>
          <p:nvPr/>
        </p:nvSpPr>
        <p:spPr>
          <a:xfrm>
            <a:off y="685800" x="1143000"/>
            <a:ext cy="3429000" cx="45720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81" name="Shape 81"/>
          <p:cNvSpPr txBox="1"/>
          <p:nvPr/>
        </p:nvSpPr>
        <p:spPr>
          <a:xfrm>
            <a:off y="4343400" x="914400"/>
            <a:ext cy="4114800" cx="50291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strike="noStrike" u="none" b="0" cap="none" baseline="0" sz="1200" lang="en" i="0">
                <a:latin typeface="Times New Roman"/>
                <a:ea typeface="Times New Roman"/>
                <a:cs typeface="Times New Roman"/>
                <a:sym typeface="Times New Roman"/>
              </a:rPr>
              <a:t>HardBound keeps C pointers the way they are, but information about pointer bounds is stored “invisibly” in the hardware itself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343400" x="914400"/>
            <a:ext cy="4111625" cx="5026025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83" name="Shape 83"/>
          <p:cNvSpPr/>
          <p:nvPr>
            <p:ph idx="2" type="sldImg"/>
          </p:nvPr>
        </p:nvSpPr>
        <p:spPr>
          <a:xfrm>
            <a:off y="685800" x="1143000"/>
            <a:ext cy="3425699" cx="4568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 txBox="1"/>
          <p:nvPr>
            <p:ph idx="10" type="dt"/>
          </p:nvPr>
        </p:nvSpPr>
        <p:spPr>
          <a:xfrm>
            <a:off y="0" x="3886200"/>
            <a:ext cy="454024" cx="2968624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/>
        </p:txBody>
      </p:sp>
      <p:sp>
        <p:nvSpPr>
          <p:cNvPr id="89" name="Shape 89"/>
          <p:cNvSpPr/>
          <p:nvPr/>
        </p:nvSpPr>
        <p:spPr>
          <a:xfrm>
            <a:off y="685800" x="1143000"/>
            <a:ext cy="3429000" cx="45720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90" name="Shape 90"/>
          <p:cNvSpPr/>
          <p:nvPr/>
        </p:nvSpPr>
        <p:spPr>
          <a:xfrm>
            <a:off y="4343400" x="914400"/>
            <a:ext cy="4114800" cx="5029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4343400" x="914400"/>
            <a:ext cy="4111625" cx="5026025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y="685800" x="1143000"/>
            <a:ext cy="3425699" cx="4568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 txBox="1"/>
          <p:nvPr>
            <p:ph idx="10" type="dt"/>
          </p:nvPr>
        </p:nvSpPr>
        <p:spPr>
          <a:xfrm>
            <a:off y="0" x="3886200"/>
            <a:ext cy="453899" cx="29684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/>
        </p:txBody>
      </p:sp>
      <p:sp>
        <p:nvSpPr>
          <p:cNvPr id="98" name="Shape 98"/>
          <p:cNvSpPr/>
          <p:nvPr/>
        </p:nvSpPr>
        <p:spPr>
          <a:xfrm>
            <a:off y="685800" x="1143000"/>
            <a:ext cy="3429000" cx="45720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99" name="Shape 99"/>
          <p:cNvSpPr/>
          <p:nvPr/>
        </p:nvSpPr>
        <p:spPr>
          <a:xfrm>
            <a:off y="4343400" x="914400"/>
            <a:ext cy="4114800" cx="5029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4343400" x="914400"/>
            <a:ext cy="4111499" cx="50259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y="685800" x="1143000"/>
            <a:ext cy="3425699" cx="4568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 txBox="1"/>
          <p:nvPr>
            <p:ph idx="10" type="dt"/>
          </p:nvPr>
        </p:nvSpPr>
        <p:spPr>
          <a:xfrm>
            <a:off y="0" x="3886200"/>
            <a:ext cy="453899" cx="29684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/>
        </p:txBody>
      </p:sp>
      <p:sp>
        <p:nvSpPr>
          <p:cNvPr id="107" name="Shape 107"/>
          <p:cNvSpPr/>
          <p:nvPr/>
        </p:nvSpPr>
        <p:spPr>
          <a:xfrm>
            <a:off y="685800" x="1143000"/>
            <a:ext cy="3429000" cx="45720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08" name="Shape 108"/>
          <p:cNvSpPr txBox="1"/>
          <p:nvPr/>
        </p:nvSpPr>
        <p:spPr>
          <a:xfrm>
            <a:off y="4343400" x="914400"/>
            <a:ext cy="4114800" cx="50291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strike="noStrike" u="none" b="0" cap="none" baseline="0" sz="1200" lang="en" i="0">
                <a:latin typeface="Times New Roman"/>
                <a:ea typeface="Times New Roman"/>
                <a:cs typeface="Times New Roman"/>
                <a:sym typeface="Times New Roman"/>
              </a:rPr>
              <a:t>HardBound keeps C pointers the way they are, but information about pointer bounds is stored “invisibly” in the hardware itself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4343400" x="914400"/>
            <a:ext cy="4111499" cx="50259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y="685800" x="1143000"/>
            <a:ext cy="3425699" cx="4568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 txBox="1"/>
          <p:nvPr>
            <p:ph idx="10" type="dt"/>
          </p:nvPr>
        </p:nvSpPr>
        <p:spPr>
          <a:xfrm>
            <a:off y="0" x="3886200"/>
            <a:ext cy="453899" cx="29684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/>
        </p:txBody>
      </p:sp>
      <p:sp>
        <p:nvSpPr>
          <p:cNvPr id="116" name="Shape 116"/>
          <p:cNvSpPr/>
          <p:nvPr/>
        </p:nvSpPr>
        <p:spPr>
          <a:xfrm>
            <a:off y="685800" x="1143000"/>
            <a:ext cy="3429000" cx="45720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17" name="Shape 117"/>
          <p:cNvSpPr txBox="1"/>
          <p:nvPr/>
        </p:nvSpPr>
        <p:spPr>
          <a:xfrm>
            <a:off y="4343400" x="914400"/>
            <a:ext cy="4114800" cx="50291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strike="noStrike" u="none" b="0" cap="none" baseline="0" sz="1200" lang="en" i="0">
                <a:latin typeface="Times New Roman"/>
                <a:ea typeface="Times New Roman"/>
                <a:cs typeface="Times New Roman"/>
                <a:sym typeface="Times New Roman"/>
              </a:rPr>
              <a:t>HardBound keeps C pointers the way they are, but information about pointer bounds is stored “invisibly” in the hardware itself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4343400" x="914400"/>
            <a:ext cy="4111499" cx="50259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y="685800" x="1143000"/>
            <a:ext cy="3425699" cx="4568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 txBox="1"/>
          <p:nvPr>
            <p:ph idx="10" type="dt"/>
          </p:nvPr>
        </p:nvSpPr>
        <p:spPr>
          <a:xfrm>
            <a:off y="0" x="3886200"/>
            <a:ext cy="453899" cx="29684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/>
        </p:txBody>
      </p:sp>
      <p:sp>
        <p:nvSpPr>
          <p:cNvPr id="125" name="Shape 125"/>
          <p:cNvSpPr/>
          <p:nvPr/>
        </p:nvSpPr>
        <p:spPr>
          <a:xfrm>
            <a:off y="685800" x="1143000"/>
            <a:ext cy="3429000" cx="45720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26" name="Shape 126"/>
          <p:cNvSpPr txBox="1"/>
          <p:nvPr/>
        </p:nvSpPr>
        <p:spPr>
          <a:xfrm>
            <a:off y="4343400" x="914400"/>
            <a:ext cy="4114800" cx="5029199"/>
          </a:xfrm>
          <a:prstGeom prst="rect">
            <a:avLst/>
          </a:prstGeom>
          <a:noFill/>
          <a:ln>
            <a:noFill/>
          </a:ln>
        </p:spPr>
        <p:txBody>
          <a:bodyPr bIns="0" rIns="0" lIns="0" tIns="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strike="noStrike" u="none" b="0" cap="none" baseline="0" sz="1200" lang="en" i="0">
                <a:latin typeface="Times New Roman"/>
                <a:ea typeface="Times New Roman"/>
                <a:cs typeface="Times New Roman"/>
                <a:sym typeface="Times New Roman"/>
              </a:rPr>
              <a:t>HardBound keeps C pointers the way they are, but information about pointer bounds is stored “invisibly” in the hardware itself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4343400" x="914400"/>
            <a:ext cy="4111499" cx="50259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y="685800" x="1143000"/>
            <a:ext cy="3425699" cx="45686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/>
          <p:nvPr/>
        </p:nvSpPr>
        <p:spPr>
          <a:xfrm>
            <a:off y="0" x="4724400"/>
            <a:ext cy="6854063" cx="3012140"/>
          </a:xfrm>
          <a:custGeom>
            <a:pathLst>
              <a:path w="3012141" extrusionOk="0" h="6854064">
                <a:moveTo>
                  <a:pt y="0" x="2623817"/>
                </a:moveTo>
                <a:lnTo>
                  <a:pt y="608783" x="2791741"/>
                </a:lnTo>
                <a:lnTo>
                  <a:pt y="1301537" x="1826176"/>
                </a:lnTo>
                <a:lnTo>
                  <a:pt y="2466623" x="2130539"/>
                </a:lnTo>
                <a:lnTo>
                  <a:pt y="3190866" x="1175470"/>
                </a:lnTo>
                <a:lnTo>
                  <a:pt y="4355952" x="1469337"/>
                </a:lnTo>
                <a:lnTo>
                  <a:pt y="5080194" x="493277"/>
                </a:lnTo>
                <a:lnTo>
                  <a:pt y="6255776" x="808135"/>
                </a:lnTo>
                <a:lnTo>
                  <a:pt y="6854064" x="0"/>
                </a:lnTo>
                <a:lnTo>
                  <a:pt y="6854064" x="388325"/>
                </a:lnTo>
                <a:lnTo>
                  <a:pt y="6308258" x="1007545"/>
                </a:lnTo>
                <a:lnTo>
                  <a:pt y="5122179" x="713678"/>
                </a:lnTo>
                <a:lnTo>
                  <a:pt y="4408433" x="1679242"/>
                </a:lnTo>
                <a:lnTo>
                  <a:pt y="3232851" x="1364384"/>
                </a:lnTo>
                <a:lnTo>
                  <a:pt y="2498112" x="2361435"/>
                </a:lnTo>
                <a:lnTo>
                  <a:pt y="1343522" x="2015091"/>
                </a:lnTo>
                <a:lnTo>
                  <a:pt y="608783" x="3012141"/>
                </a:lnTo>
                <a:lnTo>
                  <a:pt y="0" x="2833722"/>
                </a:lnTo>
              </a:path>
            </a:pathLst>
          </a:custGeom>
          <a:solidFill>
            <a:schemeClr val="dk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grpSp>
        <p:nvGrpSpPr>
          <p:cNvPr id="10" name="Shape 10"/>
          <p:cNvGrpSpPr/>
          <p:nvPr/>
        </p:nvGrpSpPr>
        <p:grpSpPr>
          <a:xfrm>
            <a:off y="0" x="4571999"/>
            <a:ext cy="6857999" cx="4546600"/>
            <a:chOff y="0" x="1447"/>
            <a:chExt cy="4319" cx="2863"/>
          </a:xfrm>
        </p:grpSpPr>
        <p:sp>
          <p:nvSpPr>
            <p:cNvPr id="11" name="Shape 11"/>
            <p:cNvSpPr/>
            <p:nvPr/>
          </p:nvSpPr>
          <p:spPr>
            <a:xfrm>
              <a:off y="0" x="1447"/>
              <a:ext cy="4319" cx="1885"/>
            </a:xfrm>
            <a:custGeom>
              <a:pathLst>
                <a:path w="1886" extrusionOk="0" h="4320">
                  <a:moveTo>
                    <a:pt y="0" x="1719"/>
                  </a:moveTo>
                  <a:lnTo>
                    <a:pt y="357" x="1813"/>
                  </a:lnTo>
                  <a:lnTo>
                    <a:pt y="805" x="1194"/>
                  </a:lnTo>
                  <a:lnTo>
                    <a:pt y="1544" x="1393"/>
                  </a:lnTo>
                  <a:lnTo>
                    <a:pt y="1991" x="777"/>
                  </a:lnTo>
                  <a:lnTo>
                    <a:pt y="2734" x="972"/>
                  </a:lnTo>
                  <a:lnTo>
                    <a:pt y="3178" x="355"/>
                  </a:lnTo>
                  <a:lnTo>
                    <a:pt y="3921" x="554"/>
                  </a:lnTo>
                  <a:lnTo>
                    <a:pt y="4320" x="0"/>
                  </a:lnTo>
                  <a:lnTo>
                    <a:pt y="4320" x="109"/>
                  </a:lnTo>
                  <a:lnTo>
                    <a:pt y="3948" x="623"/>
                  </a:lnTo>
                  <a:lnTo>
                    <a:pt y="3205" x="430"/>
                  </a:lnTo>
                  <a:lnTo>
                    <a:pt y="2761" x="1045"/>
                  </a:lnTo>
                  <a:lnTo>
                    <a:pt y="2018" x="850"/>
                  </a:lnTo>
                  <a:lnTo>
                    <a:pt y="1572" x="1468"/>
                  </a:lnTo>
                  <a:lnTo>
                    <a:pt y="830" x="1271"/>
                  </a:lnTo>
                  <a:lnTo>
                    <a:pt y="386" x="1886"/>
                  </a:lnTo>
                  <a:lnTo>
                    <a:pt y="0" x="1788"/>
                  </a:lnTo>
                  <a:lnTo>
                    <a:pt y="0" x="1719"/>
                  </a:lnTo>
                  <a:close/>
                </a:path>
              </a:pathLst>
            </a:custGeom>
            <a:solidFill>
              <a:srgbClr val="A64129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2" name="Shape 12"/>
            <p:cNvSpPr/>
            <p:nvPr/>
          </p:nvSpPr>
          <p:spPr>
            <a:xfrm>
              <a:off y="0" x="1559"/>
              <a:ext cy="4319" cx="1978"/>
            </a:xfrm>
            <a:custGeom>
              <a:pathLst>
                <a:path w="1979" extrusionOk="0" h="4320">
                  <a:moveTo>
                    <a:pt y="0" x="1673"/>
                  </a:moveTo>
                  <a:lnTo>
                    <a:pt y="382" x="1777"/>
                  </a:lnTo>
                  <a:lnTo>
                    <a:pt y="830" x="1160"/>
                  </a:lnTo>
                  <a:lnTo>
                    <a:pt y="1570" x="1357"/>
                  </a:lnTo>
                  <a:lnTo>
                    <a:pt y="2016" x="743"/>
                  </a:lnTo>
                  <a:lnTo>
                    <a:pt y="2759" x="936"/>
                  </a:lnTo>
                  <a:lnTo>
                    <a:pt y="3204" x="319"/>
                  </a:lnTo>
                  <a:lnTo>
                    <a:pt y="3947" x="517"/>
                  </a:lnTo>
                  <a:lnTo>
                    <a:pt y="4320" x="0"/>
                  </a:lnTo>
                  <a:lnTo>
                    <a:pt y="4320" x="304"/>
                  </a:lnTo>
                  <a:lnTo>
                    <a:pt y="4025" x="717"/>
                  </a:lnTo>
                  <a:lnTo>
                    <a:pt y="3280" x="521"/>
                  </a:lnTo>
                  <a:lnTo>
                    <a:pt y="2836" x="1136"/>
                  </a:lnTo>
                  <a:lnTo>
                    <a:pt y="2093" x="941"/>
                  </a:lnTo>
                  <a:lnTo>
                    <a:pt y="1648" x="1559"/>
                  </a:lnTo>
                  <a:lnTo>
                    <a:pt y="905" x="1362"/>
                  </a:lnTo>
                  <a:lnTo>
                    <a:pt y="461" x="1979"/>
                  </a:lnTo>
                  <a:lnTo>
                    <a:pt y="0" x="1859"/>
                  </a:lnTo>
                  <a:lnTo>
                    <a:pt y="0" x="1673"/>
                  </a:lnTo>
                  <a:close/>
                </a:path>
              </a:pathLst>
            </a:custGeom>
            <a:solidFill>
              <a:srgbClr val="384452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3" name="Shape 13"/>
            <p:cNvSpPr/>
            <p:nvPr/>
          </p:nvSpPr>
          <p:spPr>
            <a:xfrm>
              <a:off y="0" x="2090"/>
              <a:ext cy="4319" cx="1805"/>
            </a:xfrm>
            <a:custGeom>
              <a:pathLst>
                <a:path w="1806" extrusionOk="0" h="4320">
                  <a:moveTo>
                    <a:pt y="0" x="1462"/>
                  </a:moveTo>
                  <a:lnTo>
                    <a:pt y="510" x="1604"/>
                  </a:lnTo>
                  <a:lnTo>
                    <a:pt y="958" x="987"/>
                  </a:lnTo>
                  <a:lnTo>
                    <a:pt y="1696" x="1183"/>
                  </a:lnTo>
                  <a:lnTo>
                    <a:pt y="2142" x="570"/>
                  </a:lnTo>
                  <a:lnTo>
                    <a:pt y="2885" x="764"/>
                  </a:lnTo>
                  <a:lnTo>
                    <a:pt y="3329" x="147"/>
                  </a:lnTo>
                  <a:lnTo>
                    <a:pt y="4072" x="344"/>
                  </a:lnTo>
                  <a:lnTo>
                    <a:pt y="4320" x="0"/>
                  </a:lnTo>
                  <a:lnTo>
                    <a:pt y="4320" x="304"/>
                  </a:lnTo>
                  <a:lnTo>
                    <a:pt y="4151" x="544"/>
                  </a:lnTo>
                  <a:lnTo>
                    <a:pt y="3406" x="349"/>
                  </a:lnTo>
                  <a:lnTo>
                    <a:pt y="2961" x="965"/>
                  </a:lnTo>
                  <a:lnTo>
                    <a:pt y="2220" x="768"/>
                  </a:lnTo>
                  <a:lnTo>
                    <a:pt y="1776" x="1385"/>
                  </a:lnTo>
                  <a:lnTo>
                    <a:pt y="1031" x="1189"/>
                  </a:lnTo>
                  <a:lnTo>
                    <a:pt y="586" x="1806"/>
                  </a:lnTo>
                  <a:lnTo>
                    <a:pt y="0" x="1647"/>
                  </a:lnTo>
                  <a:lnTo>
                    <a:pt y="0" x="1462"/>
                  </a:lnTo>
                  <a:close/>
                </a:path>
              </a:pathLst>
            </a:custGeom>
            <a:solidFill>
              <a:srgbClr val="F68C1F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4" name="Shape 14"/>
            <p:cNvSpPr/>
            <p:nvPr/>
          </p:nvSpPr>
          <p:spPr>
            <a:xfrm>
              <a:off y="0" x="2463"/>
              <a:ext cy="4319" cx="1847"/>
            </a:xfrm>
            <a:custGeom>
              <a:pathLst>
                <a:path w="1848" extrusionOk="0" h="4320">
                  <a:moveTo>
                    <a:pt y="0" x="1311"/>
                  </a:moveTo>
                  <a:lnTo>
                    <a:pt y="606" x="1475"/>
                  </a:lnTo>
                  <a:lnTo>
                    <a:pt y="1055" x="856"/>
                  </a:lnTo>
                  <a:lnTo>
                    <a:pt y="1794" x="1054"/>
                  </a:lnTo>
                  <a:lnTo>
                    <a:pt y="2240" x="439"/>
                  </a:lnTo>
                  <a:lnTo>
                    <a:pt y="2981" x="634"/>
                  </a:lnTo>
                  <a:lnTo>
                    <a:pt y="3428" x="16"/>
                  </a:lnTo>
                  <a:lnTo>
                    <a:pt y="4169" x="215"/>
                  </a:lnTo>
                  <a:lnTo>
                    <a:pt y="4320" x="0"/>
                  </a:lnTo>
                  <a:lnTo>
                    <a:pt y="4320" x="570"/>
                  </a:lnTo>
                  <a:lnTo>
                    <a:pt y="4304" x="584"/>
                  </a:lnTo>
                  <a:lnTo>
                    <a:pt y="3570" x="391"/>
                  </a:lnTo>
                  <a:lnTo>
                    <a:pt y="3118" x="1005"/>
                  </a:lnTo>
                  <a:lnTo>
                    <a:pt y="2380" x="810"/>
                  </a:lnTo>
                  <a:lnTo>
                    <a:pt y="1936" x="1422"/>
                  </a:lnTo>
                  <a:lnTo>
                    <a:pt y="1193" x="1229"/>
                  </a:lnTo>
                  <a:lnTo>
                    <a:pt y="743" x="1848"/>
                  </a:lnTo>
                  <a:lnTo>
                    <a:pt y="0" x="1650"/>
                  </a:lnTo>
                  <a:lnTo>
                    <a:pt y="0" x="1311"/>
                  </a:lnTo>
                  <a:close/>
                </a:path>
              </a:pathLst>
            </a:custGeom>
            <a:solidFill>
              <a:srgbClr val="A4BDC0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</p:grpSp>
      <p:sp>
        <p:nvSpPr>
          <p:cNvPr id="15" name="Shape 15"/>
          <p:cNvSpPr txBox="1"/>
          <p:nvPr>
            <p:ph type="ctrTitle"/>
          </p:nvPr>
        </p:nvSpPr>
        <p:spPr>
          <a:xfrm>
            <a:off y="995251" x="685800"/>
            <a:ext cy="1544700" cx="52587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rtl="0" indent="304800">
              <a:buSzPct val="100000"/>
              <a:defRPr sz="4800"/>
            </a:lvl1pPr>
            <a:lvl2pPr rtl="0" indent="304800">
              <a:buSzPct val="100000"/>
              <a:defRPr sz="4800"/>
            </a:lvl2pPr>
            <a:lvl3pPr rtl="0" indent="304800">
              <a:buSzPct val="100000"/>
              <a:defRPr sz="4800"/>
            </a:lvl3pPr>
            <a:lvl4pPr rtl="0" indent="304800">
              <a:buSzPct val="100000"/>
              <a:defRPr sz="4800"/>
            </a:lvl4pPr>
            <a:lvl5pPr rtl="0" indent="304800">
              <a:buSzPct val="100000"/>
              <a:defRPr sz="4800"/>
            </a:lvl5pPr>
            <a:lvl6pPr rtl="0" indent="304800">
              <a:buSzPct val="100000"/>
              <a:defRPr sz="4800"/>
            </a:lvl6pPr>
            <a:lvl7pPr rtl="0" indent="304800">
              <a:buSzPct val="100000"/>
              <a:defRPr sz="4800"/>
            </a:lvl7pPr>
            <a:lvl8pPr rtl="0" indent="304800">
              <a:buSzPct val="100000"/>
              <a:defRPr sz="4800"/>
            </a:lvl8pPr>
            <a:lvl9pPr rtl="0" indent="304800"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y="2648555" x="685800"/>
            <a:ext cy="1030200" cx="52587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 marL="0">
              <a:spcBef>
                <a:spcPts val="0"/>
              </a:spcBef>
              <a:buNone/>
              <a:defRPr/>
            </a:lvl1pPr>
            <a:lvl2pPr rtl="0" indent="190500" marL="0">
              <a:spcBef>
                <a:spcPts val="0"/>
              </a:spcBef>
              <a:buSzPct val="100000"/>
              <a:buNone/>
              <a:defRPr sz="3000"/>
            </a:lvl2pPr>
            <a:lvl3pPr rtl="0" indent="190500" marL="0">
              <a:spcBef>
                <a:spcPts val="0"/>
              </a:spcBef>
              <a:buSzPct val="100000"/>
              <a:buNone/>
              <a:defRPr sz="3000"/>
            </a:lvl3pPr>
            <a:lvl4pPr rtl="0" indent="190500" marL="0">
              <a:spcBef>
                <a:spcPts val="0"/>
              </a:spcBef>
              <a:buSzPct val="100000"/>
              <a:buNone/>
              <a:defRPr sz="3000"/>
            </a:lvl4pPr>
            <a:lvl5pPr rtl="0" indent="190500" marL="0">
              <a:spcBef>
                <a:spcPts val="0"/>
              </a:spcBef>
              <a:buSzPct val="100000"/>
              <a:buNone/>
              <a:defRPr sz="3000"/>
            </a:lvl5pPr>
            <a:lvl6pPr rtl="0" indent="190500" marL="0">
              <a:spcBef>
                <a:spcPts val="0"/>
              </a:spcBef>
              <a:buSzPct val="100000"/>
              <a:buNone/>
              <a:defRPr sz="3000"/>
            </a:lvl6pPr>
            <a:lvl7pPr rtl="0" indent="190500" marL="0">
              <a:spcBef>
                <a:spcPts val="0"/>
              </a:spcBef>
              <a:buSzPct val="100000"/>
              <a:buNone/>
              <a:defRPr sz="3000"/>
            </a:lvl7pPr>
            <a:lvl8pPr rtl="0" indent="190500" marL="0">
              <a:spcBef>
                <a:spcPts val="0"/>
              </a:spcBef>
              <a:buSzPct val="100000"/>
              <a:buNone/>
              <a:defRPr sz="3000"/>
            </a:lvl8pPr>
            <a:lvl9pPr rtl="0" indent="190500" marL="0">
              <a:spcBef>
                <a:spcPts val="0"/>
              </a:spcBef>
              <a:buSzPct val="100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 rot="-5400000">
            <a:off y="3995181" x="6281180"/>
            <a:ext cy="4519896" cx="1205741"/>
          </a:xfrm>
          <a:custGeom>
            <a:pathLst>
              <a:path w="1205742" extrusionOk="0" h="4519897">
                <a:moveTo>
                  <a:pt y="0" x="924"/>
                </a:moveTo>
                <a:cubicBezTo>
                  <a:pt y="1497993" x="6351"/>
                  <a:pt y="3021904" x="-3772"/>
                  <a:pt y="4519897" x="1655"/>
                </a:cubicBezTo>
                <a:lnTo>
                  <a:pt y="4518403" x="831272"/>
                </a:lnTo>
                <a:lnTo>
                  <a:pt y="3850819" x="1205742"/>
                </a:lnTo>
                <a:lnTo>
                  <a:pt y="3126246" x="359114"/>
                </a:lnTo>
                <a:lnTo>
                  <a:pt y="2173718" x="880116"/>
                </a:lnTo>
                <a:lnTo>
                  <a:pt y="1449145" x="49768"/>
                </a:lnTo>
                <a:lnTo>
                  <a:pt y="480334" x="562630"/>
                </a:lnTo>
                <a:lnTo>
                  <a:pt y="0" x="92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/>
          <p:nvPr/>
        </p:nvSpPr>
        <p:spPr>
          <a:xfrm rot="-5400000">
            <a:off y="3995181" x="6281180"/>
            <a:ext cy="4519896" cx="1205741"/>
          </a:xfrm>
          <a:custGeom>
            <a:pathLst>
              <a:path w="1205742" extrusionOk="0" h="4519897">
                <a:moveTo>
                  <a:pt y="0" x="924"/>
                </a:moveTo>
                <a:cubicBezTo>
                  <a:pt y="1497993" x="6351"/>
                  <a:pt y="3021904" x="-3772"/>
                  <a:pt y="4519897" x="1655"/>
                </a:cubicBezTo>
                <a:lnTo>
                  <a:pt y="4518403" x="831272"/>
                </a:lnTo>
                <a:lnTo>
                  <a:pt y="3850819" x="1205742"/>
                </a:lnTo>
                <a:lnTo>
                  <a:pt y="3126246" x="359114"/>
                </a:lnTo>
                <a:lnTo>
                  <a:pt y="2173718" x="880116"/>
                </a:lnTo>
                <a:lnTo>
                  <a:pt y="1449145" x="49768"/>
                </a:lnTo>
                <a:lnTo>
                  <a:pt y="480334" x="562630"/>
                </a:lnTo>
                <a:lnTo>
                  <a:pt y="0" x="924"/>
                </a:lnTo>
                <a:close/>
              </a:path>
            </a:pathLst>
          </a:custGeom>
          <a:solidFill>
            <a:srgbClr val="A5BDC0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rtl="0">
              <a:defRPr>
                <a:solidFill>
                  <a:srgbClr val="A64128"/>
                </a:solidFill>
              </a:defRPr>
            </a:lvl1pPr>
            <a:lvl2pPr rtl="0">
              <a:defRPr>
                <a:solidFill>
                  <a:srgbClr val="A64128"/>
                </a:solidFill>
              </a:defRPr>
            </a:lvl2pPr>
            <a:lvl3pPr rtl="0">
              <a:defRPr>
                <a:solidFill>
                  <a:srgbClr val="A64128"/>
                </a:solidFill>
              </a:defRPr>
            </a:lvl3pPr>
            <a:lvl4pPr rtl="0">
              <a:defRPr>
                <a:solidFill>
                  <a:srgbClr val="A64128"/>
                </a:solidFill>
              </a:defRPr>
            </a:lvl4pPr>
            <a:lvl5pPr rtl="0">
              <a:defRPr>
                <a:solidFill>
                  <a:srgbClr val="A64128"/>
                </a:solidFill>
              </a:defRPr>
            </a:lvl5pPr>
            <a:lvl6pPr rtl="0">
              <a:defRPr>
                <a:solidFill>
                  <a:srgbClr val="A64128"/>
                </a:solidFill>
              </a:defRPr>
            </a:lvl6pPr>
            <a:lvl7pPr rtl="0">
              <a:defRPr>
                <a:solidFill>
                  <a:srgbClr val="A64128"/>
                </a:solidFill>
              </a:defRPr>
            </a:lvl7pPr>
            <a:lvl8pPr rtl="0">
              <a:defRPr>
                <a:solidFill>
                  <a:srgbClr val="A64128"/>
                </a:solidFill>
              </a:defRPr>
            </a:lvl8pPr>
            <a:lvl9pPr rtl="0">
              <a:defRPr>
                <a:solidFill>
                  <a:srgbClr val="A64128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28" name="Shape 28"/>
          <p:cNvSpPr/>
          <p:nvPr/>
        </p:nvSpPr>
        <p:spPr>
          <a:xfrm rot="-5400000">
            <a:off y="3995181" x="6281180"/>
            <a:ext cy="4519896" cx="1205741"/>
          </a:xfrm>
          <a:custGeom>
            <a:pathLst>
              <a:path w="1205742" extrusionOk="0" h="4519897">
                <a:moveTo>
                  <a:pt y="0" x="924"/>
                </a:moveTo>
                <a:cubicBezTo>
                  <a:pt y="1497993" x="6351"/>
                  <a:pt y="3021904" x="-3772"/>
                  <a:pt y="4519897" x="1655"/>
                </a:cubicBezTo>
                <a:lnTo>
                  <a:pt y="4518403" x="831272"/>
                </a:lnTo>
                <a:lnTo>
                  <a:pt y="3850819" x="1205742"/>
                </a:lnTo>
                <a:lnTo>
                  <a:pt y="3126246" x="359114"/>
                </a:lnTo>
                <a:lnTo>
                  <a:pt y="2173718" x="880116"/>
                </a:lnTo>
                <a:lnTo>
                  <a:pt y="1449145" x="49768"/>
                </a:lnTo>
                <a:lnTo>
                  <a:pt y="480334" x="562630"/>
                </a:lnTo>
                <a:lnTo>
                  <a:pt y="0" x="92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rtl="0" indent="-171450" marL="28575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1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31" name="Shape 31"/>
          <p:cNvSpPr/>
          <p:nvPr/>
        </p:nvSpPr>
        <p:spPr>
          <a:xfrm rot="10800000">
            <a:off y="0" x="7938258"/>
            <a:ext cy="4519896" cx="1205741"/>
          </a:xfrm>
          <a:custGeom>
            <a:pathLst>
              <a:path w="1205742" extrusionOk="0" h="4519897">
                <a:moveTo>
                  <a:pt y="0" x="924"/>
                </a:moveTo>
                <a:cubicBezTo>
                  <a:pt y="1497993" x="6351"/>
                  <a:pt y="3021904" x="-3772"/>
                  <a:pt y="4519897" x="1655"/>
                </a:cubicBezTo>
                <a:lnTo>
                  <a:pt y="4518403" x="831272"/>
                </a:lnTo>
                <a:lnTo>
                  <a:pt y="3850819" x="1205742"/>
                </a:lnTo>
                <a:lnTo>
                  <a:pt y="3126246" x="359114"/>
                </a:lnTo>
                <a:lnTo>
                  <a:pt y="2173718" x="880116"/>
                </a:lnTo>
                <a:lnTo>
                  <a:pt y="1449145" x="49768"/>
                </a:lnTo>
                <a:lnTo>
                  <a:pt y="480334" x="562630"/>
                </a:lnTo>
                <a:lnTo>
                  <a:pt y="0" x="92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2" name="Shape 32"/>
          <p:cNvSpPr/>
          <p:nvPr/>
        </p:nvSpPr>
        <p:spPr>
          <a:xfrm rot="5400000">
            <a:off y="-1657077" x="1657077"/>
            <a:ext cy="4519896" cx="1205741"/>
          </a:xfrm>
          <a:custGeom>
            <a:pathLst>
              <a:path w="1205742" extrusionOk="0" h="4519897">
                <a:moveTo>
                  <a:pt y="0" x="924"/>
                </a:moveTo>
                <a:cubicBezTo>
                  <a:pt y="1497993" x="6351"/>
                  <a:pt y="3021904" x="-3772"/>
                  <a:pt y="4519897" x="1655"/>
                </a:cubicBezTo>
                <a:lnTo>
                  <a:pt y="4518403" x="831272"/>
                </a:lnTo>
                <a:lnTo>
                  <a:pt y="3850819" x="1205742"/>
                </a:lnTo>
                <a:lnTo>
                  <a:pt y="3126246" x="359114"/>
                </a:lnTo>
                <a:lnTo>
                  <a:pt y="2173718" x="880116"/>
                </a:lnTo>
                <a:lnTo>
                  <a:pt y="1449145" x="49768"/>
                </a:lnTo>
                <a:lnTo>
                  <a:pt y="480334" x="562630"/>
                </a:lnTo>
                <a:lnTo>
                  <a:pt y="0" x="92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/>
        </p:nvSpPr>
        <p:spPr>
          <a:xfrm rot="-5400000">
            <a:off y="3995181" x="6281180"/>
            <a:ext cy="4519896" cx="1205741"/>
          </a:xfrm>
          <a:custGeom>
            <a:pathLst>
              <a:path w="1205742" extrusionOk="0" h="4519897">
                <a:moveTo>
                  <a:pt y="0" x="924"/>
                </a:moveTo>
                <a:cubicBezTo>
                  <a:pt y="1497993" x="6351"/>
                  <a:pt y="3021904" x="-3772"/>
                  <a:pt y="4519897" x="1655"/>
                </a:cubicBezTo>
                <a:lnTo>
                  <a:pt y="4518403" x="831272"/>
                </a:lnTo>
                <a:lnTo>
                  <a:pt y="3850819" x="1205742"/>
                </a:lnTo>
                <a:lnTo>
                  <a:pt y="3126246" x="359114"/>
                </a:lnTo>
                <a:lnTo>
                  <a:pt y="2173718" x="880116"/>
                </a:lnTo>
                <a:lnTo>
                  <a:pt y="1449145" x="49768"/>
                </a:lnTo>
                <a:lnTo>
                  <a:pt y="480334" x="562630"/>
                </a:lnTo>
                <a:lnTo>
                  <a:pt y="0" x="92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1"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286000" x="685800"/>
            <a:ext cy="11430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ctr" rtl="0" indent="-285750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ctr" rtl="0" indent="-228600" marL="1143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ctr" rtl="0" indent="-228600" marL="160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ctr" rtl="0" indent="-228600" marL="2057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algn="ctr" rtl="0" indent="-228600" marL="2514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algn="ctr" rtl="0" indent="-228600" marL="3429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algn="ctr" rtl="0" indent="-228600" marL="4800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algn="ctr" rtl="0" indent="-228600" marL="662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342900" marL="3429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defRPr/>
            </a:lvl1pPr>
            <a:lvl2pPr algn="l" rtl="0" marR="0" indent="-285750" marL="74295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defRPr/>
            </a:lvl2pPr>
            <a:lvl3pPr algn="l" rtl="0" marR="0" indent="-228600" marL="1143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3pPr>
            <a:lvl4pPr algn="l" rtl="0" marR="0" indent="-228600" marL="16002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/>
            </a:lvl4pPr>
            <a:lvl5pPr algn="l" rtl="0" marR="0" indent="-228600" marL="2057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/>
            </a:lvl5pPr>
            <a:lvl6pPr algn="l" rtl="0" marR="0" indent="-228600" marL="25146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/>
            </a:lvl6pPr>
            <a:lvl7pPr algn="l" rtl="0" marR="0" indent="-228600" marL="3429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/>
            </a:lvl7pPr>
            <a:lvl8pPr algn="l" rtl="0" marR="0" indent="-228600" marL="48006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/>
            </a:lvl8pPr>
            <a:lvl9pPr algn="l" rtl="0" marR="0" indent="-228600" marL="6629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y="1981200" x="685800"/>
            <a:ext cy="4111499" cx="7769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defRPr/>
            </a:lvl1pPr>
            <a:lvl2pPr algn="l" rtl="0" indent="-285750" marL="74295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defRPr/>
            </a:lvl2pPr>
            <a:lvl3pPr algn="l" rtl="0" indent="-228600" marL="1143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3pPr>
            <a:lvl4pPr algn="l" rtl="0" indent="-228600" marL="16002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/>
            </a:lvl4pPr>
            <a:lvl5pPr algn="l" rtl="0" indent="-228600" marL="2057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/>
            </a:lvl5pPr>
            <a:lvl6pPr algn="l" rtl="0" indent="-228600" marL="25146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/>
            </a:lvl6pPr>
            <a:lvl7pPr algn="l" rtl="0" indent="-228600" marL="3429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/>
            </a:lvl7pPr>
            <a:lvl8pPr algn="l" rtl="0" indent="-228600" marL="48006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/>
            </a:lvl8pPr>
            <a:lvl9pPr algn="l" rtl="0" indent="-228600" marL="6629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y="6248400" x="685800"/>
            <a:ext cy="453899" cx="1901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/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y="6248400" x="3124200"/>
            <a:ext cy="453899" cx="2892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/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y="6248400" x="6553200"/>
            <a:ext cy="453899" cx="1901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/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 1"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y="2743200" x="822325"/>
            <a:ext cy="11430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algn="ctr" rtl="0" indent="-285750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algn="ctr" rtl="0" indent="-228600" marL="1143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algn="ctr" rtl="0" indent="-228600" marL="160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algn="ctr" rtl="0" indent="-228600" marL="2057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algn="ctr" rtl="0" indent="-228600" marL="2514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algn="ctr" rtl="0" indent="-228600" marL="3429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algn="ctr" rtl="0" indent="-228600" marL="4800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algn="ctr" rtl="0" indent="-228600" marL="662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1981200" x="685800"/>
            <a:ext cy="4111499" cx="7769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defRPr/>
            </a:lvl1pPr>
            <a:lvl2pPr algn="l" rtl="0" indent="-285750" marL="74295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defRPr/>
            </a:lvl2pPr>
            <a:lvl3pPr algn="l" rtl="0" indent="-228600" marL="1143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3pPr>
            <a:lvl4pPr algn="l" rtl="0" indent="-228600" marL="16002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/>
            </a:lvl4pPr>
            <a:lvl5pPr algn="l" rtl="0" indent="-228600" marL="2057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/>
            </a:lvl5pPr>
            <a:lvl6pPr algn="l" rtl="0" indent="-228600" marL="25146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/>
            </a:lvl6pPr>
            <a:lvl7pPr algn="l" rtl="0" indent="-228600" marL="3429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/>
            </a:lvl7pPr>
            <a:lvl8pPr algn="l" rtl="0" indent="-228600" marL="48006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/>
            </a:lvl8pPr>
            <a:lvl9pPr algn="l" rtl="0" indent="-228600" marL="6629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0" type="dt"/>
          </p:nvPr>
        </p:nvSpPr>
        <p:spPr>
          <a:xfrm>
            <a:off y="6248400" x="685800"/>
            <a:ext cy="453899" cx="1901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/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y="6248400" x="3124200"/>
            <a:ext cy="453899" cx="2892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/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y="6248400" x="6553200"/>
            <a:ext cy="453899" cx="1901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defRPr/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theme/theme1.xml" Type="http://schemas.openxmlformats.org/officeDocument/2006/relationships/theme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9DAF8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/>
          <p:nvPr/>
        </p:nvSpPr>
        <p:spPr>
          <a:xfrm>
            <a:off y="2338102" x="0"/>
            <a:ext cy="4519896" cx="1205741"/>
          </a:xfrm>
          <a:custGeom>
            <a:pathLst>
              <a:path w="1205742" extrusionOk="0" h="4519897">
                <a:moveTo>
                  <a:pt y="0" x="924"/>
                </a:moveTo>
                <a:cubicBezTo>
                  <a:pt y="1497993" x="6351"/>
                  <a:pt y="3021904" x="-3772"/>
                  <a:pt y="4519897" x="1655"/>
                </a:cubicBezTo>
                <a:lnTo>
                  <a:pt y="4518403" x="831272"/>
                </a:lnTo>
                <a:lnTo>
                  <a:pt y="3850819" x="1205742"/>
                </a:lnTo>
                <a:lnTo>
                  <a:pt y="3126246" x="359114"/>
                </a:lnTo>
                <a:lnTo>
                  <a:pt y="2173718" x="880116"/>
                </a:lnTo>
                <a:lnTo>
                  <a:pt y="1449145" x="49768"/>
                </a:lnTo>
                <a:lnTo>
                  <a:pt y="480334" x="562630"/>
                </a:lnTo>
                <a:lnTo>
                  <a:pt y="0" x="92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6" name="Shape 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rtl="0" marL="0"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rtl="0" indent="228600" marL="0"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rtl="0" indent="228600" marL="0"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rtl="0" indent="228600" marL="0"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rtl="0" indent="228600" marL="0"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rtl="0" indent="228600" marL="0"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rtl="0" indent="228600" marL="0"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rtl="0" indent="228600" marL="0"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rtl="0" indent="228600" marL="0">
              <a:buClr>
                <a:schemeClr val="dk1"/>
              </a:buClr>
              <a:buSzPct val="100000"/>
              <a:buFont typeface="Trebuchet MS"/>
              <a:buNone/>
              <a:defRPr b="1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 indent="-152400" marL="342900">
              <a:spcBef>
                <a:spcPts val="600"/>
              </a:spcBef>
              <a:buClr>
                <a:schemeClr val="dk2"/>
              </a:buClr>
              <a:buSzPct val="100000"/>
              <a:buFont typeface="Trebuchet MS"/>
              <a:defRPr sz="3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rtl="0" indent="-133350" marL="742950"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rtl="0" indent="-76200" marL="1143000"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rtl="0" indent="-114300" marL="1600200"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rtl="0" indent="-114300" marL="2057400"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rtl="0" indent="-114300" marL="2514600"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rtl="0" indent="-114300" marL="2971800"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rtl="0" indent="-114300" marL="3429000"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rtl="0" indent="-114300" marL="3886200"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download-software.intel.com/sites/default/files/319433-015.pdf&#8206;" Type="http://schemas.openxmlformats.org/officeDocument/2006/relationships/hyperlink" TargetMode="External" Id="rId4"/><Relationship Target="http://www.intel.com/content/www/us/en/processors/architectures-software-developer-manuals.html" Type="http://schemas.openxmlformats.org/officeDocument/2006/relationships/hyperlink" TargetMode="External" Id="rId3"/><Relationship Target="http://gcc.gnu.org/wiki/Intel MPX support in the GCC compiler" Type="http://schemas.openxmlformats.org/officeDocument/2006/relationships/hyperlink" TargetMode="External" Id="rId6"/><Relationship Target="https://software.intel.com/en-us/articles/intel-software-development-emulator" Type="http://schemas.openxmlformats.org/officeDocument/2006/relationships/hyperlink" TargetMode="External" Id="rId5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1319575" x="267800"/>
            <a:ext cy="1649399" cx="8639400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the Effectiveness and Efficiency of the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 Memory Protection Extension: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Preliminary Study</a:t>
            </a:r>
          </a:p>
        </p:txBody>
      </p:sp>
      <p:sp>
        <p:nvSpPr>
          <p:cNvPr id="50" name="Shape 50"/>
          <p:cNvSpPr txBox="1"/>
          <p:nvPr>
            <p:ph idx="1" type="subTitle"/>
          </p:nvPr>
        </p:nvSpPr>
        <p:spPr>
          <a:xfrm>
            <a:off y="3886200" x="1371600"/>
            <a:ext cy="2098500" cx="6400799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strike="noStrike" u="none" b="0" cap="none" baseline="0" sz="2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Rob Dallara and Jun Jiang</a:t>
            </a:r>
          </a:p>
          <a:p>
            <a:r>
              <a:t/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sz="2000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sz="2000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University of North Carolina at Chapel Hill</a:t>
            </a:r>
          </a:p>
          <a:p>
            <a:r>
              <a:t/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sz="2000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Apr 24, 2014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sz="4400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HyperBound Limitations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y="1308075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-327025" marL="33972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Workarounds that sacrifice fidelity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of illegal instructions to signal start and end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support to status and config registers</a:t>
            </a:r>
          </a:p>
          <a:p>
            <a:pPr algn="l" rtl="0" lvl="2" marR="0" indent="-203200" marL="1143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/>
              <a:buChar char="§"/>
            </a:pPr>
            <a:r>
              <a:rPr sz="2000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runtime source code unavailable</a:t>
            </a:r>
          </a:p>
          <a:p>
            <a:pPr algn="l" rtl="0" lvl="2" marR="0" indent="-203200" marL="1143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/>
              <a:buChar char="§"/>
            </a:pPr>
            <a:r>
              <a:rPr sz="2000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access to bound tables (</a:t>
            </a:r>
            <a:r>
              <a:rPr b="1"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BNDLDX</a:t>
            </a:r>
            <a:r>
              <a:rPr sz="2000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b="1"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BNDSTX</a:t>
            </a:r>
            <a:r>
              <a:rPr sz="2000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special handling)</a:t>
            </a:r>
          </a:p>
          <a:p>
            <a:pPr algn="l" rtl="0" lvl="2" marR="0" indent="-203200" marL="1143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/>
              <a:buChar char="§"/>
            </a:pPr>
            <a:r>
              <a:rPr sz="2000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Bound exception injection anomaly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support to 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F2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prefix: default preserve bound registers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support to 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BNDCN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instruction (a stupid instruction)</a:t>
            </a:r>
          </a:p>
          <a:p>
            <a:pPr algn="l" rtl="0" lvl="0" marR="0" indent="-339725" marL="33972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6666"/>
              <a:buFont typeface="Times New Roman"/>
              <a:buChar char="•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limitations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supports 32-bit OS (64-bit is not essentially different)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(not tested, expected to be pretty high)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strike="noStrike" u="none" b="0" cap="none" baseline="0" sz="4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for Intel MPX Emulator (1)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-339725" marL="33972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strike="noStrike" u="none" b="0" cap="none" baseline="0" sz="32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Whenever a program was run under MPX protection, all out-of-bounds array accesses were caught</a:t>
            </a:r>
          </a:p>
          <a:p>
            <a:pPr algn="l" rtl="0" lvl="0" marR="0" indent="-339725" marL="33972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strike="noStrike" u="none" b="0" cap="none" baseline="0" sz="32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access violations were not caught for certain common libc functions such as strcpy and memcpy (since Intel MPX has not been integrated into these functions yet)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strike="noStrike" u="none" b="0" cap="none" baseline="0" sz="4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for Intel MPX Emulator (2)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-339725" marL="33972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strike="noStrike" u="none" b="0" cap="none" baseline="0" sz="28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Successfully executed buffer overflow attacks (with and without ASLR) on a vulnerable program with MPX turned off during execution</a:t>
            </a:r>
          </a:p>
          <a:p>
            <a:pPr algn="l" rtl="0" lvl="0" marR="0" indent="-339725" marL="339725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strike="noStrike" u="none" b="0" cap="none" baseline="0" sz="28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 successfully executed a return-to-libc attack on another vulnerable program with MPX turned off during execution</a:t>
            </a:r>
          </a:p>
          <a:p>
            <a:pPr algn="l" rtl="0" lvl="0" marR="0" indent="-339725" marL="339725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strike="noStrike" u="none" b="0" cap="none" baseline="0" sz="28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None of these attacks successful when each program ran in MPX mode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strike="noStrike" u="none" b="0" cap="none" baseline="0" sz="4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for Intel MPX Emulator (3</a:t>
            </a:r>
            <a:r>
              <a:rPr b="0" sz="4400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-339725" marL="33972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sz="2800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Tested performance on two simple programs which access valid array indices thousands of times</a:t>
            </a:r>
          </a:p>
          <a:p>
            <a:pPr algn="l" rtl="0" lvl="0" marR="0" indent="-339725" marL="33972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sz="2800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execution times ranged from 35-100 milliseconds</a:t>
            </a:r>
          </a:p>
          <a:p>
            <a:pPr algn="l" rtl="0" lvl="0" marR="0" indent="-339725" marL="339725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sz="2800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overhead factor for the two programs in MPX mode was approximately 2.75-2.85</a:t>
            </a:r>
          </a:p>
          <a:p>
            <a:pPr algn="l" rtl="0" lvl="0" marR="0" indent="-339725" marL="339725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sz="2800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Greater performance overhead than expected, but still much better than that of other bounds checking solutions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strike="noStrike" u="none" b="0" cap="none" baseline="0" sz="4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Strengths of Intel MPX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-339725" marL="33972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strike="noStrike" u="none" b="0" cap="none" baseline="0" sz="32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memory accesses need extra bounds checking instructions, leading to minimal program size increases</a:t>
            </a:r>
          </a:p>
          <a:p>
            <a:pPr algn="l" rtl="0" lvl="0" marR="0" indent="-339725" marL="33972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strike="noStrike" u="none" b="0" cap="none" baseline="0" sz="32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Compatible with already existing high-level C/C++ code due to fact that protections occur at level of machine/assembly language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strike="noStrike" u="none" b="0" cap="none" baseline="0" sz="4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Weaknesses of Intel MPX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-339725" marL="33972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strike="noStrike" u="none" b="0" cap="none" baseline="0" sz="32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 MPX feature is not yet integrated into common libc functions which are vulnerable to buffer overflows (e.g. strcpy, gets)</a:t>
            </a:r>
          </a:p>
          <a:p>
            <a:pPr algn="l" rtl="0" lvl="0" marR="0" indent="-339725" marL="339725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strike="noStrike" u="none" b="0" cap="none" baseline="0" sz="32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significant performance overhead than originally anticipated</a:t>
            </a:r>
          </a:p>
          <a:p>
            <a:pPr algn="l" rtl="0" lvl="0" marR="0" indent="-339725" marL="339725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strike="noStrike" u="none" b="0" cap="none" baseline="0" sz="32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hardware for Intel MPX actually exists yet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sz="4400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</a:t>
            </a:r>
            <a:r>
              <a:rPr strike="noStrike" u="none" b="0" cap="none" baseline="0" sz="4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Countermeasures (</a:t>
            </a:r>
            <a:r>
              <a:rPr b="0" sz="4400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-339725" marL="33972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strike="noStrike" u="none" b="0" cap="none" baseline="0" sz="32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stack canaries before important pieces of stack data (such as return addresses)</a:t>
            </a:r>
          </a:p>
          <a:p>
            <a:pPr algn="l" rtl="0" lvl="0" marR="0" indent="-339725" marL="33972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strike="noStrike" u="none" b="0" cap="none" baseline="0" sz="32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regions which are not both writable and executable</a:t>
            </a:r>
          </a:p>
          <a:p>
            <a:pPr algn="l" rtl="0" lvl="0" marR="0" indent="-339725" marL="33972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sz="3200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random </a:t>
            </a:r>
            <a:r>
              <a:rPr strike="noStrike" u="none" b="0" cap="none" baseline="0" sz="32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 Space Layout Randomization (ASLR)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y="243600" x="685800"/>
            <a:ext cy="1283399" cx="7772400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sz="4400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</a:t>
            </a:r>
            <a:r>
              <a:rPr strike="noStrike" u="none" b="0" cap="none" baseline="0" sz="4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Countermeasures (2</a:t>
            </a:r>
            <a:r>
              <a:rPr b="0" sz="4400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-339725" marL="33972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strike="noStrike" u="none" b="0" cap="none" baseline="0" sz="32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Taint-tracking of variables and important data on the stack and other vulnerable areas of memory</a:t>
            </a:r>
          </a:p>
          <a:p>
            <a:pPr algn="l" rtl="0" lvl="0" marR="0" indent="-339725" marL="33972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strike="noStrike" u="none" b="0" cap="none" baseline="0" sz="32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Execution monitors which monitor programs' executions (and stop them if there are any anomalies)</a:t>
            </a:r>
          </a:p>
          <a:p>
            <a:pPr algn="l" rtl="0" lvl="0" marR="0" indent="-339725" marL="33972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strike="noStrike" u="none" b="0" cap="none" baseline="0" sz="32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of memory-safe languages (such as Java or Python)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strike="noStrike" u="none" b="0" cap="none" baseline="0" sz="4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-339725" marL="33972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strike="noStrike" u="none" b="0" cap="none" baseline="0" sz="32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versions of vulnerable, commonly used libc functions which support the Intel MPX system</a:t>
            </a:r>
          </a:p>
          <a:p>
            <a:pPr algn="l" rtl="0" lvl="0" marR="0" indent="-339725" marL="33972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strike="noStrike" u="none" b="0" cap="none" baseline="0" sz="32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Creation and large-scale distribution of actual hardware for the new Intel MPX system</a:t>
            </a:r>
          </a:p>
          <a:p>
            <a:pPr algn="l" rtl="0" lvl="0" marR="0" indent="-339725" marL="33972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strike="noStrike" u="none" b="0" cap="none" baseline="0" sz="32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Improving the performance of the Intel MPX system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strike="noStrike" u="none" b="0" cap="none" baseline="0" sz="44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-339725" marL="33972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strike="noStrike" u="none" b="0" cap="none" baseline="0" sz="32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 MPX is fairly effective in defending against buffer overflow attacks</a:t>
            </a:r>
          </a:p>
          <a:p>
            <a:pPr algn="l" rtl="0" lvl="0" marR="0" indent="-339725" marL="33972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strike="noStrike" u="none" b="0" cap="none" baseline="0" sz="32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Intel MPX system has a significant performance overhead when MPX is turned on, but this could be mitigated through smarter assembly instructions</a:t>
            </a:r>
          </a:p>
          <a:p>
            <a:pPr algn="l" rtl="0" lvl="0" marR="0" indent="-339725" marL="33972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sz="3200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strike="noStrike" u="none" b="0" cap="none" baseline="0" sz="32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effectiveness of Intel MPX arises from the fact that it adds buffer protection </a:t>
            </a:r>
            <a:r>
              <a:rPr sz="3200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</a:t>
            </a:r>
            <a:r>
              <a:rPr strike="noStrike" u="none" b="0" cap="none" baseline="0" sz="32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 level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sz="4400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-339725" marL="33972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sz="3200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Buffer overflow vulnerability</a:t>
            </a:r>
          </a:p>
          <a:p>
            <a:pPr algn="l" rtl="0" lvl="1" marR="0" indent="-323850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3000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Usually caused by </a:t>
            </a:r>
            <a:r>
              <a:rPr strike="noStrike" u="none" b="0" cap="none" baseline="0" sz="30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languages that </a:t>
            </a:r>
            <a:r>
              <a:rPr sz="3000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</a:t>
            </a:r>
            <a:r>
              <a:rPr strike="noStrike" u="none" b="0" cap="none" baseline="0" sz="30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</a:t>
            </a:r>
            <a:r>
              <a:rPr sz="3000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bounds </a:t>
            </a:r>
            <a:r>
              <a:rPr strike="noStrike" u="none" b="0" cap="none" baseline="0" sz="30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such as C and C++</a:t>
            </a:r>
          </a:p>
          <a:p>
            <a:pPr algn="l" rtl="0" lvl="1" marR="0" indent="-323850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3000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 of a number of attacks, old ones such as Morris Worm, new ones such as Heartbleed</a:t>
            </a:r>
          </a:p>
          <a:p>
            <a:pPr algn="l" rtl="0" lvl="1" marR="0" indent="-323850" marL="74295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3000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Still widespread </a:t>
            </a:r>
            <a:r>
              <a:rPr strike="noStrike" u="none" b="0" cap="none" baseline="0" sz="30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decades of </a:t>
            </a:r>
            <a:r>
              <a:rPr sz="3000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defense efforts</a:t>
            </a:r>
          </a:p>
          <a:p>
            <a:pPr algn="l" rtl="0" lvl="0" marR="0" indent="-339725" marL="33972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sz="3200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 Memory Protection Extension</a:t>
            </a:r>
          </a:p>
          <a:p>
            <a:pPr algn="l" rtl="0" lvl="1" marR="0" indent="-323850" marL="74295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3000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Upcoming hardware mechanism that defends against buffer overflow attacks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y="1187125" x="685800"/>
            <a:ext cy="1774499" cx="7772400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strike="noStrike" u="none" b="0" cap="none" baseline="0" sz="96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y="3997825" x="3578400"/>
            <a:ext cy="803400" cx="22055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sz="4800" lang="en">
                <a:latin typeface="Comic Sans MS"/>
                <a:ea typeface="Comic Sans MS"/>
                <a:cs typeface="Comic Sans MS"/>
                <a:sym typeface="Comic Sans MS"/>
              </a:rPr>
              <a:t>Q &amp; A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sz="4400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Goals of MPX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-339725" marL="33972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sz="3200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Effectively defend against attacks caused by buffer overflows</a:t>
            </a:r>
          </a:p>
          <a:p>
            <a:pPr algn="l" rtl="0" lvl="0" marR="0" indent="-339725" marL="33972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sz="3200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Incur low performance overhead</a:t>
            </a:r>
          </a:p>
          <a:p>
            <a:pPr algn="l" rtl="0" lvl="0" marR="0" indent="-339725" marL="33972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sz="3200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compatible with current hardware/software platforms</a:t>
            </a:r>
          </a:p>
          <a:p>
            <a:pPr algn="l" rtl="0" lvl="0" marR="0" indent="-339725" marL="33972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sz="3200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Cause minimal change to current source code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sz="4400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Resources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14478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-327025" marL="33972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Intel® 64 and IA-32 Architectures Software Developer's Manuals</a:t>
            </a:r>
          </a:p>
          <a:p>
            <a:pPr algn="l" rtl="0" lvl="1" marR="0" indent="-247650" marL="74295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u="sng" sz="1800" lang="en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http://www.intel.com/content/www/us/en/processors/architectures-software-developer-manuals.html</a:t>
            </a:r>
          </a:p>
          <a:p>
            <a:pPr algn="l" rtl="0" lvl="0" marR="0" indent="-327025" marL="33972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strike="noStrike" u="none" b="0" cap="none" baseline="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®</a:t>
            </a:r>
            <a:r>
              <a:rPr strike="noStrike" u="none" b="0" cap="none" baseline="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Architecture Instruction Set Extensions Programming Reference, Chapter 9</a:t>
            </a:r>
          </a:p>
          <a:p>
            <a:pPr algn="l" rtl="0" lvl="1" marR="0" indent="-247650" marL="74295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u="sng" sz="1800" lang="en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http://download-software.intel.com/sites/default/files/319433-015.pdf‎</a:t>
            </a:r>
          </a:p>
          <a:p>
            <a:pPr algn="l" rtl="0" lvl="0" marR="0" indent="-327025" marL="33972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 Software Development Emulator</a:t>
            </a:r>
          </a:p>
          <a:p>
            <a:pPr algn="l" rtl="0" lvl="1" marR="0" indent="-247650" marL="74295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u="sng" sz="1800" lang="en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https://software.intel.com/en-us/articles/intel-software-development-emulator</a:t>
            </a:r>
          </a:p>
          <a:p>
            <a:pPr algn="l" rtl="0" lvl="0" marR="0" indent="-327025" marL="33972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MPX Support in GNU C Compiler</a:t>
            </a:r>
          </a:p>
          <a:p>
            <a:pPr algn="l" rtl="0" lvl="1" marR="0" indent="-247650" marL="74295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u="sng" sz="1800" lang="en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http://gcc.gnu.org/wiki/Intel MPX support in the GCC compiler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sz="4400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Architectural Changes of MPX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-327025" marL="33972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Four new hardware bound registers (bnd0 - bnd3)</a:t>
            </a:r>
          </a:p>
          <a:p>
            <a:pPr algn="l" rtl="0" lvl="0" marR="0" indent="-327025" marL="33972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Eight new i</a:t>
            </a:r>
            <a:r>
              <a:rPr strike="noStrike" u="none" b="0" cap="none" baseline="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nstructions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operating on these registers</a:t>
            </a:r>
          </a:p>
          <a:p>
            <a:pPr algn="l" rtl="0" lvl="0" marR="0" indent="-327025" marL="33972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 status and configuration registers</a:t>
            </a:r>
          </a:p>
          <a:p>
            <a:pPr algn="l" rtl="0" lvl="0" marR="0" indent="-339725" marL="33972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6666"/>
              <a:buFont typeface="Times New Roman"/>
              <a:buChar char="•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 of instruction semantics for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CPUID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reports support for MPX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flow instructions with 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F2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prefix: preserve bounds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XSAVE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XRSTOR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handle bound status and config registers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……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sz="4400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Facts / Status Quo of MPX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-327025" marL="33972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shipped to real hardware, but Intel provides a software development emulator (SDE)</a:t>
            </a:r>
          </a:p>
          <a:p>
            <a:pPr algn="l" rtl="0" lvl="0" marR="0" indent="-327025" marL="33972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MPX-enabled compilers are available</a:t>
            </a:r>
          </a:p>
          <a:p>
            <a:pPr algn="l" rtl="0" lvl="0" marR="0" indent="-339725" marL="33972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6666"/>
              <a:buFont typeface="Times New Roman"/>
              <a:buChar char="•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MPX runtime is responsible for detecting/enabling hardware support and handling bound exceptions</a:t>
            </a:r>
          </a:p>
          <a:p>
            <a:pPr algn="l" rtl="0" lvl="0" marR="0" indent="-339725" marL="33972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6666"/>
              <a:buFont typeface="Times New Roman"/>
              <a:buChar char="•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Libraries not yet compiled with MPX, though we have source codes and an MPX-enabled compiler</a:t>
            </a:r>
          </a:p>
          <a:p>
            <a:pPr algn="l" rtl="0" lvl="0" marR="0" indent="-339725" marL="33972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6666"/>
              <a:buFont typeface="Times New Roman"/>
              <a:buChar char="•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 does not generate bounds for </a:t>
            </a:r>
            <a:r>
              <a:rPr b="1" sz="2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-ed pointers, source code modification is required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sz="4400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HyperBound: Overview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14478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-339725" marL="33972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sz="3200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Emulating (partly) MPX functionality in Xen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 cloud users to enjoy this feature before it ships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 cloud users to seamlessly migrate to new platforms</a:t>
            </a:r>
          </a:p>
          <a:p>
            <a:pPr algn="l" rtl="0" lvl="0" marR="0" indent="-339725" marL="33972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6666"/>
              <a:buFont typeface="Times New Roman"/>
              <a:buChar char="•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 &amp; Solutions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Mostly workarounds</a:t>
            </a:r>
          </a:p>
          <a:p>
            <a:pPr algn="l" rtl="0" lvl="0" marR="0" indent="-339725" marL="33972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6666"/>
              <a:buFont typeface="Times New Roman"/>
              <a:buChar char="•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&amp; Implementation</a:t>
            </a:r>
          </a:p>
          <a:p>
            <a:pPr algn="l" rtl="0" lvl="0" marR="0" indent="-339725" marL="33972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6666"/>
              <a:buFont typeface="Times New Roman"/>
              <a:buChar char="•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Limitations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Fidelity </a:t>
            </a:r>
            <a:r>
              <a:rPr lang="en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vs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Difficulty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Overhead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sz="4400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 and Solutions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14478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-327025" marL="33972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main challenge is the new bound instructions behave as NOP on conventional hardware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Hypervisor cannot directly intercept them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Solution: scan instruction stream and set breakpoint</a:t>
            </a:r>
          </a:p>
          <a:p>
            <a:pPr algn="l" rtl="0" lvl="0" marR="0" indent="-339725" marL="33972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6666"/>
              <a:buFont typeface="Times New Roman"/>
              <a:buChar char="•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second challenge is asynchronous control flow change (such as interrupt)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yet handled :(, but rarely happens :)</a:t>
            </a:r>
          </a:p>
          <a:p>
            <a:pPr algn="l" rtl="0" lvl="0" marR="0" indent="-339725" marL="33972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6666"/>
              <a:buFont typeface="Times New Roman"/>
              <a:buChar char="•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 scope to a code snippet</a:t>
            </a:r>
          </a:p>
          <a:p>
            <a:pPr algn="l" rtl="0" lvl="1" marR="0" indent="-285750" marL="74295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illegal instructions as “activators”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sz="4400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and Implementation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14478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algn="l" rtl="0" lvl="0" marR="0" indent="-327025" marL="33972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High-level system flow</a:t>
            </a:r>
          </a:p>
          <a:p>
            <a:pPr algn="l" rtl="0" lvl="1" marR="0" indent="-260350" marL="74295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2000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Illegal instructions signal start and end of emulation</a:t>
            </a:r>
          </a:p>
          <a:p>
            <a:pPr algn="l" rtl="0" lvl="1" marR="0" indent="-260350" marL="74295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2000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start, disassemble from current </a:t>
            </a:r>
            <a:r>
              <a:rPr b="1" sz="20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eip </a:t>
            </a:r>
            <a:r>
              <a:rPr sz="2000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until an MPX instruction or a control flow transfer instruction is found, set a breakpoint there</a:t>
            </a:r>
          </a:p>
          <a:p>
            <a:pPr algn="l" rtl="0" lvl="1" marR="0" indent="-260350" marL="74295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2000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breakpoint is MPX instruction, emulate it according to its semantics</a:t>
            </a:r>
          </a:p>
          <a:p>
            <a:pPr algn="l" rtl="0" lvl="1" marR="0" indent="-260350" marL="74295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2000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 step execute once, and then go to step 2</a:t>
            </a:r>
          </a:p>
          <a:p>
            <a:pPr algn="l" rtl="0" lvl="0" marR="0" indent="0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sz="1800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The real implementation is different in some details</a:t>
            </a:r>
          </a:p>
          <a:p>
            <a:pPr algn="l" rtl="0" lvl="0" marR="0" indent="-339725" marL="33972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6666"/>
              <a:buFont typeface="Times New Roman"/>
              <a:buChar char="•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1100 lines of additional code to Xen</a:t>
            </a:r>
          </a:p>
          <a:p>
            <a:pPr algn="l" rtl="0" lvl="1" marR="0" indent="-260350" marL="74295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2000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VMexit handling: 450 lines</a:t>
            </a:r>
          </a:p>
          <a:p>
            <a:pPr algn="l" rtl="0" lvl="1" marR="0" indent="-260350" marL="74295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2000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Disassembling: 650 lines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western">
  <a:themeElements>
    <a:clrScheme name="Custom 424">
      <a:dk1>
        <a:srgbClr val="B0271C"/>
      </a:dk1>
      <a:lt1>
        <a:srgbClr val="FFE8BB"/>
      </a:lt1>
      <a:dk2>
        <a:srgbClr val="374252"/>
      </a:dk2>
      <a:lt2>
        <a:srgbClr val="A5BDC0"/>
      </a:lt2>
      <a:accent1>
        <a:srgbClr val="C0974D"/>
      </a:accent1>
      <a:accent2>
        <a:srgbClr val="E49C5F"/>
      </a:accent2>
      <a:accent3>
        <a:srgbClr val="5D7372"/>
      </a:accent3>
      <a:accent4>
        <a:srgbClr val="B92C00"/>
      </a:accent4>
      <a:accent5>
        <a:srgbClr val="804000"/>
      </a:accent5>
      <a:accent6>
        <a:srgbClr val="A49D80"/>
      </a:accent6>
      <a:hlink>
        <a:srgbClr val="B0271C"/>
      </a:hlink>
      <a:folHlink>
        <a:srgbClr val="5B5F6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