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64" r:id="rId2"/>
  </p:sldMasterIdLst>
  <p:notesMasterIdLst>
    <p:notesMasterId r:id="rId50"/>
  </p:notesMasterIdLst>
  <p:sldIdLst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83" r:id="rId17"/>
    <p:sldId id="282" r:id="rId18"/>
    <p:sldId id="300" r:id="rId19"/>
    <p:sldId id="285" r:id="rId20"/>
    <p:sldId id="284" r:id="rId21"/>
    <p:sldId id="301" r:id="rId22"/>
    <p:sldId id="302" r:id="rId23"/>
    <p:sldId id="303" r:id="rId24"/>
    <p:sldId id="307" r:id="rId25"/>
    <p:sldId id="309" r:id="rId26"/>
    <p:sldId id="308" r:id="rId27"/>
    <p:sldId id="333" r:id="rId28"/>
    <p:sldId id="334" r:id="rId29"/>
    <p:sldId id="331" r:id="rId30"/>
    <p:sldId id="310" r:id="rId31"/>
    <p:sldId id="258" r:id="rId32"/>
    <p:sldId id="261" r:id="rId33"/>
    <p:sldId id="259" r:id="rId34"/>
    <p:sldId id="260" r:id="rId35"/>
    <p:sldId id="262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315" r:id="rId47"/>
    <p:sldId id="293" r:id="rId48"/>
    <p:sldId id="33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02F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3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0C733E-8CE3-475B-9FA9-0FFF18510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180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-109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8E47C1-08D7-4BC8-980F-54BB40DF3E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C1C4B-B9DD-432D-BBF4-2DA6376A2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D52B0-4FD9-48C8-ADC5-FB43A72E81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9325" y="41148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652DF-BA1B-4F5B-B956-50C1FF10BF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60313-FC4B-495F-AB9D-5B6DE9576B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28FBD-1E46-4B69-A927-3C74F3D31B4F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18D6-9A59-40C9-823F-CECE32440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87A0C-CA54-41F3-B880-61F4AEF2058C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57D29-1AF1-441E-95EF-A2FE8B91E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91CB8-8217-47A0-A85A-37706DE48B41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99BA4-9991-4168-AA5F-1AD292B9A1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7DBBA-AEAE-4355-AC2D-D9D1DC689769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77CA8-1CB3-4169-A580-92D15CE06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5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D6978-FB0A-4B94-8784-5B048709901A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01567-81C2-412A-A876-14A98C8104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B6070D-0C32-4562-83AD-6116A2180797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884AA-E7AA-4666-B384-BD05A4803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F2725-6AC3-4F11-8CAE-6C1F750AA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7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63D3D-02DC-4DC7-B48C-54210A2CCC39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B7D96-77AD-4A3D-8510-2F02A0938F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7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A196-A020-4CDC-A317-7B7C3FB03E91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93BA2-8D23-4884-ABB1-B45AF537A5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1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0FC230-F0EB-4005-8808-7F7B79723A89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78014-4CC0-48AE-BD4D-DE996466F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0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FF395-521D-4C79-BB5B-8014C3028453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44EC5-0D2F-4DE3-A03D-F0E919DA7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4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3105A-750E-4431-BEB1-3169FE15A60D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3E8E5-2539-4707-83B3-BE9AA0AD5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48C7C-D66F-4568-8ADB-3C340033E6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7BDF3-F194-433D-9CCE-FCC283BB4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EFFD7-7D8B-420A-AEC6-A99414B1C7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5AC2-F3BC-4795-A525-03F1381E6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D06B5-DDC8-4887-AD1B-844DD5024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4CCAA-BF2A-482D-92CC-59254BBC9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4E7A6-37AD-4FAE-8B4B-3CD63A192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663EF21-11A4-4835-9E98-E9D7F68BE6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-109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-109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-109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-109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6BE439C-5C9F-4DAC-9A75-92E16161E73F}" type="datetime1">
              <a:rPr lang="en-US"/>
              <a:pPr/>
              <a:t>4/2/2018</a:t>
            </a:fld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DBD8F3-E0C0-42C0-90FB-1A10F08B05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/>
          <a:p>
            <a:pPr eaLnBrk="1" hangingPunct="1"/>
            <a:r>
              <a:rPr lang="en-US" sz="3600" smtClean="0"/>
              <a:t>Serial Communication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Transmission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Word contains information that specifies the beginning and end of word to synchronize transmitter and receiver while exchanging data</a:t>
            </a:r>
          </a:p>
          <a:p>
            <a:pPr eaLnBrk="1" hangingPunct="1"/>
            <a:r>
              <a:rPr lang="en-US" sz="2900" smtClean="0"/>
              <a:t>Bit transfer rate is determined programmer (but also limited by interface) and must match between transmitter and receiver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900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Encoding Scheme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NRZ = Non-Return-to-Zero</a:t>
            </a:r>
          </a:p>
          <a:p>
            <a:pPr lvl="1" eaLnBrk="1" hangingPunct="1"/>
            <a:r>
              <a:rPr lang="en-US" sz="2400" smtClean="0"/>
              <a:t>Uses a (+) voltage for 1</a:t>
            </a:r>
          </a:p>
          <a:p>
            <a:pPr lvl="1" eaLnBrk="1" hangingPunct="1"/>
            <a:r>
              <a:rPr lang="en-US" sz="2400" smtClean="0"/>
              <a:t>Uses a (-) voltage for 0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518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Format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bit – indicates the beginning of word</a:t>
            </a:r>
          </a:p>
          <a:p>
            <a:pPr eaLnBrk="1" hangingPunct="1"/>
            <a:r>
              <a:rPr lang="en-US" smtClean="0"/>
              <a:t>Data bit – data user is transmitting</a:t>
            </a:r>
          </a:p>
          <a:p>
            <a:pPr eaLnBrk="1" hangingPunct="1"/>
            <a:r>
              <a:rPr lang="en-US" smtClean="0"/>
              <a:t>Parity bit – checks integrity of data</a:t>
            </a:r>
          </a:p>
          <a:p>
            <a:pPr eaLnBrk="1" hangingPunct="1"/>
            <a:r>
              <a:rPr lang="en-US" smtClean="0"/>
              <a:t>Stop bit – indicates the end of word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Format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Idle		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Start bit		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bit		0 or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Parity 		0 or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Stop bit		1</a:t>
            </a:r>
          </a:p>
        </p:txBody>
      </p:sp>
      <p:grpSp>
        <p:nvGrpSpPr>
          <p:cNvPr id="74756" name="Group 29"/>
          <p:cNvGrpSpPr>
            <a:grpSpLocks/>
          </p:cNvGrpSpPr>
          <p:nvPr/>
        </p:nvGrpSpPr>
        <p:grpSpPr bwMode="auto">
          <a:xfrm>
            <a:off x="228600" y="4038600"/>
            <a:ext cx="8645525" cy="2638425"/>
            <a:chOff x="362" y="2064"/>
            <a:chExt cx="5446" cy="1662"/>
          </a:xfrm>
        </p:grpSpPr>
        <p:sp>
          <p:nvSpPr>
            <p:cNvPr id="74757" name="Line 6"/>
            <p:cNvSpPr>
              <a:spLocks noChangeShapeType="1"/>
            </p:cNvSpPr>
            <p:nvPr/>
          </p:nvSpPr>
          <p:spPr bwMode="auto">
            <a:xfrm>
              <a:off x="1662" y="3212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58" name="Line 7"/>
            <p:cNvSpPr>
              <a:spLocks noChangeShapeType="1"/>
            </p:cNvSpPr>
            <p:nvPr/>
          </p:nvSpPr>
          <p:spPr bwMode="auto">
            <a:xfrm>
              <a:off x="3509" y="3216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59" name="Text Box 8"/>
            <p:cNvSpPr txBox="1">
              <a:spLocks noChangeArrowheads="1"/>
            </p:cNvSpPr>
            <p:nvPr/>
          </p:nvSpPr>
          <p:spPr bwMode="auto">
            <a:xfrm>
              <a:off x="1200" y="3360"/>
              <a:ext cx="4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3333CC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  <a:p>
              <a:r>
                <a:rPr lang="en-US" altLang="zh-TW" sz="1600">
                  <a:solidFill>
                    <a:srgbClr val="3333CC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Bit</a:t>
              </a:r>
            </a:p>
          </p:txBody>
        </p:sp>
        <p:sp>
          <p:nvSpPr>
            <p:cNvPr id="74760" name="Text Box 9"/>
            <p:cNvSpPr txBox="1">
              <a:spLocks noChangeArrowheads="1"/>
            </p:cNvSpPr>
            <p:nvPr/>
          </p:nvSpPr>
          <p:spPr bwMode="auto">
            <a:xfrm>
              <a:off x="1637" y="3343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0</a:t>
              </a:r>
            </a:p>
          </p:txBody>
        </p:sp>
        <p:sp>
          <p:nvSpPr>
            <p:cNvPr id="74761" name="Text Box 10"/>
            <p:cNvSpPr txBox="1">
              <a:spLocks noChangeArrowheads="1"/>
            </p:cNvSpPr>
            <p:nvPr/>
          </p:nvSpPr>
          <p:spPr bwMode="auto">
            <a:xfrm>
              <a:off x="2021" y="2112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1</a:t>
              </a:r>
            </a:p>
          </p:txBody>
        </p:sp>
        <p:sp>
          <p:nvSpPr>
            <p:cNvPr id="74762" name="Text Box 11"/>
            <p:cNvSpPr txBox="1">
              <a:spLocks noChangeArrowheads="1"/>
            </p:cNvSpPr>
            <p:nvPr/>
          </p:nvSpPr>
          <p:spPr bwMode="auto">
            <a:xfrm>
              <a:off x="2405" y="3343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2</a:t>
              </a:r>
            </a:p>
          </p:txBody>
        </p:sp>
        <p:sp>
          <p:nvSpPr>
            <p:cNvPr id="74763" name="Text Box 12"/>
            <p:cNvSpPr txBox="1">
              <a:spLocks noChangeArrowheads="1"/>
            </p:cNvSpPr>
            <p:nvPr/>
          </p:nvSpPr>
          <p:spPr bwMode="auto">
            <a:xfrm>
              <a:off x="2789" y="2112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3</a:t>
              </a:r>
            </a:p>
          </p:txBody>
        </p:sp>
        <p:sp>
          <p:nvSpPr>
            <p:cNvPr id="74764" name="Text Box 13"/>
            <p:cNvSpPr txBox="1">
              <a:spLocks noChangeArrowheads="1"/>
            </p:cNvSpPr>
            <p:nvPr/>
          </p:nvSpPr>
          <p:spPr bwMode="auto">
            <a:xfrm>
              <a:off x="3125" y="3360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4</a:t>
              </a:r>
            </a:p>
          </p:txBody>
        </p:sp>
        <p:sp>
          <p:nvSpPr>
            <p:cNvPr id="74765" name="Text Box 14"/>
            <p:cNvSpPr txBox="1">
              <a:spLocks noChangeArrowheads="1"/>
            </p:cNvSpPr>
            <p:nvPr/>
          </p:nvSpPr>
          <p:spPr bwMode="auto">
            <a:xfrm>
              <a:off x="3509" y="3360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5</a:t>
              </a:r>
            </a:p>
          </p:txBody>
        </p:sp>
        <p:sp>
          <p:nvSpPr>
            <p:cNvPr id="74766" name="Text Box 15"/>
            <p:cNvSpPr txBox="1">
              <a:spLocks noChangeArrowheads="1"/>
            </p:cNvSpPr>
            <p:nvPr/>
          </p:nvSpPr>
          <p:spPr bwMode="auto">
            <a:xfrm>
              <a:off x="3893" y="2112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6</a:t>
              </a:r>
            </a:p>
          </p:txBody>
        </p:sp>
        <p:sp>
          <p:nvSpPr>
            <p:cNvPr id="74767" name="Text Box 16"/>
            <p:cNvSpPr txBox="1">
              <a:spLocks noChangeArrowheads="1"/>
            </p:cNvSpPr>
            <p:nvPr/>
          </p:nvSpPr>
          <p:spPr bwMode="auto">
            <a:xfrm>
              <a:off x="4277" y="3360"/>
              <a:ext cx="3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Data</a:t>
              </a:r>
            </a:p>
            <a:p>
              <a:r>
                <a:rPr lang="en-US" altLang="zh-TW" sz="1600">
                  <a:solidFill>
                    <a:srgbClr val="0099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 7</a:t>
              </a:r>
            </a:p>
          </p:txBody>
        </p:sp>
        <p:sp>
          <p:nvSpPr>
            <p:cNvPr id="74768" name="Text Box 17"/>
            <p:cNvSpPr txBox="1">
              <a:spLocks noChangeArrowheads="1"/>
            </p:cNvSpPr>
            <p:nvPr/>
          </p:nvSpPr>
          <p:spPr bwMode="auto">
            <a:xfrm>
              <a:off x="4638" y="2064"/>
              <a:ext cx="42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Parity</a:t>
              </a:r>
            </a:p>
            <a:p>
              <a:r>
                <a:rPr lang="en-US" altLang="zh-TW" sz="1600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Bit</a:t>
              </a:r>
            </a:p>
          </p:txBody>
        </p:sp>
        <p:sp>
          <p:nvSpPr>
            <p:cNvPr id="74769" name="Text Box 18"/>
            <p:cNvSpPr txBox="1">
              <a:spLocks noChangeArrowheads="1"/>
            </p:cNvSpPr>
            <p:nvPr/>
          </p:nvSpPr>
          <p:spPr bwMode="auto">
            <a:xfrm>
              <a:off x="5237" y="2592"/>
              <a:ext cx="5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chemeClr val="tx2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Stop Bit</a:t>
              </a:r>
            </a:p>
          </p:txBody>
        </p:sp>
        <p:sp>
          <p:nvSpPr>
            <p:cNvPr id="74770" name="Text Box 20"/>
            <p:cNvSpPr txBox="1">
              <a:spLocks noChangeArrowheads="1"/>
            </p:cNvSpPr>
            <p:nvPr/>
          </p:nvSpPr>
          <p:spPr bwMode="auto">
            <a:xfrm>
              <a:off x="362" y="2400"/>
              <a:ext cx="5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2000" b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HIGH</a:t>
              </a:r>
            </a:p>
          </p:txBody>
        </p:sp>
        <p:sp>
          <p:nvSpPr>
            <p:cNvPr id="74771" name="Text Box 21"/>
            <p:cNvSpPr txBox="1">
              <a:spLocks noChangeArrowheads="1"/>
            </p:cNvSpPr>
            <p:nvPr/>
          </p:nvSpPr>
          <p:spPr bwMode="auto">
            <a:xfrm>
              <a:off x="362" y="3072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2000" b="1">
                  <a:solidFill>
                    <a:srgbClr val="FF33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LOW</a:t>
              </a:r>
            </a:p>
          </p:txBody>
        </p:sp>
        <p:sp>
          <p:nvSpPr>
            <p:cNvPr id="74772" name="Line 22"/>
            <p:cNvSpPr>
              <a:spLocks noChangeShapeType="1"/>
            </p:cNvSpPr>
            <p:nvPr/>
          </p:nvSpPr>
          <p:spPr bwMode="auto">
            <a:xfrm flipV="1">
              <a:off x="1662" y="2208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23"/>
            <p:cNvSpPr>
              <a:spLocks noChangeShapeType="1"/>
            </p:cNvSpPr>
            <p:nvPr/>
          </p:nvSpPr>
          <p:spPr bwMode="auto">
            <a:xfrm flipV="1">
              <a:off x="5070" y="2208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24"/>
            <p:cNvSpPr>
              <a:spLocks noChangeShapeType="1"/>
            </p:cNvSpPr>
            <p:nvPr/>
          </p:nvSpPr>
          <p:spPr bwMode="auto">
            <a:xfrm flipV="1">
              <a:off x="4638" y="2208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75" name="Group 48"/>
            <p:cNvGrpSpPr>
              <a:grpSpLocks/>
            </p:cNvGrpSpPr>
            <p:nvPr/>
          </p:nvGrpSpPr>
          <p:grpSpPr bwMode="auto">
            <a:xfrm>
              <a:off x="912" y="2268"/>
              <a:ext cx="4896" cy="1026"/>
              <a:chOff x="912" y="2268"/>
              <a:chExt cx="4896" cy="1026"/>
            </a:xfrm>
          </p:grpSpPr>
          <p:sp>
            <p:nvSpPr>
              <p:cNvPr id="74776" name="Freeform 19"/>
              <p:cNvSpPr>
                <a:spLocks/>
              </p:cNvSpPr>
              <p:nvPr/>
            </p:nvSpPr>
            <p:spPr bwMode="auto">
              <a:xfrm>
                <a:off x="1254" y="2496"/>
                <a:ext cx="4511" cy="798"/>
              </a:xfrm>
              <a:custGeom>
                <a:avLst/>
                <a:gdLst>
                  <a:gd name="T0" fmla="*/ 0 w 5444"/>
                  <a:gd name="T1" fmla="*/ 0 h 907"/>
                  <a:gd name="T2" fmla="*/ 0 w 5444"/>
                  <a:gd name="T3" fmla="*/ 1286803645 h 907"/>
                  <a:gd name="T4" fmla="*/ 1012392008 w 5444"/>
                  <a:gd name="T5" fmla="*/ 1286803645 h 907"/>
                  <a:gd name="T6" fmla="*/ 1012392008 w 5444"/>
                  <a:gd name="T7" fmla="*/ 1286803645 h 907"/>
                  <a:gd name="T8" fmla="*/ 1012392008 w 5444"/>
                  <a:gd name="T9" fmla="*/ 0 h 907"/>
                  <a:gd name="T10" fmla="*/ 1012392008 w 5444"/>
                  <a:gd name="T11" fmla="*/ 0 h 907"/>
                  <a:gd name="T12" fmla="*/ 1012392008 w 5444"/>
                  <a:gd name="T13" fmla="*/ 1286803645 h 907"/>
                  <a:gd name="T14" fmla="*/ 1012392008 w 5444"/>
                  <a:gd name="T15" fmla="*/ 1286803645 h 907"/>
                  <a:gd name="T16" fmla="*/ 1012392008 w 5444"/>
                  <a:gd name="T17" fmla="*/ 0 h 907"/>
                  <a:gd name="T18" fmla="*/ 1012392008 w 5444"/>
                  <a:gd name="T19" fmla="*/ 0 h 907"/>
                  <a:gd name="T20" fmla="*/ 1012392008 w 5444"/>
                  <a:gd name="T21" fmla="*/ 1286803645 h 907"/>
                  <a:gd name="T22" fmla="*/ 1012392008 w 5444"/>
                  <a:gd name="T23" fmla="*/ 1286803645 h 907"/>
                  <a:gd name="T24" fmla="*/ 1012392008 w 5444"/>
                  <a:gd name="T25" fmla="*/ 0 h 907"/>
                  <a:gd name="T26" fmla="*/ 1012392008 w 5444"/>
                  <a:gd name="T27" fmla="*/ 0 h 907"/>
                  <a:gd name="T28" fmla="*/ 1012392008 w 5444"/>
                  <a:gd name="T29" fmla="*/ 1286803645 h 907"/>
                  <a:gd name="T30" fmla="*/ 1012392008 w 5444"/>
                  <a:gd name="T31" fmla="*/ 1286803645 h 907"/>
                  <a:gd name="T32" fmla="*/ 1012392008 w 5444"/>
                  <a:gd name="T33" fmla="*/ 0 h 907"/>
                  <a:gd name="T34" fmla="*/ 1012392008 w 5444"/>
                  <a:gd name="T35" fmla="*/ 0 h 9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444"/>
                  <a:gd name="T55" fmla="*/ 0 h 907"/>
                  <a:gd name="T56" fmla="*/ 5444 w 5444"/>
                  <a:gd name="T57" fmla="*/ 907 h 9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444" h="907">
                    <a:moveTo>
                      <a:pt x="0" y="0"/>
                    </a:moveTo>
                    <a:lnTo>
                      <a:pt x="0" y="907"/>
                    </a:lnTo>
                    <a:lnTo>
                      <a:pt x="454" y="907"/>
                    </a:lnTo>
                    <a:lnTo>
                      <a:pt x="908" y="907"/>
                    </a:lnTo>
                    <a:lnTo>
                      <a:pt x="908" y="0"/>
                    </a:lnTo>
                    <a:lnTo>
                      <a:pt x="1361" y="0"/>
                    </a:lnTo>
                    <a:lnTo>
                      <a:pt x="1361" y="907"/>
                    </a:lnTo>
                    <a:lnTo>
                      <a:pt x="1815" y="907"/>
                    </a:lnTo>
                    <a:lnTo>
                      <a:pt x="1815" y="0"/>
                    </a:lnTo>
                    <a:lnTo>
                      <a:pt x="2268" y="0"/>
                    </a:lnTo>
                    <a:lnTo>
                      <a:pt x="2268" y="907"/>
                    </a:lnTo>
                    <a:lnTo>
                      <a:pt x="3176" y="907"/>
                    </a:lnTo>
                    <a:lnTo>
                      <a:pt x="3176" y="0"/>
                    </a:lnTo>
                    <a:lnTo>
                      <a:pt x="3629" y="0"/>
                    </a:lnTo>
                    <a:lnTo>
                      <a:pt x="3629" y="907"/>
                    </a:lnTo>
                    <a:lnTo>
                      <a:pt x="4083" y="907"/>
                    </a:lnTo>
                    <a:lnTo>
                      <a:pt x="4083" y="0"/>
                    </a:lnTo>
                    <a:lnTo>
                      <a:pt x="5444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777" name="Rectangle 25"/>
              <p:cNvSpPr>
                <a:spLocks noChangeArrowheads="1"/>
              </p:cNvSpPr>
              <p:nvPr/>
            </p:nvSpPr>
            <p:spPr bwMode="auto">
              <a:xfrm>
                <a:off x="5490" y="2268"/>
                <a:ext cx="318" cy="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778" name="Line 51"/>
              <p:cNvSpPr>
                <a:spLocks noChangeShapeType="1"/>
              </p:cNvSpPr>
              <p:nvPr/>
            </p:nvSpPr>
            <p:spPr bwMode="auto">
              <a:xfrm flipH="1">
                <a:off x="912" y="249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779" name="Text Box 8"/>
            <p:cNvSpPr txBox="1">
              <a:spLocks noChangeArrowheads="1"/>
            </p:cNvSpPr>
            <p:nvPr/>
          </p:nvSpPr>
          <p:spPr bwMode="auto">
            <a:xfrm>
              <a:off x="912" y="214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600">
                  <a:solidFill>
                    <a:srgbClr val="6600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Idle</a:t>
              </a:r>
            </a:p>
          </p:txBody>
        </p:sp>
      </p:grpSp>
      <p:sp>
        <p:nvSpPr>
          <p:cNvPr id="74780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Data Bit Formats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949325" y="1981200"/>
          <a:ext cx="7661275" cy="3960813"/>
        </p:xfrm>
        <a:graphic>
          <a:graphicData uri="http://schemas.openxmlformats.org/drawingml/2006/table">
            <a:tbl>
              <a:tblPr/>
              <a:tblGrid>
                <a:gridCol w="1531938"/>
                <a:gridCol w="1531937"/>
                <a:gridCol w="1533525"/>
                <a:gridCol w="1531938"/>
                <a:gridCol w="1531937"/>
              </a:tblGrid>
              <a:tr h="7921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Bit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Parity Bit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 Bit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92163">
                <a:tc rowSpan="2"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Bit Data 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92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 rowSpan="2"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Bit Data 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792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811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supports both odd and even parity</a:t>
            </a:r>
          </a:p>
          <a:p>
            <a:pPr eaLnBrk="1" hangingPunct="1"/>
            <a:r>
              <a:rPr lang="en-US" smtClean="0"/>
              <a:t>When enabled, MSB is parity bit</a:t>
            </a:r>
          </a:p>
          <a:p>
            <a:pPr eaLnBrk="1" hangingPunct="1"/>
            <a:r>
              <a:rPr lang="en-US" smtClean="0"/>
              <a:t>Even Parity</a:t>
            </a:r>
          </a:p>
          <a:p>
            <a:pPr lvl="1" eaLnBrk="1" hangingPunct="1"/>
            <a:r>
              <a:rPr lang="en-US" smtClean="0"/>
              <a:t>Parity bit is set to 1 when the number of 1 bits is an odd number (when including the parity bit, is then even)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Odd Parity</a:t>
            </a:r>
          </a:p>
          <a:p>
            <a:pPr lvl="1" eaLnBrk="1" hangingPunct="1"/>
            <a:r>
              <a:rPr lang="en-US" smtClean="0"/>
              <a:t>Parity bit is set to 1 when the number of 1 bits is even (when including the parity bit, is then odd)</a:t>
            </a:r>
          </a:p>
          <a:p>
            <a:pPr eaLnBrk="1" hangingPunct="1"/>
            <a:r>
              <a:rPr lang="en-US" smtClean="0"/>
              <a:t>Example – Even Parity</a:t>
            </a:r>
          </a:p>
          <a:p>
            <a:pPr lvl="1" eaLnBrk="1" hangingPunct="1"/>
            <a:r>
              <a:rPr lang="en-US" smtClean="0"/>
              <a:t>0101010101		4 1’s in data </a:t>
            </a:r>
            <a:r>
              <a:rPr lang="en-US" smtClean="0">
                <a:sym typeface="Wingdings" panose="05000000000000000000" pitchFamily="2" charset="2"/>
              </a:rPr>
              <a:t> 0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2057400" y="495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 rot="-5400000">
            <a:off x="2628900" y="4610100"/>
            <a:ext cx="457200" cy="1295400"/>
          </a:xfrm>
          <a:prstGeom prst="leftBrace">
            <a:avLst>
              <a:gd name="adj1" fmla="val 236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498725" y="5367338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Data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752600" y="5791200"/>
            <a:ext cx="127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Start Bit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733800" y="5334000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Stop Bit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505200" y="5791200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Parity Bit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35814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38100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Error and Issues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indent="-342900" defTabSz="457200" eaLnBrk="1" hangingPunct="1"/>
            <a:r>
              <a:rPr lang="en-US" smtClean="0"/>
              <a:t>Noise Detection</a:t>
            </a:r>
          </a:p>
          <a:p>
            <a:pPr marL="342900" indent="-342900" defTabSz="457200" eaLnBrk="1" hangingPunct="1"/>
            <a:r>
              <a:rPr lang="en-US" smtClean="0"/>
              <a:t>Overrun</a:t>
            </a:r>
          </a:p>
          <a:p>
            <a:pPr marL="342900" indent="-342900" defTabSz="457200" eaLnBrk="1" hangingPunct="1"/>
            <a:r>
              <a:rPr lang="en-US" smtClean="0"/>
              <a:t>Framing Error</a:t>
            </a:r>
          </a:p>
          <a:p>
            <a:pPr marL="342900" indent="-342900" defTabSz="457200" eaLnBrk="1" hangingPunct="1"/>
            <a:r>
              <a:rPr lang="en-US" smtClean="0"/>
              <a:t>Parity Error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Detection for Start Bit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the same frequency as the bus clock</a:t>
            </a:r>
          </a:p>
          <a:p>
            <a:pPr eaLnBrk="1" hangingPunct="1"/>
            <a:r>
              <a:rPr lang="en-US" smtClean="0"/>
              <a:t>RT Clock = baud rate * 16</a:t>
            </a:r>
          </a:p>
          <a:p>
            <a:pPr eaLnBrk="1" hangingPunct="1"/>
            <a:endParaRPr lang="en-US" smtClean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44900"/>
            <a:ext cx="77724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Detection for Start Bit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Samples taken after the signal falls to 0 to verify if it is indeed a start bit</a:t>
            </a:r>
          </a:p>
          <a:p>
            <a:pPr eaLnBrk="1" hangingPunct="1"/>
            <a:r>
              <a:rPr lang="en-US" smtClean="0"/>
              <a:t>RT3, RT5, RT7 are samples taken</a:t>
            </a:r>
          </a:p>
          <a:p>
            <a:pPr eaLnBrk="1" hangingPunct="1"/>
            <a:r>
              <a:rPr lang="en-US" smtClean="0"/>
              <a:t>If two “1”s in sample, then flagged &amp; not a start bit</a:t>
            </a:r>
          </a:p>
          <a:p>
            <a:pPr eaLnBrk="1" hangingPunct="1"/>
            <a:endParaRPr lang="en-US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4724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Serial vs Parallel Communication</a:t>
            </a:r>
          </a:p>
          <a:p>
            <a:r>
              <a:rPr lang="en-US" smtClean="0"/>
              <a:t>Synchronous vs Asynchronous</a:t>
            </a:r>
          </a:p>
          <a:p>
            <a:r>
              <a:rPr lang="en-US" smtClean="0"/>
              <a:t>Data Format</a:t>
            </a:r>
          </a:p>
          <a:p>
            <a:r>
              <a:rPr lang="en-US" smtClean="0"/>
              <a:t>Baud rate</a:t>
            </a:r>
          </a:p>
          <a:p>
            <a:r>
              <a:rPr lang="en-US" smtClean="0"/>
              <a:t>Register descriptions</a:t>
            </a:r>
          </a:p>
          <a:p>
            <a:r>
              <a:rPr lang="en-US" smtClean="0"/>
              <a:t>Implementation Specific Features</a:t>
            </a:r>
          </a:p>
          <a:p>
            <a:r>
              <a:rPr lang="en-US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Overrun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4294967295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marL="342900" indent="-342900" defTabSz="457200" eaLnBrk="1" hangingPunct="1"/>
            <a:endParaRPr lang="en-US" sz="2800" smtClean="0"/>
          </a:p>
        </p:txBody>
      </p:sp>
      <p:sp>
        <p:nvSpPr>
          <p:cNvPr id="35844" name="Content Placeholder 41"/>
          <p:cNvSpPr>
            <a:spLocks noGrp="1"/>
          </p:cNvSpPr>
          <p:nvPr>
            <p:ph sz="half" idx="4294967295"/>
          </p:nvPr>
        </p:nvSpPr>
        <p:spPr>
          <a:xfrm>
            <a:off x="4851400" y="1981200"/>
            <a:ext cx="3759200" cy="4114800"/>
          </a:xfrm>
        </p:spPr>
        <p:txBody>
          <a:bodyPr/>
          <a:lstStyle/>
          <a:p>
            <a:pPr marL="342900" indent="-342900" defTabSz="457200" eaLnBrk="1" hangingPunct="1"/>
            <a:r>
              <a:rPr lang="en-US" sz="2800" smtClean="0"/>
              <a:t>Software fails to read the SCI data register before it receives the next frame</a:t>
            </a:r>
          </a:p>
          <a:p>
            <a:pPr marL="342900" indent="-342900" defTabSz="457200" eaLnBrk="1" hangingPunct="1"/>
            <a:endParaRPr lang="en-US" sz="2800" smtClean="0"/>
          </a:p>
        </p:txBody>
      </p:sp>
      <p:sp>
        <p:nvSpPr>
          <p:cNvPr id="35845" name="Line 21"/>
          <p:cNvSpPr>
            <a:spLocks noChangeShapeType="1"/>
          </p:cNvSpPr>
          <p:nvPr/>
        </p:nvSpPr>
        <p:spPr bwMode="auto">
          <a:xfrm flipV="1">
            <a:off x="2286000" y="4114800"/>
            <a:ext cx="0" cy="1371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20"/>
          <p:cNvSpPr txBox="1">
            <a:spLocks noChangeArrowheads="1"/>
          </p:cNvSpPr>
          <p:nvPr/>
        </p:nvSpPr>
        <p:spPr bwMode="auto">
          <a:xfrm>
            <a:off x="990600" y="2057400"/>
            <a:ext cx="2590800" cy="2032000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endParaRPr lang="en-US" sz="1800" b="1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RECEIVER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43000" y="2971800"/>
            <a:ext cx="2286000" cy="36988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REGISTER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143000" y="2220913"/>
            <a:ext cx="2286000" cy="369887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SOFTWARE</a:t>
            </a:r>
          </a:p>
        </p:txBody>
      </p:sp>
      <p:sp>
        <p:nvSpPr>
          <p:cNvPr id="70665" name="Oval 89"/>
          <p:cNvSpPr>
            <a:spLocks noChangeArrowheads="1"/>
          </p:cNvSpPr>
          <p:nvPr/>
        </p:nvSpPr>
        <p:spPr bwMode="auto">
          <a:xfrm>
            <a:off x="2117725" y="5486400"/>
            <a:ext cx="320675" cy="3206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6" name="Oval 89"/>
          <p:cNvSpPr>
            <a:spLocks noChangeArrowheads="1"/>
          </p:cNvSpPr>
          <p:nvPr/>
        </p:nvSpPr>
        <p:spPr bwMode="auto">
          <a:xfrm>
            <a:off x="2117725" y="5486400"/>
            <a:ext cx="320675" cy="3206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990600" y="5486400"/>
            <a:ext cx="2590800" cy="369888"/>
          </a:xfrm>
          <a:prstGeom prst="rect">
            <a:avLst/>
          </a:prstGeom>
          <a:solidFill>
            <a:srgbClr val="000000"/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TRANSMITTER</a:t>
            </a:r>
          </a:p>
        </p:txBody>
      </p:sp>
      <p:sp>
        <p:nvSpPr>
          <p:cNvPr id="3585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1387E-6 L -1.94444E-6 -0.35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047 L -1.38889E-6 -0.355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3563 L -1.94444E-6 -0.478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  <p:bldP spid="70665" grpId="1" animBg="1"/>
      <p:bldP spid="70666" grpId="0" animBg="1"/>
      <p:bldP spid="7066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Framing Error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marL="342900" indent="-342900" defTabSz="457200" eaLnBrk="1" hangingPunct="1"/>
            <a:endParaRPr lang="en-US" sz="2800" smtClean="0"/>
          </a:p>
        </p:txBody>
      </p:sp>
      <p:sp>
        <p:nvSpPr>
          <p:cNvPr id="36868" name="Content Placeholder 3"/>
          <p:cNvSpPr>
            <a:spLocks noGrp="1"/>
          </p:cNvSpPr>
          <p:nvPr>
            <p:ph sz="half" idx="4294967295"/>
          </p:nvPr>
        </p:nvSpPr>
        <p:spPr>
          <a:xfrm>
            <a:off x="4851400" y="1981200"/>
            <a:ext cx="3759200" cy="4114800"/>
          </a:xfrm>
        </p:spPr>
        <p:txBody>
          <a:bodyPr/>
          <a:lstStyle/>
          <a:p>
            <a:pPr marL="342900" indent="-342900" defTabSz="457200" eaLnBrk="1" hangingPunct="1"/>
            <a:r>
              <a:rPr lang="en-US" sz="2800" smtClean="0"/>
              <a:t>Data sent are not in proper format</a:t>
            </a:r>
          </a:p>
          <a:p>
            <a:pPr marL="742950" lvl="1" indent="-285750" defTabSz="457200" eaLnBrk="1" hangingPunct="1"/>
            <a:r>
              <a:rPr lang="en-US" sz="2400" smtClean="0"/>
              <a:t>Start bit is indicate the beginning of each frame and a reference point for the other bits in the frame</a:t>
            </a:r>
          </a:p>
          <a:p>
            <a:pPr marL="742950" lvl="1" indent="-285750" defTabSz="457200" eaLnBrk="1" hangingPunct="1"/>
            <a:r>
              <a:rPr lang="en-US" sz="2400" smtClean="0"/>
              <a:t>Stop bit is not where it’s expected to be </a:t>
            </a:r>
          </a:p>
          <a:p>
            <a:pPr marL="342900" indent="-342900" defTabSz="457200" eaLnBrk="1" hangingPunct="1"/>
            <a:endParaRPr lang="en-US" sz="2800" smtClean="0"/>
          </a:p>
        </p:txBody>
      </p:sp>
      <p:sp>
        <p:nvSpPr>
          <p:cNvPr id="36869" name="Text Box 19"/>
          <p:cNvSpPr txBox="1">
            <a:spLocks noChangeArrowheads="1"/>
          </p:cNvSpPr>
          <p:nvPr/>
        </p:nvSpPr>
        <p:spPr bwMode="auto">
          <a:xfrm>
            <a:off x="1143000" y="5562600"/>
            <a:ext cx="2590800" cy="369888"/>
          </a:xfrm>
          <a:prstGeom prst="rect">
            <a:avLst/>
          </a:prstGeom>
          <a:solidFill>
            <a:srgbClr val="000000"/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TRANSMITTER</a:t>
            </a:r>
          </a:p>
        </p:txBody>
      </p:sp>
      <p:sp>
        <p:nvSpPr>
          <p:cNvPr id="36870" name="Line 21"/>
          <p:cNvSpPr>
            <a:spLocks noChangeShapeType="1"/>
          </p:cNvSpPr>
          <p:nvPr/>
        </p:nvSpPr>
        <p:spPr bwMode="auto">
          <a:xfrm flipV="1">
            <a:off x="24384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Oval 98"/>
          <p:cNvSpPr>
            <a:spLocks noChangeArrowheads="1"/>
          </p:cNvSpPr>
          <p:nvPr/>
        </p:nvSpPr>
        <p:spPr bwMode="auto">
          <a:xfrm>
            <a:off x="2362200" y="5105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2" name="Oval 99"/>
          <p:cNvSpPr>
            <a:spLocks noChangeArrowheads="1"/>
          </p:cNvSpPr>
          <p:nvPr/>
        </p:nvSpPr>
        <p:spPr bwMode="auto">
          <a:xfrm>
            <a:off x="2362200" y="487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Oval 100"/>
          <p:cNvSpPr>
            <a:spLocks noChangeArrowheads="1"/>
          </p:cNvSpPr>
          <p:nvPr/>
        </p:nvSpPr>
        <p:spPr bwMode="auto">
          <a:xfrm>
            <a:off x="2362200" y="2590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Oval 43"/>
          <p:cNvSpPr>
            <a:spLocks noChangeArrowheads="1"/>
          </p:cNvSpPr>
          <p:nvPr/>
        </p:nvSpPr>
        <p:spPr bwMode="auto">
          <a:xfrm>
            <a:off x="2362200" y="4419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5" name="Oval 86"/>
          <p:cNvSpPr>
            <a:spLocks noChangeArrowheads="1"/>
          </p:cNvSpPr>
          <p:nvPr/>
        </p:nvSpPr>
        <p:spPr bwMode="auto">
          <a:xfrm>
            <a:off x="2362200" y="4191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6" name="Oval 87"/>
          <p:cNvSpPr>
            <a:spLocks noChangeArrowheads="1"/>
          </p:cNvSpPr>
          <p:nvPr/>
        </p:nvSpPr>
        <p:spPr bwMode="auto">
          <a:xfrm>
            <a:off x="2362200" y="3962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7" name="Oval 88"/>
          <p:cNvSpPr>
            <a:spLocks noChangeArrowheads="1"/>
          </p:cNvSpPr>
          <p:nvPr/>
        </p:nvSpPr>
        <p:spPr bwMode="auto">
          <a:xfrm>
            <a:off x="2362200" y="37338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8" name="Oval 89"/>
          <p:cNvSpPr>
            <a:spLocks noChangeArrowheads="1"/>
          </p:cNvSpPr>
          <p:nvPr/>
        </p:nvSpPr>
        <p:spPr bwMode="auto">
          <a:xfrm>
            <a:off x="2362200" y="350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9" name="Oval 90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80" name="Oval 91"/>
          <p:cNvSpPr>
            <a:spLocks noChangeArrowheads="1"/>
          </p:cNvSpPr>
          <p:nvPr/>
        </p:nvSpPr>
        <p:spPr bwMode="auto">
          <a:xfrm>
            <a:off x="2362200" y="3048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81" name="Oval 92"/>
          <p:cNvSpPr>
            <a:spLocks noChangeArrowheads="1"/>
          </p:cNvSpPr>
          <p:nvPr/>
        </p:nvSpPr>
        <p:spPr bwMode="auto">
          <a:xfrm>
            <a:off x="2362200" y="2819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1143000" y="1828800"/>
            <a:ext cx="2590800" cy="369888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RECEIVER</a:t>
            </a:r>
          </a:p>
        </p:txBody>
      </p:sp>
      <p:sp>
        <p:nvSpPr>
          <p:cNvPr id="24" name="Oval 98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Oval 99"/>
          <p:cNvSpPr>
            <a:spLocks noChangeArrowheads="1"/>
          </p:cNvSpPr>
          <p:nvPr/>
        </p:nvSpPr>
        <p:spPr bwMode="auto">
          <a:xfrm>
            <a:off x="29718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Oval 100"/>
          <p:cNvSpPr>
            <a:spLocks noChangeArrowheads="1"/>
          </p:cNvSpPr>
          <p:nvPr/>
        </p:nvSpPr>
        <p:spPr bwMode="auto">
          <a:xfrm>
            <a:off x="2971800" y="2590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2971800" y="4419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Oval 86"/>
          <p:cNvSpPr>
            <a:spLocks noChangeArrowheads="1"/>
          </p:cNvSpPr>
          <p:nvPr/>
        </p:nvSpPr>
        <p:spPr bwMode="auto">
          <a:xfrm>
            <a:off x="2971800" y="4191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Oval 87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Oval 88"/>
          <p:cNvSpPr>
            <a:spLocks noChangeArrowheads="1"/>
          </p:cNvSpPr>
          <p:nvPr/>
        </p:nvSpPr>
        <p:spPr bwMode="auto">
          <a:xfrm>
            <a:off x="2971800" y="37338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Oval 89"/>
          <p:cNvSpPr>
            <a:spLocks noChangeArrowheads="1"/>
          </p:cNvSpPr>
          <p:nvPr/>
        </p:nvSpPr>
        <p:spPr bwMode="auto">
          <a:xfrm>
            <a:off x="2971800" y="350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Oval 90"/>
          <p:cNvSpPr>
            <a:spLocks noChangeArrowheads="1"/>
          </p:cNvSpPr>
          <p:nvPr/>
        </p:nvSpPr>
        <p:spPr bwMode="auto">
          <a:xfrm>
            <a:off x="2971800" y="3276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Oval 91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Oval 92"/>
          <p:cNvSpPr>
            <a:spLocks noChangeArrowheads="1"/>
          </p:cNvSpPr>
          <p:nvPr/>
        </p:nvSpPr>
        <p:spPr bwMode="auto">
          <a:xfrm>
            <a:off x="2971800" y="2819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94" name="Oval 43"/>
          <p:cNvSpPr>
            <a:spLocks noChangeArrowheads="1"/>
          </p:cNvSpPr>
          <p:nvPr/>
        </p:nvSpPr>
        <p:spPr bwMode="auto">
          <a:xfrm>
            <a:off x="2362200" y="4648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" name="Right Brace 35"/>
          <p:cNvSpPr>
            <a:spLocks/>
          </p:cNvSpPr>
          <p:nvPr/>
        </p:nvSpPr>
        <p:spPr bwMode="auto">
          <a:xfrm>
            <a:off x="3276600" y="2590800"/>
            <a:ext cx="457200" cy="2438400"/>
          </a:xfrm>
          <a:prstGeom prst="rightBrace">
            <a:avLst>
              <a:gd name="adj1" fmla="val 8321"/>
              <a:gd name="adj2" fmla="val 50000"/>
            </a:avLst>
          </a:prstGeom>
          <a:noFill/>
          <a:ln w="25400">
            <a:solidFill>
              <a:srgbClr val="4040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sz="1800"/>
          </a:p>
        </p:txBody>
      </p:sp>
      <p:sp>
        <p:nvSpPr>
          <p:cNvPr id="37" name="TextBox 36"/>
          <p:cNvSpPr txBox="1"/>
          <p:nvPr/>
        </p:nvSpPr>
        <p:spPr>
          <a:xfrm>
            <a:off x="3733800" y="3360738"/>
            <a:ext cx="1447800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7F7F7F"/>
                </a:solidFill>
                <a:ea typeface="ＭＳ Ｐゴシック" panose="020B0600070205080204" pitchFamily="34" charset="-128"/>
              </a:rPr>
              <a:t>FORMAT RECIEVER EXPECTS</a:t>
            </a: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flipH="1">
            <a:off x="1676400" y="2590800"/>
            <a:ext cx="457200" cy="2667000"/>
          </a:xfrm>
          <a:prstGeom prst="rightBrace">
            <a:avLst>
              <a:gd name="adj1" fmla="val 8345"/>
              <a:gd name="adj2" fmla="val 50000"/>
            </a:avLst>
          </a:prstGeom>
          <a:noFill/>
          <a:ln w="25400">
            <a:solidFill>
              <a:srgbClr val="4040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0" y="3505200"/>
            <a:ext cx="1676400" cy="8302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600" b="1">
                <a:solidFill>
                  <a:srgbClr val="77773C"/>
                </a:solidFill>
                <a:ea typeface="ＭＳ Ｐゴシック" panose="020B0600070205080204" pitchFamily="34" charset="-128"/>
              </a:rPr>
              <a:t>FORMAT TRANSMITTER SENDS</a:t>
            </a:r>
          </a:p>
        </p:txBody>
      </p:sp>
      <p:sp>
        <p:nvSpPr>
          <p:cNvPr id="36899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/>
      <p:bldP spid="38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76600" y="4648200"/>
            <a:ext cx="381000" cy="2286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789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Parity Error</a:t>
            </a:r>
          </a:p>
        </p:txBody>
      </p:sp>
      <p:sp>
        <p:nvSpPr>
          <p:cNvPr id="37893" name="Content Placeholder 3"/>
          <p:cNvSpPr>
            <a:spLocks noGrp="1"/>
          </p:cNvSpPr>
          <p:nvPr>
            <p:ph sz="half" idx="4294967295"/>
          </p:nvPr>
        </p:nvSpPr>
        <p:spPr>
          <a:xfrm>
            <a:off x="4851400" y="1981200"/>
            <a:ext cx="3759200" cy="4114800"/>
          </a:xfrm>
        </p:spPr>
        <p:txBody>
          <a:bodyPr/>
          <a:lstStyle/>
          <a:p>
            <a:pPr marL="342900" indent="-342900" defTabSz="457200" eaLnBrk="1" hangingPunct="1"/>
            <a:r>
              <a:rPr lang="en-US" sz="2800" smtClean="0"/>
              <a:t>Data sent are not in proper format</a:t>
            </a:r>
          </a:p>
          <a:p>
            <a:pPr marL="742950" lvl="1" indent="-285750" defTabSz="457200" eaLnBrk="1" hangingPunct="1"/>
            <a:r>
              <a:rPr lang="en-US" sz="2400" smtClean="0"/>
              <a:t> Parity bit does not match with what is expected</a:t>
            </a:r>
          </a:p>
          <a:p>
            <a:pPr marL="342900" indent="-342900" defTabSz="457200" eaLnBrk="1" hangingPunct="1"/>
            <a:r>
              <a:rPr lang="en-US" sz="2800" smtClean="0"/>
              <a:t>Example:</a:t>
            </a:r>
          </a:p>
          <a:p>
            <a:pPr marL="742950" lvl="1" indent="-285750" defTabSz="457200" eaLnBrk="1" hangingPunct="1"/>
            <a:r>
              <a:rPr lang="en-US" sz="2400" smtClean="0"/>
              <a:t>Transmitter is sending #$99</a:t>
            </a:r>
          </a:p>
          <a:p>
            <a:pPr marL="742950" lvl="1" indent="-285750" defTabSz="457200" eaLnBrk="1" hangingPunct="1"/>
            <a:r>
              <a:rPr lang="en-US" sz="2400" smtClean="0"/>
              <a:t>Not set up with same parity as receiver</a:t>
            </a:r>
          </a:p>
        </p:txBody>
      </p:sp>
      <p:sp>
        <p:nvSpPr>
          <p:cNvPr id="37894" name="Text Box 19"/>
          <p:cNvSpPr txBox="1">
            <a:spLocks noChangeArrowheads="1"/>
          </p:cNvSpPr>
          <p:nvPr/>
        </p:nvSpPr>
        <p:spPr bwMode="auto">
          <a:xfrm>
            <a:off x="1143000" y="5562600"/>
            <a:ext cx="2590800" cy="369888"/>
          </a:xfrm>
          <a:prstGeom prst="rect">
            <a:avLst/>
          </a:prstGeom>
          <a:solidFill>
            <a:srgbClr val="000000"/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TRANSMITTER</a:t>
            </a:r>
          </a:p>
        </p:txBody>
      </p:sp>
      <p:sp>
        <p:nvSpPr>
          <p:cNvPr id="37895" name="Line 21"/>
          <p:cNvSpPr>
            <a:spLocks noChangeShapeType="1"/>
          </p:cNvSpPr>
          <p:nvPr/>
        </p:nvSpPr>
        <p:spPr bwMode="auto">
          <a:xfrm flipV="1">
            <a:off x="24384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Oval 98"/>
          <p:cNvSpPr>
            <a:spLocks noChangeArrowheads="1"/>
          </p:cNvSpPr>
          <p:nvPr/>
        </p:nvSpPr>
        <p:spPr bwMode="auto">
          <a:xfrm>
            <a:off x="23622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7" name="Oval 99"/>
          <p:cNvSpPr>
            <a:spLocks noChangeArrowheads="1"/>
          </p:cNvSpPr>
          <p:nvPr/>
        </p:nvSpPr>
        <p:spPr bwMode="auto">
          <a:xfrm>
            <a:off x="23622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8" name="Oval 100"/>
          <p:cNvSpPr>
            <a:spLocks noChangeArrowheads="1"/>
          </p:cNvSpPr>
          <p:nvPr/>
        </p:nvSpPr>
        <p:spPr bwMode="auto">
          <a:xfrm>
            <a:off x="2362200" y="2590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9" name="Oval 43"/>
          <p:cNvSpPr>
            <a:spLocks noChangeArrowheads="1"/>
          </p:cNvSpPr>
          <p:nvPr/>
        </p:nvSpPr>
        <p:spPr bwMode="auto">
          <a:xfrm>
            <a:off x="2362200" y="4419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0" name="Oval 86"/>
          <p:cNvSpPr>
            <a:spLocks noChangeArrowheads="1"/>
          </p:cNvSpPr>
          <p:nvPr/>
        </p:nvSpPr>
        <p:spPr bwMode="auto">
          <a:xfrm>
            <a:off x="2362200" y="4191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1" name="Oval 87"/>
          <p:cNvSpPr>
            <a:spLocks noChangeArrowheads="1"/>
          </p:cNvSpPr>
          <p:nvPr/>
        </p:nvSpPr>
        <p:spPr bwMode="auto">
          <a:xfrm>
            <a:off x="2362200" y="3962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2" name="Oval 88"/>
          <p:cNvSpPr>
            <a:spLocks noChangeArrowheads="1"/>
          </p:cNvSpPr>
          <p:nvPr/>
        </p:nvSpPr>
        <p:spPr bwMode="auto">
          <a:xfrm>
            <a:off x="2362200" y="37338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3" name="Oval 89"/>
          <p:cNvSpPr>
            <a:spLocks noChangeArrowheads="1"/>
          </p:cNvSpPr>
          <p:nvPr/>
        </p:nvSpPr>
        <p:spPr bwMode="auto">
          <a:xfrm>
            <a:off x="2362200" y="350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4" name="Oval 90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5" name="Oval 91"/>
          <p:cNvSpPr>
            <a:spLocks noChangeArrowheads="1"/>
          </p:cNvSpPr>
          <p:nvPr/>
        </p:nvSpPr>
        <p:spPr bwMode="auto">
          <a:xfrm>
            <a:off x="2362200" y="3048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6" name="Oval 92"/>
          <p:cNvSpPr>
            <a:spLocks noChangeArrowheads="1"/>
          </p:cNvSpPr>
          <p:nvPr/>
        </p:nvSpPr>
        <p:spPr bwMode="auto">
          <a:xfrm>
            <a:off x="2362200" y="2819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1143000" y="1828800"/>
            <a:ext cx="2590800" cy="369888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RECEIVER</a:t>
            </a:r>
          </a:p>
        </p:txBody>
      </p:sp>
      <p:sp>
        <p:nvSpPr>
          <p:cNvPr id="37908" name="Oval 98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09" name="Oval 99"/>
          <p:cNvSpPr>
            <a:spLocks noChangeArrowheads="1"/>
          </p:cNvSpPr>
          <p:nvPr/>
        </p:nvSpPr>
        <p:spPr bwMode="auto">
          <a:xfrm>
            <a:off x="29718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0" name="Oval 100"/>
          <p:cNvSpPr>
            <a:spLocks noChangeArrowheads="1"/>
          </p:cNvSpPr>
          <p:nvPr/>
        </p:nvSpPr>
        <p:spPr bwMode="auto">
          <a:xfrm>
            <a:off x="2971800" y="2590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1" name="Oval 43"/>
          <p:cNvSpPr>
            <a:spLocks noChangeArrowheads="1"/>
          </p:cNvSpPr>
          <p:nvPr/>
        </p:nvSpPr>
        <p:spPr bwMode="auto">
          <a:xfrm>
            <a:off x="2971800" y="4419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2" name="Oval 86"/>
          <p:cNvSpPr>
            <a:spLocks noChangeArrowheads="1"/>
          </p:cNvSpPr>
          <p:nvPr/>
        </p:nvSpPr>
        <p:spPr bwMode="auto">
          <a:xfrm>
            <a:off x="2971800" y="4191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3" name="Oval 87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4" name="Oval 88"/>
          <p:cNvSpPr>
            <a:spLocks noChangeArrowheads="1"/>
          </p:cNvSpPr>
          <p:nvPr/>
        </p:nvSpPr>
        <p:spPr bwMode="auto">
          <a:xfrm>
            <a:off x="2971800" y="37338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5" name="Oval 89"/>
          <p:cNvSpPr>
            <a:spLocks noChangeArrowheads="1"/>
          </p:cNvSpPr>
          <p:nvPr/>
        </p:nvSpPr>
        <p:spPr bwMode="auto">
          <a:xfrm>
            <a:off x="2971800" y="350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6" name="Oval 90"/>
          <p:cNvSpPr>
            <a:spLocks noChangeArrowheads="1"/>
          </p:cNvSpPr>
          <p:nvPr/>
        </p:nvSpPr>
        <p:spPr bwMode="auto">
          <a:xfrm>
            <a:off x="2971800" y="3276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7" name="Oval 91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8" name="Oval 92"/>
          <p:cNvSpPr>
            <a:spLocks noChangeArrowheads="1"/>
          </p:cNvSpPr>
          <p:nvPr/>
        </p:nvSpPr>
        <p:spPr bwMode="auto">
          <a:xfrm>
            <a:off x="2971800" y="2819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919" name="TextBox 52"/>
          <p:cNvSpPr txBox="1">
            <a:spLocks noChangeArrowheads="1"/>
          </p:cNvSpPr>
          <p:nvPr/>
        </p:nvSpPr>
        <p:spPr bwMode="auto">
          <a:xfrm>
            <a:off x="1828800" y="2514600"/>
            <a:ext cx="30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632523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endParaRPr lang="en-US" sz="1500" b="1">
              <a:solidFill>
                <a:srgbClr val="632523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7920" name="TextBox 53"/>
          <p:cNvSpPr txBox="1">
            <a:spLocks noChangeArrowheads="1"/>
          </p:cNvSpPr>
          <p:nvPr/>
        </p:nvSpPr>
        <p:spPr bwMode="auto">
          <a:xfrm>
            <a:off x="3276600" y="2514600"/>
            <a:ext cx="3048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1</a:t>
            </a:r>
          </a:p>
          <a:p>
            <a:pPr algn="r" eaLnBrk="1" hangingPunct="1"/>
            <a:r>
              <a:rPr lang="en-US" sz="1500" b="1">
                <a:solidFill>
                  <a:srgbClr val="4F6228"/>
                </a:solidFill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7921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974725" y="2703513"/>
            <a:ext cx="8540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it gets…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565525" y="2627313"/>
            <a:ext cx="1235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it </a:t>
            </a:r>
            <a:r>
              <a:rPr lang="en-US" i="1"/>
              <a:t>thinks</a:t>
            </a:r>
            <a:r>
              <a:rPr lang="en-US"/>
              <a:t> it should get…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Baud &amp; Bitrate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Baud rate and bit rate are NOT the same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Baud rate (Bd) is the number of line state changes possible per second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Bit rate (bps) is the number of bits transmitted per second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we are using has two line states (high/low)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Two line states can be represented with one bit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our hardware, 1 baud = 1 bit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Baud &amp; Bitrate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6962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Other hardware can produce and recognize more than two line states using voltage, frequency, or phase modulation resulting in more bits per baud</a:t>
            </a:r>
          </a:p>
          <a:p>
            <a:pPr eaLnBrk="1" hangingPunct="1"/>
            <a:r>
              <a:rPr lang="en-US" sz="2800" smtClean="0"/>
              <a:t>bps = baud rate x number of bits per baud</a:t>
            </a:r>
          </a:p>
          <a:p>
            <a:pPr eaLnBrk="1" hangingPunct="1"/>
            <a:r>
              <a:rPr lang="en-US" sz="2800" smtClean="0"/>
              <a:t>In our hardware, given a 9600 baud rate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  <p:graphicFrame>
        <p:nvGraphicFramePr>
          <p:cNvPr id="40994" name="Object 34"/>
          <p:cNvGraphicFramePr>
            <a:graphicFrameLocks noChangeAspect="1"/>
          </p:cNvGraphicFramePr>
          <p:nvPr/>
        </p:nvGraphicFramePr>
        <p:xfrm>
          <a:off x="1371600" y="4953000"/>
          <a:ext cx="6400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3" imgW="2552400" imgH="393480" progId="Equation.3">
                  <p:embed/>
                </p:oleObj>
              </mc:Choice>
              <mc:Fallback>
                <p:oleObj name="Equation" r:id="rId3" imgW="255240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64008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Baud &amp; Bitrate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Not all bits transmitted are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Start/stop/parity bits are transmission overhead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Throughput = data transmission excluding overhead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useful unit for describing throughput is characters per second (cps)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standard character is one byte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cps is not the same as bytes per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bytes per second is ambiguous on whether overhead is subtracted out or not.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Baud &amp; Bitrate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r>
              <a:rPr lang="en-US" sz="2800" smtClean="0"/>
              <a:t>Assuming 9600bd line speed, 8 bit data format with no parity, 1 start bit and 1 stop bit, calculate the throughput in cps using the following equation</a:t>
            </a: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286000" y="3783013"/>
          <a:ext cx="495776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892160" imgH="431640" progId="Equation.3">
                  <p:embed/>
                </p:oleObj>
              </mc:Choice>
              <mc:Fallback>
                <p:oleObj name="Equation" r:id="rId3" imgW="18921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83013"/>
                        <a:ext cx="4957763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Baud &amp; Bitrate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r>
              <a:rPr lang="en-US" sz="2800" smtClean="0"/>
              <a:t>Assuming 9600bd line speed, 8 bit data format with no parity, 1 start bit and 1 stop bit, calculate the throughput in cps using the following equation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Don’t forget to convert bauds to bits per second first!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86000" y="3733800"/>
          <a:ext cx="4957763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3" imgW="1739880" imgH="431640" progId="Equation.3">
                  <p:embed/>
                </p:oleObj>
              </mc:Choice>
              <mc:Fallback>
                <p:oleObj name="Equation" r:id="rId3" imgW="1739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957763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Baud &amp; Bitrate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Baud set by the equation: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Where BR is the content of Baud Rate Register (described later)</a:t>
            </a:r>
          </a:p>
          <a:p>
            <a:pPr>
              <a:lnSpc>
                <a:spcPct val="90000"/>
              </a:lnSpc>
            </a:pPr>
            <a:r>
              <a:rPr lang="en-US" smtClean="0"/>
              <a:t>Value 0 to 8191</a:t>
            </a:r>
          </a:p>
          <a:p>
            <a:pPr>
              <a:lnSpc>
                <a:spcPct val="90000"/>
              </a:lnSpc>
            </a:pPr>
            <a:r>
              <a:rPr lang="en-US" smtClean="0"/>
              <a:t>Serial communication uses only 2 line states thus Bd = bps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1981200" y="2514600"/>
          <a:ext cx="48006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48006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Baud &amp; Bitrate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Table with sample Baud Rates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Can’t always get the exact baud rate due to division of the clock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1816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562600" y="25908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Nick Earnhart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Data Transmission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“transfer of data from point-to-point”</a:t>
            </a:r>
          </a:p>
          <a:p>
            <a:pPr lvl="1" eaLnBrk="1" hangingPunct="1"/>
            <a:r>
              <a:rPr lang="en-US" smtClean="0"/>
              <a:t>http://en.wikipedia.org/wiki/Data_transmission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PURPOSE: It provides a method for electronic devices to communicate with each other</a:t>
            </a:r>
          </a:p>
          <a:p>
            <a:pPr eaLnBrk="1" hangingPunct="1"/>
            <a:endParaRPr lang="en-US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Specific Features (S12SCIV2)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6612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Full Duplex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13-bit baud rate selection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8- or 9-bit data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Separate TxD and RxD enable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Programmable output parity and Hardware parity checking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Two receiver wake up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Interrupt driven operation with 8 flags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8 registers used to control SCI ($00C8-$00CF)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Uses Port S pins 0 &amp; 1 for RXD and TXD respectively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descriptions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settings will be discussed in detail</a:t>
            </a:r>
          </a:p>
          <a:p>
            <a:pPr eaLnBrk="1" hangingPunct="1"/>
            <a:r>
              <a:rPr lang="en-US" smtClean="0"/>
              <a:t>Safe to use defaults for all other settings</a:t>
            </a:r>
          </a:p>
          <a:p>
            <a:pPr eaLnBrk="1" hangingPunct="1"/>
            <a:r>
              <a:rPr lang="en-US" smtClean="0"/>
              <a:t>Summarizes pages 383-393 in Family Reference Manual</a:t>
            </a:r>
          </a:p>
          <a:p>
            <a:pPr eaLnBrk="1" hangingPunct="1"/>
            <a:endParaRPr lang="en-US" smtClean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$00C8/C9 – SCIBDH/SCIBDL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4114800"/>
            <a:ext cx="7585075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13-Bit register determines SCI Baud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Baud rate generator is Disabled until TE or RE bit is set after reset.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You MUST write to SCIBDH and then SCIBDL. 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Baud rate generator is turned off when this register contains $0000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5438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Image" r:id="rId3" imgW="10831746" imgH="3187302" progId="Photoshop.Image.9">
                  <p:embed/>
                </p:oleObj>
              </mc:Choice>
              <mc:Fallback>
                <p:oleObj name="Image" r:id="rId3" imgW="10831746" imgH="3187302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5438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$00CA – SCICR1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3124200"/>
            <a:ext cx="7585075" cy="2971800"/>
          </a:xfrm>
        </p:spPr>
        <p:txBody>
          <a:bodyPr/>
          <a:lstStyle/>
          <a:p>
            <a:pPr eaLnBrk="1" hangingPunct="1"/>
            <a:r>
              <a:rPr lang="en-US" sz="2800" smtClean="0"/>
              <a:t>M </a:t>
            </a:r>
            <a:r>
              <a:rPr lang="en-US" sz="1800" smtClean="0"/>
              <a:t>(data format mode)</a:t>
            </a:r>
            <a:r>
              <a:rPr lang="en-US" sz="2800" smtClean="0"/>
              <a:t> – 0: 8-bit, 1: 9-bit.  Both 8- and 9-bit data have 1 start and 1 stop bit.</a:t>
            </a:r>
          </a:p>
          <a:p>
            <a:pPr eaLnBrk="1" hangingPunct="1"/>
            <a:r>
              <a:rPr lang="en-US" sz="2800" smtClean="0"/>
              <a:t>PE </a:t>
            </a:r>
            <a:r>
              <a:rPr lang="en-US" sz="1800" smtClean="0"/>
              <a:t>(parity enable)</a:t>
            </a:r>
            <a:r>
              <a:rPr lang="en-US" sz="2800" smtClean="0"/>
              <a:t> – 0: OFF, 1: ON</a:t>
            </a:r>
          </a:p>
          <a:p>
            <a:pPr eaLnBrk="1" hangingPunct="1"/>
            <a:r>
              <a:rPr lang="en-US" sz="2800" smtClean="0"/>
              <a:t>PT </a:t>
            </a:r>
            <a:r>
              <a:rPr lang="en-US" sz="1800" smtClean="0"/>
              <a:t>(parity type)</a:t>
            </a:r>
            <a:r>
              <a:rPr lang="en-US" sz="2800" smtClean="0"/>
              <a:t> – 0: EVEN, 1:  ODD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762000" y="1752600"/>
          <a:ext cx="7620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Image" r:id="rId3" imgW="10565079" imgH="1485190" progId="Photoshop.Image.9">
                  <p:embed/>
                </p:oleObj>
              </mc:Choice>
              <mc:Fallback>
                <p:oleObj name="Image" r:id="rId3" imgW="10565079" imgH="1485190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6200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$00CB – SCICR2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2971800"/>
            <a:ext cx="7508875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TIE </a:t>
            </a:r>
            <a:r>
              <a:rPr lang="en-US" sz="1800" smtClean="0"/>
              <a:t>(transmit interrupt enable)</a:t>
            </a:r>
            <a:r>
              <a:rPr lang="en-US" sz="2800" smtClean="0"/>
              <a:t> – 0: disables interrupts for transmit data register empty, 1: enables</a:t>
            </a:r>
          </a:p>
          <a:p>
            <a:pPr eaLnBrk="1" hangingPunct="1"/>
            <a:r>
              <a:rPr lang="en-US" sz="2800" smtClean="0"/>
              <a:t>TCIE </a:t>
            </a:r>
            <a:r>
              <a:rPr lang="en-US" sz="1800" smtClean="0"/>
              <a:t>(transmit complete interrupt enable)</a:t>
            </a:r>
            <a:r>
              <a:rPr lang="en-US" sz="2800" smtClean="0"/>
              <a:t> – 0: disables interrupts for transmit complete, 1: enables</a:t>
            </a:r>
          </a:p>
          <a:p>
            <a:pPr eaLnBrk="1" hangingPunct="1"/>
            <a:r>
              <a:rPr lang="en-US" sz="2800" smtClean="0"/>
              <a:t>RIE </a:t>
            </a:r>
            <a:r>
              <a:rPr lang="en-US" sz="1800" smtClean="0"/>
              <a:t>(receiver interrupt enable)</a:t>
            </a:r>
            <a:r>
              <a:rPr lang="en-US" sz="2800" smtClean="0"/>
              <a:t> – 0: disables interrupts for receiver full and overrun , 1: enables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620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Image" r:id="rId3" imgW="10488889" imgH="1536508" progId="Photoshop.Image.9">
                  <p:embed/>
                </p:oleObj>
              </mc:Choice>
              <mc:Fallback>
                <p:oleObj name="Image" r:id="rId3" imgW="10488889" imgH="1536508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$00CB – SCICR2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2971800"/>
            <a:ext cx="7508875" cy="3124200"/>
          </a:xfrm>
        </p:spPr>
        <p:txBody>
          <a:bodyPr/>
          <a:lstStyle/>
          <a:p>
            <a:pPr eaLnBrk="1" hangingPunct="1"/>
            <a:r>
              <a:rPr lang="en-US" sz="2800" smtClean="0"/>
              <a:t>ILIE </a:t>
            </a:r>
            <a:r>
              <a:rPr lang="en-US" sz="1800" smtClean="0"/>
              <a:t>(idle line interrupt enable)</a:t>
            </a:r>
            <a:r>
              <a:rPr lang="en-US" sz="2800" smtClean="0"/>
              <a:t> – 0: disables interrupts for idle line, 1: enables</a:t>
            </a:r>
          </a:p>
          <a:p>
            <a:pPr eaLnBrk="1" hangingPunct="1"/>
            <a:r>
              <a:rPr lang="en-US" sz="2800" smtClean="0"/>
              <a:t>TE </a:t>
            </a:r>
            <a:r>
              <a:rPr lang="en-US" sz="1800" smtClean="0"/>
              <a:t>(transmit enable)</a:t>
            </a:r>
            <a:r>
              <a:rPr lang="en-US" sz="2800" smtClean="0"/>
              <a:t> – 0: disable transmitter, 1: enable</a:t>
            </a:r>
          </a:p>
          <a:p>
            <a:pPr eaLnBrk="1" hangingPunct="1"/>
            <a:r>
              <a:rPr lang="en-US" sz="2800" smtClean="0"/>
              <a:t>RE </a:t>
            </a:r>
            <a:r>
              <a:rPr lang="en-US" sz="1800" smtClean="0"/>
              <a:t>(receiver enable)</a:t>
            </a:r>
            <a:r>
              <a:rPr lang="en-US" sz="2800" smtClean="0"/>
              <a:t> – 0: disable receiver, 1: enable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620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Image" r:id="rId3" imgW="10488889" imgH="1536508" progId="Photoshop.Image.9">
                  <p:embed/>
                </p:oleObj>
              </mc:Choice>
              <mc:Fallback>
                <p:oleObj name="Image" r:id="rId3" imgW="10488889" imgH="1536508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$00CC – SCISR1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2971800"/>
            <a:ext cx="7508875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Read only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TDRE </a:t>
            </a:r>
            <a:r>
              <a:rPr lang="en-US" sz="1800" smtClean="0"/>
              <a:t>(transmit data register empty)</a:t>
            </a:r>
            <a:r>
              <a:rPr lang="en-US" sz="2800" smtClean="0"/>
              <a:t> – 1: byte successfully transferred to transmit shift register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TC </a:t>
            </a:r>
            <a:r>
              <a:rPr lang="en-US" sz="1800" smtClean="0"/>
              <a:t>(transmit complete)</a:t>
            </a:r>
            <a:r>
              <a:rPr lang="en-US" sz="2800" smtClean="0"/>
              <a:t> – 0: no transmit in progress, 1: transmit in progress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RDRF </a:t>
            </a:r>
            <a:r>
              <a:rPr lang="en-US" sz="1800" smtClean="0"/>
              <a:t>(receive data register full)</a:t>
            </a:r>
            <a:r>
              <a:rPr lang="en-US" sz="2800" smtClean="0"/>
              <a:t> – 0: no data in SCIDRL, 1: data in SCIDRL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620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Image" r:id="rId3" imgW="8495238" imgH="1205924" progId="Photoshop.Image.9">
                  <p:embed/>
                </p:oleObj>
              </mc:Choice>
              <mc:Fallback>
                <p:oleObj name="Image" r:id="rId3" imgW="8495238" imgH="1205924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$00CC – SCISR1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2971800"/>
            <a:ext cx="7508875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OR </a:t>
            </a:r>
            <a:r>
              <a:rPr lang="en-US" sz="1800" smtClean="0"/>
              <a:t>(overrun)</a:t>
            </a:r>
            <a:r>
              <a:rPr lang="en-US" sz="2800" smtClean="0"/>
              <a:t> – 0: no overrun, 1: overrun (overrun happens when new data is received before old data is read)</a:t>
            </a:r>
          </a:p>
          <a:p>
            <a:pPr eaLnBrk="1" hangingPunct="1"/>
            <a:r>
              <a:rPr lang="en-US" sz="2800" smtClean="0"/>
              <a:t>NF </a:t>
            </a:r>
            <a:r>
              <a:rPr lang="en-US" sz="2000" smtClean="0"/>
              <a:t>(noise flag) </a:t>
            </a:r>
            <a:r>
              <a:rPr lang="en-US" sz="2800" smtClean="0"/>
              <a:t>– 0: disable, 1: enable</a:t>
            </a:r>
          </a:p>
          <a:p>
            <a:pPr eaLnBrk="1" hangingPunct="1"/>
            <a:r>
              <a:rPr lang="en-US" sz="2800" smtClean="0"/>
              <a:t>FE </a:t>
            </a:r>
            <a:r>
              <a:rPr lang="en-US" sz="2000" smtClean="0"/>
              <a:t>(framing error flag)</a:t>
            </a:r>
            <a:r>
              <a:rPr lang="en-US" sz="2800" smtClean="0"/>
              <a:t> – 0: disable, 1: enable</a:t>
            </a:r>
          </a:p>
          <a:p>
            <a:pPr eaLnBrk="1" hangingPunct="1"/>
            <a:r>
              <a:rPr lang="en-US" sz="2800" smtClean="0"/>
              <a:t>PF </a:t>
            </a:r>
            <a:r>
              <a:rPr lang="en-US" sz="2000" smtClean="0"/>
              <a:t>(parity error)</a:t>
            </a:r>
            <a:r>
              <a:rPr lang="en-US" sz="2800" smtClean="0"/>
              <a:t> – 0: No parity error, 1: parity error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620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Image" r:id="rId3" imgW="8495238" imgH="1205924" progId="Photoshop.Image.9">
                  <p:embed/>
                </p:oleObj>
              </mc:Choice>
              <mc:Fallback>
                <p:oleObj name="Image" r:id="rId3" imgW="8495238" imgH="1205924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$00CD – SCISR2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2895600"/>
            <a:ext cx="7508875" cy="3200400"/>
          </a:xfrm>
        </p:spPr>
        <p:txBody>
          <a:bodyPr/>
          <a:lstStyle/>
          <a:p>
            <a:pPr eaLnBrk="1" hangingPunct="1"/>
            <a:r>
              <a:rPr lang="en-US" sz="2800" smtClean="0"/>
              <a:t>Not a very interesting register</a:t>
            </a:r>
          </a:p>
          <a:p>
            <a:pPr eaLnBrk="1" hangingPunct="1"/>
            <a:r>
              <a:rPr lang="en-US" sz="2800" smtClean="0"/>
              <a:t>TXDIR </a:t>
            </a:r>
            <a:r>
              <a:rPr lang="en-US" sz="1800" smtClean="0"/>
              <a:t>(transmitter pin direction)</a:t>
            </a:r>
            <a:r>
              <a:rPr lang="en-US" sz="2800" smtClean="0"/>
              <a:t> – 0: TXD pin used as input, 1: TXD pin used as output.  (used only in single wire mode)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762000" y="1752600"/>
          <a:ext cx="7696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Image" r:id="rId3" imgW="8965079" imgH="1320635" progId="Photoshop.Image.9">
                  <p:embed/>
                </p:oleObj>
              </mc:Choice>
              <mc:Fallback>
                <p:oleObj name="Image" r:id="rId3" imgW="8965079" imgH="1320635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696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$00CE/CF – SCIRDH/SCIRDL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4191000"/>
            <a:ext cx="7585075" cy="2514600"/>
          </a:xfrm>
        </p:spPr>
        <p:txBody>
          <a:bodyPr/>
          <a:lstStyle/>
          <a:p>
            <a:pPr eaLnBrk="1" hangingPunct="1"/>
            <a:r>
              <a:rPr lang="en-US" sz="2800" smtClean="0"/>
              <a:t>SCIRDL contains incoming bytes of data from serial port</a:t>
            </a:r>
          </a:p>
          <a:p>
            <a:pPr eaLnBrk="1" hangingPunct="1"/>
            <a:r>
              <a:rPr lang="en-US" sz="2800" smtClean="0"/>
              <a:t>R8 – bit 8 of received 9-bit data</a:t>
            </a:r>
          </a:p>
          <a:p>
            <a:pPr eaLnBrk="1" hangingPunct="1"/>
            <a:r>
              <a:rPr lang="en-US" sz="2800" smtClean="0"/>
              <a:t>T8 – bit 8 of transmitted 9-bit data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38200" y="1752600"/>
          <a:ext cx="762000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Image" r:id="rId3" imgW="8939683" imgH="2692063" progId="Photoshop.Image.9">
                  <p:embed/>
                </p:oleObj>
              </mc:Choice>
              <mc:Fallback>
                <p:oleObj name="Image" r:id="rId3" imgW="8939683" imgH="2692063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Data Transmission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19600" y="1981200"/>
            <a:ext cx="4191000" cy="4114800"/>
          </a:xfrm>
        </p:spPr>
        <p:txBody>
          <a:bodyPr/>
          <a:lstStyle/>
          <a:p>
            <a:pPr eaLnBrk="1" hangingPunct="1"/>
            <a:r>
              <a:rPr lang="en-US" smtClean="0"/>
              <a:t>N bits transmitted at a time over N data lines</a:t>
            </a:r>
          </a:p>
          <a:p>
            <a:pPr eaLnBrk="1" hangingPunct="1"/>
            <a:r>
              <a:rPr lang="en-US" smtClean="0"/>
              <a:t>Synchronization among all N bits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Note: each N bit is called a word</a:t>
            </a:r>
          </a:p>
          <a:p>
            <a:pPr eaLnBrk="1" hangingPunct="1"/>
            <a:endParaRPr lang="en-US" smtClean="0"/>
          </a:p>
        </p:txBody>
      </p:sp>
      <p:sp>
        <p:nvSpPr>
          <p:cNvPr id="65540" name="Line 21"/>
          <p:cNvSpPr>
            <a:spLocks noChangeShapeType="1"/>
          </p:cNvSpPr>
          <p:nvPr/>
        </p:nvSpPr>
        <p:spPr bwMode="auto">
          <a:xfrm flipV="1">
            <a:off x="12954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Line 22"/>
          <p:cNvSpPr>
            <a:spLocks noChangeShapeType="1"/>
          </p:cNvSpPr>
          <p:nvPr/>
        </p:nvSpPr>
        <p:spPr bwMode="auto">
          <a:xfrm flipV="1">
            <a:off x="16002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23"/>
          <p:cNvSpPr>
            <a:spLocks noChangeShapeType="1"/>
          </p:cNvSpPr>
          <p:nvPr/>
        </p:nvSpPr>
        <p:spPr bwMode="auto">
          <a:xfrm flipV="1">
            <a:off x="19050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4"/>
          <p:cNvSpPr>
            <a:spLocks noChangeShapeType="1"/>
          </p:cNvSpPr>
          <p:nvPr/>
        </p:nvSpPr>
        <p:spPr bwMode="auto">
          <a:xfrm flipV="1">
            <a:off x="22098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5"/>
          <p:cNvSpPr>
            <a:spLocks noChangeShapeType="1"/>
          </p:cNvSpPr>
          <p:nvPr/>
        </p:nvSpPr>
        <p:spPr bwMode="auto">
          <a:xfrm flipV="1">
            <a:off x="25146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26"/>
          <p:cNvSpPr>
            <a:spLocks noChangeShapeType="1"/>
          </p:cNvSpPr>
          <p:nvPr/>
        </p:nvSpPr>
        <p:spPr bwMode="auto">
          <a:xfrm flipV="1">
            <a:off x="28194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27"/>
          <p:cNvSpPr>
            <a:spLocks noChangeShapeType="1"/>
          </p:cNvSpPr>
          <p:nvPr/>
        </p:nvSpPr>
        <p:spPr bwMode="auto">
          <a:xfrm flipV="1">
            <a:off x="31242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28"/>
          <p:cNvSpPr>
            <a:spLocks noChangeShapeType="1"/>
          </p:cNvSpPr>
          <p:nvPr/>
        </p:nvSpPr>
        <p:spPr bwMode="auto">
          <a:xfrm flipV="1">
            <a:off x="34290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15240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18288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24384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Oval 47"/>
          <p:cNvSpPr>
            <a:spLocks noChangeArrowheads="1"/>
          </p:cNvSpPr>
          <p:nvPr/>
        </p:nvSpPr>
        <p:spPr bwMode="auto">
          <a:xfrm>
            <a:off x="27432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30480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Oval 49"/>
          <p:cNvSpPr>
            <a:spLocks noChangeArrowheads="1"/>
          </p:cNvSpPr>
          <p:nvPr/>
        </p:nvSpPr>
        <p:spPr bwMode="auto">
          <a:xfrm>
            <a:off x="33528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Oval 50"/>
          <p:cNvSpPr>
            <a:spLocks noChangeArrowheads="1"/>
          </p:cNvSpPr>
          <p:nvPr/>
        </p:nvSpPr>
        <p:spPr bwMode="auto">
          <a:xfrm>
            <a:off x="1219200" y="5181600"/>
            <a:ext cx="152400" cy="152400"/>
          </a:xfrm>
          <a:prstGeom prst="ellipse">
            <a:avLst/>
          </a:prstGeom>
          <a:solidFill>
            <a:srgbClr val="40404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56" name="Text Box 19"/>
          <p:cNvSpPr txBox="1">
            <a:spLocks noChangeArrowheads="1"/>
          </p:cNvSpPr>
          <p:nvPr/>
        </p:nvSpPr>
        <p:spPr bwMode="auto">
          <a:xfrm>
            <a:off x="1066800" y="5562600"/>
            <a:ext cx="2590800" cy="369888"/>
          </a:xfrm>
          <a:prstGeom prst="rect">
            <a:avLst/>
          </a:prstGeom>
          <a:solidFill>
            <a:srgbClr val="000000"/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TRANSMITTER</a:t>
            </a:r>
          </a:p>
        </p:txBody>
      </p:sp>
      <p:sp>
        <p:nvSpPr>
          <p:cNvPr id="65557" name="Text Box 20"/>
          <p:cNvSpPr txBox="1">
            <a:spLocks noChangeArrowheads="1"/>
          </p:cNvSpPr>
          <p:nvPr/>
        </p:nvSpPr>
        <p:spPr bwMode="auto">
          <a:xfrm>
            <a:off x="1066800" y="1828800"/>
            <a:ext cx="2590800" cy="369888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RECEIVER</a:t>
            </a: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2192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15240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8288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21336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Oval 35"/>
          <p:cNvSpPr>
            <a:spLocks noChangeArrowheads="1"/>
          </p:cNvSpPr>
          <p:nvPr/>
        </p:nvSpPr>
        <p:spPr bwMode="auto">
          <a:xfrm>
            <a:off x="24384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27432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30480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Oval 38"/>
          <p:cNvSpPr>
            <a:spLocks noChangeArrowheads="1"/>
          </p:cNvSpPr>
          <p:nvPr/>
        </p:nvSpPr>
        <p:spPr bwMode="auto">
          <a:xfrm>
            <a:off x="3352800" y="518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6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4444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0 -0.4444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4444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44445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2.22222E-6 L 0.0 -0.44445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44445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44445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5.55112E-17 -0.44445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 2.22222E-6 L 0.0 -0.44445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2.22222E-6 L -3.33333E-6 -0.44445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2.22222E-6 L 3.33333E-6 -0.44445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 2.22222E-6 L 0.0 -0.44445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2.22222E-6 L -3.33333E-6 -0.44445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2.22222E-6 L 3.33333E-6 -0.44445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.55112E-17 2.22222E-6 L 5.55112E-17 -0.44445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64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-3.45379E-6 L -3.33333E-6 -0.44452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SCI is easy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SCI module makes it easy to send/receive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SCI module encodes data into standard NRZ format!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Hardest part is setting up baud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Can use either flag based or interrupt based logic to drive SCI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interrupt vector associated with all 8 flags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SCIDRH/SCIDRL are like two registers in one.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Read this register to receive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Write to this register to send data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First, calculate baud rate.  Assume 8MHz bus and desired baud rate is 9600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SCI module runs at bus speed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743200" y="3124200"/>
          <a:ext cx="37544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3" imgW="2171520" imgH="431640" progId="Equation.3">
                  <p:embed/>
                </p:oleObj>
              </mc:Choice>
              <mc:Fallback>
                <p:oleObj name="Equation" r:id="rId3" imgW="2171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37544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First, calculate baud rate.  Assume 8MHz bus and desired baud rate is 9600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SCI module runs at bus speed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Desired value for SCIBR is 52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You will have some error margin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Exact solution is 52.0833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Actual baud rate is 9615.3 (0.160% error)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743200" y="3124200"/>
          <a:ext cx="37544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2171520" imgH="431640" progId="Equation.3">
                  <p:embed/>
                </p:oleObj>
              </mc:Choice>
              <mc:Fallback>
                <p:oleObj name="Equation" r:id="rId3" imgW="2171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37544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Write SCIBR ($34) to SCIBDH/SCIBDL</a:t>
            </a:r>
          </a:p>
          <a:p>
            <a:pPr eaLnBrk="1" hangingPunct="1"/>
            <a:r>
              <a:rPr lang="en-US" sz="2800" smtClean="0"/>
              <a:t>For 8-bit, no parity, no interrupts, default values will work</a:t>
            </a:r>
          </a:p>
          <a:p>
            <a:pPr eaLnBrk="1" hangingPunct="1"/>
            <a:r>
              <a:rPr lang="en-US" sz="2800" smtClean="0"/>
              <a:t>Simply enable transmit and receive in SCICR2</a:t>
            </a:r>
          </a:p>
          <a:p>
            <a:pPr eaLnBrk="1" hangingPunct="1"/>
            <a:r>
              <a:rPr lang="en-US" sz="2800" smtClean="0"/>
              <a:t>Read from SCIDRL to receive 8-bit data </a:t>
            </a:r>
          </a:p>
          <a:p>
            <a:pPr eaLnBrk="1" hangingPunct="1"/>
            <a:r>
              <a:rPr lang="en-US" sz="2800" smtClean="0"/>
              <a:t>Write data to SCIDRL to send 8-bit data</a:t>
            </a:r>
          </a:p>
          <a:p>
            <a:pPr eaLnBrk="1" hangingPunct="1"/>
            <a:r>
              <a:rPr lang="en-US" sz="2800" smtClean="0"/>
              <a:t>Program will do a remote echo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Example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762000" y="1752600"/>
          <a:ext cx="7696200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Image" r:id="rId3" imgW="6095238" imgH="3174603" progId="Photoshop.Image.9">
                  <p:embed/>
                </p:oleObj>
              </mc:Choice>
              <mc:Fallback>
                <p:oleObj name="Image" r:id="rId3" imgW="6095238" imgH="3174603" progId="Photoshop.Image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696200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Example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Razid Ahmad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>
            <p:ph idx="1"/>
          </p:nvPr>
        </p:nvGraphicFramePr>
        <p:xfrm>
          <a:off x="838200" y="1752600"/>
          <a:ext cx="7620000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Image" r:id="rId3" imgW="6095238" imgH="3365079" progId="Photoshop.Image.9">
                  <p:embed/>
                </p:oleObj>
              </mc:Choice>
              <mc:Fallback>
                <p:oleObj name="Image" r:id="rId3" imgW="6095238" imgH="3365079" progId="Photoshop.Image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0000" cy="420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MC9S12C Family Reference Manual</a:t>
            </a:r>
          </a:p>
          <a:p>
            <a:pPr eaLnBrk="1" hangingPunct="1"/>
            <a:r>
              <a:rPr lang="en-US" smtClean="0"/>
              <a:t>Previous semester slides</a:t>
            </a:r>
          </a:p>
          <a:p>
            <a:pPr eaLnBrk="1" hangingPunct="1"/>
            <a:r>
              <a:rPr lang="en-US" smtClean="0"/>
              <a:t>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#include &lt;hidef.h&gt;      /* common defines and macros */</a:t>
            </a:r>
          </a:p>
          <a:p>
            <a:r>
              <a:rPr lang="en-US" sz="1000"/>
              <a:t>#include &lt;mc9s12c32.h&gt;     /* derivative information */</a:t>
            </a:r>
          </a:p>
          <a:p>
            <a:r>
              <a:rPr lang="en-US" sz="1000"/>
              <a:t>#pragma LINK_INFO DERIVATIVE "mc9s12c32"</a:t>
            </a:r>
          </a:p>
          <a:p>
            <a:endParaRPr lang="en-US" sz="1000"/>
          </a:p>
          <a:p>
            <a:r>
              <a:rPr lang="en-US" sz="1000"/>
              <a:t>void SCI_init(void){</a:t>
            </a:r>
          </a:p>
          <a:p>
            <a:r>
              <a:rPr lang="en-US" sz="1000"/>
              <a:t>  int BR = 0x34;</a:t>
            </a:r>
          </a:p>
          <a:p>
            <a:r>
              <a:rPr lang="en-US" sz="1000"/>
              <a:t>  SCIBDH = (unsigned char)(BR&gt;&gt;8); //stores high Byte</a:t>
            </a:r>
          </a:p>
          <a:p>
            <a:r>
              <a:rPr lang="en-US" sz="1000"/>
              <a:t>  SCIBDL = (unsigned char)(BR);    //stores low Byte</a:t>
            </a:r>
          </a:p>
          <a:p>
            <a:r>
              <a:rPr lang="en-US" sz="1000"/>
              <a:t>  SCICR2 = 0x0C;                   //sets TE and RE to 1</a:t>
            </a:r>
          </a:p>
          <a:p>
            <a:r>
              <a:rPr lang="en-US" sz="1000"/>
              <a:t>}</a:t>
            </a:r>
          </a:p>
          <a:p>
            <a:endParaRPr lang="en-US" sz="1000"/>
          </a:p>
          <a:p>
            <a:r>
              <a:rPr lang="en-US" sz="1000"/>
              <a:t>unsigned char SCI_getByte(void){</a:t>
            </a:r>
          </a:p>
          <a:p>
            <a:r>
              <a:rPr lang="en-US" sz="1000"/>
              <a:t>  while (!(SCISR1_RDRF))           </a:t>
            </a:r>
          </a:p>
          <a:p>
            <a:r>
              <a:rPr lang="en-US" sz="1000"/>
              <a:t>  ;//waits FOREVER until receive register is full</a:t>
            </a:r>
          </a:p>
          <a:p>
            <a:r>
              <a:rPr lang="en-US" sz="1000"/>
              <a:t>  return SCIDRL;</a:t>
            </a:r>
          </a:p>
          <a:p>
            <a:r>
              <a:rPr lang="en-US" sz="1000"/>
              <a:t>}</a:t>
            </a:r>
          </a:p>
          <a:p>
            <a:endParaRPr lang="en-US" sz="1000"/>
          </a:p>
          <a:p>
            <a:r>
              <a:rPr lang="en-US" sz="1000"/>
              <a:t>void SCI_sendByte(unsigned char data){</a:t>
            </a:r>
          </a:p>
          <a:p>
            <a:r>
              <a:rPr lang="en-US" sz="1000"/>
              <a:t>  while (!(SCISR1_TDRE))</a:t>
            </a:r>
          </a:p>
          <a:p>
            <a:r>
              <a:rPr lang="en-US" sz="1000"/>
              <a:t>  ;//waits FOREVER until transmit register is empty</a:t>
            </a:r>
          </a:p>
          <a:p>
            <a:r>
              <a:rPr lang="en-US" sz="1000"/>
              <a:t>  SCIDRL = data;</a:t>
            </a:r>
          </a:p>
          <a:p>
            <a:r>
              <a:rPr lang="en-US" sz="1000"/>
              <a:t>  //return void;</a:t>
            </a:r>
          </a:p>
          <a:p>
            <a:r>
              <a:rPr lang="en-US" sz="1000"/>
              <a:t>}</a:t>
            </a:r>
          </a:p>
          <a:p>
            <a:endParaRPr lang="en-US" sz="1000"/>
          </a:p>
          <a:p>
            <a:r>
              <a:rPr lang="en-US" sz="1000"/>
              <a:t>void main(void) {</a:t>
            </a:r>
          </a:p>
          <a:p>
            <a:r>
              <a:rPr lang="en-US" sz="1000"/>
              <a:t>  //variable declarations must go at beginning</a:t>
            </a:r>
          </a:p>
          <a:p>
            <a:endParaRPr lang="en-US" sz="1000"/>
          </a:p>
          <a:p>
            <a:r>
              <a:rPr lang="en-US" sz="1000"/>
              <a:t>  /* put your own code here */</a:t>
            </a:r>
          </a:p>
          <a:p>
            <a:r>
              <a:rPr lang="en-US" sz="1000"/>
              <a:t>  EnableInterrupts;</a:t>
            </a:r>
          </a:p>
          <a:p>
            <a:endParaRPr lang="en-US" sz="1000"/>
          </a:p>
          <a:p>
            <a:r>
              <a:rPr lang="en-US" sz="1000"/>
              <a:t>  //required code as per instructions</a:t>
            </a:r>
          </a:p>
          <a:p>
            <a:r>
              <a:rPr lang="en-US" sz="1000"/>
              <a:t>  MISC = 0x03;</a:t>
            </a:r>
          </a:p>
          <a:p>
            <a:r>
              <a:rPr lang="en-US" sz="1000"/>
              <a:t>  PEAR = 0x0C;</a:t>
            </a:r>
          </a:p>
          <a:p>
            <a:r>
              <a:rPr lang="en-US" sz="1000"/>
              <a:t>  MODE = 0xE2;  </a:t>
            </a:r>
          </a:p>
          <a:p>
            <a:r>
              <a:rPr lang="en-US" sz="1000"/>
              <a:t>  </a:t>
            </a:r>
          </a:p>
          <a:p>
            <a:r>
              <a:rPr lang="en-US" sz="1000"/>
              <a:t>  //Call function to setup SCI</a:t>
            </a:r>
          </a:p>
          <a:p>
            <a:r>
              <a:rPr lang="en-US" sz="1000"/>
              <a:t>  SCI_init();</a:t>
            </a:r>
          </a:p>
          <a:p>
            <a:r>
              <a:rPr lang="en-US" sz="1000"/>
              <a:t>  //Main loop</a:t>
            </a:r>
          </a:p>
          <a:p>
            <a:r>
              <a:rPr lang="en-US" sz="1000"/>
              <a:t>  for(;;) {</a:t>
            </a:r>
          </a:p>
          <a:p>
            <a:r>
              <a:rPr lang="en-US" sz="1000"/>
              <a:t>    SCI_sendByte(SCI_getByte());  </a:t>
            </a:r>
          </a:p>
          <a:p>
            <a:r>
              <a:rPr lang="en-US" sz="1000"/>
              <a:t>  } /* wait forever */  </a:t>
            </a:r>
          </a:p>
          <a:p>
            <a:r>
              <a:rPr lang="en-US" sz="1000"/>
              <a:t>  </a:t>
            </a:r>
          </a:p>
          <a:p>
            <a:r>
              <a:rPr lang="en-US" sz="1000"/>
              <a:t>  /* please make sure that you never leave this function */</a:t>
            </a:r>
          </a:p>
          <a:p>
            <a:r>
              <a:rPr lang="en-US" sz="10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 Data Transmission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8600" y="1981200"/>
            <a:ext cx="457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Transfers one bit at a time on one data line</a:t>
            </a:r>
          </a:p>
        </p:txBody>
      </p:sp>
      <p:sp>
        <p:nvSpPr>
          <p:cNvPr id="66564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2590800" cy="369888"/>
          </a:xfrm>
          <a:prstGeom prst="rect">
            <a:avLst/>
          </a:prstGeom>
          <a:solidFill>
            <a:srgbClr val="000000"/>
          </a:solidFill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TRANSMITTER</a:t>
            </a:r>
          </a:p>
        </p:txBody>
      </p:sp>
      <p:sp>
        <p:nvSpPr>
          <p:cNvPr id="66565" name="Line 21"/>
          <p:cNvSpPr>
            <a:spLocks noChangeShapeType="1"/>
          </p:cNvSpPr>
          <p:nvPr/>
        </p:nvSpPr>
        <p:spPr bwMode="auto">
          <a:xfrm flipV="1">
            <a:off x="2286000" y="2286000"/>
            <a:ext cx="0" cy="32766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Oval 90"/>
          <p:cNvSpPr>
            <a:spLocks noChangeArrowheads="1"/>
          </p:cNvSpPr>
          <p:nvPr/>
        </p:nvSpPr>
        <p:spPr bwMode="auto">
          <a:xfrm>
            <a:off x="22098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75" name="Text Box 20"/>
          <p:cNvSpPr txBox="1">
            <a:spLocks noChangeArrowheads="1"/>
          </p:cNvSpPr>
          <p:nvPr/>
        </p:nvSpPr>
        <p:spPr bwMode="auto">
          <a:xfrm>
            <a:off x="990600" y="1828800"/>
            <a:ext cx="2590800" cy="369888"/>
          </a:xfrm>
          <a:prstGeom prst="rect">
            <a:avLst/>
          </a:prstGeom>
          <a:solidFill>
            <a:schemeClr val="bg1"/>
          </a:solidFill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RECEIVER</a:t>
            </a:r>
          </a:p>
        </p:txBody>
      </p:sp>
      <p:sp>
        <p:nvSpPr>
          <p:cNvPr id="6657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3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3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3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3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3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3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3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1.11111E-6 L 0 -0.5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vs. Serial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9325" y="1981200"/>
            <a:ext cx="31654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Parallel requires more transfer lines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Bits have to be synchronized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Fast, but expensive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5029200" y="1828800"/>
            <a:ext cx="373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3200"/>
              <a:t>Serial requires less transfer lines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3200"/>
              <a:t>Transfers one bit at a time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3200" b="1"/>
              <a:t>Slow comparatively, but less expensive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Rate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524000" y="1981200"/>
          <a:ext cx="7086600" cy="310896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  <a:gridCol w="2362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 Rate (Mbits/sec)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Max. Cable Length (m)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Ultra-320 SCSI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 (18 in.)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FireWire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>
            <a:spLocks/>
          </p:cNvSpPr>
          <p:nvPr/>
        </p:nvSpPr>
        <p:spPr bwMode="auto">
          <a:xfrm flipH="1">
            <a:off x="1066800" y="2971800"/>
            <a:ext cx="228600" cy="1295400"/>
          </a:xfrm>
          <a:prstGeom prst="rightBrace">
            <a:avLst>
              <a:gd name="adj1" fmla="val 9051"/>
              <a:gd name="adj2" fmla="val 50000"/>
            </a:avLst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sz="1800"/>
          </a:p>
        </p:txBody>
      </p:sp>
      <p:sp>
        <p:nvSpPr>
          <p:cNvPr id="6" name="Right Brace 37"/>
          <p:cNvSpPr>
            <a:spLocks/>
          </p:cNvSpPr>
          <p:nvPr/>
        </p:nvSpPr>
        <p:spPr bwMode="auto">
          <a:xfrm flipH="1">
            <a:off x="1066800" y="4495800"/>
            <a:ext cx="228600" cy="1371600"/>
          </a:xfrm>
          <a:prstGeom prst="rightBrace">
            <a:avLst>
              <a:gd name="adj1" fmla="val 10500"/>
              <a:gd name="adj2" fmla="val 50000"/>
            </a:avLst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sz="1800"/>
          </a:p>
        </p:txBody>
      </p:sp>
      <p:sp>
        <p:nvSpPr>
          <p:cNvPr id="68641" name="Text Box 192"/>
          <p:cNvSpPr txBox="1">
            <a:spLocks noChangeArrowheads="1"/>
          </p:cNvSpPr>
          <p:nvPr/>
        </p:nvSpPr>
        <p:spPr bwMode="auto">
          <a:xfrm>
            <a:off x="76200" y="3429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Parallel</a:t>
            </a:r>
          </a:p>
        </p:txBody>
      </p:sp>
      <p:sp>
        <p:nvSpPr>
          <p:cNvPr id="68642" name="Text Box 193"/>
          <p:cNvSpPr txBox="1">
            <a:spLocks noChangeArrowheads="1"/>
          </p:cNvSpPr>
          <p:nvPr/>
        </p:nvSpPr>
        <p:spPr bwMode="auto">
          <a:xfrm>
            <a:off x="228600" y="49672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Serial</a:t>
            </a:r>
          </a:p>
        </p:txBody>
      </p:sp>
      <p:sp>
        <p:nvSpPr>
          <p:cNvPr id="68643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Synchronous Serial Communication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Requires clock signal to synchronize transmitter and receiver</a:t>
            </a:r>
          </a:p>
          <a:p>
            <a:pPr eaLnBrk="1" hangingPunct="1"/>
            <a:r>
              <a:rPr lang="en-US" smtClean="0"/>
              <a:t>Continuous transmission to keep clock synchronized</a:t>
            </a:r>
          </a:p>
          <a:p>
            <a:pPr eaLnBrk="1" hangingPunct="1"/>
            <a:r>
              <a:rPr lang="en-US" smtClean="0"/>
              <a:t>Data transfer rate is determined by clock rate</a:t>
            </a:r>
          </a:p>
          <a:p>
            <a:pPr eaLnBrk="1" hangingPunct="1"/>
            <a:endParaRPr lang="en-US" smtClean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Serial Communication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100" smtClean="0"/>
              <a:t>Transmitter and Receiver operate independently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Transmitter sends data at any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Receiver is ready to accept data at all times</a:t>
            </a:r>
          </a:p>
          <a:p>
            <a:pPr eaLnBrk="1" hangingPunct="1">
              <a:lnSpc>
                <a:spcPct val="80000"/>
              </a:lnSpc>
            </a:pPr>
            <a:r>
              <a:rPr lang="en-US" sz="3100" smtClean="0"/>
              <a:t>No need for clock signals</a:t>
            </a:r>
          </a:p>
          <a:p>
            <a:pPr eaLnBrk="1" hangingPunct="1">
              <a:lnSpc>
                <a:spcPct val="80000"/>
              </a:lnSpc>
            </a:pPr>
            <a:r>
              <a:rPr lang="en-US" sz="3100" smtClean="0"/>
              <a:t>…but during transmission, format and transfer rate of data must match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543800" y="6491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Ta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2019</Words>
  <Application>Microsoft Office PowerPoint</Application>
  <PresentationFormat>On-screen Show (4:3)</PresentationFormat>
  <Paragraphs>420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Wingdings</vt:lpstr>
      <vt:lpstr>Times New Roman</vt:lpstr>
      <vt:lpstr>Calibri</vt:lpstr>
      <vt:lpstr>ＭＳ Ｐゴシック</vt:lpstr>
      <vt:lpstr>PMingLiU</vt:lpstr>
      <vt:lpstr>Tahoma</vt:lpstr>
      <vt:lpstr>Axis</vt:lpstr>
      <vt:lpstr>Default Design</vt:lpstr>
      <vt:lpstr>Microsoft Equation 3.0</vt:lpstr>
      <vt:lpstr>MathType 5.0 Equation</vt:lpstr>
      <vt:lpstr>Adobe Photoshop Image</vt:lpstr>
      <vt:lpstr>Serial Communication Interface</vt:lpstr>
      <vt:lpstr>Outline</vt:lpstr>
      <vt:lpstr>Introduction to Data Transmission</vt:lpstr>
      <vt:lpstr>Parallel Data Transmission</vt:lpstr>
      <vt:lpstr>Serial Data Transmission</vt:lpstr>
      <vt:lpstr>Parallel vs. Serial</vt:lpstr>
      <vt:lpstr>Bit Rate Comparison</vt:lpstr>
      <vt:lpstr>Synchronous Serial Communication</vt:lpstr>
      <vt:lpstr>Asynchronous Serial Communication</vt:lpstr>
      <vt:lpstr>Asynchronous Transmission</vt:lpstr>
      <vt:lpstr>Data Encoding Scheme</vt:lpstr>
      <vt:lpstr>Data Format</vt:lpstr>
      <vt:lpstr>Data Format</vt:lpstr>
      <vt:lpstr>Example of Data Bit Formats</vt:lpstr>
      <vt:lpstr>Parity</vt:lpstr>
      <vt:lpstr>Parity</vt:lpstr>
      <vt:lpstr>Error and Issues</vt:lpstr>
      <vt:lpstr>Noise Detection for Start Bit</vt:lpstr>
      <vt:lpstr>Noise Detection for Start Bit</vt:lpstr>
      <vt:lpstr>Overrun</vt:lpstr>
      <vt:lpstr>Framing Error</vt:lpstr>
      <vt:lpstr>Parity Error</vt:lpstr>
      <vt:lpstr>Baud &amp; Bitrate</vt:lpstr>
      <vt:lpstr>Baud &amp; Bitrate</vt:lpstr>
      <vt:lpstr>Baud &amp; Bitrate</vt:lpstr>
      <vt:lpstr>Baud &amp; Bitrate</vt:lpstr>
      <vt:lpstr>Baud &amp; Bitrate</vt:lpstr>
      <vt:lpstr>Baud &amp; Bitrate</vt:lpstr>
      <vt:lpstr>Baud &amp; Bitrate</vt:lpstr>
      <vt:lpstr>Implementation Specific Features (S12SCIV2)</vt:lpstr>
      <vt:lpstr>Register descriptions</vt:lpstr>
      <vt:lpstr>$00C8/C9 – SCIBDH/SCIBDL</vt:lpstr>
      <vt:lpstr>$00CA – SCICR1</vt:lpstr>
      <vt:lpstr>$00CB – SCICR2</vt:lpstr>
      <vt:lpstr>$00CB – SCICR2</vt:lpstr>
      <vt:lpstr>$00CC – SCISR1</vt:lpstr>
      <vt:lpstr>$00CC – SCISR1</vt:lpstr>
      <vt:lpstr>$00CD – SCISR2</vt:lpstr>
      <vt:lpstr>$00CE/CF – SCIRDH/SCIRDL</vt:lpstr>
      <vt:lpstr>SCI is easy</vt:lpstr>
      <vt:lpstr>Example</vt:lpstr>
      <vt:lpstr>Example</vt:lpstr>
      <vt:lpstr>Example</vt:lpstr>
      <vt:lpstr>Code Example</vt:lpstr>
      <vt:lpstr>Code Example</vt:lpstr>
      <vt:lpstr>References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Communications Interface</dc:title>
  <dc:creator>Junaid</dc:creator>
  <cp:lastModifiedBy>Junaid</cp:lastModifiedBy>
  <cp:revision>49</cp:revision>
  <dcterms:created xsi:type="dcterms:W3CDTF">2008-11-06T00:58:13Z</dcterms:created>
  <dcterms:modified xsi:type="dcterms:W3CDTF">2018-04-01T19:39:06Z</dcterms:modified>
</cp:coreProperties>
</file>