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2" r:id="rId3"/>
    <p:sldId id="257" r:id="rId4"/>
    <p:sldId id="258" r:id="rId5"/>
    <p:sldId id="264" r:id="rId6"/>
    <p:sldId id="260" r:id="rId7"/>
    <p:sldId id="309" r:id="rId8"/>
    <p:sldId id="310" r:id="rId9"/>
    <p:sldId id="311" r:id="rId10"/>
    <p:sldId id="312" r:id="rId11"/>
    <p:sldId id="259" r:id="rId12"/>
    <p:sldId id="273" r:id="rId13"/>
    <p:sldId id="274" r:id="rId14"/>
    <p:sldId id="276" r:id="rId15"/>
    <p:sldId id="266" r:id="rId16"/>
    <p:sldId id="267" r:id="rId17"/>
    <p:sldId id="313" r:id="rId18"/>
    <p:sldId id="315" r:id="rId19"/>
    <p:sldId id="314" r:id="rId20"/>
    <p:sldId id="268" r:id="rId21"/>
    <p:sldId id="316" r:id="rId22"/>
    <p:sldId id="317" r:id="rId23"/>
    <p:sldId id="278" r:id="rId24"/>
    <p:sldId id="279" r:id="rId25"/>
    <p:sldId id="280" r:id="rId26"/>
    <p:sldId id="282" r:id="rId27"/>
    <p:sldId id="318" r:id="rId28"/>
    <p:sldId id="283" r:id="rId29"/>
    <p:sldId id="284" r:id="rId30"/>
    <p:sldId id="285" r:id="rId31"/>
    <p:sldId id="287" r:id="rId32"/>
    <p:sldId id="288" r:id="rId33"/>
    <p:sldId id="289" r:id="rId34"/>
    <p:sldId id="286" r:id="rId35"/>
    <p:sldId id="319" r:id="rId36"/>
    <p:sldId id="320" r:id="rId37"/>
    <p:sldId id="321" r:id="rId38"/>
    <p:sldId id="328" r:id="rId39"/>
    <p:sldId id="325" r:id="rId40"/>
    <p:sldId id="326" r:id="rId41"/>
    <p:sldId id="327" r:id="rId42"/>
    <p:sldId id="329" r:id="rId43"/>
    <p:sldId id="330" r:id="rId44"/>
    <p:sldId id="331" r:id="rId45"/>
    <p:sldId id="332" r:id="rId46"/>
    <p:sldId id="303" r:id="rId47"/>
    <p:sldId id="272" r:id="rId48"/>
    <p:sldId id="304" r:id="rId49"/>
    <p:sldId id="290" r:id="rId50"/>
    <p:sldId id="292" r:id="rId51"/>
    <p:sldId id="291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7" r:id="rId61"/>
    <p:sldId id="301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10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1" autoAdjust="0"/>
    <p:restoredTop sz="90929"/>
  </p:normalViewPr>
  <p:slideViewPr>
    <p:cSldViewPr>
      <p:cViewPr varScale="1">
        <p:scale>
          <a:sx n="103" d="100"/>
          <a:sy n="103" d="100"/>
        </p:scale>
        <p:origin x="9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4.xml"/><Relationship Id="rId5" Type="http://schemas.openxmlformats.org/officeDocument/2006/relationships/slide" Target="slides/slide46.xml"/><Relationship Id="rId4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5C18C5-086F-469E-91D4-EBF8A7E2C5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9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6B9DD9-76C8-4C90-8DB6-E8E1105399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1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45E3C-BB55-4B49-B55E-633DA19E22F7}" type="slidenum">
              <a:rPr lang="en-US"/>
              <a:pPr/>
              <a:t>7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0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0E2BC-2E5C-4F9B-8E90-2B9084261D0A}" type="slidenum">
              <a:rPr lang="en-US"/>
              <a:pPr/>
              <a:t>46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16191-FD56-41B3-AE09-591BC48DEE18}" type="slidenum">
              <a:rPr lang="en-US"/>
              <a:pPr/>
              <a:t>47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Most projects address the same goal</a:t>
            </a:r>
          </a:p>
          <a:p>
            <a:r>
              <a:rPr lang="en-US"/>
              <a:t>Slightly different models </a:t>
            </a:r>
          </a:p>
          <a:p>
            <a:r>
              <a:rPr lang="en-US"/>
              <a:t>Some specifics?</a:t>
            </a:r>
          </a:p>
          <a:p>
            <a:r>
              <a:rPr lang="en-US"/>
              <a:t>Main goals, minimize search time and routing state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AAEE1-0F59-428D-B2DC-53408000183C}" type="slidenum">
              <a:rPr lang="en-US"/>
              <a:pPr/>
              <a:t>8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anyone have an objection to this model</a:t>
            </a:r>
          </a:p>
        </p:txBody>
      </p:sp>
    </p:spTree>
    <p:extLst>
      <p:ext uri="{BB962C8B-B14F-4D97-AF65-F5344CB8AC3E}">
        <p14:creationId xmlns:p14="http://schemas.microsoft.com/office/powerpoint/2010/main" val="129645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814F8-5463-4DF1-AE56-48FF27D09E0F}" type="slidenum">
              <a:rPr lang="en-US"/>
              <a:pPr/>
              <a:t>9</a:t>
            </a:fld>
            <a:endParaRPr 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8227C-3272-400B-B2D9-8C4A42530B86}" type="slidenum">
              <a:rPr lang="en-US"/>
              <a:pPr/>
              <a:t>10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95742-F008-4072-BCD6-636D47B97119}" type="slidenum">
              <a:rPr lang="en-US"/>
              <a:pPr/>
              <a:t>15</a:t>
            </a:fld>
            <a:endParaRPr lang="en-US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Upload index to central server when you come online</a:t>
            </a:r>
          </a:p>
          <a:p>
            <a:r>
              <a:rPr lang="en-US"/>
              <a:t>To search, consult central server</a:t>
            </a:r>
          </a:p>
          <a:p>
            <a:r>
              <a:rPr lang="en-US"/>
              <a:t>Request doc directly </a:t>
            </a:r>
          </a:p>
        </p:txBody>
      </p:sp>
    </p:spTree>
    <p:extLst>
      <p:ext uri="{BB962C8B-B14F-4D97-AF65-F5344CB8AC3E}">
        <p14:creationId xmlns:p14="http://schemas.microsoft.com/office/powerpoint/2010/main" val="369001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5A85A-395D-444D-B2AD-B809ACB850E5}" type="slidenum">
              <a:rPr lang="en-US"/>
              <a:pPr/>
              <a:t>16</a:t>
            </a:fld>
            <a:endParaRPr lang="en-US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Everyone knows about some small number of nodes</a:t>
            </a:r>
          </a:p>
          <a:p>
            <a:r>
              <a:rPr lang="en-US"/>
              <a:t>To find a file, ask everyone you know</a:t>
            </a:r>
          </a:p>
          <a:p>
            <a:r>
              <a:rPr lang="en-US"/>
              <a:t>When you find out who has the doc, ask directly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E776D-E906-4736-9C1F-27F1B1F1EBC9}" type="slidenum">
              <a:rPr lang="en-US"/>
              <a:pPr/>
              <a:t>17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Everyone knows about some small number of nodes</a:t>
            </a:r>
          </a:p>
          <a:p>
            <a:r>
              <a:rPr lang="en-US"/>
              <a:t>To find a file, ask everyone you know</a:t>
            </a:r>
          </a:p>
          <a:p>
            <a:r>
              <a:rPr lang="en-US"/>
              <a:t>When you find out who has the doc, ask directly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134F6-FD16-44DE-BD0C-AC7D5F7DA2F0}" type="slidenum">
              <a:rPr lang="en-US"/>
              <a:pPr/>
              <a:t>20</a:t>
            </a:fld>
            <a:endParaRPr lang="en-US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More systematic approach</a:t>
            </a:r>
          </a:p>
          <a:p>
            <a:r>
              <a:rPr lang="en-US"/>
              <a:t>Ids for docs and nodes</a:t>
            </a:r>
          </a:p>
          <a:p>
            <a:r>
              <a:rPr lang="en-US"/>
              <a:t>Store doc at node with closest id</a:t>
            </a:r>
          </a:p>
          <a:p>
            <a:r>
              <a:rPr lang="en-US"/>
              <a:t>Keep track of small number of nodes with ids close to yours</a:t>
            </a:r>
          </a:p>
          <a:p>
            <a:r>
              <a:rPr lang="en-US"/>
              <a:t>Route requests toward the document</a:t>
            </a:r>
          </a:p>
        </p:txBody>
      </p:sp>
    </p:spTree>
    <p:extLst>
      <p:ext uri="{BB962C8B-B14F-4D97-AF65-F5344CB8AC3E}">
        <p14:creationId xmlns:p14="http://schemas.microsoft.com/office/powerpoint/2010/main" val="152490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22619-2DA3-47E6-A970-A218E8FFDF39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2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22DE9-A71B-48CF-8B2A-9161B2A99F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92D7C-A4A4-491F-B87F-74F6CAD19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4AC0C-9F4D-4924-9E7D-450A9489C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9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497656-7483-41C5-A94A-9214B58C7E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2763B-B583-4ADE-9FBD-2E88EFA795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89A65-DCF1-4DF8-A903-63678C3541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4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26292-F77A-43FA-A0B4-B721984130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5BF06-3A3A-4F6C-9C3A-EB9DDA4B7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79649-F3F6-489D-8304-762A41647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C9493-38D8-44B7-A53D-3B8C6A025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11A8D-5FB4-497E-A6E4-39474B245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2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F47B-FF55-4531-BBDE-5713371F7D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8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Modified version of slide from another presentation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712E52-7CB3-40B5-AEC0-B506A949B2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400"/>
              <a:t>An Overview of Peer-to-Peer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09600" y="3733800"/>
            <a:ext cx="2667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Find Peers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76600" y="3733800"/>
            <a:ext cx="2667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5943600" y="3733800"/>
            <a:ext cx="2667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Send Messages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609600" y="2667000"/>
            <a:ext cx="4038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Gnutella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648200" y="2667000"/>
            <a:ext cx="4038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Instant Messaging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P2P Goals/Benefits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Cost sharing</a:t>
            </a:r>
          </a:p>
          <a:p>
            <a:r>
              <a:rPr lang="en-US"/>
              <a:t>Resource aggregation</a:t>
            </a:r>
          </a:p>
          <a:p>
            <a:r>
              <a:rPr lang="en-US"/>
              <a:t>Improved scalability/reliability</a:t>
            </a:r>
          </a:p>
          <a:p>
            <a:r>
              <a:rPr lang="en-US"/>
              <a:t>Increased autonomy</a:t>
            </a:r>
          </a:p>
          <a:p>
            <a:r>
              <a:rPr lang="en-US"/>
              <a:t>Anonymity/privacy</a:t>
            </a:r>
          </a:p>
          <a:p>
            <a:r>
              <a:rPr lang="en-US"/>
              <a:t>Dynamism</a:t>
            </a:r>
          </a:p>
          <a:p>
            <a:r>
              <a:rPr lang="en-US"/>
              <a:t>Ad-hoc communication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P2P File Sharing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Centralized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Napster</a:t>
            </a:r>
          </a:p>
          <a:p>
            <a:pPr>
              <a:lnSpc>
                <a:spcPct val="90000"/>
              </a:lnSpc>
            </a:pPr>
            <a:r>
              <a:rPr lang="en-US" sz="2800"/>
              <a:t>Decentralized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Gnutella</a:t>
            </a:r>
          </a:p>
          <a:p>
            <a:pPr>
              <a:lnSpc>
                <a:spcPct val="90000"/>
              </a:lnSpc>
            </a:pPr>
            <a:r>
              <a:rPr lang="en-US" sz="2800"/>
              <a:t>Hierarchical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Kazaa</a:t>
            </a:r>
          </a:p>
          <a:p>
            <a:pPr>
              <a:lnSpc>
                <a:spcPct val="90000"/>
              </a:lnSpc>
            </a:pPr>
            <a:r>
              <a:rPr lang="en-US" sz="2800"/>
              <a:t>Incentivized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BitTorrent</a:t>
            </a:r>
          </a:p>
          <a:p>
            <a:pPr>
              <a:lnSpc>
                <a:spcPct val="90000"/>
              </a:lnSpc>
            </a:pPr>
            <a:r>
              <a:rPr lang="en-US" sz="2800"/>
              <a:t>Distributed Hash Tables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Chord, CAN, Tapestry, Pastry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Peer discovery</a:t>
            </a:r>
          </a:p>
          <a:p>
            <a:r>
              <a:rPr lang="en-US"/>
              <a:t>Group management</a:t>
            </a:r>
          </a:p>
          <a:p>
            <a:r>
              <a:rPr lang="en-US"/>
              <a:t>Search</a:t>
            </a:r>
          </a:p>
          <a:p>
            <a:r>
              <a:rPr lang="en-US"/>
              <a:t>Download</a:t>
            </a:r>
          </a:p>
          <a:p>
            <a:r>
              <a:rPr lang="en-US"/>
              <a:t>Incentives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1143000"/>
          </a:xfrm>
        </p:spPr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Per-node state</a:t>
            </a:r>
          </a:p>
          <a:p>
            <a:r>
              <a:rPr lang="en-US"/>
              <a:t>Bandwidth usage</a:t>
            </a:r>
          </a:p>
          <a:p>
            <a:r>
              <a:rPr lang="en-US"/>
              <a:t>Search time</a:t>
            </a:r>
          </a:p>
          <a:p>
            <a:r>
              <a:rPr lang="en-US"/>
              <a:t>Fault tolerance/resiliency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</a:t>
            </a:r>
          </a:p>
        </p:txBody>
      </p:sp>
      <p:sp>
        <p:nvSpPr>
          <p:cNvPr id="15379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426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Napster model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Server contacted during search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Peers directly exchange content</a:t>
            </a:r>
          </a:p>
          <a:p>
            <a:pPr>
              <a:lnSpc>
                <a:spcPct val="90000"/>
              </a:lnSpc>
            </a:pPr>
            <a:r>
              <a:rPr lang="en-US" sz="240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Efficient search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Limited bandwidth usage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per-node state</a:t>
            </a:r>
          </a:p>
          <a:p>
            <a:pPr>
              <a:lnSpc>
                <a:spcPct val="90000"/>
              </a:lnSpc>
            </a:pPr>
            <a:r>
              <a:rPr lang="en-US" sz="2400"/>
              <a:t>Drawbacks: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Central point of failure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Limited scale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pic>
        <p:nvPicPr>
          <p:cNvPr id="15364" name="Picture 4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574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91025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6245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j03518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76600"/>
            <a:ext cx="3873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69" name="AutoShape 9"/>
          <p:cNvCxnSpPr>
            <a:cxnSpLocks noChangeShapeType="1"/>
            <a:stCxn id="15364" idx="2"/>
            <a:endCxn id="15368" idx="1"/>
          </p:cNvCxnSpPr>
          <p:nvPr/>
        </p:nvCxnSpPr>
        <p:spPr bwMode="auto">
          <a:xfrm>
            <a:off x="5600700" y="2695575"/>
            <a:ext cx="80010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0" name="AutoShape 10"/>
          <p:cNvCxnSpPr>
            <a:cxnSpLocks noChangeShapeType="1"/>
            <a:stCxn id="15366" idx="0"/>
            <a:endCxn id="15368" idx="1"/>
          </p:cNvCxnSpPr>
          <p:nvPr/>
        </p:nvCxnSpPr>
        <p:spPr bwMode="auto">
          <a:xfrm flipV="1">
            <a:off x="5524500" y="3581400"/>
            <a:ext cx="876300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1"/>
          <p:cNvCxnSpPr>
            <a:cxnSpLocks noChangeShapeType="1"/>
            <a:stCxn id="15365" idx="2"/>
            <a:endCxn id="15368" idx="3"/>
          </p:cNvCxnSpPr>
          <p:nvPr/>
        </p:nvCxnSpPr>
        <p:spPr bwMode="auto">
          <a:xfrm flipH="1">
            <a:off x="6788150" y="2695575"/>
            <a:ext cx="71755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2"/>
          <p:cNvCxnSpPr>
            <a:cxnSpLocks noChangeShapeType="1"/>
            <a:stCxn id="15367" idx="0"/>
            <a:endCxn id="15368" idx="3"/>
          </p:cNvCxnSpPr>
          <p:nvPr/>
        </p:nvCxnSpPr>
        <p:spPr bwMode="auto">
          <a:xfrm flipH="1" flipV="1">
            <a:off x="6788150" y="3581400"/>
            <a:ext cx="79375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13"/>
          <p:cNvCxnSpPr>
            <a:cxnSpLocks noChangeShapeType="1"/>
            <a:stCxn id="15364" idx="3"/>
            <a:endCxn id="15365" idx="1"/>
          </p:cNvCxnSpPr>
          <p:nvPr/>
        </p:nvCxnSpPr>
        <p:spPr bwMode="auto">
          <a:xfrm>
            <a:off x="5943600" y="2376488"/>
            <a:ext cx="1219200" cy="0"/>
          </a:xfrm>
          <a:prstGeom prst="straightConnector1">
            <a:avLst/>
          </a:prstGeom>
          <a:noFill/>
          <a:ln w="41275">
            <a:solidFill>
              <a:schemeClr val="tx1"/>
            </a:solidFill>
            <a:prstDash val="dash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257800" y="1676400"/>
            <a:ext cx="5873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Bob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162800" y="1676400"/>
            <a:ext cx="658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Alice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315200" y="5029200"/>
            <a:ext cx="6477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Jane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181600" y="5029200"/>
            <a:ext cx="6492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Judy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Decentralized (Flooding)</a:t>
            </a:r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449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Gnutella model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Search is flooded to neighbors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Neighbors are determined </a:t>
            </a:r>
            <a:r>
              <a:rPr lang="en-US" sz="2000" i="1"/>
              <a:t>randomly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central point of failure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Limited per-node state</a:t>
            </a:r>
          </a:p>
          <a:p>
            <a:pPr>
              <a:lnSpc>
                <a:spcPct val="90000"/>
              </a:lnSpc>
            </a:pPr>
            <a:r>
              <a:rPr lang="en-US" sz="2400"/>
              <a:t>Drawbacks: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Slow searches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Bandwidth intensive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7412" name="Picture 4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417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085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939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5" name="Picture 7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177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3037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417" name="AutoShape 9"/>
          <p:cNvCxnSpPr>
            <a:cxnSpLocks noChangeShapeType="1"/>
            <a:stCxn id="17412" idx="1"/>
            <a:endCxn id="17415" idx="2"/>
          </p:cNvCxnSpPr>
          <p:nvPr/>
        </p:nvCxnSpPr>
        <p:spPr bwMode="auto">
          <a:xfrm flipH="1" flipV="1">
            <a:off x="5372100" y="2655888"/>
            <a:ext cx="723900" cy="1204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8" name="AutoShape 10"/>
          <p:cNvCxnSpPr>
            <a:cxnSpLocks noChangeShapeType="1"/>
            <a:stCxn id="17412" idx="1"/>
            <a:endCxn id="17413" idx="0"/>
          </p:cNvCxnSpPr>
          <p:nvPr/>
        </p:nvCxnSpPr>
        <p:spPr bwMode="auto">
          <a:xfrm flipH="1">
            <a:off x="5295900" y="3860800"/>
            <a:ext cx="800100" cy="74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9" name="AutoShape 11"/>
          <p:cNvCxnSpPr>
            <a:cxnSpLocks noChangeShapeType="1"/>
            <a:stCxn id="17412" idx="0"/>
            <a:endCxn id="17414" idx="1"/>
          </p:cNvCxnSpPr>
          <p:nvPr/>
        </p:nvCxnSpPr>
        <p:spPr bwMode="auto">
          <a:xfrm flipV="1">
            <a:off x="6438900" y="2413000"/>
            <a:ext cx="571500" cy="1128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0" name="AutoShape 12"/>
          <p:cNvCxnSpPr>
            <a:cxnSpLocks noChangeShapeType="1"/>
            <a:stCxn id="17414" idx="3"/>
            <a:endCxn id="17416" idx="0"/>
          </p:cNvCxnSpPr>
          <p:nvPr/>
        </p:nvCxnSpPr>
        <p:spPr bwMode="auto">
          <a:xfrm>
            <a:off x="7696200" y="2413000"/>
            <a:ext cx="495300" cy="1890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1" name="AutoShape 13"/>
          <p:cNvCxnSpPr>
            <a:cxnSpLocks noChangeShapeType="1"/>
            <a:stCxn id="17412" idx="3"/>
            <a:endCxn id="17416" idx="1"/>
          </p:cNvCxnSpPr>
          <p:nvPr/>
        </p:nvCxnSpPr>
        <p:spPr bwMode="auto">
          <a:xfrm>
            <a:off x="6781800" y="3860800"/>
            <a:ext cx="1066800" cy="762000"/>
          </a:xfrm>
          <a:prstGeom prst="straightConnector1">
            <a:avLst/>
          </a:prstGeom>
          <a:noFill/>
          <a:ln w="41275">
            <a:solidFill>
              <a:schemeClr val="tx1"/>
            </a:solidFill>
            <a:prstDash val="dash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72200" y="4191000"/>
            <a:ext cx="5873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Bob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848600" y="5029200"/>
            <a:ext cx="6588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Alice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010400" y="1752600"/>
            <a:ext cx="6477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Jane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953000" y="5257800"/>
            <a:ext cx="6492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Judy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5029200" y="1676400"/>
            <a:ext cx="5969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Carl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449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/>
              <a:t>Kazaa/new Gnutella model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Nodes with high bandwidth/long uptime become </a:t>
            </a:r>
            <a:r>
              <a:rPr lang="en-US" sz="1600" i="1"/>
              <a:t>supernodes/ultrapeers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Search requests sent to supernode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Supernode caches info about attached leaf nodes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Supernodes connect to eachother (32 in Limewire)</a:t>
            </a:r>
          </a:p>
          <a:p>
            <a:pPr>
              <a:lnSpc>
                <a:spcPct val="90000"/>
              </a:lnSpc>
            </a:pPr>
            <a:r>
              <a:rPr lang="en-US" sz="160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Search faster than flooding</a:t>
            </a:r>
          </a:p>
          <a:p>
            <a:pPr>
              <a:lnSpc>
                <a:spcPct val="90000"/>
              </a:lnSpc>
            </a:pPr>
            <a:r>
              <a:rPr lang="en-US" sz="1600"/>
              <a:t>Drawbacks: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Many of the same problems as decentralized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Reconfiguration when supernode fails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84996" name="Picture 4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90988"/>
            <a:ext cx="9144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7" name="Picture 5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943600"/>
            <a:ext cx="53340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8" name="Picture 6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1030288"/>
            <a:ext cx="533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9" name="Picture 7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662613"/>
            <a:ext cx="533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000" name="Picture 8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88" y="5827713"/>
            <a:ext cx="533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572000" y="4929188"/>
            <a:ext cx="103346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SuperBob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8256588" y="5486400"/>
            <a:ext cx="677862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Andy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477000" y="685800"/>
            <a:ext cx="6477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Jane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5562600" y="6400800"/>
            <a:ext cx="6492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Judy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4648200" y="6196013"/>
            <a:ext cx="5969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Carl</a:t>
            </a:r>
          </a:p>
        </p:txBody>
      </p:sp>
      <p:pic>
        <p:nvPicPr>
          <p:cNvPr id="85011" name="Picture 19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14788"/>
            <a:ext cx="9144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6705600" y="4929188"/>
            <a:ext cx="10795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SuperFred</a:t>
            </a:r>
          </a:p>
        </p:txBody>
      </p:sp>
      <p:pic>
        <p:nvPicPr>
          <p:cNvPr id="85013" name="Picture 21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19388"/>
            <a:ext cx="9144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5486400" y="2338388"/>
            <a:ext cx="101917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SuperTed</a:t>
            </a:r>
          </a:p>
        </p:txBody>
      </p:sp>
      <p:cxnSp>
        <p:nvCxnSpPr>
          <p:cNvPr id="85016" name="AutoShape 24"/>
          <p:cNvCxnSpPr>
            <a:cxnSpLocks noChangeShapeType="1"/>
            <a:stCxn id="84996" idx="3"/>
            <a:endCxn id="85011" idx="1"/>
          </p:cNvCxnSpPr>
          <p:nvPr/>
        </p:nvCxnSpPr>
        <p:spPr bwMode="auto">
          <a:xfrm flipV="1">
            <a:off x="5562600" y="4440238"/>
            <a:ext cx="1219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7" name="AutoShape 25"/>
          <p:cNvCxnSpPr>
            <a:cxnSpLocks noChangeShapeType="1"/>
            <a:endCxn id="85013" idx="1"/>
          </p:cNvCxnSpPr>
          <p:nvPr/>
        </p:nvCxnSpPr>
        <p:spPr bwMode="auto">
          <a:xfrm flipV="1">
            <a:off x="5029200" y="3144838"/>
            <a:ext cx="609600" cy="869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8" name="AutoShape 26"/>
          <p:cNvCxnSpPr>
            <a:cxnSpLocks noChangeShapeType="1"/>
            <a:stCxn id="85011" idx="0"/>
            <a:endCxn id="85013" idx="3"/>
          </p:cNvCxnSpPr>
          <p:nvPr/>
        </p:nvCxnSpPr>
        <p:spPr bwMode="auto">
          <a:xfrm flipH="1" flipV="1">
            <a:off x="6553200" y="3144838"/>
            <a:ext cx="685800" cy="869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5019" name="Picture 27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1295400"/>
            <a:ext cx="53340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7146925" y="914400"/>
            <a:ext cx="6254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Alex</a:t>
            </a:r>
          </a:p>
        </p:txBody>
      </p:sp>
      <p:pic>
        <p:nvPicPr>
          <p:cNvPr id="85021" name="Picture 29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5995988"/>
            <a:ext cx="533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22" name="Text Box 30"/>
          <p:cNvSpPr txBox="1">
            <a:spLocks noChangeArrowheads="1"/>
          </p:cNvSpPr>
          <p:nvPr/>
        </p:nvSpPr>
        <p:spPr bwMode="auto">
          <a:xfrm>
            <a:off x="7494588" y="5638800"/>
            <a:ext cx="658812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Alice</a:t>
            </a:r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 flipH="1" flipV="1">
            <a:off x="5257800" y="5181600"/>
            <a:ext cx="7620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 flipH="1" flipV="1">
            <a:off x="5486400" y="4953000"/>
            <a:ext cx="381000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Line 33"/>
          <p:cNvSpPr>
            <a:spLocks noChangeShapeType="1"/>
          </p:cNvSpPr>
          <p:nvPr/>
        </p:nvSpPr>
        <p:spPr bwMode="auto">
          <a:xfrm flipV="1">
            <a:off x="6400800" y="1563688"/>
            <a:ext cx="403225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Line 34"/>
          <p:cNvSpPr>
            <a:spLocks noChangeShapeType="1"/>
          </p:cNvSpPr>
          <p:nvPr/>
        </p:nvSpPr>
        <p:spPr bwMode="auto">
          <a:xfrm flipV="1">
            <a:off x="6477000" y="1828800"/>
            <a:ext cx="914400" cy="950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 flipH="1" flipV="1">
            <a:off x="7696200" y="4953000"/>
            <a:ext cx="304800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8" name="Line 36"/>
          <p:cNvSpPr>
            <a:spLocks noChangeShapeType="1"/>
          </p:cNvSpPr>
          <p:nvPr/>
        </p:nvSpPr>
        <p:spPr bwMode="auto">
          <a:xfrm flipH="1" flipV="1">
            <a:off x="7848600" y="4876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BitTorrent</a:t>
            </a:r>
          </a:p>
        </p:txBody>
      </p:sp>
      <p:pic>
        <p:nvPicPr>
          <p:cNvPr id="88069" name="Picture 5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0" name="Picture 6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718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1" name="Picture 7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2" name="Picture 8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0292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3" name="Picture 9" descr="j03518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3873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228600" y="2514600"/>
            <a:ext cx="8175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Source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600200" y="1676400"/>
            <a:ext cx="140493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.torrent server</a:t>
            </a:r>
          </a:p>
        </p:txBody>
      </p:sp>
      <p:pic>
        <p:nvPicPr>
          <p:cNvPr id="88084" name="Picture 20" descr="j03518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3873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371600" y="3657600"/>
            <a:ext cx="6477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seed</a:t>
            </a:r>
          </a:p>
        </p:txBody>
      </p:sp>
      <p:pic>
        <p:nvPicPr>
          <p:cNvPr id="88086" name="Picture 22" descr="j03518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3400"/>
            <a:ext cx="3873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1828800" y="4953000"/>
            <a:ext cx="8413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tracker</a:t>
            </a:r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>
            <a:off x="2590800" y="2209800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2971800" y="1905000"/>
            <a:ext cx="183673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1. Download torrent</a:t>
            </a:r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V="1">
            <a:off x="2667000" y="2971800"/>
            <a:ext cx="1905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2819400" y="2819400"/>
            <a:ext cx="1520825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2. Get list of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peers and seeds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(the swarm)</a:t>
            </a:r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>
            <a:off x="5486400" y="2590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5105400" y="3048000"/>
            <a:ext cx="2119313" cy="142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3. Exchange vector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of content downloaded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with peers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4. Exchange content w/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peers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 flipH="1">
            <a:off x="2743200" y="2971800"/>
            <a:ext cx="2133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2895600" y="4495800"/>
            <a:ext cx="129857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5. Update w/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progress</a:t>
            </a:r>
          </a:p>
        </p:txBody>
      </p:sp>
      <p:sp>
        <p:nvSpPr>
          <p:cNvPr id="88096" name="Line 32"/>
          <p:cNvSpPr>
            <a:spLocks noChangeShapeType="1"/>
          </p:cNvSpPr>
          <p:nvPr/>
        </p:nvSpPr>
        <p:spPr bwMode="auto">
          <a:xfrm>
            <a:off x="5105400" y="3048000"/>
            <a:ext cx="15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BitTorrent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Key Ideas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Break large files into small blocks and download blocks individually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Provide incentives for uploading content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Allow download from peers that provide best upload rate</a:t>
            </a:r>
          </a:p>
          <a:p>
            <a:pPr>
              <a:lnSpc>
                <a:spcPct val="90000"/>
              </a:lnSpc>
            </a:pPr>
            <a:r>
              <a:rPr lang="en-US" sz="2400"/>
              <a:t>Benefits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Incentives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Centralized search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neighbor state (except the peers in your swarm)</a:t>
            </a:r>
          </a:p>
          <a:p>
            <a:pPr>
              <a:lnSpc>
                <a:spcPct val="90000"/>
              </a:lnSpc>
            </a:pPr>
            <a:r>
              <a:rPr lang="en-US" sz="240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“Centralized” search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No central repository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		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P2P Overview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a peer?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 applications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Benefits of P2P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Is this just distributed computing?</a:t>
            </a:r>
          </a:p>
          <a:p>
            <a:pPr>
              <a:lnSpc>
                <a:spcPct val="90000"/>
              </a:lnSpc>
            </a:pPr>
            <a:r>
              <a:rPr lang="en-US" sz="2800"/>
              <a:t>P2P Challenges</a:t>
            </a:r>
          </a:p>
          <a:p>
            <a:pPr>
              <a:lnSpc>
                <a:spcPct val="90000"/>
              </a:lnSpc>
            </a:pPr>
            <a:r>
              <a:rPr lang="en-US" sz="2800"/>
              <a:t>Distributed Hash Tables (DHTs)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Hash Tables (DHT)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441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Chord, CAN, Tapestry, Pastry model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AKA Structured P2P networks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Provide performance guarantees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content exists, it will be found</a:t>
            </a:r>
          </a:p>
          <a:p>
            <a:pPr>
              <a:lnSpc>
                <a:spcPct val="90000"/>
              </a:lnSpc>
            </a:pPr>
            <a:r>
              <a:rPr lang="en-US" sz="240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More efficient searching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Limited per-node state</a:t>
            </a:r>
          </a:p>
          <a:p>
            <a:pPr>
              <a:lnSpc>
                <a:spcPct val="90000"/>
              </a:lnSpc>
            </a:pPr>
            <a:r>
              <a:rPr lang="en-US" sz="2400"/>
              <a:t>Drawbacks: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Limited fault-tolerance vs redundancy</a:t>
            </a:r>
          </a:p>
        </p:txBody>
      </p:sp>
      <p:pic>
        <p:nvPicPr>
          <p:cNvPr id="19460" name="Picture 4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131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799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653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3" name="Picture 7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891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075113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105400" y="1524000"/>
            <a:ext cx="5826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001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037388" y="1576388"/>
            <a:ext cx="58261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012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7875588" y="3786188"/>
            <a:ext cx="58261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212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979988" y="4090988"/>
            <a:ext cx="58261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305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665788" y="3405188"/>
            <a:ext cx="58261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latin typeface="Tahoma" panose="020B0604030504040204" pitchFamily="34" charset="0"/>
              </a:rPr>
              <a:t>332</a:t>
            </a:r>
          </a:p>
        </p:txBody>
      </p:sp>
      <p:cxnSp>
        <p:nvCxnSpPr>
          <p:cNvPr id="19470" name="AutoShape 14"/>
          <p:cNvCxnSpPr>
            <a:cxnSpLocks noChangeShapeType="1"/>
            <a:stCxn id="19460" idx="0"/>
            <a:endCxn id="19462" idx="2"/>
          </p:cNvCxnSpPr>
          <p:nvPr/>
        </p:nvCxnSpPr>
        <p:spPr bwMode="auto">
          <a:xfrm flipV="1">
            <a:off x="6438900" y="2503488"/>
            <a:ext cx="914400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AutoShape 15"/>
          <p:cNvCxnSpPr>
            <a:cxnSpLocks noChangeShapeType="1"/>
            <a:stCxn id="19462" idx="2"/>
            <a:endCxn id="19464" idx="1"/>
          </p:cNvCxnSpPr>
          <p:nvPr/>
        </p:nvCxnSpPr>
        <p:spPr bwMode="auto">
          <a:xfrm>
            <a:off x="7353300" y="2503488"/>
            <a:ext cx="495300" cy="1890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6172200" y="2667000"/>
            <a:ext cx="7143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solidFill>
                  <a:srgbClr val="B90B3D"/>
                </a:solidFill>
                <a:latin typeface="Tahoma" panose="020B0604030504040204" pitchFamily="34" charset="0"/>
              </a:rPr>
              <a:t>212 ?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543800" y="2895600"/>
            <a:ext cx="7143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6304" tIns="73152" rIns="146304" bIns="73152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200" b="1">
                <a:solidFill>
                  <a:srgbClr val="B90B3D"/>
                </a:solidFill>
                <a:latin typeface="Tahoma" panose="020B0604030504040204" pitchFamily="34" charset="0"/>
              </a:rPr>
              <a:t>212 ?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781800" y="3657600"/>
            <a:ext cx="1066800" cy="762000"/>
          </a:xfrm>
          <a:prstGeom prst="line">
            <a:avLst/>
          </a:prstGeom>
          <a:noFill/>
          <a:ln w="41275">
            <a:solidFill>
              <a:schemeClr val="tx1"/>
            </a:solidFill>
            <a:prstDash val="dash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DHTs: Overview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Goal: Map key to value</a:t>
            </a:r>
          </a:p>
          <a:p>
            <a:pPr>
              <a:lnSpc>
                <a:spcPct val="90000"/>
              </a:lnSpc>
            </a:pPr>
            <a:r>
              <a:rPr lang="en-US" sz="2800"/>
              <a:t>Decentralized with bounded number of neighbors</a:t>
            </a:r>
          </a:p>
          <a:p>
            <a:pPr>
              <a:lnSpc>
                <a:spcPct val="90000"/>
              </a:lnSpc>
            </a:pPr>
            <a:r>
              <a:rPr lang="en-US" sz="2800"/>
              <a:t>Provide guaranteed performance for search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content is in network, it will be found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messages required for search is bounded</a:t>
            </a:r>
          </a:p>
          <a:p>
            <a:pPr>
              <a:lnSpc>
                <a:spcPct val="90000"/>
              </a:lnSpc>
            </a:pPr>
            <a:r>
              <a:rPr lang="en-US" sz="2800"/>
              <a:t>Provide guaranteed performance for join/leave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Minimal number of nodes affected</a:t>
            </a:r>
          </a:p>
          <a:p>
            <a:pPr>
              <a:lnSpc>
                <a:spcPct val="90000"/>
              </a:lnSpc>
            </a:pPr>
            <a:r>
              <a:rPr lang="en-US" sz="2800"/>
              <a:t>Suitable for applications like file systems that require guaranteed performance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DHTs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Neighbor state</a:t>
            </a:r>
          </a:p>
          <a:p>
            <a:r>
              <a:rPr lang="en-US"/>
              <a:t>Search performance</a:t>
            </a:r>
          </a:p>
          <a:p>
            <a:r>
              <a:rPr lang="en-US"/>
              <a:t>Join algorithm</a:t>
            </a:r>
          </a:p>
          <a:p>
            <a:r>
              <a:rPr lang="en-US"/>
              <a:t>Failure recovery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800"/>
              <a:t>Associate to each node and item a unique </a:t>
            </a:r>
            <a:r>
              <a:rPr lang="en-US" sz="2800" i="1"/>
              <a:t>id</a:t>
            </a:r>
            <a:r>
              <a:rPr lang="en-US" sz="2800"/>
              <a:t> in an </a:t>
            </a:r>
            <a:r>
              <a:rPr lang="en-US" sz="2800" i="1"/>
              <a:t>d</a:t>
            </a:r>
            <a:r>
              <a:rPr lang="en-US" sz="2800"/>
              <a:t>-dimensional space</a:t>
            </a:r>
          </a:p>
          <a:p>
            <a:r>
              <a:rPr lang="en-US" sz="2800"/>
              <a:t>Goals</a:t>
            </a:r>
          </a:p>
          <a:p>
            <a:pPr lvl="1"/>
            <a:r>
              <a:rPr lang="en-US" sz="2400"/>
              <a:t>Scales to hundreds of thousands of nodes</a:t>
            </a:r>
          </a:p>
          <a:p>
            <a:pPr lvl="1"/>
            <a:r>
              <a:rPr lang="en-US" sz="2400"/>
              <a:t>Handles rapid arrival and failure of nodes</a:t>
            </a:r>
          </a:p>
          <a:p>
            <a:r>
              <a:rPr lang="en-US" sz="2800"/>
              <a:t>Properties </a:t>
            </a:r>
          </a:p>
          <a:p>
            <a:pPr lvl="1"/>
            <a:r>
              <a:rPr lang="en-US" sz="2400"/>
              <a:t>Routing table size O(</a:t>
            </a:r>
            <a:r>
              <a:rPr lang="en-US" sz="2400" i="1"/>
              <a:t>d</a:t>
            </a:r>
            <a:r>
              <a:rPr lang="en-US" sz="2400"/>
              <a:t>)</a:t>
            </a:r>
          </a:p>
          <a:p>
            <a:pPr lvl="1"/>
            <a:r>
              <a:rPr lang="en-US" sz="2400"/>
              <a:t>Guarantees that a file is found in at most </a:t>
            </a:r>
            <a:r>
              <a:rPr lang="en-US" sz="2400" i="1"/>
              <a:t>d</a:t>
            </a:r>
            <a:r>
              <a:rPr lang="en-US" sz="2400"/>
              <a:t>*</a:t>
            </a:r>
            <a:r>
              <a:rPr lang="en-US" sz="2400" i="1"/>
              <a:t>n</a:t>
            </a:r>
            <a:r>
              <a:rPr lang="en-US" sz="2400" baseline="30000"/>
              <a:t>1/d</a:t>
            </a:r>
            <a:r>
              <a:rPr lang="en-US" sz="2400"/>
              <a:t> steps, where </a:t>
            </a:r>
            <a:r>
              <a:rPr lang="en-US" sz="2400" i="1"/>
              <a:t>n</a:t>
            </a:r>
            <a:r>
              <a:rPr lang="en-US" sz="2400"/>
              <a:t> is the total number of nodes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Example: Two Dimensional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800600" cy="23622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2800"/>
              <a:t>Space divided between nodes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All nodes cover the entire space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Each node covers either a square or a rectangular area of ratios 1:2 or 2:1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Example: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Node n1:(1, 2) first node that joins </a:t>
            </a:r>
            <a:r>
              <a:rPr lang="en-US" sz="2400">
                <a:sym typeface="Wingdings" panose="05000000000000000000" pitchFamily="2" charset="2"/>
              </a:rPr>
              <a:t> cover the entire space</a:t>
            </a:r>
            <a:endParaRPr lang="en-US" sz="2400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Example: Two Dimensional Space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800600" cy="6096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2800"/>
              <a:t>Node n2:(4, 2) joins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n2 contacts n1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n1 splits its area and assigns half to n2 </a:t>
            </a:r>
          </a:p>
          <a:p>
            <a:pPr marL="285750" indent="-285750">
              <a:lnSpc>
                <a:spcPct val="90000"/>
              </a:lnSpc>
            </a:pPr>
            <a:endParaRPr lang="en-US" sz="2800">
              <a:sym typeface="Wingdings" panose="05000000000000000000" pitchFamily="2" charset="2"/>
            </a:endParaRPr>
          </a:p>
          <a:p>
            <a:pPr marL="285750" indent="-285750">
              <a:lnSpc>
                <a:spcPct val="90000"/>
              </a:lnSpc>
            </a:pPr>
            <a:endParaRPr lang="en-US" sz="2800">
              <a:sym typeface="Wingdings" panose="05000000000000000000" pitchFamily="2" charset="2"/>
            </a:endParaRPr>
          </a:p>
          <a:p>
            <a:pPr marL="285750" indent="-285750">
              <a:lnSpc>
                <a:spcPct val="90000"/>
              </a:lnSpc>
              <a:buFontTx/>
              <a:buNone/>
            </a:pPr>
            <a:endParaRPr lang="en-US" sz="2800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36901" name="Oval 37"/>
          <p:cNvSpPr>
            <a:spLocks noChangeArrowheads="1"/>
          </p:cNvSpPr>
          <p:nvPr/>
        </p:nvSpPr>
        <p:spPr bwMode="auto">
          <a:xfrm>
            <a:off x="7312025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7162800" y="42672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5257800" y="2057400"/>
            <a:ext cx="1828800" cy="36576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Example: Two Dimensional Space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724400" cy="28194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1600"/>
              <a:t>Nodes n3:(3, 5) n4:(5, 5) and n5:(6,6) join</a:t>
            </a:r>
          </a:p>
          <a:p>
            <a:pPr marL="285750" indent="-285750">
              <a:lnSpc>
                <a:spcPct val="90000"/>
              </a:lnSpc>
            </a:pPr>
            <a:r>
              <a:rPr lang="en-US" sz="1600"/>
              <a:t>Each new node sends JOIN request to an existing node chosen randomly</a:t>
            </a:r>
          </a:p>
          <a:p>
            <a:pPr marL="285750" indent="-285750">
              <a:lnSpc>
                <a:spcPct val="90000"/>
              </a:lnSpc>
            </a:pPr>
            <a:r>
              <a:rPr lang="en-US" sz="1600"/>
              <a:t>New node gets neighbor table from existing node</a:t>
            </a:r>
          </a:p>
          <a:p>
            <a:pPr marL="285750" indent="-285750">
              <a:lnSpc>
                <a:spcPct val="90000"/>
              </a:lnSpc>
            </a:pPr>
            <a:r>
              <a:rPr lang="en-US" sz="1600"/>
              <a:t>New and existing nodes update neighbor tables and neighbors accordingly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400"/>
              <a:t>before n5 joins, n4 has neighbors n2 and n3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400"/>
              <a:t>n5 adds n4 and n2 to neighborlist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400"/>
              <a:t>n2 updated to include n5 in neighborlist</a:t>
            </a:r>
          </a:p>
          <a:p>
            <a:pPr marL="685800" lvl="1" indent="-228600">
              <a:lnSpc>
                <a:spcPct val="90000"/>
              </a:lnSpc>
            </a:pPr>
            <a:endParaRPr lang="en-US" sz="1400"/>
          </a:p>
          <a:p>
            <a:pPr marL="285750" indent="-285750">
              <a:lnSpc>
                <a:spcPct val="90000"/>
              </a:lnSpc>
            </a:pPr>
            <a:r>
              <a:rPr lang="en-US" sz="1600"/>
              <a:t>Only O(2d) nodes are affected</a:t>
            </a:r>
          </a:p>
          <a:p>
            <a:pPr marL="285750" indent="-285750">
              <a:lnSpc>
                <a:spcPct val="90000"/>
              </a:lnSpc>
            </a:pPr>
            <a:endParaRPr lang="en-US" sz="1600"/>
          </a:p>
          <a:p>
            <a:pPr marL="285750" indent="-285750">
              <a:lnSpc>
                <a:spcPct val="90000"/>
              </a:lnSpc>
            </a:pPr>
            <a:endParaRPr lang="en-US" sz="1600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38949" name="Oval 37"/>
          <p:cNvSpPr>
            <a:spLocks noChangeArrowheads="1"/>
          </p:cNvSpPr>
          <p:nvPr/>
        </p:nvSpPr>
        <p:spPr bwMode="auto">
          <a:xfrm>
            <a:off x="7312025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7162800" y="42672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5257800" y="3886200"/>
            <a:ext cx="1828800" cy="1828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52" name="Oval 40"/>
          <p:cNvSpPr>
            <a:spLocks noChangeArrowheads="1"/>
          </p:cNvSpPr>
          <p:nvPr/>
        </p:nvSpPr>
        <p:spPr bwMode="auto">
          <a:xfrm>
            <a:off x="6858000" y="3200400"/>
            <a:ext cx="74613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6629400" y="29749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5257800" y="2057400"/>
            <a:ext cx="1828800" cy="1828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55" name="Oval 43"/>
          <p:cNvSpPr>
            <a:spLocks noChangeArrowheads="1"/>
          </p:cNvSpPr>
          <p:nvPr/>
        </p:nvSpPr>
        <p:spPr bwMode="auto">
          <a:xfrm>
            <a:off x="7773988" y="31242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56" name="Oval 44"/>
          <p:cNvSpPr>
            <a:spLocks noChangeArrowheads="1"/>
          </p:cNvSpPr>
          <p:nvPr/>
        </p:nvSpPr>
        <p:spPr bwMode="auto">
          <a:xfrm>
            <a:off x="8231188" y="25908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57" name="Text Box 45"/>
          <p:cNvSpPr txBox="1">
            <a:spLocks noChangeArrowheads="1"/>
          </p:cNvSpPr>
          <p:nvPr/>
        </p:nvSpPr>
        <p:spPr bwMode="auto">
          <a:xfrm>
            <a:off x="7543800" y="28956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8004175" y="26701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n5</a:t>
            </a:r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7086600" y="2057400"/>
            <a:ext cx="914400" cy="1828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8001000" y="2057400"/>
            <a:ext cx="914400" cy="1828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8961" name="Text Box 49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Example: Two Dimensional Space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724400" cy="28194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endParaRPr lang="en-US" sz="1600"/>
          </a:p>
          <a:p>
            <a:pPr marL="285750" indent="-285750">
              <a:lnSpc>
                <a:spcPct val="90000"/>
              </a:lnSpc>
              <a:buFontTx/>
              <a:buNone/>
            </a:pPr>
            <a:endParaRPr lang="en-US" sz="1600"/>
          </a:p>
          <a:p>
            <a:pPr marL="285750" indent="-285750">
              <a:lnSpc>
                <a:spcPct val="90000"/>
              </a:lnSpc>
            </a:pPr>
            <a:r>
              <a:rPr lang="en-US" sz="1600"/>
              <a:t>Bootstrapping - assume CAN has an associated DNS domain and domain resolves to IP of one or more bootstrap nodes</a:t>
            </a:r>
          </a:p>
          <a:p>
            <a:pPr marL="285750" indent="-285750">
              <a:lnSpc>
                <a:spcPct val="90000"/>
              </a:lnSpc>
            </a:pPr>
            <a:r>
              <a:rPr lang="en-US" sz="1600"/>
              <a:t>Optimizations - landmark routing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600"/>
              <a:t>Ping a landmark server(s) and choose an existing node based on distance to landmark</a:t>
            </a:r>
          </a:p>
          <a:p>
            <a:pPr marL="285750" indent="-285750">
              <a:lnSpc>
                <a:spcPct val="90000"/>
              </a:lnSpc>
            </a:pPr>
            <a:endParaRPr lang="en-US" sz="1600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53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1167" name="Text Box 31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1170" name="Line 34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1172" name="Text Box 36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91173" name="Oval 37"/>
          <p:cNvSpPr>
            <a:spLocks noChangeArrowheads="1"/>
          </p:cNvSpPr>
          <p:nvPr/>
        </p:nvSpPr>
        <p:spPr bwMode="auto">
          <a:xfrm>
            <a:off x="7312025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7162800" y="42672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91175" name="Rectangle 39"/>
          <p:cNvSpPr>
            <a:spLocks noChangeArrowheads="1"/>
          </p:cNvSpPr>
          <p:nvPr/>
        </p:nvSpPr>
        <p:spPr bwMode="auto">
          <a:xfrm>
            <a:off x="5257800" y="3886200"/>
            <a:ext cx="1828800" cy="1828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6858000" y="3200400"/>
            <a:ext cx="74613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6629400" y="29749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91178" name="Rectangle 42"/>
          <p:cNvSpPr>
            <a:spLocks noChangeArrowheads="1"/>
          </p:cNvSpPr>
          <p:nvPr/>
        </p:nvSpPr>
        <p:spPr bwMode="auto">
          <a:xfrm>
            <a:off x="5257800" y="2057400"/>
            <a:ext cx="1828800" cy="1828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7773988" y="31242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8231188" y="25908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81" name="Text Box 45"/>
          <p:cNvSpPr txBox="1">
            <a:spLocks noChangeArrowheads="1"/>
          </p:cNvSpPr>
          <p:nvPr/>
        </p:nvSpPr>
        <p:spPr bwMode="auto">
          <a:xfrm>
            <a:off x="7543800" y="28956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91182" name="Text Box 46"/>
          <p:cNvSpPr txBox="1">
            <a:spLocks noChangeArrowheads="1"/>
          </p:cNvSpPr>
          <p:nvPr/>
        </p:nvSpPr>
        <p:spPr bwMode="auto">
          <a:xfrm>
            <a:off x="8004175" y="26701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n5</a:t>
            </a: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7086600" y="2057400"/>
            <a:ext cx="914400" cy="1828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8001000" y="2057400"/>
            <a:ext cx="914400" cy="1828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1185" name="Text Box 49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Example: Two Dimensional Space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800600" cy="12192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2800"/>
              <a:t>Nodes: n1:(1, 2); n2:(4,2); n3:(3, 5); n4:(5,5);n5:(6,6)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Items: f1:(2,3); f2:(5,1); f3:(2,1); f4:(7,5);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7312025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6858000" y="3200400"/>
            <a:ext cx="74613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52578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70866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7162800" y="42672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6629400" y="29749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39979" name="Oval 43"/>
          <p:cNvSpPr>
            <a:spLocks noChangeArrowheads="1"/>
          </p:cNvSpPr>
          <p:nvPr/>
        </p:nvSpPr>
        <p:spPr bwMode="auto">
          <a:xfrm>
            <a:off x="7773988" y="31242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80" name="Oval 44"/>
          <p:cNvSpPr>
            <a:spLocks noChangeArrowheads="1"/>
          </p:cNvSpPr>
          <p:nvPr/>
        </p:nvSpPr>
        <p:spPr bwMode="auto">
          <a:xfrm>
            <a:off x="8231188" y="25908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5257800" y="20574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7086600" y="2057400"/>
            <a:ext cx="9144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7543800" y="28956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8004175" y="26701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n5</a:t>
            </a:r>
          </a:p>
        </p:txBody>
      </p:sp>
      <p:sp>
        <p:nvSpPr>
          <p:cNvPr id="39985" name="Oval 49"/>
          <p:cNvSpPr>
            <a:spLocks noChangeArrowheads="1"/>
          </p:cNvSpPr>
          <p:nvPr/>
        </p:nvSpPr>
        <p:spPr bwMode="auto">
          <a:xfrm>
            <a:off x="6324600" y="40386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86" name="Oval 50"/>
          <p:cNvSpPr>
            <a:spLocks noChangeArrowheads="1"/>
          </p:cNvSpPr>
          <p:nvPr/>
        </p:nvSpPr>
        <p:spPr bwMode="auto">
          <a:xfrm>
            <a:off x="7620000" y="54102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87" name="Oval 51"/>
          <p:cNvSpPr>
            <a:spLocks noChangeArrowheads="1"/>
          </p:cNvSpPr>
          <p:nvPr/>
        </p:nvSpPr>
        <p:spPr bwMode="auto">
          <a:xfrm>
            <a:off x="6324600" y="4953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88" name="Oval 52"/>
          <p:cNvSpPr>
            <a:spLocks noChangeArrowheads="1"/>
          </p:cNvSpPr>
          <p:nvPr/>
        </p:nvSpPr>
        <p:spPr bwMode="auto">
          <a:xfrm>
            <a:off x="8610600" y="3048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39989" name="Text Box 53"/>
          <p:cNvSpPr txBox="1">
            <a:spLocks noChangeArrowheads="1"/>
          </p:cNvSpPr>
          <p:nvPr/>
        </p:nvSpPr>
        <p:spPr bwMode="auto">
          <a:xfrm>
            <a:off x="6099175" y="38893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f1</a:t>
            </a:r>
          </a:p>
        </p:txBody>
      </p:sp>
      <p:sp>
        <p:nvSpPr>
          <p:cNvPr id="39990" name="Text Box 54"/>
          <p:cNvSpPr txBox="1">
            <a:spLocks noChangeArrowheads="1"/>
          </p:cNvSpPr>
          <p:nvPr/>
        </p:nvSpPr>
        <p:spPr bwMode="auto">
          <a:xfrm>
            <a:off x="7696200" y="52578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f2</a:t>
            </a:r>
          </a:p>
        </p:txBody>
      </p:sp>
      <p:sp>
        <p:nvSpPr>
          <p:cNvPr id="39991" name="Text Box 55"/>
          <p:cNvSpPr txBox="1">
            <a:spLocks noChangeArrowheads="1"/>
          </p:cNvSpPr>
          <p:nvPr/>
        </p:nvSpPr>
        <p:spPr bwMode="auto">
          <a:xfrm>
            <a:off x="6096000" y="47275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f3</a:t>
            </a:r>
          </a:p>
        </p:txBody>
      </p:sp>
      <p:sp>
        <p:nvSpPr>
          <p:cNvPr id="39992" name="Text Box 56"/>
          <p:cNvSpPr txBox="1">
            <a:spLocks noChangeArrowheads="1"/>
          </p:cNvSpPr>
          <p:nvPr/>
        </p:nvSpPr>
        <p:spPr bwMode="auto">
          <a:xfrm>
            <a:off x="8382000" y="31242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f4</a:t>
            </a:r>
          </a:p>
        </p:txBody>
      </p:sp>
      <p:sp>
        <p:nvSpPr>
          <p:cNvPr id="39993" name="Text Box 57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Example: Two Dimensional Space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48006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item is stored by the node who owns its mapping in the space 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7312025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6858000" y="3200400"/>
            <a:ext cx="74613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52578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70866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7162800" y="42672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6629400" y="29749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7773988" y="31242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8231188" y="25908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5257800" y="20574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7086600" y="2057400"/>
            <a:ext cx="9144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7543800" y="28956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41008" name="Text Box 48"/>
          <p:cNvSpPr txBox="1">
            <a:spLocks noChangeArrowheads="1"/>
          </p:cNvSpPr>
          <p:nvPr/>
        </p:nvSpPr>
        <p:spPr bwMode="auto">
          <a:xfrm>
            <a:off x="8004175" y="26701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n5</a:t>
            </a:r>
          </a:p>
        </p:txBody>
      </p:sp>
      <p:sp>
        <p:nvSpPr>
          <p:cNvPr id="41009" name="Oval 49"/>
          <p:cNvSpPr>
            <a:spLocks noChangeArrowheads="1"/>
          </p:cNvSpPr>
          <p:nvPr/>
        </p:nvSpPr>
        <p:spPr bwMode="auto">
          <a:xfrm>
            <a:off x="6324600" y="40386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1010" name="Oval 50"/>
          <p:cNvSpPr>
            <a:spLocks noChangeArrowheads="1"/>
          </p:cNvSpPr>
          <p:nvPr/>
        </p:nvSpPr>
        <p:spPr bwMode="auto">
          <a:xfrm>
            <a:off x="7620000" y="54102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1011" name="Oval 51"/>
          <p:cNvSpPr>
            <a:spLocks noChangeArrowheads="1"/>
          </p:cNvSpPr>
          <p:nvPr/>
        </p:nvSpPr>
        <p:spPr bwMode="auto">
          <a:xfrm>
            <a:off x="6324600" y="4953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1012" name="Oval 52"/>
          <p:cNvSpPr>
            <a:spLocks noChangeArrowheads="1"/>
          </p:cNvSpPr>
          <p:nvPr/>
        </p:nvSpPr>
        <p:spPr bwMode="auto">
          <a:xfrm>
            <a:off x="8610600" y="3048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6099175" y="38893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f1</a:t>
            </a:r>
          </a:p>
        </p:txBody>
      </p:sp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7696200" y="52578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f2</a:t>
            </a:r>
          </a:p>
        </p:txBody>
      </p:sp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6096000" y="47275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f3</a:t>
            </a:r>
          </a:p>
        </p:txBody>
      </p:sp>
      <p:sp>
        <p:nvSpPr>
          <p:cNvPr id="41016" name="Text Box 56"/>
          <p:cNvSpPr txBox="1">
            <a:spLocks noChangeArrowheads="1"/>
          </p:cNvSpPr>
          <p:nvPr/>
        </p:nvSpPr>
        <p:spPr bwMode="auto">
          <a:xfrm>
            <a:off x="8382000" y="31242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f4</a:t>
            </a:r>
          </a:p>
        </p:txBody>
      </p:sp>
      <p:sp>
        <p:nvSpPr>
          <p:cNvPr id="41017" name="Freeform 57"/>
          <p:cNvSpPr>
            <a:spLocks/>
          </p:cNvSpPr>
          <p:nvPr/>
        </p:nvSpPr>
        <p:spPr bwMode="auto">
          <a:xfrm>
            <a:off x="5940425" y="4570413"/>
            <a:ext cx="301625" cy="457200"/>
          </a:xfrm>
          <a:custGeom>
            <a:avLst/>
            <a:gdLst>
              <a:gd name="T0" fmla="*/ 192 w 192"/>
              <a:gd name="T1" fmla="*/ 288 h 288"/>
              <a:gd name="T2" fmla="*/ 48 w 192"/>
              <a:gd name="T3" fmla="*/ 144 h 288"/>
              <a:gd name="T4" fmla="*/ 0 w 19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192" y="288"/>
                </a:moveTo>
                <a:cubicBezTo>
                  <a:pt x="136" y="240"/>
                  <a:pt x="80" y="192"/>
                  <a:pt x="48" y="144"/>
                </a:cubicBezTo>
                <a:cubicBezTo>
                  <a:pt x="16" y="96"/>
                  <a:pt x="8" y="48"/>
                  <a:pt x="0" y="0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018" name="Freeform 58"/>
          <p:cNvSpPr>
            <a:spLocks/>
          </p:cNvSpPr>
          <p:nvPr/>
        </p:nvSpPr>
        <p:spPr bwMode="auto">
          <a:xfrm>
            <a:off x="6019800" y="4191000"/>
            <a:ext cx="304800" cy="304800"/>
          </a:xfrm>
          <a:custGeom>
            <a:avLst/>
            <a:gdLst>
              <a:gd name="T0" fmla="*/ 192 w 192"/>
              <a:gd name="T1" fmla="*/ 0 h 192"/>
              <a:gd name="T2" fmla="*/ 0 w 192"/>
              <a:gd name="T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192">
                <a:moveTo>
                  <a:pt x="192" y="0"/>
                </a:moveTo>
                <a:cubicBezTo>
                  <a:pt x="192" y="0"/>
                  <a:pt x="96" y="96"/>
                  <a:pt x="0" y="192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019" name="Line 59"/>
          <p:cNvSpPr>
            <a:spLocks noChangeShapeType="1"/>
          </p:cNvSpPr>
          <p:nvPr/>
        </p:nvSpPr>
        <p:spPr bwMode="auto">
          <a:xfrm flipH="1" flipV="1">
            <a:off x="7315200" y="4648200"/>
            <a:ext cx="304800" cy="6858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020" name="Line 60"/>
          <p:cNvSpPr>
            <a:spLocks noChangeShapeType="1"/>
          </p:cNvSpPr>
          <p:nvPr/>
        </p:nvSpPr>
        <p:spPr bwMode="auto">
          <a:xfrm flipH="1" flipV="1">
            <a:off x="8305800" y="2667000"/>
            <a:ext cx="304800" cy="3810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021" name="Text Box 61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Peer-to-Peer (P2P)?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Napster?</a:t>
            </a:r>
          </a:p>
          <a:p>
            <a:r>
              <a:rPr lang="en-US"/>
              <a:t>Gnutella?</a:t>
            </a:r>
          </a:p>
          <a:p>
            <a:r>
              <a:rPr lang="en-US"/>
              <a:t>Most people think of P2P as music sharing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CAN: Query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3276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Forward query to the neighbor that is closest to the query </a:t>
            </a:r>
            <a:r>
              <a:rPr lang="en-US" sz="2800" i="1"/>
              <a:t>id </a:t>
            </a:r>
            <a:r>
              <a:rPr lang="en-US" sz="2800"/>
              <a:t>(Euclidean distance)</a:t>
            </a:r>
            <a:endParaRPr lang="en-US" sz="2800" i="1"/>
          </a:p>
          <a:p>
            <a:pPr>
              <a:lnSpc>
                <a:spcPct val="90000"/>
              </a:lnSpc>
            </a:pPr>
            <a:r>
              <a:rPr lang="en-US" sz="2800"/>
              <a:t>Example: assume n1 queries f4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7312025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6858000" y="3200400"/>
            <a:ext cx="74613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52578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70866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7162800" y="42672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6629400" y="29749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42027" name="Oval 43"/>
          <p:cNvSpPr>
            <a:spLocks noChangeArrowheads="1"/>
          </p:cNvSpPr>
          <p:nvPr/>
        </p:nvSpPr>
        <p:spPr bwMode="auto">
          <a:xfrm>
            <a:off x="7773988" y="31242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28" name="Oval 44"/>
          <p:cNvSpPr>
            <a:spLocks noChangeArrowheads="1"/>
          </p:cNvSpPr>
          <p:nvPr/>
        </p:nvSpPr>
        <p:spPr bwMode="auto">
          <a:xfrm>
            <a:off x="8231188" y="25908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5257800" y="20574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7086600" y="2057400"/>
            <a:ext cx="9144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7543800" y="28956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8004175" y="26701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n5</a:t>
            </a:r>
          </a:p>
        </p:txBody>
      </p:sp>
      <p:sp>
        <p:nvSpPr>
          <p:cNvPr id="42033" name="Oval 49"/>
          <p:cNvSpPr>
            <a:spLocks noChangeArrowheads="1"/>
          </p:cNvSpPr>
          <p:nvPr/>
        </p:nvSpPr>
        <p:spPr bwMode="auto">
          <a:xfrm>
            <a:off x="6324600" y="40386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34" name="Oval 50"/>
          <p:cNvSpPr>
            <a:spLocks noChangeArrowheads="1"/>
          </p:cNvSpPr>
          <p:nvPr/>
        </p:nvSpPr>
        <p:spPr bwMode="auto">
          <a:xfrm>
            <a:off x="7620000" y="54102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35" name="Oval 51"/>
          <p:cNvSpPr>
            <a:spLocks noChangeArrowheads="1"/>
          </p:cNvSpPr>
          <p:nvPr/>
        </p:nvSpPr>
        <p:spPr bwMode="auto">
          <a:xfrm>
            <a:off x="6324600" y="4953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36" name="Oval 52"/>
          <p:cNvSpPr>
            <a:spLocks noChangeArrowheads="1"/>
          </p:cNvSpPr>
          <p:nvPr/>
        </p:nvSpPr>
        <p:spPr bwMode="auto">
          <a:xfrm>
            <a:off x="8610600" y="3048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6099175" y="38893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f1</a:t>
            </a: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7696200" y="52578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f2</a:t>
            </a: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6096000" y="47275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f3</a:t>
            </a:r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8382000" y="31242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f4</a:t>
            </a:r>
          </a:p>
        </p:txBody>
      </p:sp>
      <p:sp>
        <p:nvSpPr>
          <p:cNvPr id="42041" name="Freeform 57"/>
          <p:cNvSpPr>
            <a:spLocks/>
          </p:cNvSpPr>
          <p:nvPr/>
        </p:nvSpPr>
        <p:spPr bwMode="auto">
          <a:xfrm>
            <a:off x="5940425" y="4570413"/>
            <a:ext cx="301625" cy="457200"/>
          </a:xfrm>
          <a:custGeom>
            <a:avLst/>
            <a:gdLst>
              <a:gd name="T0" fmla="*/ 192 w 192"/>
              <a:gd name="T1" fmla="*/ 288 h 288"/>
              <a:gd name="T2" fmla="*/ 48 w 192"/>
              <a:gd name="T3" fmla="*/ 144 h 288"/>
              <a:gd name="T4" fmla="*/ 0 w 19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192" y="288"/>
                </a:moveTo>
                <a:cubicBezTo>
                  <a:pt x="136" y="240"/>
                  <a:pt x="80" y="192"/>
                  <a:pt x="48" y="144"/>
                </a:cubicBezTo>
                <a:cubicBezTo>
                  <a:pt x="16" y="96"/>
                  <a:pt x="8" y="48"/>
                  <a:pt x="0" y="0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2042" name="Freeform 58"/>
          <p:cNvSpPr>
            <a:spLocks/>
          </p:cNvSpPr>
          <p:nvPr/>
        </p:nvSpPr>
        <p:spPr bwMode="auto">
          <a:xfrm>
            <a:off x="6019800" y="4191000"/>
            <a:ext cx="304800" cy="304800"/>
          </a:xfrm>
          <a:custGeom>
            <a:avLst/>
            <a:gdLst>
              <a:gd name="T0" fmla="*/ 192 w 192"/>
              <a:gd name="T1" fmla="*/ 0 h 192"/>
              <a:gd name="T2" fmla="*/ 0 w 192"/>
              <a:gd name="T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192">
                <a:moveTo>
                  <a:pt x="192" y="0"/>
                </a:moveTo>
                <a:cubicBezTo>
                  <a:pt x="192" y="0"/>
                  <a:pt x="96" y="96"/>
                  <a:pt x="0" y="192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 flipH="1" flipV="1">
            <a:off x="7315200" y="4648200"/>
            <a:ext cx="304800" cy="6858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 flipH="1" flipV="1">
            <a:off x="8305800" y="2667000"/>
            <a:ext cx="304800" cy="3810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2058" name="Text Box 74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CAN: Query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Forward query to the neighbor that is closest to the query </a:t>
            </a:r>
            <a:r>
              <a:rPr lang="en-US" sz="2800" i="1"/>
              <a:t>id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assume n1 queries f4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7312025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6858000" y="3200400"/>
            <a:ext cx="74613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52578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70866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7162800" y="42672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6629400" y="29749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45099" name="Oval 43"/>
          <p:cNvSpPr>
            <a:spLocks noChangeArrowheads="1"/>
          </p:cNvSpPr>
          <p:nvPr/>
        </p:nvSpPr>
        <p:spPr bwMode="auto">
          <a:xfrm>
            <a:off x="7773988" y="31242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8231188" y="25908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5257800" y="20574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7086600" y="2057400"/>
            <a:ext cx="9144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7543800" y="28956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45104" name="Text Box 48"/>
          <p:cNvSpPr txBox="1">
            <a:spLocks noChangeArrowheads="1"/>
          </p:cNvSpPr>
          <p:nvPr/>
        </p:nvSpPr>
        <p:spPr bwMode="auto">
          <a:xfrm>
            <a:off x="8004175" y="26701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n5</a:t>
            </a:r>
          </a:p>
        </p:txBody>
      </p:sp>
      <p:sp>
        <p:nvSpPr>
          <p:cNvPr id="45105" name="Oval 49"/>
          <p:cNvSpPr>
            <a:spLocks noChangeArrowheads="1"/>
          </p:cNvSpPr>
          <p:nvPr/>
        </p:nvSpPr>
        <p:spPr bwMode="auto">
          <a:xfrm>
            <a:off x="6324600" y="40386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106" name="Oval 50"/>
          <p:cNvSpPr>
            <a:spLocks noChangeArrowheads="1"/>
          </p:cNvSpPr>
          <p:nvPr/>
        </p:nvSpPr>
        <p:spPr bwMode="auto">
          <a:xfrm>
            <a:off x="7620000" y="54102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107" name="Oval 51"/>
          <p:cNvSpPr>
            <a:spLocks noChangeArrowheads="1"/>
          </p:cNvSpPr>
          <p:nvPr/>
        </p:nvSpPr>
        <p:spPr bwMode="auto">
          <a:xfrm>
            <a:off x="6324600" y="4953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108" name="Oval 52"/>
          <p:cNvSpPr>
            <a:spLocks noChangeArrowheads="1"/>
          </p:cNvSpPr>
          <p:nvPr/>
        </p:nvSpPr>
        <p:spPr bwMode="auto">
          <a:xfrm>
            <a:off x="8610600" y="3048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5109" name="Text Box 53"/>
          <p:cNvSpPr txBox="1">
            <a:spLocks noChangeArrowheads="1"/>
          </p:cNvSpPr>
          <p:nvPr/>
        </p:nvSpPr>
        <p:spPr bwMode="auto">
          <a:xfrm>
            <a:off x="6099175" y="38893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f1</a:t>
            </a:r>
          </a:p>
        </p:txBody>
      </p:sp>
      <p:sp>
        <p:nvSpPr>
          <p:cNvPr id="45110" name="Text Box 54"/>
          <p:cNvSpPr txBox="1">
            <a:spLocks noChangeArrowheads="1"/>
          </p:cNvSpPr>
          <p:nvPr/>
        </p:nvSpPr>
        <p:spPr bwMode="auto">
          <a:xfrm>
            <a:off x="7696200" y="52578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f2</a:t>
            </a:r>
          </a:p>
        </p:txBody>
      </p: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6096000" y="47275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f3</a:t>
            </a:r>
          </a:p>
        </p:txBody>
      </p:sp>
      <p:sp>
        <p:nvSpPr>
          <p:cNvPr id="45112" name="Text Box 56"/>
          <p:cNvSpPr txBox="1">
            <a:spLocks noChangeArrowheads="1"/>
          </p:cNvSpPr>
          <p:nvPr/>
        </p:nvSpPr>
        <p:spPr bwMode="auto">
          <a:xfrm>
            <a:off x="8382000" y="31242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f4</a:t>
            </a:r>
          </a:p>
        </p:txBody>
      </p:sp>
      <p:sp>
        <p:nvSpPr>
          <p:cNvPr id="45113" name="Freeform 57"/>
          <p:cNvSpPr>
            <a:spLocks/>
          </p:cNvSpPr>
          <p:nvPr/>
        </p:nvSpPr>
        <p:spPr bwMode="auto">
          <a:xfrm>
            <a:off x="5940425" y="4570413"/>
            <a:ext cx="301625" cy="457200"/>
          </a:xfrm>
          <a:custGeom>
            <a:avLst/>
            <a:gdLst>
              <a:gd name="T0" fmla="*/ 192 w 192"/>
              <a:gd name="T1" fmla="*/ 288 h 288"/>
              <a:gd name="T2" fmla="*/ 48 w 192"/>
              <a:gd name="T3" fmla="*/ 144 h 288"/>
              <a:gd name="T4" fmla="*/ 0 w 19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192" y="288"/>
                </a:moveTo>
                <a:cubicBezTo>
                  <a:pt x="136" y="240"/>
                  <a:pt x="80" y="192"/>
                  <a:pt x="48" y="144"/>
                </a:cubicBezTo>
                <a:cubicBezTo>
                  <a:pt x="16" y="96"/>
                  <a:pt x="8" y="48"/>
                  <a:pt x="0" y="0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114" name="Freeform 58"/>
          <p:cNvSpPr>
            <a:spLocks/>
          </p:cNvSpPr>
          <p:nvPr/>
        </p:nvSpPr>
        <p:spPr bwMode="auto">
          <a:xfrm>
            <a:off x="6019800" y="4191000"/>
            <a:ext cx="304800" cy="304800"/>
          </a:xfrm>
          <a:custGeom>
            <a:avLst/>
            <a:gdLst>
              <a:gd name="T0" fmla="*/ 192 w 192"/>
              <a:gd name="T1" fmla="*/ 0 h 192"/>
              <a:gd name="T2" fmla="*/ 0 w 192"/>
              <a:gd name="T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192">
                <a:moveTo>
                  <a:pt x="192" y="0"/>
                </a:moveTo>
                <a:cubicBezTo>
                  <a:pt x="192" y="0"/>
                  <a:pt x="96" y="96"/>
                  <a:pt x="0" y="192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 flipH="1" flipV="1">
            <a:off x="7315200" y="4648200"/>
            <a:ext cx="304800" cy="6858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116" name="Line 60"/>
          <p:cNvSpPr>
            <a:spLocks noChangeShapeType="1"/>
          </p:cNvSpPr>
          <p:nvPr/>
        </p:nvSpPr>
        <p:spPr bwMode="auto">
          <a:xfrm flipH="1" flipV="1">
            <a:off x="8305800" y="2667000"/>
            <a:ext cx="304800" cy="3810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117" name="Freeform 61"/>
          <p:cNvSpPr>
            <a:spLocks/>
          </p:cNvSpPr>
          <p:nvPr/>
        </p:nvSpPr>
        <p:spPr bwMode="auto">
          <a:xfrm>
            <a:off x="5867400" y="3271838"/>
            <a:ext cx="914400" cy="987425"/>
          </a:xfrm>
          <a:custGeom>
            <a:avLst/>
            <a:gdLst>
              <a:gd name="T0" fmla="*/ 0 w 576"/>
              <a:gd name="T1" fmla="*/ 624 h 624"/>
              <a:gd name="T2" fmla="*/ 96 w 576"/>
              <a:gd name="T3" fmla="*/ 288 h 624"/>
              <a:gd name="T4" fmla="*/ 576 w 576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624">
                <a:moveTo>
                  <a:pt x="0" y="624"/>
                </a:moveTo>
                <a:cubicBezTo>
                  <a:pt x="0" y="508"/>
                  <a:pt x="0" y="392"/>
                  <a:pt x="96" y="288"/>
                </a:cubicBezTo>
                <a:cubicBezTo>
                  <a:pt x="192" y="184"/>
                  <a:pt x="384" y="92"/>
                  <a:pt x="576" y="0"/>
                </a:cubicBezTo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130" name="Text Box 74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CAN: Query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Forward query to the neighbor that is closest to the query </a:t>
            </a:r>
            <a:r>
              <a:rPr lang="en-US" sz="2800" i="1"/>
              <a:t>id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assume n1 queries f4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7312025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6858000" y="3200400"/>
            <a:ext cx="74613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52578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70866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7162800" y="42672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6629400" y="29749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46123" name="Oval 43"/>
          <p:cNvSpPr>
            <a:spLocks noChangeArrowheads="1"/>
          </p:cNvSpPr>
          <p:nvPr/>
        </p:nvSpPr>
        <p:spPr bwMode="auto">
          <a:xfrm>
            <a:off x="7773988" y="31242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24" name="Oval 44"/>
          <p:cNvSpPr>
            <a:spLocks noChangeArrowheads="1"/>
          </p:cNvSpPr>
          <p:nvPr/>
        </p:nvSpPr>
        <p:spPr bwMode="auto">
          <a:xfrm>
            <a:off x="8231188" y="25908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5257800" y="20574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7086600" y="2057400"/>
            <a:ext cx="9144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7543800" y="28956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8004175" y="26701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n5</a:t>
            </a:r>
          </a:p>
        </p:txBody>
      </p:sp>
      <p:sp>
        <p:nvSpPr>
          <p:cNvPr id="46129" name="Oval 49"/>
          <p:cNvSpPr>
            <a:spLocks noChangeArrowheads="1"/>
          </p:cNvSpPr>
          <p:nvPr/>
        </p:nvSpPr>
        <p:spPr bwMode="auto">
          <a:xfrm>
            <a:off x="6324600" y="40386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30" name="Oval 50"/>
          <p:cNvSpPr>
            <a:spLocks noChangeArrowheads="1"/>
          </p:cNvSpPr>
          <p:nvPr/>
        </p:nvSpPr>
        <p:spPr bwMode="auto">
          <a:xfrm>
            <a:off x="7620000" y="54102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31" name="Oval 51"/>
          <p:cNvSpPr>
            <a:spLocks noChangeArrowheads="1"/>
          </p:cNvSpPr>
          <p:nvPr/>
        </p:nvSpPr>
        <p:spPr bwMode="auto">
          <a:xfrm>
            <a:off x="6324600" y="4953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32" name="Oval 52"/>
          <p:cNvSpPr>
            <a:spLocks noChangeArrowheads="1"/>
          </p:cNvSpPr>
          <p:nvPr/>
        </p:nvSpPr>
        <p:spPr bwMode="auto">
          <a:xfrm>
            <a:off x="8610600" y="3048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6099175" y="38893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f1</a:t>
            </a:r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7696200" y="52578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f2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6096000" y="47275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f3</a:t>
            </a:r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8382000" y="31242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f4</a:t>
            </a:r>
          </a:p>
        </p:txBody>
      </p:sp>
      <p:sp>
        <p:nvSpPr>
          <p:cNvPr id="46137" name="Freeform 57"/>
          <p:cNvSpPr>
            <a:spLocks/>
          </p:cNvSpPr>
          <p:nvPr/>
        </p:nvSpPr>
        <p:spPr bwMode="auto">
          <a:xfrm>
            <a:off x="5940425" y="4570413"/>
            <a:ext cx="301625" cy="457200"/>
          </a:xfrm>
          <a:custGeom>
            <a:avLst/>
            <a:gdLst>
              <a:gd name="T0" fmla="*/ 192 w 192"/>
              <a:gd name="T1" fmla="*/ 288 h 288"/>
              <a:gd name="T2" fmla="*/ 48 w 192"/>
              <a:gd name="T3" fmla="*/ 144 h 288"/>
              <a:gd name="T4" fmla="*/ 0 w 19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192" y="288"/>
                </a:moveTo>
                <a:cubicBezTo>
                  <a:pt x="136" y="240"/>
                  <a:pt x="80" y="192"/>
                  <a:pt x="48" y="144"/>
                </a:cubicBezTo>
                <a:cubicBezTo>
                  <a:pt x="16" y="96"/>
                  <a:pt x="8" y="48"/>
                  <a:pt x="0" y="0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138" name="Freeform 58"/>
          <p:cNvSpPr>
            <a:spLocks/>
          </p:cNvSpPr>
          <p:nvPr/>
        </p:nvSpPr>
        <p:spPr bwMode="auto">
          <a:xfrm>
            <a:off x="6019800" y="4191000"/>
            <a:ext cx="304800" cy="304800"/>
          </a:xfrm>
          <a:custGeom>
            <a:avLst/>
            <a:gdLst>
              <a:gd name="T0" fmla="*/ 192 w 192"/>
              <a:gd name="T1" fmla="*/ 0 h 192"/>
              <a:gd name="T2" fmla="*/ 0 w 192"/>
              <a:gd name="T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192">
                <a:moveTo>
                  <a:pt x="192" y="0"/>
                </a:moveTo>
                <a:cubicBezTo>
                  <a:pt x="192" y="0"/>
                  <a:pt x="96" y="96"/>
                  <a:pt x="0" y="192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139" name="Line 59"/>
          <p:cNvSpPr>
            <a:spLocks noChangeShapeType="1"/>
          </p:cNvSpPr>
          <p:nvPr/>
        </p:nvSpPr>
        <p:spPr bwMode="auto">
          <a:xfrm flipH="1" flipV="1">
            <a:off x="7315200" y="4648200"/>
            <a:ext cx="304800" cy="6858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 flipH="1" flipV="1">
            <a:off x="8305800" y="2667000"/>
            <a:ext cx="304800" cy="3810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141" name="Freeform 61"/>
          <p:cNvSpPr>
            <a:spLocks/>
          </p:cNvSpPr>
          <p:nvPr/>
        </p:nvSpPr>
        <p:spPr bwMode="auto">
          <a:xfrm>
            <a:off x="5867400" y="3271838"/>
            <a:ext cx="914400" cy="987425"/>
          </a:xfrm>
          <a:custGeom>
            <a:avLst/>
            <a:gdLst>
              <a:gd name="T0" fmla="*/ 0 w 576"/>
              <a:gd name="T1" fmla="*/ 624 h 624"/>
              <a:gd name="T2" fmla="*/ 96 w 576"/>
              <a:gd name="T3" fmla="*/ 288 h 624"/>
              <a:gd name="T4" fmla="*/ 576 w 576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624">
                <a:moveTo>
                  <a:pt x="0" y="624"/>
                </a:moveTo>
                <a:cubicBezTo>
                  <a:pt x="0" y="508"/>
                  <a:pt x="0" y="392"/>
                  <a:pt x="96" y="288"/>
                </a:cubicBezTo>
                <a:cubicBezTo>
                  <a:pt x="192" y="184"/>
                  <a:pt x="384" y="92"/>
                  <a:pt x="576" y="0"/>
                </a:cubicBezTo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 flipV="1">
            <a:off x="6934200" y="3124200"/>
            <a:ext cx="762000" cy="7620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6154" name="Text Box 74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CAN: Query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3276600"/>
          </a:xfrm>
        </p:spPr>
        <p:txBody>
          <a:bodyPr/>
          <a:lstStyle/>
          <a:p>
            <a:r>
              <a:rPr lang="en-US" sz="2800"/>
              <a:t>Content guaranteed to be found in </a:t>
            </a:r>
            <a:r>
              <a:rPr lang="en-US" sz="2800" i="1"/>
              <a:t>d</a:t>
            </a:r>
            <a:r>
              <a:rPr lang="en-US" sz="2800"/>
              <a:t>*</a:t>
            </a:r>
            <a:r>
              <a:rPr lang="en-US" sz="2800" i="1"/>
              <a:t>n</a:t>
            </a:r>
            <a:r>
              <a:rPr lang="en-US" sz="2800" baseline="30000"/>
              <a:t>1/d </a:t>
            </a:r>
            <a:r>
              <a:rPr lang="en-US" sz="2800"/>
              <a:t>hops</a:t>
            </a:r>
          </a:p>
          <a:p>
            <a:pPr lvl="1"/>
            <a:r>
              <a:rPr lang="en-US" sz="2400"/>
              <a:t>Each dimension has </a:t>
            </a:r>
            <a:r>
              <a:rPr lang="en-US" sz="2400" i="1"/>
              <a:t>n</a:t>
            </a:r>
            <a:r>
              <a:rPr lang="en-US" sz="2400" baseline="30000"/>
              <a:t>1/d </a:t>
            </a:r>
            <a:r>
              <a:rPr lang="en-US" sz="2400"/>
              <a:t>nodes</a:t>
            </a:r>
          </a:p>
          <a:p>
            <a:r>
              <a:rPr lang="en-US" sz="2800"/>
              <a:t>Increasing the number of dimensions reduces path length but increases number of neighbors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5715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6172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66294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75438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70866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80010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5257800" y="5257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5257800" y="480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5257800" y="4343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5257800" y="38862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5257800" y="34290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5257800" y="29718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5257800" y="2057400"/>
            <a:ext cx="36576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59436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7312025" y="4572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6858000" y="3200400"/>
            <a:ext cx="74613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5903913" y="57277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63246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67818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72390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7696200" y="5718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81534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8585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410200" y="5715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4978400" y="49530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4978400" y="4495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4978400" y="40417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4978400" y="35814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4978400" y="3127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4953000" y="267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4953000" y="220980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4953000" y="5337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5257800" y="2514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8458200" y="20574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2578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43" name="Rectangle 39"/>
          <p:cNvSpPr>
            <a:spLocks noChangeArrowheads="1"/>
          </p:cNvSpPr>
          <p:nvPr/>
        </p:nvSpPr>
        <p:spPr bwMode="auto">
          <a:xfrm>
            <a:off x="7086600" y="38862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5715000" y="42703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7162800" y="42672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n2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6629400" y="29749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n3</a:t>
            </a:r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7773988" y="31242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48" name="Oval 44"/>
          <p:cNvSpPr>
            <a:spLocks noChangeArrowheads="1"/>
          </p:cNvSpPr>
          <p:nvPr/>
        </p:nvSpPr>
        <p:spPr bwMode="auto">
          <a:xfrm>
            <a:off x="8231188" y="2590800"/>
            <a:ext cx="74612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5257800" y="2057400"/>
            <a:ext cx="18288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50" name="Rectangle 46"/>
          <p:cNvSpPr>
            <a:spLocks noChangeArrowheads="1"/>
          </p:cNvSpPr>
          <p:nvPr/>
        </p:nvSpPr>
        <p:spPr bwMode="auto">
          <a:xfrm>
            <a:off x="7086600" y="2057400"/>
            <a:ext cx="9144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7543800" y="2895600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n4</a:t>
            </a:r>
          </a:p>
        </p:txBody>
      </p:sp>
      <p:sp>
        <p:nvSpPr>
          <p:cNvPr id="47152" name="Text Box 48"/>
          <p:cNvSpPr txBox="1">
            <a:spLocks noChangeArrowheads="1"/>
          </p:cNvSpPr>
          <p:nvPr/>
        </p:nvSpPr>
        <p:spPr bwMode="auto">
          <a:xfrm>
            <a:off x="8004175" y="2670175"/>
            <a:ext cx="379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n5</a:t>
            </a:r>
          </a:p>
        </p:txBody>
      </p:sp>
      <p:sp>
        <p:nvSpPr>
          <p:cNvPr id="47153" name="Oval 49"/>
          <p:cNvSpPr>
            <a:spLocks noChangeArrowheads="1"/>
          </p:cNvSpPr>
          <p:nvPr/>
        </p:nvSpPr>
        <p:spPr bwMode="auto">
          <a:xfrm>
            <a:off x="6324600" y="40386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54" name="Oval 50"/>
          <p:cNvSpPr>
            <a:spLocks noChangeArrowheads="1"/>
          </p:cNvSpPr>
          <p:nvPr/>
        </p:nvSpPr>
        <p:spPr bwMode="auto">
          <a:xfrm>
            <a:off x="7620000" y="54102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55" name="Oval 51"/>
          <p:cNvSpPr>
            <a:spLocks noChangeArrowheads="1"/>
          </p:cNvSpPr>
          <p:nvPr/>
        </p:nvSpPr>
        <p:spPr bwMode="auto">
          <a:xfrm>
            <a:off x="6324600" y="4953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56" name="Oval 52"/>
          <p:cNvSpPr>
            <a:spLocks noChangeArrowheads="1"/>
          </p:cNvSpPr>
          <p:nvPr/>
        </p:nvSpPr>
        <p:spPr bwMode="auto">
          <a:xfrm>
            <a:off x="8610600" y="30480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7157" name="Text Box 53"/>
          <p:cNvSpPr txBox="1">
            <a:spLocks noChangeArrowheads="1"/>
          </p:cNvSpPr>
          <p:nvPr/>
        </p:nvSpPr>
        <p:spPr bwMode="auto">
          <a:xfrm>
            <a:off x="6099175" y="38893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f1</a:t>
            </a:r>
          </a:p>
        </p:txBody>
      </p:sp>
      <p:sp>
        <p:nvSpPr>
          <p:cNvPr id="47158" name="Text Box 54"/>
          <p:cNvSpPr txBox="1">
            <a:spLocks noChangeArrowheads="1"/>
          </p:cNvSpPr>
          <p:nvPr/>
        </p:nvSpPr>
        <p:spPr bwMode="auto">
          <a:xfrm>
            <a:off x="7696200" y="52578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f2</a:t>
            </a:r>
          </a:p>
        </p:txBody>
      </p:sp>
      <p:sp>
        <p:nvSpPr>
          <p:cNvPr id="47159" name="Text Box 55"/>
          <p:cNvSpPr txBox="1">
            <a:spLocks noChangeArrowheads="1"/>
          </p:cNvSpPr>
          <p:nvPr/>
        </p:nvSpPr>
        <p:spPr bwMode="auto">
          <a:xfrm>
            <a:off x="6096000" y="4727575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f3</a:t>
            </a:r>
          </a:p>
        </p:txBody>
      </p:sp>
      <p:sp>
        <p:nvSpPr>
          <p:cNvPr id="47160" name="Text Box 56"/>
          <p:cNvSpPr txBox="1">
            <a:spLocks noChangeArrowheads="1"/>
          </p:cNvSpPr>
          <p:nvPr/>
        </p:nvSpPr>
        <p:spPr bwMode="auto">
          <a:xfrm>
            <a:off x="8382000" y="3124200"/>
            <a:ext cx="3286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latin typeface="Arial" panose="020B0604020202020204" pitchFamily="34" charset="0"/>
              </a:rPr>
              <a:t>f4</a:t>
            </a:r>
          </a:p>
        </p:txBody>
      </p:sp>
      <p:sp>
        <p:nvSpPr>
          <p:cNvPr id="47161" name="Freeform 57"/>
          <p:cNvSpPr>
            <a:spLocks/>
          </p:cNvSpPr>
          <p:nvPr/>
        </p:nvSpPr>
        <p:spPr bwMode="auto">
          <a:xfrm>
            <a:off x="5940425" y="4570413"/>
            <a:ext cx="301625" cy="457200"/>
          </a:xfrm>
          <a:custGeom>
            <a:avLst/>
            <a:gdLst>
              <a:gd name="T0" fmla="*/ 192 w 192"/>
              <a:gd name="T1" fmla="*/ 288 h 288"/>
              <a:gd name="T2" fmla="*/ 48 w 192"/>
              <a:gd name="T3" fmla="*/ 144 h 288"/>
              <a:gd name="T4" fmla="*/ 0 w 19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192" y="288"/>
                </a:moveTo>
                <a:cubicBezTo>
                  <a:pt x="136" y="240"/>
                  <a:pt x="80" y="192"/>
                  <a:pt x="48" y="144"/>
                </a:cubicBezTo>
                <a:cubicBezTo>
                  <a:pt x="16" y="96"/>
                  <a:pt x="8" y="48"/>
                  <a:pt x="0" y="0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62" name="Freeform 58"/>
          <p:cNvSpPr>
            <a:spLocks/>
          </p:cNvSpPr>
          <p:nvPr/>
        </p:nvSpPr>
        <p:spPr bwMode="auto">
          <a:xfrm>
            <a:off x="6019800" y="4191000"/>
            <a:ext cx="304800" cy="304800"/>
          </a:xfrm>
          <a:custGeom>
            <a:avLst/>
            <a:gdLst>
              <a:gd name="T0" fmla="*/ 192 w 192"/>
              <a:gd name="T1" fmla="*/ 0 h 192"/>
              <a:gd name="T2" fmla="*/ 0 w 192"/>
              <a:gd name="T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192">
                <a:moveTo>
                  <a:pt x="192" y="0"/>
                </a:moveTo>
                <a:cubicBezTo>
                  <a:pt x="192" y="0"/>
                  <a:pt x="96" y="96"/>
                  <a:pt x="0" y="192"/>
                </a:cubicBezTo>
              </a:path>
            </a:pathLst>
          </a:custGeom>
          <a:noFill/>
          <a:ln w="25400" cap="flat" cmpd="sng">
            <a:solidFill>
              <a:srgbClr val="99FF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 flipH="1" flipV="1">
            <a:off x="7315200" y="4648200"/>
            <a:ext cx="304800" cy="6858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 flipH="1" flipV="1">
            <a:off x="8305800" y="2667000"/>
            <a:ext cx="304800" cy="381000"/>
          </a:xfrm>
          <a:prstGeom prst="line">
            <a:avLst/>
          </a:prstGeom>
          <a:noFill/>
          <a:ln w="25400">
            <a:solidFill>
              <a:srgbClr val="99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65" name="Freeform 61"/>
          <p:cNvSpPr>
            <a:spLocks/>
          </p:cNvSpPr>
          <p:nvPr/>
        </p:nvSpPr>
        <p:spPr bwMode="auto">
          <a:xfrm>
            <a:off x="5867400" y="3271838"/>
            <a:ext cx="914400" cy="987425"/>
          </a:xfrm>
          <a:custGeom>
            <a:avLst/>
            <a:gdLst>
              <a:gd name="T0" fmla="*/ 0 w 576"/>
              <a:gd name="T1" fmla="*/ 624 h 624"/>
              <a:gd name="T2" fmla="*/ 96 w 576"/>
              <a:gd name="T3" fmla="*/ 288 h 624"/>
              <a:gd name="T4" fmla="*/ 576 w 576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624">
                <a:moveTo>
                  <a:pt x="0" y="624"/>
                </a:moveTo>
                <a:cubicBezTo>
                  <a:pt x="0" y="508"/>
                  <a:pt x="0" y="392"/>
                  <a:pt x="96" y="288"/>
                </a:cubicBezTo>
                <a:cubicBezTo>
                  <a:pt x="192" y="184"/>
                  <a:pt x="384" y="92"/>
                  <a:pt x="576" y="0"/>
                </a:cubicBezTo>
              </a:path>
            </a:pathLst>
          </a:custGeom>
          <a:noFill/>
          <a:ln w="317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66" name="Line 62"/>
          <p:cNvSpPr>
            <a:spLocks noChangeShapeType="1"/>
          </p:cNvSpPr>
          <p:nvPr/>
        </p:nvSpPr>
        <p:spPr bwMode="auto">
          <a:xfrm flipV="1">
            <a:off x="6934200" y="3124200"/>
            <a:ext cx="762000" cy="7620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67" name="Line 63"/>
          <p:cNvSpPr>
            <a:spLocks noChangeShapeType="1"/>
          </p:cNvSpPr>
          <p:nvPr/>
        </p:nvSpPr>
        <p:spPr bwMode="auto">
          <a:xfrm flipV="1">
            <a:off x="7924800" y="2667000"/>
            <a:ext cx="228600" cy="45720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78" name="Text Box 74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Failure Recovery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Detection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Nodes periodically send refresh messages to neighbors</a:t>
            </a:r>
          </a:p>
          <a:p>
            <a:pPr>
              <a:lnSpc>
                <a:spcPct val="90000"/>
              </a:lnSpc>
            </a:pPr>
            <a:r>
              <a:rPr lang="en-US" sz="2400"/>
              <a:t>Simple failures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neighbor’s neighbors are cached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when a node fails, one of its neighbors takes over its zone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when a node fails to receive a refresh from neighbor, it sets a timer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many neighbors may simultaneously set their timers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when a node’s timer goes off, it sends a TAKEOVER to the failed node’s neighbors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 when a node receives a TAKEOVER it either (a) cancels its timer if the zone volume of the sender is smaller than its own or (b) replies with a TAKEOVER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57388" y="6324600"/>
            <a:ext cx="521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Slide modified from another presentation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Each node has m-bit id that is a SHA-1 hash of its IP address</a:t>
            </a:r>
          </a:p>
          <a:p>
            <a:pPr>
              <a:lnSpc>
                <a:spcPct val="90000"/>
              </a:lnSpc>
            </a:pPr>
            <a:r>
              <a:rPr lang="en-US" sz="2000"/>
              <a:t>Nodes are arranged in a circle modulo m</a:t>
            </a:r>
          </a:p>
          <a:p>
            <a:pPr>
              <a:lnSpc>
                <a:spcPct val="90000"/>
              </a:lnSpc>
            </a:pPr>
            <a:r>
              <a:rPr lang="en-US" sz="2000"/>
              <a:t>Data is hashed to an id in the same id space</a:t>
            </a:r>
          </a:p>
          <a:p>
            <a:pPr>
              <a:lnSpc>
                <a:spcPct val="90000"/>
              </a:lnSpc>
            </a:pPr>
            <a:r>
              <a:rPr lang="en-US" sz="2000"/>
              <a:t>Node </a:t>
            </a:r>
            <a:r>
              <a:rPr lang="en-US" sz="2000" i="1"/>
              <a:t>n</a:t>
            </a:r>
            <a:r>
              <a:rPr lang="en-US" sz="2000"/>
              <a:t> stores data with id between </a:t>
            </a:r>
            <a:r>
              <a:rPr lang="en-US" sz="2000" i="1"/>
              <a:t>n</a:t>
            </a:r>
            <a:r>
              <a:rPr lang="en-US" sz="2000"/>
              <a:t> and </a:t>
            </a:r>
            <a:r>
              <a:rPr lang="en-US" sz="2000" i="1"/>
              <a:t>n</a:t>
            </a:r>
            <a:r>
              <a:rPr lang="en-US" sz="2000"/>
              <a:t>’s </a:t>
            </a:r>
            <a:r>
              <a:rPr lang="en-US" sz="2000" i="1"/>
              <a:t>predecessor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0 stores 4-0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1 stores 1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3 stores 2-3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sp>
        <p:nvSpPr>
          <p:cNvPr id="92179" name="Oval 19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92188" name="Oval 28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189" name="Oval 29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190" name="Oval 30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Simple query algorithm: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Node maintains successor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 find data with id </a:t>
            </a:r>
            <a:r>
              <a:rPr lang="en-US" sz="2000" i="1"/>
              <a:t>i, </a:t>
            </a:r>
            <a:r>
              <a:rPr lang="en-US" sz="2000"/>
              <a:t>query successor until successor &gt; </a:t>
            </a:r>
            <a:r>
              <a:rPr lang="en-US" sz="2000" i="1"/>
              <a:t>i</a:t>
            </a:r>
            <a:r>
              <a:rPr lang="en-US" sz="2000"/>
              <a:t> found</a:t>
            </a:r>
            <a:r>
              <a:rPr lang="en-US" sz="2000" i="1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Running time?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In reality, nodes maintain a </a:t>
            </a:r>
            <a:r>
              <a:rPr lang="en-US" sz="2000" i="1"/>
              <a:t>finger table</a:t>
            </a:r>
            <a:r>
              <a:rPr lang="en-US" sz="2000"/>
              <a:t> with more routing information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a node </a:t>
            </a:r>
            <a:r>
              <a:rPr lang="en-US" sz="2000" i="1"/>
              <a:t>n</a:t>
            </a:r>
            <a:r>
              <a:rPr lang="en-US" sz="2000"/>
              <a:t>, the </a:t>
            </a:r>
            <a:r>
              <a:rPr lang="en-US" sz="2000" i="1"/>
              <a:t>i</a:t>
            </a:r>
            <a:r>
              <a:rPr lang="en-US" sz="2000" i="1" baseline="30000"/>
              <a:t>th</a:t>
            </a:r>
            <a:r>
              <a:rPr lang="en-US" sz="2000"/>
              <a:t> entry in its finger table is the first node that succeeds </a:t>
            </a:r>
            <a:r>
              <a:rPr lang="en-US" sz="2000" i="1"/>
              <a:t>n</a:t>
            </a:r>
            <a:r>
              <a:rPr lang="en-US" sz="2000"/>
              <a:t> by at least 2</a:t>
            </a:r>
            <a:r>
              <a:rPr lang="en-US" sz="2000" baseline="30000"/>
              <a:t>i-1</a:t>
            </a:r>
          </a:p>
          <a:p>
            <a:pPr>
              <a:lnSpc>
                <a:spcPct val="90000"/>
              </a:lnSpc>
            </a:pPr>
            <a:r>
              <a:rPr lang="en-US" sz="2000"/>
              <a:t>Size of finger table?</a:t>
            </a:r>
            <a:endParaRPr lang="en-US" sz="2400" baseline="300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94221" name="Oval 13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94266" name="Group 58"/>
          <p:cNvGraphicFramePr>
            <a:graphicFrameLocks noGrp="1"/>
          </p:cNvGraphicFramePr>
          <p:nvPr/>
        </p:nvGraphicFramePr>
        <p:xfrm>
          <a:off x="6934200" y="1371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68" name="Group 60"/>
          <p:cNvGraphicFramePr>
            <a:graphicFrameLocks noGrp="1"/>
          </p:cNvGraphicFramePr>
          <p:nvPr/>
        </p:nvGraphicFramePr>
        <p:xfrm>
          <a:off x="7924800" y="1752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282" name="Group 74"/>
          <p:cNvGraphicFramePr>
            <a:graphicFrameLocks noGrp="1"/>
          </p:cNvGraphicFramePr>
          <p:nvPr/>
        </p:nvGraphicFramePr>
        <p:xfrm>
          <a:off x="8001000" y="42672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In reality, nodes maintain a </a:t>
            </a:r>
            <a:r>
              <a:rPr lang="en-US" sz="2000" i="1"/>
              <a:t>finger table</a:t>
            </a:r>
            <a:r>
              <a:rPr lang="en-US" sz="2000"/>
              <a:t> with more routing information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a node </a:t>
            </a:r>
            <a:r>
              <a:rPr lang="en-US" sz="2000" i="1"/>
              <a:t>n</a:t>
            </a:r>
            <a:r>
              <a:rPr lang="en-US" sz="2000"/>
              <a:t>, the </a:t>
            </a:r>
            <a:r>
              <a:rPr lang="en-US" sz="2000" i="1"/>
              <a:t>i</a:t>
            </a:r>
            <a:r>
              <a:rPr lang="en-US" sz="2000" i="1" baseline="30000"/>
              <a:t>th</a:t>
            </a:r>
            <a:r>
              <a:rPr lang="en-US" sz="2000"/>
              <a:t> entry in its finger table is the first node that succeeds </a:t>
            </a:r>
            <a:r>
              <a:rPr lang="en-US" sz="2000" i="1"/>
              <a:t>n</a:t>
            </a:r>
            <a:r>
              <a:rPr lang="en-US" sz="2000"/>
              <a:t> by at least 2</a:t>
            </a:r>
            <a:r>
              <a:rPr lang="en-US" sz="2000" baseline="30000"/>
              <a:t>i-1</a:t>
            </a:r>
          </a:p>
          <a:p>
            <a:pPr>
              <a:lnSpc>
                <a:spcPct val="90000"/>
              </a:lnSpc>
            </a:pPr>
            <a:r>
              <a:rPr lang="en-US" sz="2000"/>
              <a:t>Size of finger table?</a:t>
            </a:r>
            <a:endParaRPr lang="en-US" sz="2400" baseline="30000"/>
          </a:p>
          <a:p>
            <a:pPr>
              <a:lnSpc>
                <a:spcPct val="90000"/>
              </a:lnSpc>
            </a:pPr>
            <a:r>
              <a:rPr lang="en-US" sz="2000"/>
              <a:t>O(log N)</a:t>
            </a:r>
            <a:endParaRPr lang="en-US" sz="2400"/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101389" name="Oval 13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90" name="Oval 14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91" name="Oval 15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01392" name="Group 16"/>
          <p:cNvGraphicFramePr>
            <a:graphicFrameLocks noGrp="1"/>
          </p:cNvGraphicFramePr>
          <p:nvPr/>
        </p:nvGraphicFramePr>
        <p:xfrm>
          <a:off x="6934200" y="1371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06" name="Group 30"/>
          <p:cNvGraphicFramePr>
            <a:graphicFrameLocks noGrp="1"/>
          </p:cNvGraphicFramePr>
          <p:nvPr/>
        </p:nvGraphicFramePr>
        <p:xfrm>
          <a:off x="7924800" y="1752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20" name="Group 44"/>
          <p:cNvGraphicFramePr>
            <a:graphicFrameLocks noGrp="1"/>
          </p:cNvGraphicFramePr>
          <p:nvPr/>
        </p:nvGraphicFramePr>
        <p:xfrm>
          <a:off x="8001000" y="42672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query: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hash key to get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if id == node id - data found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else if id in finger table - data found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    p = find_predecessor(id)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    n = find_successor(p)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find_predecessor(id):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choose n in finger table closest to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if n &lt; id &lt; find_successor(n)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    return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      ask n for finger entry closest to id and recurse</a:t>
            </a:r>
            <a:endParaRPr lang="en-US" sz="2800">
              <a:latin typeface="Helvetica" panose="020B0604020202020204" pitchFamily="34" charset="0"/>
            </a:endParaRPr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318" name="Oval 14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8319" name="Oval 15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98320" name="Group 16"/>
          <p:cNvGraphicFramePr>
            <a:graphicFrameLocks noGrp="1"/>
          </p:cNvGraphicFramePr>
          <p:nvPr/>
        </p:nvGraphicFramePr>
        <p:xfrm>
          <a:off x="6934200" y="1371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34" name="Group 30"/>
          <p:cNvGraphicFramePr>
            <a:graphicFrameLocks noGrp="1"/>
          </p:cNvGraphicFramePr>
          <p:nvPr/>
        </p:nvGraphicFramePr>
        <p:xfrm>
          <a:off x="7924800" y="1752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48" name="Group 44"/>
          <p:cNvGraphicFramePr>
            <a:graphicFrameLocks noGrp="1"/>
          </p:cNvGraphicFramePr>
          <p:nvPr/>
        </p:nvGraphicFramePr>
        <p:xfrm>
          <a:off x="8001000" y="42672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</a:t>
            </a:r>
            <a:r>
              <a:rPr lang="en-US" i="1"/>
              <a:t>peer</a:t>
            </a:r>
            <a:r>
              <a:rPr lang="en-US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Contrasted with Client-Server model</a:t>
            </a:r>
          </a:p>
          <a:p>
            <a:r>
              <a:rPr lang="en-US" sz="2800"/>
              <a:t>Servers are centrally maintained and administered</a:t>
            </a:r>
          </a:p>
          <a:p>
            <a:r>
              <a:rPr lang="en-US" sz="2800"/>
              <a:t>Client has fewer </a:t>
            </a:r>
            <a:r>
              <a:rPr lang="en-US" sz="2800" i="1"/>
              <a:t>resources</a:t>
            </a:r>
            <a:r>
              <a:rPr lang="en-US" sz="2800"/>
              <a:t> than a server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4155" name="Picture 59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24025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6" name="Picture 60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876425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7" name="Picture 61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0525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238625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9" name="Picture 63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62625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60" name="AutoShape 64"/>
          <p:cNvCxnSpPr>
            <a:cxnSpLocks noChangeShapeType="1"/>
            <a:stCxn id="4155" idx="2"/>
          </p:cNvCxnSpPr>
          <p:nvPr/>
        </p:nvCxnSpPr>
        <p:spPr bwMode="auto">
          <a:xfrm>
            <a:off x="5067300" y="2362200"/>
            <a:ext cx="1257300" cy="976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61" name="AutoShape 65"/>
          <p:cNvCxnSpPr>
            <a:cxnSpLocks noChangeShapeType="1"/>
            <a:stCxn id="4166" idx="3"/>
            <a:endCxn id="4156" idx="2"/>
          </p:cNvCxnSpPr>
          <p:nvPr/>
        </p:nvCxnSpPr>
        <p:spPr bwMode="auto">
          <a:xfrm flipV="1">
            <a:off x="6781800" y="2514600"/>
            <a:ext cx="118110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62" name="AutoShape 66"/>
          <p:cNvCxnSpPr>
            <a:cxnSpLocks noChangeShapeType="1"/>
            <a:stCxn id="4157" idx="3"/>
          </p:cNvCxnSpPr>
          <p:nvPr/>
        </p:nvCxnSpPr>
        <p:spPr bwMode="auto">
          <a:xfrm flipV="1">
            <a:off x="5029200" y="3338513"/>
            <a:ext cx="129540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63" name="AutoShape 67"/>
          <p:cNvCxnSpPr>
            <a:cxnSpLocks noChangeShapeType="1"/>
            <a:stCxn id="4159" idx="0"/>
          </p:cNvCxnSpPr>
          <p:nvPr/>
        </p:nvCxnSpPr>
        <p:spPr bwMode="auto">
          <a:xfrm flipV="1">
            <a:off x="6515100" y="4543425"/>
            <a:ext cx="7239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64" name="Line 68"/>
          <p:cNvSpPr>
            <a:spLocks noChangeShapeType="1"/>
          </p:cNvSpPr>
          <p:nvPr/>
        </p:nvSpPr>
        <p:spPr bwMode="auto">
          <a:xfrm flipH="1" flipV="1">
            <a:off x="7543800" y="4391025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4165" name="Line 69"/>
          <p:cNvSpPr>
            <a:spLocks noChangeShapeType="1"/>
          </p:cNvSpPr>
          <p:nvPr/>
        </p:nvSpPr>
        <p:spPr bwMode="auto">
          <a:xfrm flipH="1" flipV="1">
            <a:off x="6705600" y="35528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pic>
        <p:nvPicPr>
          <p:cNvPr id="4166" name="Picture 70" descr="j03518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90825"/>
            <a:ext cx="533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7" name="Picture 71" descr="j03518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81425"/>
            <a:ext cx="533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panose="020B0604020202020204" pitchFamily="34" charset="0"/>
              </a:rPr>
              <a:t>Running time of query algorithm?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panose="020B0604020202020204" pitchFamily="34" charset="0"/>
              </a:rPr>
              <a:t>Problem size is halved at each iteration</a:t>
            </a:r>
          </a:p>
        </p:txBody>
      </p:sp>
      <p:sp>
        <p:nvSpPr>
          <p:cNvPr id="99332" name="Oval 4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342" name="Oval 14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9343" name="Oval 15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99344" name="Group 16"/>
          <p:cNvGraphicFramePr>
            <a:graphicFrameLocks noGrp="1"/>
          </p:cNvGraphicFramePr>
          <p:nvPr/>
        </p:nvGraphicFramePr>
        <p:xfrm>
          <a:off x="6934200" y="1371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358" name="Group 30"/>
          <p:cNvGraphicFramePr>
            <a:graphicFrameLocks noGrp="1"/>
          </p:cNvGraphicFramePr>
          <p:nvPr/>
        </p:nvGraphicFramePr>
        <p:xfrm>
          <a:off x="7924800" y="1752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372" name="Group 44"/>
          <p:cNvGraphicFramePr>
            <a:graphicFrameLocks noGrp="1"/>
          </p:cNvGraphicFramePr>
          <p:nvPr/>
        </p:nvGraphicFramePr>
        <p:xfrm>
          <a:off x="8001000" y="42672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panose="020B0604020202020204" pitchFamily="34" charset="0"/>
              </a:rPr>
              <a:t>Running time of query algorithm?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panose="020B0604020202020204" pitchFamily="34" charset="0"/>
              </a:rPr>
              <a:t>O(log N)</a:t>
            </a: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100365" name="Oval 13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00368" name="Group 16"/>
          <p:cNvGraphicFramePr>
            <a:graphicFrameLocks noGrp="1"/>
          </p:cNvGraphicFramePr>
          <p:nvPr/>
        </p:nvGraphicFramePr>
        <p:xfrm>
          <a:off x="6934200" y="1371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382" name="Group 30"/>
          <p:cNvGraphicFramePr>
            <a:graphicFrameLocks noGrp="1"/>
          </p:cNvGraphicFramePr>
          <p:nvPr/>
        </p:nvGraphicFramePr>
        <p:xfrm>
          <a:off x="7924800" y="1752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396" name="Group 44"/>
          <p:cNvGraphicFramePr>
            <a:graphicFrameLocks noGrp="1"/>
          </p:cNvGraphicFramePr>
          <p:nvPr/>
        </p:nvGraphicFramePr>
        <p:xfrm>
          <a:off x="8001000" y="42672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panose="020B0604020202020204" pitchFamily="34" charset="0"/>
              </a:rPr>
              <a:t>Join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panose="020B0604020202020204" pitchFamily="34" charset="0"/>
              </a:rPr>
              <a:t>initialize predecessor and fingers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panose="020B0604020202020204" pitchFamily="34" charset="0"/>
              </a:rPr>
              <a:t>update fingers and predecessors of existing nodes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panose="020B0604020202020204" pitchFamily="34" charset="0"/>
              </a:rPr>
              <a:t>transfer data</a:t>
            </a:r>
          </a:p>
          <a:p>
            <a:pPr>
              <a:lnSpc>
                <a:spcPct val="90000"/>
              </a:lnSpc>
            </a:pPr>
            <a:endParaRPr lang="en-US">
              <a:latin typeface="Helvetica" panose="020B0604020202020204" pitchFamily="34" charset="0"/>
            </a:endParaRPr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103437" name="Oval 13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38" name="Oval 14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39" name="Oval 15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03440" name="Group 16"/>
          <p:cNvGraphicFramePr>
            <a:graphicFrameLocks noGrp="1"/>
          </p:cNvGraphicFramePr>
          <p:nvPr/>
        </p:nvGraphicFramePr>
        <p:xfrm>
          <a:off x="6934200" y="1371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54" name="Group 30"/>
          <p:cNvGraphicFramePr>
            <a:graphicFrameLocks noGrp="1"/>
          </p:cNvGraphicFramePr>
          <p:nvPr/>
        </p:nvGraphicFramePr>
        <p:xfrm>
          <a:off x="7924800" y="1752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68" name="Group 44"/>
          <p:cNvGraphicFramePr>
            <a:graphicFrameLocks noGrp="1"/>
          </p:cNvGraphicFramePr>
          <p:nvPr/>
        </p:nvGraphicFramePr>
        <p:xfrm>
          <a:off x="8001000" y="42672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82" name="Group 58"/>
          <p:cNvGraphicFramePr>
            <a:graphicFrameLocks noGrp="1"/>
          </p:cNvGraphicFramePr>
          <p:nvPr/>
        </p:nvGraphicFramePr>
        <p:xfrm>
          <a:off x="4876800" y="24384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97" name="Oval 73"/>
          <p:cNvSpPr>
            <a:spLocks noChangeArrowheads="1"/>
          </p:cNvSpPr>
          <p:nvPr/>
        </p:nvSpPr>
        <p:spPr bwMode="auto">
          <a:xfrm>
            <a:off x="5486400" y="3429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Initialize predecessor and finger of new node </a:t>
            </a:r>
            <a:r>
              <a:rPr lang="en-US" sz="1800" i="1">
                <a:latin typeface="Helvetica" panose="020B0604020202020204" pitchFamily="34" charset="0"/>
              </a:rPr>
              <a:t>n*</a:t>
            </a:r>
            <a:endParaRPr lang="en-US" sz="1800">
              <a:latin typeface="Helvetica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i="1">
                <a:latin typeface="Helvetica" panose="020B0604020202020204" pitchFamily="34" charset="0"/>
              </a:rPr>
              <a:t>n*</a:t>
            </a:r>
            <a:r>
              <a:rPr lang="en-US" sz="1800">
                <a:latin typeface="Helvetica" panose="020B0604020202020204" pitchFamily="34" charset="0"/>
              </a:rPr>
              <a:t> contacts existing node in network </a:t>
            </a:r>
            <a:r>
              <a:rPr lang="en-US" sz="1800" i="1">
                <a:latin typeface="Helvetica" panose="020B0604020202020204" pitchFamily="34" charset="0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z="1800" i="1">
                <a:latin typeface="Helvetica" panose="020B0604020202020204" pitchFamily="34" charset="0"/>
              </a:rPr>
              <a:t>n </a:t>
            </a:r>
            <a:r>
              <a:rPr lang="en-US" sz="1800">
                <a:latin typeface="Helvetica" panose="020B0604020202020204" pitchFamily="34" charset="0"/>
              </a:rPr>
              <a:t>does a lookup of predecessor of n*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for each entry in finger table, look up successor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Running time - O(mlogN)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Optimization - initialize </a:t>
            </a:r>
            <a:r>
              <a:rPr lang="en-US" sz="1800" i="1">
                <a:latin typeface="Helvetica" panose="020B0604020202020204" pitchFamily="34" charset="0"/>
              </a:rPr>
              <a:t>n*</a:t>
            </a:r>
            <a:r>
              <a:rPr lang="en-US" sz="1800">
                <a:latin typeface="Helvetica" panose="020B0604020202020204" pitchFamily="34" charset="0"/>
              </a:rPr>
              <a:t> with finger table of successor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with high probability, reduces running time to O(log N)</a:t>
            </a:r>
          </a:p>
          <a:p>
            <a:pPr lvl="1">
              <a:lnSpc>
                <a:spcPct val="90000"/>
              </a:lnSpc>
            </a:pPr>
            <a:endParaRPr lang="en-US" sz="1800">
              <a:latin typeface="Helvetica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104575" name="Oval 127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76" name="Text Box 128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104577" name="Text Box 129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104578" name="Text Box 130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104579" name="Text Box 131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104580" name="Text Box 132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104581" name="Text Box 133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104582" name="Text Box 134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104583" name="Text Box 135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104584" name="Oval 136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585" name="Oval 137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586" name="Oval 138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04587" name="Group 139"/>
          <p:cNvGraphicFramePr>
            <a:graphicFrameLocks noGrp="1"/>
          </p:cNvGraphicFramePr>
          <p:nvPr/>
        </p:nvGraphicFramePr>
        <p:xfrm>
          <a:off x="6934200" y="1371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601" name="Group 153"/>
          <p:cNvGraphicFramePr>
            <a:graphicFrameLocks noGrp="1"/>
          </p:cNvGraphicFramePr>
          <p:nvPr/>
        </p:nvGraphicFramePr>
        <p:xfrm>
          <a:off x="7924800" y="1752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615" name="Group 167"/>
          <p:cNvGraphicFramePr>
            <a:graphicFrameLocks noGrp="1"/>
          </p:cNvGraphicFramePr>
          <p:nvPr/>
        </p:nvGraphicFramePr>
        <p:xfrm>
          <a:off x="8001000" y="42672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629" name="Group 181"/>
          <p:cNvGraphicFramePr>
            <a:graphicFrameLocks noGrp="1"/>
          </p:cNvGraphicFramePr>
          <p:nvPr/>
        </p:nvGraphicFramePr>
        <p:xfrm>
          <a:off x="4876800" y="24384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643" name="Oval 195"/>
          <p:cNvSpPr>
            <a:spLocks noChangeArrowheads="1"/>
          </p:cNvSpPr>
          <p:nvPr/>
        </p:nvSpPr>
        <p:spPr bwMode="auto">
          <a:xfrm>
            <a:off x="5486400" y="3429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panose="020B0604020202020204" pitchFamily="34" charset="0"/>
              </a:rPr>
              <a:t>Update existing nodes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n* becomes ith finger of a node p if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Helvetica" panose="020B0604020202020204" pitchFamily="34" charset="0"/>
              </a:rPr>
              <a:t>p precedes n by at least 2</a:t>
            </a:r>
            <a:r>
              <a:rPr lang="en-US" sz="1600" baseline="30000">
                <a:latin typeface="Helvetica" panose="020B0604020202020204" pitchFamily="34" charset="0"/>
              </a:rPr>
              <a:t>i-1</a:t>
            </a:r>
          </a:p>
          <a:p>
            <a:pPr lvl="2">
              <a:lnSpc>
                <a:spcPct val="90000"/>
              </a:lnSpc>
            </a:pPr>
            <a:r>
              <a:rPr lang="en-US" sz="1600">
                <a:latin typeface="Helvetica" panose="020B0604020202020204" pitchFamily="34" charset="0"/>
              </a:rPr>
              <a:t>the ith finger of p succeeds n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start at predecessor of n* and walk backwards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for i=1 to 3: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find predecessor of n*-2</a:t>
            </a:r>
            <a:r>
              <a:rPr lang="en-US" sz="1800" baseline="30000">
                <a:latin typeface="Helvetica" panose="020B0604020202020204" pitchFamily="34" charset="0"/>
              </a:rPr>
              <a:t>i-1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update table and recurse</a:t>
            </a:r>
            <a:endParaRPr lang="en-US" sz="20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Helvetica" panose="020B0604020202020204" pitchFamily="34" charset="0"/>
              </a:rPr>
              <a:t>Running time O(log</a:t>
            </a:r>
            <a:r>
              <a:rPr lang="en-US" sz="2000" baseline="30000">
                <a:latin typeface="Helvetica" panose="020B0604020202020204" pitchFamily="34" charset="0"/>
              </a:rPr>
              <a:t>2</a:t>
            </a:r>
            <a:r>
              <a:rPr lang="en-US" sz="2000">
                <a:latin typeface="Helvetica" panose="020B0604020202020204" pitchFamily="34" charset="0"/>
              </a:rPr>
              <a:t>N)</a:t>
            </a:r>
            <a:endParaRPr lang="en-US" sz="2400">
              <a:latin typeface="Helvetica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sz="2000">
              <a:latin typeface="Helvetica" panose="020B0604020202020204" pitchFamily="34" charset="0"/>
            </a:endParaRPr>
          </a:p>
        </p:txBody>
      </p:sp>
      <p:sp>
        <p:nvSpPr>
          <p:cNvPr id="105530" name="Oval 58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31" name="Text Box 59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105532" name="Text Box 60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105533" name="Text Box 61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105534" name="Text Box 62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105535" name="Text Box 63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105536" name="Text Box 64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105537" name="Text Box 65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105538" name="Text Box 66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105539" name="Oval 67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540" name="Oval 68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541" name="Oval 69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05542" name="Group 70"/>
          <p:cNvGraphicFramePr>
            <a:graphicFrameLocks noGrp="1"/>
          </p:cNvGraphicFramePr>
          <p:nvPr/>
        </p:nvGraphicFramePr>
        <p:xfrm>
          <a:off x="6934200" y="1371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56" name="Group 84"/>
          <p:cNvGraphicFramePr>
            <a:graphicFrameLocks noGrp="1"/>
          </p:cNvGraphicFramePr>
          <p:nvPr/>
        </p:nvGraphicFramePr>
        <p:xfrm>
          <a:off x="7924800" y="1752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70" name="Group 98"/>
          <p:cNvGraphicFramePr>
            <a:graphicFrameLocks noGrp="1"/>
          </p:cNvGraphicFramePr>
          <p:nvPr/>
        </p:nvGraphicFramePr>
        <p:xfrm>
          <a:off x="8001000" y="42672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84" name="Group 112"/>
          <p:cNvGraphicFramePr>
            <a:graphicFrameLocks noGrp="1"/>
          </p:cNvGraphicFramePr>
          <p:nvPr/>
        </p:nvGraphicFramePr>
        <p:xfrm>
          <a:off x="4876800" y="24384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98" name="Oval 126"/>
          <p:cNvSpPr>
            <a:spLocks noChangeArrowheads="1"/>
          </p:cNvSpPr>
          <p:nvPr/>
        </p:nvSpPr>
        <p:spPr bwMode="auto">
          <a:xfrm>
            <a:off x="5486400" y="3429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Chord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Stabilization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Helvetica" panose="020B0604020202020204" pitchFamily="34" charset="0"/>
              </a:rPr>
              <a:t>Goal: handle concurrent joins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Periodically, ask successor for its predecessor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If your successor’s predecessor isn’t you, update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Periodically, refresh finger tables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Helvetica" panose="020B0604020202020204" pitchFamily="34" charset="0"/>
              </a:rPr>
              <a:t>Failures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keep list of </a:t>
            </a:r>
            <a:r>
              <a:rPr lang="en-US" sz="1800" i="1">
                <a:latin typeface="Helvetica" panose="020B0604020202020204" pitchFamily="34" charset="0"/>
              </a:rPr>
              <a:t>r</a:t>
            </a:r>
            <a:r>
              <a:rPr lang="en-US" sz="1800">
                <a:latin typeface="Helvetica" panose="020B0604020202020204" pitchFamily="34" charset="0"/>
              </a:rPr>
              <a:t> successors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if successor fails, replace with next in the list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Helvetica" panose="020B0604020202020204" pitchFamily="34" charset="0"/>
              </a:rPr>
              <a:t>finger tables will be corrected by stabilization algorithm</a:t>
            </a:r>
          </a:p>
          <a:p>
            <a:pPr lvl="1">
              <a:lnSpc>
                <a:spcPct val="90000"/>
              </a:lnSpc>
            </a:pPr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106500" name="Oval 4"/>
          <p:cNvSpPr>
            <a:spLocks noChangeArrowheads="1"/>
          </p:cNvSpPr>
          <p:nvPr/>
        </p:nvSpPr>
        <p:spPr bwMode="auto">
          <a:xfrm>
            <a:off x="5638800" y="2286000"/>
            <a:ext cx="2514600" cy="236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6781800" y="2316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  <a:endParaRPr 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784860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  <a:endParaRPr lang="en-US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781800" y="4343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  <a:endParaRPr lang="en-US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5683250" y="3352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75882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911850" y="2697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543800" y="39925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  <a:endParaRPr lang="en-US"/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5988050" y="39624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5</a:t>
            </a:r>
            <a:endParaRPr lang="en-US"/>
          </a:p>
        </p:txBody>
      </p:sp>
      <p:sp>
        <p:nvSpPr>
          <p:cNvPr id="106509" name="Oval 13"/>
          <p:cNvSpPr>
            <a:spLocks noChangeArrowheads="1"/>
          </p:cNvSpPr>
          <p:nvPr/>
        </p:nvSpPr>
        <p:spPr bwMode="auto">
          <a:xfrm>
            <a:off x="6781800" y="2209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6510" name="Oval 14"/>
          <p:cNvSpPr>
            <a:spLocks noChangeArrowheads="1"/>
          </p:cNvSpPr>
          <p:nvPr/>
        </p:nvSpPr>
        <p:spPr bwMode="auto">
          <a:xfrm>
            <a:off x="7772400" y="2667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7772400" y="4114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06512" name="Group 16"/>
          <p:cNvGraphicFramePr>
            <a:graphicFrameLocks noGrp="1"/>
          </p:cNvGraphicFramePr>
          <p:nvPr/>
        </p:nvGraphicFramePr>
        <p:xfrm>
          <a:off x="6934200" y="1371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26" name="Group 30"/>
          <p:cNvGraphicFramePr>
            <a:graphicFrameLocks noGrp="1"/>
          </p:cNvGraphicFramePr>
          <p:nvPr/>
        </p:nvGraphicFramePr>
        <p:xfrm>
          <a:off x="7924800" y="17526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40" name="Group 44"/>
          <p:cNvGraphicFramePr>
            <a:graphicFrameLocks noGrp="1"/>
          </p:cNvGraphicFramePr>
          <p:nvPr/>
        </p:nvGraphicFramePr>
        <p:xfrm>
          <a:off x="8001000" y="42672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210C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54" name="Group 58"/>
          <p:cNvGraphicFramePr>
            <a:graphicFrameLocks noGrp="1"/>
          </p:cNvGraphicFramePr>
          <p:nvPr/>
        </p:nvGraphicFramePr>
        <p:xfrm>
          <a:off x="4876800" y="2438400"/>
          <a:ext cx="762000" cy="8191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68" name="Oval 72"/>
          <p:cNvSpPr>
            <a:spLocks noChangeArrowheads="1"/>
          </p:cNvSpPr>
          <p:nvPr/>
        </p:nvSpPr>
        <p:spPr bwMode="auto">
          <a:xfrm>
            <a:off x="5486400" y="34290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DHTs – Tapestry/Pastry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114800" cy="4114800"/>
          </a:xfrm>
        </p:spPr>
        <p:txBody>
          <a:bodyPr/>
          <a:lstStyle/>
          <a:p>
            <a:endParaRPr lang="en-US" sz="2800"/>
          </a:p>
          <a:p>
            <a:r>
              <a:rPr lang="en-US" sz="2800"/>
              <a:t>Global mesh</a:t>
            </a:r>
          </a:p>
          <a:p>
            <a:r>
              <a:rPr lang="en-US" sz="2800"/>
              <a:t>Suffix-based routing</a:t>
            </a:r>
          </a:p>
          <a:p>
            <a:r>
              <a:rPr lang="en-US" sz="2800"/>
              <a:t>Uses underlying network distance in constructing mesh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733800" y="1524000"/>
            <a:ext cx="914400" cy="91440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13FE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4800600" y="4495800"/>
            <a:ext cx="914400" cy="91440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ABFE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8077200" y="5791200"/>
            <a:ext cx="914400" cy="914400"/>
          </a:xfrm>
          <a:prstGeom prst="ellipse">
            <a:avLst/>
          </a:prstGeom>
          <a:solidFill>
            <a:srgbClr val="3399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1290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6172200" y="5562600"/>
            <a:ext cx="914400" cy="91440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239E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181600" y="2819400"/>
            <a:ext cx="914400" cy="91440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73FE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7618413" y="4173538"/>
            <a:ext cx="914400" cy="91440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9990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8153400" y="2905125"/>
            <a:ext cx="914400" cy="91440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F990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7027863" y="1295400"/>
            <a:ext cx="914400" cy="91440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993E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6475413" y="3563938"/>
            <a:ext cx="914400" cy="914400"/>
          </a:xfrm>
          <a:prstGeom prst="ellipse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04FE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V="1">
            <a:off x="5638800" y="2133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 flipV="1">
            <a:off x="4724400" y="1600200"/>
            <a:ext cx="6096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 flipH="1" flipV="1">
            <a:off x="5638800" y="51816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V="1">
            <a:off x="5334000" y="3733800"/>
            <a:ext cx="76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H="1" flipV="1">
            <a:off x="7086600" y="6019800"/>
            <a:ext cx="9906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Arc 18"/>
          <p:cNvSpPr>
            <a:spLocks/>
          </p:cNvSpPr>
          <p:nvPr/>
        </p:nvSpPr>
        <p:spPr bwMode="auto">
          <a:xfrm rot="18665341">
            <a:off x="6128544" y="1019969"/>
            <a:ext cx="990600" cy="842962"/>
          </a:xfrm>
          <a:custGeom>
            <a:avLst/>
            <a:gdLst>
              <a:gd name="G0" fmla="+- 0 0 0"/>
              <a:gd name="G1" fmla="+- 20828 0 0"/>
              <a:gd name="G2" fmla="+- 21600 0 0"/>
              <a:gd name="T0" fmla="*/ 5722 w 21600"/>
              <a:gd name="T1" fmla="*/ 0 h 27459"/>
              <a:gd name="T2" fmla="*/ 20557 w 21600"/>
              <a:gd name="T3" fmla="*/ 27459 h 27459"/>
              <a:gd name="T4" fmla="*/ 0 w 21600"/>
              <a:gd name="T5" fmla="*/ 20828 h 27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459" fill="none" extrusionOk="0">
                <a:moveTo>
                  <a:pt x="5722" y="-1"/>
                </a:moveTo>
                <a:cubicBezTo>
                  <a:pt x="15100" y="2576"/>
                  <a:pt x="21600" y="11102"/>
                  <a:pt x="21600" y="20828"/>
                </a:cubicBezTo>
                <a:cubicBezTo>
                  <a:pt x="21600" y="23079"/>
                  <a:pt x="21248" y="25316"/>
                  <a:pt x="20556" y="27458"/>
                </a:cubicBezTo>
              </a:path>
              <a:path w="21600" h="27459" stroke="0" extrusionOk="0">
                <a:moveTo>
                  <a:pt x="5722" y="-1"/>
                </a:moveTo>
                <a:cubicBezTo>
                  <a:pt x="15100" y="2576"/>
                  <a:pt x="21600" y="11102"/>
                  <a:pt x="21600" y="20828"/>
                </a:cubicBezTo>
                <a:cubicBezTo>
                  <a:pt x="21600" y="23079"/>
                  <a:pt x="21248" y="25316"/>
                  <a:pt x="20556" y="27458"/>
                </a:cubicBezTo>
                <a:lnTo>
                  <a:pt x="0" y="20828"/>
                </a:lnTo>
                <a:close/>
              </a:path>
            </a:pathLst>
          </a:custGeom>
          <a:noFill/>
          <a:ln w="5715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 flipV="1">
            <a:off x="7753350" y="2130425"/>
            <a:ext cx="609600" cy="762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 flipH="1" flipV="1">
            <a:off x="7524750" y="2206625"/>
            <a:ext cx="428625" cy="1995488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5334000" y="1143000"/>
            <a:ext cx="914400" cy="914400"/>
          </a:xfrm>
          <a:prstGeom prst="ellipse">
            <a:avLst/>
          </a:prstGeom>
          <a:solidFill>
            <a:srgbClr val="A65A87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Tahoma" panose="020B0604030504040204" pitchFamily="34" charset="0"/>
              </a:rPr>
              <a:t>43FE</a:t>
            </a: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 flipV="1">
            <a:off x="6019800" y="1981200"/>
            <a:ext cx="838200" cy="1600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Guarantees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876800" y="5345113"/>
            <a:ext cx="134143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/>
              <a:t>log</a:t>
            </a:r>
            <a:r>
              <a:rPr lang="en-US" sz="2200" baseline="-25000"/>
              <a:t>b</a:t>
            </a:r>
            <a:r>
              <a:rPr lang="en-US" sz="2200"/>
              <a:t>N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048000" y="5345113"/>
            <a:ext cx="18288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sz="2200"/>
              <a:t>Neighbor map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143000" y="5345113"/>
            <a:ext cx="19050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 b="1"/>
              <a:t>Pastry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232525" y="4397375"/>
            <a:ext cx="16922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/>
              <a:t>b log</a:t>
            </a:r>
            <a:r>
              <a:rPr lang="en-US" sz="2200" baseline="-25000"/>
              <a:t>b</a:t>
            </a:r>
            <a:r>
              <a:rPr lang="en-US" sz="2200"/>
              <a:t>N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876800" y="4408488"/>
            <a:ext cx="1341438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/>
              <a:t>log</a:t>
            </a:r>
            <a:r>
              <a:rPr lang="en-US" sz="2200" baseline="-25000"/>
              <a:t>b</a:t>
            </a:r>
            <a:r>
              <a:rPr lang="en-US" sz="2200"/>
              <a:t>N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048000" y="4408488"/>
            <a:ext cx="18288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/>
              <a:t>Global Mesh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1143000" y="4408488"/>
            <a:ext cx="19050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 b="1"/>
              <a:t>Tapestry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248400" y="3471863"/>
            <a:ext cx="16922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/>
              <a:t>2d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4876800" y="3471863"/>
            <a:ext cx="1341438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/>
              <a:t>dN</a:t>
            </a:r>
            <a:r>
              <a:rPr lang="en-US" sz="2200" baseline="30000"/>
              <a:t>1/d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048000" y="3330575"/>
            <a:ext cx="18288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sz="2200"/>
              <a:t>Multi-dimensional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1143000" y="3471863"/>
            <a:ext cx="19050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 b="1"/>
              <a:t>CAN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248400" y="2536825"/>
            <a:ext cx="169227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/>
              <a:t>log N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876800" y="2536825"/>
            <a:ext cx="1341438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/>
              <a:t>log N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3048000" y="2536825"/>
            <a:ext cx="18288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sz="2200"/>
              <a:t>Uni-dimensional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143000" y="2536825"/>
            <a:ext cx="19050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 b="1"/>
              <a:t>Chord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6248400" y="1958975"/>
            <a:ext cx="16922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 b="1"/>
              <a:t>State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876800" y="1958975"/>
            <a:ext cx="13414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 b="1"/>
              <a:t>Search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3048000" y="1958975"/>
            <a:ext cx="18288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 b="1"/>
              <a:t>Model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1143000" y="1958975"/>
            <a:ext cx="1905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sz="2200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1143000" y="1958975"/>
            <a:ext cx="6781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1143000" y="6073775"/>
            <a:ext cx="6781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1143000" y="1958975"/>
            <a:ext cx="0" cy="411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3048000" y="1958975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4876800" y="1958975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H="1">
            <a:off x="6248400" y="1958975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7924800" y="1958975"/>
            <a:ext cx="0" cy="411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6232525" y="5387975"/>
            <a:ext cx="16922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>
            <a:lvl1pPr defTabSz="8604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0213" defTabSz="8604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defTabSz="8604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90638" defTabSz="86042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20850" defTabSz="860425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80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352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924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9650" defTabSz="860425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sz="2200"/>
              <a:t>b log</a:t>
            </a:r>
            <a:r>
              <a:rPr lang="en-US" sz="2200" baseline="-25000"/>
              <a:t>b</a:t>
            </a:r>
            <a:r>
              <a:rPr lang="en-US" sz="2200"/>
              <a:t>N + b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1143000" y="2492375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1143000" y="3254375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1143000" y="4092575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1143000" y="5083175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1143000" y="6073775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Remaining Problems?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Hard to handle highly dynamic environments</a:t>
            </a:r>
          </a:p>
          <a:p>
            <a:r>
              <a:rPr lang="en-US"/>
              <a:t>Usable services</a:t>
            </a:r>
          </a:p>
          <a:p>
            <a:r>
              <a:rPr lang="en-US"/>
              <a:t>Methods don’t consider peer characteristics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Measurement Studies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“Free Riding on Gnutella”</a:t>
            </a:r>
          </a:p>
          <a:p>
            <a:r>
              <a:rPr lang="en-US"/>
              <a:t>Most studies focus on Gnutella</a:t>
            </a:r>
          </a:p>
          <a:p>
            <a:r>
              <a:rPr lang="en-US"/>
              <a:t>Want to determine how users behave</a:t>
            </a:r>
          </a:p>
          <a:p>
            <a:r>
              <a:rPr lang="en-US"/>
              <a:t>Recommendations for the best way to design systems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</a:t>
            </a:r>
            <a:r>
              <a:rPr lang="en-US" i="1"/>
              <a:t>peer</a:t>
            </a:r>
            <a:r>
              <a:rPr lang="en-US"/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peer’s resources are similar to the resources of the other participants</a:t>
            </a:r>
          </a:p>
          <a:p>
            <a:pPr>
              <a:lnSpc>
                <a:spcPct val="90000"/>
              </a:lnSpc>
            </a:pPr>
            <a:r>
              <a:rPr lang="en-US" sz="2400"/>
              <a:t>P2P – peers communicating directly with other peers and sharing resources</a:t>
            </a:r>
          </a:p>
          <a:p>
            <a:pPr>
              <a:lnSpc>
                <a:spcPct val="90000"/>
              </a:lnSpc>
            </a:pPr>
            <a:r>
              <a:rPr lang="en-US" sz="2400"/>
              <a:t>Often administered by different entities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Compare with DNS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1268" name="Picture 4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24025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876425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0525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238625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62625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73" name="AutoShape 9"/>
          <p:cNvCxnSpPr>
            <a:cxnSpLocks noChangeShapeType="1"/>
            <a:stCxn id="11268" idx="2"/>
          </p:cNvCxnSpPr>
          <p:nvPr/>
        </p:nvCxnSpPr>
        <p:spPr bwMode="auto">
          <a:xfrm>
            <a:off x="5067300" y="2362200"/>
            <a:ext cx="1257300" cy="976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4" name="AutoShape 10"/>
          <p:cNvCxnSpPr>
            <a:cxnSpLocks noChangeShapeType="1"/>
            <a:endCxn id="11269" idx="2"/>
          </p:cNvCxnSpPr>
          <p:nvPr/>
        </p:nvCxnSpPr>
        <p:spPr bwMode="auto">
          <a:xfrm flipV="1">
            <a:off x="6781800" y="2514600"/>
            <a:ext cx="1181100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5" name="AutoShape 11"/>
          <p:cNvCxnSpPr>
            <a:cxnSpLocks noChangeShapeType="1"/>
            <a:stCxn id="11270" idx="3"/>
          </p:cNvCxnSpPr>
          <p:nvPr/>
        </p:nvCxnSpPr>
        <p:spPr bwMode="auto">
          <a:xfrm flipV="1">
            <a:off x="5029200" y="3338513"/>
            <a:ext cx="1295400" cy="88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6" name="AutoShape 12"/>
          <p:cNvCxnSpPr>
            <a:cxnSpLocks noChangeShapeType="1"/>
            <a:stCxn id="11272" idx="0"/>
          </p:cNvCxnSpPr>
          <p:nvPr/>
        </p:nvCxnSpPr>
        <p:spPr bwMode="auto">
          <a:xfrm flipV="1">
            <a:off x="6515100" y="4543425"/>
            <a:ext cx="7239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7543800" y="4391025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 flipV="1">
            <a:off x="6705600" y="35528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6304" tIns="73152" rIns="146304" bIns="73152"/>
          <a:lstStyle/>
          <a:p>
            <a:endParaRPr lang="en-US"/>
          </a:p>
        </p:txBody>
      </p:sp>
      <p:pic>
        <p:nvPicPr>
          <p:cNvPr id="11281" name="Picture 17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718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j03518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Riding Results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Who is sharing what?</a:t>
            </a:r>
          </a:p>
          <a:p>
            <a:r>
              <a:rPr lang="en-US"/>
              <a:t>August 2000</a:t>
            </a:r>
          </a:p>
          <a:p>
            <a:endParaRPr lang="en-US"/>
          </a:p>
        </p:txBody>
      </p:sp>
      <p:graphicFrame>
        <p:nvGraphicFramePr>
          <p:cNvPr id="54366" name="Group 94"/>
          <p:cNvGraphicFramePr>
            <a:graphicFrameLocks noGrp="1"/>
          </p:cNvGraphicFramePr>
          <p:nvPr/>
        </p:nvGraphicFramePr>
        <p:xfrm>
          <a:off x="1295400" y="3352800"/>
          <a:ext cx="6934200" cy="252888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8702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 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As percent of whole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333 hosts (1%)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1,142,645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1,667 hosts (5%)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2,182,087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3,334 hosts (10%)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2,692,082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87%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5,000 hosts (15%)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2,928,905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6,667 hosts (20%)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3,037,232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8,333 hosts (25%)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3,082,572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Saroiu et al Study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peers are server-like…client-like?</a:t>
            </a:r>
          </a:p>
          <a:p>
            <a:pPr lvl="1"/>
            <a:r>
              <a:rPr lang="en-US"/>
              <a:t>Bandwidth, latency</a:t>
            </a:r>
          </a:p>
          <a:p>
            <a:r>
              <a:rPr lang="en-US"/>
              <a:t>Connectivity</a:t>
            </a:r>
          </a:p>
          <a:p>
            <a:r>
              <a:rPr lang="en-US"/>
              <a:t>Who is sharing what?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Saroiu et al Study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 2001</a:t>
            </a:r>
          </a:p>
          <a:p>
            <a:r>
              <a:rPr lang="en-US"/>
              <a:t>Napster crawl</a:t>
            </a:r>
          </a:p>
          <a:p>
            <a:pPr lvl="1"/>
            <a:r>
              <a:rPr lang="en-US"/>
              <a:t>query index server and keep track of results</a:t>
            </a:r>
          </a:p>
          <a:p>
            <a:pPr lvl="1"/>
            <a:r>
              <a:rPr lang="en-US"/>
              <a:t>query about returned peers</a:t>
            </a:r>
          </a:p>
          <a:p>
            <a:pPr lvl="1"/>
            <a:r>
              <a:rPr lang="en-US"/>
              <a:t>don’t capture users sharing unpopular content </a:t>
            </a:r>
          </a:p>
          <a:p>
            <a:r>
              <a:rPr lang="en-US"/>
              <a:t>Gnutella crawl</a:t>
            </a:r>
          </a:p>
          <a:p>
            <a:pPr lvl="1"/>
            <a:r>
              <a:rPr lang="en-US"/>
              <a:t>send out ping messages with large TTL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Overview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Lots of heterogeneity between </a:t>
            </a:r>
            <a:r>
              <a:rPr lang="en-US" i="1"/>
              <a:t>peers</a:t>
            </a:r>
          </a:p>
          <a:p>
            <a:pPr lvl="1"/>
            <a:r>
              <a:rPr lang="en-US"/>
              <a:t>Systems should consider peer capabilities</a:t>
            </a:r>
          </a:p>
          <a:p>
            <a:r>
              <a:rPr lang="en-US"/>
              <a:t>Peers lie</a:t>
            </a:r>
          </a:p>
          <a:p>
            <a:pPr lvl="1"/>
            <a:r>
              <a:rPr lang="en-US"/>
              <a:t>Systems must be able to verify reported peer capabilities or measure true capabilities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Measured Bandwidth</a:t>
            </a:r>
          </a:p>
        </p:txBody>
      </p:sp>
      <p:pic>
        <p:nvPicPr>
          <p:cNvPr id="57347" name="Picture 3" descr="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Reported Bandwidth</a:t>
            </a:r>
          </a:p>
        </p:txBody>
      </p:sp>
      <p:pic>
        <p:nvPicPr>
          <p:cNvPr id="58371" name="Picture 3" descr="reported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024063"/>
            <a:ext cx="9091612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Measured Latency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0" y="1828800"/>
          <a:ext cx="914400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Bitmap Image" r:id="rId3" imgW="10469436" imgH="4667902" progId="Paint.Picture">
                  <p:embed/>
                </p:oleObj>
              </mc:Choice>
              <mc:Fallback>
                <p:oleObj name="Bitmap Image" r:id="rId3" imgW="10469436" imgH="466790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14400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Measured Uptime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33350" y="1676400"/>
          <a:ext cx="42862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Bitmap Image" r:id="rId3" imgW="4285714" imgH="4686954" progId="Paint.Picture">
                  <p:embed/>
                </p:oleObj>
              </mc:Choice>
              <mc:Fallback>
                <p:oleObj name="Bitmap Image" r:id="rId3" imgW="4285714" imgH="468695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1676400"/>
                        <a:ext cx="4286250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4314825" y="1638300"/>
          <a:ext cx="4829175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Bitmap Image" r:id="rId5" imgW="4828571" imgH="4076190" progId="Paint.Picture">
                  <p:embed/>
                </p:oleObj>
              </mc:Choice>
              <mc:Fallback>
                <p:oleObj name="Bitmap Image" r:id="rId5" imgW="4828571" imgH="407619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1638300"/>
                        <a:ext cx="4829175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Shared Files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0" y="1981200"/>
          <a:ext cx="9144000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Bitmap Image" r:id="rId3" imgW="10447619" imgH="4742857" progId="Paint.Picture">
                  <p:embed/>
                </p:oleObj>
              </mc:Choice>
              <mc:Fallback>
                <p:oleObj name="Bitmap Image" r:id="rId3" imgW="10447619" imgH="47428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1200"/>
                        <a:ext cx="9144000" cy="415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Connectivity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0" y="1981200"/>
          <a:ext cx="91440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Bitmap Image" r:id="rId3" imgW="10619048" imgH="4180952" progId="Paint.Picture">
                  <p:embed/>
                </p:oleObj>
              </mc:Choice>
              <mc:Fallback>
                <p:oleObj name="Bitmap Image" r:id="rId3" imgW="10619048" imgH="418095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1200"/>
                        <a:ext cx="914400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P2P Application Taxonomy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717925" y="2174875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P2P Systems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0813" y="3733800"/>
            <a:ext cx="3003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Distributed Computing</a:t>
            </a:r>
          </a:p>
          <a:p>
            <a:pPr algn="ctr"/>
            <a:r>
              <a:rPr lang="en-US" i="1"/>
              <a:t>SETI@home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71838" y="3733800"/>
            <a:ext cx="1682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File Sharing</a:t>
            </a:r>
          </a:p>
          <a:p>
            <a:pPr algn="ctr"/>
            <a:r>
              <a:rPr lang="en-US" i="1"/>
              <a:t>Gnutella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180013" y="3733800"/>
            <a:ext cx="186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Collaboration</a:t>
            </a:r>
          </a:p>
          <a:p>
            <a:pPr algn="ctr"/>
            <a:r>
              <a:rPr lang="en-US" i="1"/>
              <a:t>Jabber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467600" y="3749675"/>
            <a:ext cx="1370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Platforms</a:t>
            </a:r>
          </a:p>
          <a:p>
            <a:pPr algn="ctr"/>
            <a:r>
              <a:rPr lang="en-US" i="1"/>
              <a:t>JXTA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1981200" y="2590800"/>
            <a:ext cx="2057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4114800" y="2667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4953000" y="2667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5257800" y="2667000"/>
            <a:ext cx="2514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of Discussion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all hype?</a:t>
            </a:r>
          </a:p>
          <a:p>
            <a:r>
              <a:rPr lang="en-US"/>
              <a:t>Should P2P be a research area?</a:t>
            </a:r>
          </a:p>
          <a:p>
            <a:r>
              <a:rPr lang="en-US"/>
              <a:t>Do P2P applications/systems have common research questions?</a:t>
            </a:r>
          </a:p>
          <a:p>
            <a:r>
              <a:rPr lang="en-US"/>
              <a:t>What are the “killer apps” for P2P systems?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P2P is an interesting and useful model</a:t>
            </a:r>
          </a:p>
          <a:p>
            <a:r>
              <a:rPr lang="en-US"/>
              <a:t>There are lots of technical challenges to be solved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Computing</a:t>
            </a:r>
          </a:p>
        </p:txBody>
      </p:sp>
      <p:pic>
        <p:nvPicPr>
          <p:cNvPr id="76803" name="Picture 3" descr="bd2001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50888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4" name="Picture 4" descr="bd2001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750888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5" name="Picture 5" descr="bd2001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750888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6" name="Picture 6" descr="bd2001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750888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7" name="Picture 7" descr="bd2001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750888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8" name="Picture 8" descr="bd2001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47800"/>
            <a:ext cx="750888" cy="9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9" name="Picture 9" descr="j03518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7762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1066800" y="2438400"/>
            <a:ext cx="3200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2514600" y="2438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8100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H="1">
            <a:off x="4876800" y="2438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H="1">
            <a:off x="4953000" y="24384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H="1">
            <a:off x="4953000" y="2438400"/>
            <a:ext cx="3048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6816" name="Picture 16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626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17" name="Picture 17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006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18" name="Picture 18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8674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19" name="Picture 19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864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0" name="Picture 20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6388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1" name="Picture 21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768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2" name="Picture 22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9436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3" name="Picture 23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5626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4" name="Picture 24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50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5" name="Picture 25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198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6" name="Picture 26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6388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27" name="Line 27"/>
          <p:cNvSpPr>
            <a:spLocks noChangeShapeType="1"/>
          </p:cNvSpPr>
          <p:nvPr/>
        </p:nvSpPr>
        <p:spPr bwMode="auto">
          <a:xfrm flipH="1">
            <a:off x="1905000" y="3962400"/>
            <a:ext cx="2362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 flipH="1">
            <a:off x="838200" y="4038600"/>
            <a:ext cx="3429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 flipH="1">
            <a:off x="1676400" y="4114800"/>
            <a:ext cx="2667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H="1">
            <a:off x="2667000" y="4114800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H="1">
            <a:off x="3429000" y="41148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6832" name="Picture 32" descr="j03518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53000"/>
            <a:ext cx="6858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33" name="Line 33"/>
          <p:cNvSpPr>
            <a:spLocks noChangeShapeType="1"/>
          </p:cNvSpPr>
          <p:nvPr/>
        </p:nvSpPr>
        <p:spPr bwMode="auto">
          <a:xfrm flipH="1">
            <a:off x="4343400" y="4114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4" name="Line 34"/>
          <p:cNvSpPr>
            <a:spLocks noChangeShapeType="1"/>
          </p:cNvSpPr>
          <p:nvPr/>
        </p:nvSpPr>
        <p:spPr bwMode="auto">
          <a:xfrm>
            <a:off x="4572000" y="411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>
            <a:off x="4648200" y="4114800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4648200" y="4114800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7" name="Line 37"/>
          <p:cNvSpPr>
            <a:spLocks noChangeShapeType="1"/>
          </p:cNvSpPr>
          <p:nvPr/>
        </p:nvSpPr>
        <p:spPr bwMode="auto">
          <a:xfrm>
            <a:off x="4800600" y="4114800"/>
            <a:ext cx="2438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8" name="Line 38"/>
          <p:cNvSpPr>
            <a:spLocks noChangeShapeType="1"/>
          </p:cNvSpPr>
          <p:nvPr/>
        </p:nvSpPr>
        <p:spPr bwMode="auto">
          <a:xfrm>
            <a:off x="4876800" y="3962400"/>
            <a:ext cx="2362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>
            <a:off x="4800600" y="4038600"/>
            <a:ext cx="3276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Collaboration</a:t>
            </a:r>
          </a:p>
        </p:txBody>
      </p:sp>
      <p:pic>
        <p:nvPicPr>
          <p:cNvPr id="78851" name="Picture 3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12954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2" name="Picture 4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14600"/>
            <a:ext cx="12954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2098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2209800" y="4724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68580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19050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25146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65532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71628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457200" y="382428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sendMessage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2559050" y="3824288"/>
            <a:ext cx="1643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receiveMessage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5181600" y="382428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sendMessage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7283450" y="3824288"/>
            <a:ext cx="1643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receiveMessage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Collaboration</a:t>
            </a:r>
          </a:p>
        </p:txBody>
      </p:sp>
      <p:pic>
        <p:nvPicPr>
          <p:cNvPr id="80899" name="Picture 3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12954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0" name="Picture 4" descr="j03518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14600"/>
            <a:ext cx="12954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1905000" y="3733800"/>
            <a:ext cx="2286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2514600" y="3733800"/>
            <a:ext cx="1676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4800600" y="3733800"/>
            <a:ext cx="1752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H="1">
            <a:off x="4800600" y="3733800"/>
            <a:ext cx="23622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654050" y="382428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sendMessage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851150" y="3824288"/>
            <a:ext cx="1643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receiveMessage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724400" y="382428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sendMessage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7086600" y="3824288"/>
            <a:ext cx="1643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receiveMessage</a:t>
            </a:r>
          </a:p>
        </p:txBody>
      </p:sp>
      <p:pic>
        <p:nvPicPr>
          <p:cNvPr id="80909" name="Picture 13" descr="j03518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029200"/>
            <a:ext cx="7762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</TotalTime>
  <Words>2533</Words>
  <Application>Microsoft Office PowerPoint</Application>
  <PresentationFormat>On-screen Show (4:3)</PresentationFormat>
  <Paragraphs>981</Paragraphs>
  <Slides>61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Times New Roman</vt:lpstr>
      <vt:lpstr>Tahoma</vt:lpstr>
      <vt:lpstr>Wingdings</vt:lpstr>
      <vt:lpstr>Arial</vt:lpstr>
      <vt:lpstr>Helvetica</vt:lpstr>
      <vt:lpstr>Default Design</vt:lpstr>
      <vt:lpstr>Bitmap Image</vt:lpstr>
      <vt:lpstr>An Overview of Peer-to-Peer</vt:lpstr>
      <vt:lpstr>Outline</vt:lpstr>
      <vt:lpstr>What is Peer-to-Peer (P2P)?</vt:lpstr>
      <vt:lpstr>What is a peer?</vt:lpstr>
      <vt:lpstr>What is a peer?</vt:lpstr>
      <vt:lpstr>P2P Application Taxonomy</vt:lpstr>
      <vt:lpstr>Distributed Computing</vt:lpstr>
      <vt:lpstr>Collaboration</vt:lpstr>
      <vt:lpstr>Collaboration</vt:lpstr>
      <vt:lpstr>Platforms</vt:lpstr>
      <vt:lpstr>P2P Goals/Benefits</vt:lpstr>
      <vt:lpstr>P2P File Sharing</vt:lpstr>
      <vt:lpstr>Challenges</vt:lpstr>
      <vt:lpstr>Metrics</vt:lpstr>
      <vt:lpstr>Centralized</vt:lpstr>
      <vt:lpstr>Decentralized (Flooding)</vt:lpstr>
      <vt:lpstr>Hierarchical</vt:lpstr>
      <vt:lpstr>BitTorrent</vt:lpstr>
      <vt:lpstr>BitTorrent</vt:lpstr>
      <vt:lpstr>Distributed Hash Tables (DHT)</vt:lpstr>
      <vt:lpstr>DHTs: Overview</vt:lpstr>
      <vt:lpstr>Comparing DHTs</vt:lpstr>
      <vt:lpstr>CAN</vt:lpstr>
      <vt:lpstr>CAN Example: Two Dimensional Space</vt:lpstr>
      <vt:lpstr>CAN Example: Two Dimensional Space</vt:lpstr>
      <vt:lpstr>CAN Example: Two Dimensional Space</vt:lpstr>
      <vt:lpstr>CAN Example: Two Dimensional Space</vt:lpstr>
      <vt:lpstr>CAN Example: Two Dimensional Space</vt:lpstr>
      <vt:lpstr>CAN Example: Two Dimensional Space</vt:lpstr>
      <vt:lpstr>CAN: Query Example</vt:lpstr>
      <vt:lpstr>CAN: Query Example</vt:lpstr>
      <vt:lpstr>CAN: Query Example</vt:lpstr>
      <vt:lpstr>CAN: Query Example</vt:lpstr>
      <vt:lpstr>Node Failure Recovery</vt:lpstr>
      <vt:lpstr>Chord</vt:lpstr>
      <vt:lpstr>Chord</vt:lpstr>
      <vt:lpstr>Chord</vt:lpstr>
      <vt:lpstr>Chord</vt:lpstr>
      <vt:lpstr>Chord</vt:lpstr>
      <vt:lpstr>Chord</vt:lpstr>
      <vt:lpstr>Chord</vt:lpstr>
      <vt:lpstr>Chord</vt:lpstr>
      <vt:lpstr>Chord</vt:lpstr>
      <vt:lpstr>Chord</vt:lpstr>
      <vt:lpstr>Chord</vt:lpstr>
      <vt:lpstr>DHTs – Tapestry/Pastry</vt:lpstr>
      <vt:lpstr>Comparing Guarantees</vt:lpstr>
      <vt:lpstr>Remaining Problems?</vt:lpstr>
      <vt:lpstr>Measurement Studies</vt:lpstr>
      <vt:lpstr>Free Riding Results</vt:lpstr>
      <vt:lpstr>Saroiu et al Study</vt:lpstr>
      <vt:lpstr>Saroiu et al Study</vt:lpstr>
      <vt:lpstr>Results Overview</vt:lpstr>
      <vt:lpstr>Measured Bandwidth</vt:lpstr>
      <vt:lpstr>Reported Bandwidth</vt:lpstr>
      <vt:lpstr>Measured Latency</vt:lpstr>
      <vt:lpstr>Measured Uptime</vt:lpstr>
      <vt:lpstr>Number of Shared Files</vt:lpstr>
      <vt:lpstr>Connectivity</vt:lpstr>
      <vt:lpstr>Points of Discussion</vt:lpstr>
      <vt:lpstr>Conclusion</vt:lpstr>
    </vt:vector>
  </TitlesOfParts>
  <Company>UCSB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Peer-to-Peer Tutorial</dc:title>
  <dc:creator>Digital Classroom Project</dc:creator>
  <cp:lastModifiedBy>Junaid</cp:lastModifiedBy>
  <cp:revision>195</cp:revision>
  <dcterms:created xsi:type="dcterms:W3CDTF">2002-10-30T19:42:04Z</dcterms:created>
  <dcterms:modified xsi:type="dcterms:W3CDTF">2018-04-09T08:06:22Z</dcterms:modified>
</cp:coreProperties>
</file>