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82" r:id="rId4"/>
    <p:sldId id="301" r:id="rId5"/>
    <p:sldId id="304" r:id="rId6"/>
    <p:sldId id="262" r:id="rId7"/>
    <p:sldId id="267" r:id="rId8"/>
    <p:sldId id="266" r:id="rId9"/>
    <p:sldId id="283" r:id="rId10"/>
    <p:sldId id="284" r:id="rId11"/>
    <p:sldId id="287" r:id="rId12"/>
    <p:sldId id="285" r:id="rId13"/>
    <p:sldId id="286" r:id="rId14"/>
    <p:sldId id="268" r:id="rId15"/>
    <p:sldId id="289" r:id="rId16"/>
    <p:sldId id="288" r:id="rId17"/>
    <p:sldId id="269" r:id="rId18"/>
    <p:sldId id="270" r:id="rId19"/>
    <p:sldId id="293" r:id="rId20"/>
    <p:sldId id="271" r:id="rId21"/>
    <p:sldId id="272" r:id="rId22"/>
    <p:sldId id="273" r:id="rId23"/>
    <p:sldId id="274" r:id="rId24"/>
    <p:sldId id="275" r:id="rId25"/>
    <p:sldId id="259" r:id="rId26"/>
    <p:sldId id="294" r:id="rId27"/>
    <p:sldId id="295" r:id="rId28"/>
    <p:sldId id="296" r:id="rId29"/>
    <p:sldId id="297" r:id="rId30"/>
    <p:sldId id="276" r:id="rId31"/>
    <p:sldId id="277" r:id="rId32"/>
    <p:sldId id="278" r:id="rId33"/>
    <p:sldId id="279" r:id="rId34"/>
    <p:sldId id="298" r:id="rId35"/>
    <p:sldId id="302" r:id="rId36"/>
    <p:sldId id="299" r:id="rId37"/>
    <p:sldId id="300" r:id="rId38"/>
    <p:sldId id="280" r:id="rId39"/>
    <p:sldId id="303" r:id="rId40"/>
    <p:sldId id="281" r:id="rId41"/>
    <p:sldId id="306" r:id="rId42"/>
    <p:sldId id="305" r:id="rId43"/>
    <p:sldId id="265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94" d="100"/>
          <a:sy n="94" d="100"/>
        </p:scale>
        <p:origin x="78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-1698" y="-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475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E7411-A37F-4A0A-9573-BC74A5DCF6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26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53F538-5B0C-4157-A50B-8D243924FDA8}" type="slidenum">
              <a:rPr lang="en-US"/>
              <a:pPr/>
              <a:t>6</a:t>
            </a:fld>
            <a:endParaRPr lang="en-US"/>
          </a:p>
        </p:txBody>
      </p:sp>
      <p:sp>
        <p:nvSpPr>
          <p:cNvPr id="78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18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1E5F23-BECF-45A6-B96F-F422AA968F39}" type="slidenum">
              <a:rPr lang="en-US"/>
              <a:pPr/>
              <a:t>20</a:t>
            </a:fld>
            <a:endParaRPr lang="en-US"/>
          </a:p>
        </p:txBody>
      </p:sp>
      <p:sp>
        <p:nvSpPr>
          <p:cNvPr id="75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Latency=average time between sending and receiving of an event</a:t>
            </a:r>
          </a:p>
          <a:p>
            <a:r>
              <a:rPr lang="en-US"/>
              <a:t>Latency found to be independent of the number of consumers</a:t>
            </a:r>
          </a:p>
        </p:txBody>
      </p:sp>
    </p:spTree>
    <p:extLst>
      <p:ext uri="{BB962C8B-B14F-4D97-AF65-F5344CB8AC3E}">
        <p14:creationId xmlns:p14="http://schemas.microsoft.com/office/powerpoint/2010/main" val="2199952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24D77-F8D6-44EE-91D5-CBD510332F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9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D6D124-9692-4EE2-9171-BBB245E409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2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130815-BA3A-4A6D-B214-25B7AD5389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9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ECCB0F-9590-4B5B-9F86-E073A00F7B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4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D78479-71D7-4DA2-B2AF-D7FD288E62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313754-C43E-4CCC-8864-E3229F9383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4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851A5-17C2-4C96-836A-8826FC3361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8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43419A-7CDB-44DF-82A9-6D53520346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5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9B28B-7DDC-4135-B416-6D6B71841B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9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AD35E-ACC2-4C77-8B54-9E48D5469B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4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59AC9A-AF6A-4FEC-9C0C-1895464BB1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1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59FCE48-2B07-42A8-9F5B-84FADF34BF6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sz="3600">
                <a:latin typeface="Verdana" panose="020B0604030504040204" pitchFamily="34" charset="0"/>
              </a:rPr>
              <a:t>Publish-Subscribe Systems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en-US" sz="3200" dirty="0">
              <a:latin typeface="Verdana" panose="020B0604030504040204" pitchFamily="34" charset="0"/>
            </a:endParaRPr>
          </a:p>
          <a:p>
            <a:r>
              <a:rPr lang="en-US" sz="3200" dirty="0" err="1">
                <a:latin typeface="Verdana" panose="020B0604030504040204" pitchFamily="34" charset="0"/>
              </a:rPr>
              <a:t>Aseem</a:t>
            </a:r>
            <a:r>
              <a:rPr lang="en-US" sz="3200" dirty="0">
                <a:latin typeface="Verdana" panose="020B0604030504040204" pitchFamily="34" charset="0"/>
              </a:rPr>
              <a:t> Bajaj</a:t>
            </a:r>
          </a:p>
          <a:p>
            <a:r>
              <a:rPr lang="en-US" sz="1800" dirty="0">
                <a:latin typeface="Verdana" panose="020B0604030504040204" pitchFamily="34" charset="0"/>
              </a:rPr>
              <a:t>March 18, 2004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Verdana" panose="020B0604030504040204" pitchFamily="34" charset="0"/>
              </a:rPr>
              <a:t>Extensible Distributed Systems: Principles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r>
              <a:rPr lang="en-US" sz="2400">
                <a:latin typeface="Verdana" panose="020B0604030504040204" pitchFamily="34" charset="0"/>
              </a:rPr>
              <a:t>Minimal Core Semantics</a:t>
            </a:r>
          </a:p>
          <a:p>
            <a:pPr lvl="1"/>
            <a:r>
              <a:rPr lang="en-US" sz="2000">
                <a:latin typeface="Verdana" panose="020B0604030504040204" pitchFamily="34" charset="0"/>
              </a:rPr>
              <a:t>Communication system makes least possible assumptions about the application</a:t>
            </a:r>
          </a:p>
          <a:p>
            <a:r>
              <a:rPr lang="en-US" sz="2400">
                <a:latin typeface="Verdana" panose="020B0604030504040204" pitchFamily="34" charset="0"/>
              </a:rPr>
              <a:t>Self-Describing Objects</a:t>
            </a:r>
          </a:p>
          <a:p>
            <a:pPr lvl="1"/>
            <a:r>
              <a:rPr lang="en-US" sz="2000">
                <a:latin typeface="Verdana" panose="020B0604030504040204" pitchFamily="34" charset="0"/>
              </a:rPr>
              <a:t>Objects support queries about meta-information like type, attribute names &amp; types, operation signatures</a:t>
            </a:r>
          </a:p>
          <a:p>
            <a:r>
              <a:rPr lang="en-US" sz="2400">
                <a:latin typeface="Verdana" panose="020B0604030504040204" pitchFamily="34" charset="0"/>
              </a:rPr>
              <a:t>Dynamic Classing</a:t>
            </a:r>
          </a:p>
          <a:p>
            <a:pPr lvl="1"/>
            <a:r>
              <a:rPr lang="en-US" sz="2000">
                <a:latin typeface="Verdana" panose="020B0604030504040204" pitchFamily="34" charset="0"/>
              </a:rPr>
              <a:t>Introduction of classes at runtime supported by TDL, a small interpreted language</a:t>
            </a:r>
          </a:p>
          <a:p>
            <a:r>
              <a:rPr lang="en-US" sz="2400">
                <a:latin typeface="Verdana" panose="020B0604030504040204" pitchFamily="34" charset="0"/>
              </a:rPr>
              <a:t>Anonymous Communication</a:t>
            </a:r>
          </a:p>
          <a:p>
            <a:pPr lvl="1"/>
            <a:r>
              <a:rPr lang="en-US" sz="2000">
                <a:latin typeface="Verdana" panose="020B0604030504040204" pitchFamily="34" charset="0"/>
              </a:rPr>
              <a:t>Subject Based Addressing. Messages sent and received by subject rather than identities.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</a:rPr>
              <a:t>Anonymous Communication</a:t>
            </a:r>
          </a:p>
        </p:txBody>
      </p:sp>
      <p:sp>
        <p:nvSpPr>
          <p:cNvPr id="593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Verdana" panose="020B0604030504040204" pitchFamily="34" charset="0"/>
              </a:rPr>
              <a:t>Subject Based Addressing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Verdana" panose="020B0604030504040204" pitchFamily="34" charset="0"/>
              </a:rPr>
              <a:t>Publisher produces content without knowing the consumer, labels the content with hierarchically structured subject like news.equity.YHOO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Verdana" panose="020B0604030504040204" pitchFamily="34" charset="0"/>
              </a:rPr>
              <a:t>Consumer accepts content based on the Content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Verdana" panose="020B0604030504040204" pitchFamily="34" charset="0"/>
              </a:rPr>
              <a:t>Subscription can be wild carded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Verdana" panose="020B0604030504040204" pitchFamily="34" charset="0"/>
              </a:rPr>
              <a:t>System evolution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Verdana" panose="020B0604030504040204" pitchFamily="34" charset="0"/>
              </a:rPr>
              <a:t>Subscriber can be introduced anytime, starts consuming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Verdana" panose="020B0604030504040204" pitchFamily="34" charset="0"/>
              </a:rPr>
              <a:t>Publisher can be introduced anytime, start publishing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Verdana" panose="020B0604030504040204" pitchFamily="34" charset="0"/>
              </a:rPr>
              <a:t>Architecture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latin typeface="Verdana" panose="020B0604030504040204" pitchFamily="34" charset="0"/>
              </a:rPr>
              <a:t>Types are like interfaces</a:t>
            </a:r>
          </a:p>
          <a:p>
            <a:r>
              <a:rPr lang="en-US" sz="2400">
                <a:latin typeface="Verdana" panose="020B0604030504040204" pitchFamily="34" charset="0"/>
              </a:rPr>
              <a:t>Classes implement types</a:t>
            </a:r>
          </a:p>
          <a:p>
            <a:r>
              <a:rPr lang="en-US" sz="2400">
                <a:latin typeface="Verdana" panose="020B0604030504040204" pitchFamily="34" charset="0"/>
              </a:rPr>
              <a:t>Objects are instances of classes</a:t>
            </a:r>
          </a:p>
          <a:p>
            <a:r>
              <a:rPr lang="en-US" sz="2400">
                <a:latin typeface="Verdana" panose="020B0604030504040204" pitchFamily="34" charset="0"/>
              </a:rPr>
              <a:t>Service Objects</a:t>
            </a:r>
          </a:p>
          <a:p>
            <a:pPr lvl="1"/>
            <a:r>
              <a:rPr lang="en-US" sz="2000">
                <a:latin typeface="Verdana" panose="020B0604030504040204" pitchFamily="34" charset="0"/>
              </a:rPr>
              <a:t>Encapsulate &amp; control access to system resources e.g. database system, print service</a:t>
            </a:r>
          </a:p>
          <a:p>
            <a:pPr lvl="1"/>
            <a:r>
              <a:rPr lang="en-US" sz="2000">
                <a:latin typeface="Verdana" panose="020B0604030504040204" pitchFamily="34" charset="0"/>
              </a:rPr>
              <a:t>Cannot be transferred to nodes other than where they reside, invoked from their location using some kind of RPC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Verdana" panose="020B0604030504040204" pitchFamily="34" charset="0"/>
              </a:rPr>
              <a:t>Architecture (cont.)</a:t>
            </a:r>
          </a:p>
        </p:txBody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Verdana" panose="020B0604030504040204" pitchFamily="34" charset="0"/>
              </a:rPr>
              <a:t>Data Objects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Verdana" panose="020B0604030504040204" pitchFamily="34" charset="0"/>
              </a:rPr>
              <a:t>At granularity of typical C++ objects or database records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Verdana" panose="020B0604030504040204" pitchFamily="34" charset="0"/>
              </a:rPr>
              <a:t>Can be copied to other nodes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Verdana" panose="020B0604030504040204" pitchFamily="34" charset="0"/>
              </a:rPr>
              <a:t>Each object labeled with a hierarchically structured subject string like news.equity.YHOO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Verdana" panose="020B0604030504040204" pitchFamily="34" charset="0"/>
              </a:rPr>
              <a:t>Adapters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Verdana" panose="020B0604030504040204" pitchFamily="34" charset="0"/>
              </a:rPr>
              <a:t>Integrate Legacy systems with Information Bus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Verdana" panose="020B0604030504040204" pitchFamily="34" charset="0"/>
              </a:rPr>
              <a:t>Convert output from legacy system to data objects and publish them on information bus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Verdana" panose="020B0604030504040204" pitchFamily="34" charset="0"/>
              </a:rPr>
              <a:t>Convert data objects received from subscription on the information bus to the input of legacy system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</a:rPr>
              <a:t>Bus Architecture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97113"/>
            <a:ext cx="76200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</a:rPr>
              <a:t>Network Implementation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Verdana" panose="020B0604030504040204" pitchFamily="34" charset="0"/>
              </a:rPr>
              <a:t>Local Area Networks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Verdana" panose="020B0604030504040204" pitchFamily="34" charset="0"/>
              </a:rPr>
              <a:t>Each node has a daemon running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Verdana" panose="020B0604030504040204" pitchFamily="34" charset="0"/>
              </a:rPr>
              <a:t>Applications register, place subscriptions on daemon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Verdana" panose="020B0604030504040204" pitchFamily="34" charset="0"/>
              </a:rPr>
              <a:t>Ethernet broadcasts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Verdana" panose="020B0604030504040204" pitchFamily="34" charset="0"/>
              </a:rPr>
              <a:t>Daemon gets all messages on Ethernet, forwards to applications based on subscriptions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Verdana" panose="020B0604030504040204" pitchFamily="34" charset="0"/>
              </a:rPr>
              <a:t>Wide Area Networks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Verdana" panose="020B0604030504040204" pitchFamily="34" charset="0"/>
              </a:rPr>
              <a:t>Application Level Information Routers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Verdana" panose="020B0604030504040204" pitchFamily="34" charset="0"/>
              </a:rPr>
              <a:t>Routers receive messages by placing subscriptions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Verdana" panose="020B0604030504040204" pitchFamily="34" charset="0"/>
              </a:rPr>
              <a:t>Pass on messages to other routers that then get re-published on another ‘bus’.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Verdana" panose="020B0604030504040204" pitchFamily="34" charset="0"/>
              </a:rPr>
              <a:t>Messages only republished on buses that have subscriptions for that subject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</a:rPr>
              <a:t>Reliability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sz="2400">
                <a:latin typeface="Verdana" panose="020B0604030504040204" pitchFamily="34" charset="0"/>
              </a:rPr>
              <a:t>No sender-receiver crash, no long-term network partition</a:t>
            </a:r>
          </a:p>
          <a:p>
            <a:pPr lvl="1"/>
            <a:r>
              <a:rPr lang="en-US" sz="2000">
                <a:latin typeface="Verdana" panose="020B0604030504040204" pitchFamily="34" charset="0"/>
              </a:rPr>
              <a:t>Message delivered to subscriber exactly once</a:t>
            </a:r>
          </a:p>
          <a:p>
            <a:pPr lvl="1"/>
            <a:r>
              <a:rPr lang="en-US" sz="2000">
                <a:latin typeface="Verdana" panose="020B0604030504040204" pitchFamily="34" charset="0"/>
              </a:rPr>
              <a:t>Order maintained for same sender, not multiple</a:t>
            </a:r>
          </a:p>
          <a:p>
            <a:r>
              <a:rPr lang="en-US" sz="2400">
                <a:latin typeface="Verdana" panose="020B0604030504040204" pitchFamily="34" charset="0"/>
              </a:rPr>
              <a:t>Either sender-receiver crash or long-term network partition</a:t>
            </a:r>
          </a:p>
          <a:p>
            <a:pPr lvl="1"/>
            <a:r>
              <a:rPr lang="en-US" sz="2000">
                <a:latin typeface="Verdana" panose="020B0604030504040204" pitchFamily="34" charset="0"/>
              </a:rPr>
              <a:t>Message delivered to subscriber at most once</a:t>
            </a:r>
          </a:p>
          <a:p>
            <a:r>
              <a:rPr lang="en-US" sz="2400">
                <a:latin typeface="Verdana" panose="020B0604030504040204" pitchFamily="34" charset="0"/>
              </a:rPr>
              <a:t>Guaranteed Message Delivery</a:t>
            </a:r>
          </a:p>
          <a:p>
            <a:pPr lvl="1"/>
            <a:r>
              <a:rPr lang="en-US" sz="2000">
                <a:latin typeface="Verdana" panose="020B0604030504040204" pitchFamily="34" charset="0"/>
              </a:rPr>
              <a:t>Message stored before sending</a:t>
            </a:r>
          </a:p>
          <a:p>
            <a:pPr lvl="1"/>
            <a:r>
              <a:rPr lang="en-US" sz="2000">
                <a:latin typeface="Verdana" panose="020B0604030504040204" pitchFamily="34" charset="0"/>
              </a:rPr>
              <a:t>Publisher retransmits unless acknowledged</a:t>
            </a:r>
          </a:p>
          <a:p>
            <a:pPr lvl="1"/>
            <a:r>
              <a:rPr lang="en-US" sz="2000">
                <a:latin typeface="Verdana" panose="020B0604030504040204" pitchFamily="34" charset="0"/>
              </a:rPr>
              <a:t>Message delivered to subscriber at least once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Verdana" panose="020B0604030504040204" pitchFamily="34" charset="0"/>
              </a:rPr>
              <a:t>Dynamic Discovery &amp;</a:t>
            </a:r>
            <a:br>
              <a:rPr lang="en-US" sz="3600">
                <a:latin typeface="Verdana" panose="020B0604030504040204" pitchFamily="34" charset="0"/>
              </a:rPr>
            </a:br>
            <a:r>
              <a:rPr lang="en-US" sz="3600">
                <a:latin typeface="Verdana" panose="020B0604030504040204" pitchFamily="34" charset="0"/>
              </a:rPr>
              <a:t>Remote Method Invocation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352675"/>
            <a:ext cx="381000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4114800" y="2819400"/>
            <a:ext cx="190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1"/>
              <a:t>(Who’s out there?)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4800600" y="350520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1"/>
              <a:t>(I am)</a:t>
            </a:r>
          </a:p>
        </p:txBody>
      </p:sp>
      <p:sp>
        <p:nvSpPr>
          <p:cNvPr id="37896" name="AutoShape 8"/>
          <p:cNvSpPr>
            <a:spLocks/>
          </p:cNvSpPr>
          <p:nvPr/>
        </p:nvSpPr>
        <p:spPr bwMode="auto">
          <a:xfrm>
            <a:off x="2514600" y="2819400"/>
            <a:ext cx="533400" cy="1143000"/>
          </a:xfrm>
          <a:prstGeom prst="leftBrace">
            <a:avLst>
              <a:gd name="adj1" fmla="val 178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685800" y="3200400"/>
            <a:ext cx="190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1"/>
              <a:t>Dynamic Discovery</a:t>
            </a:r>
          </a:p>
        </p:txBody>
      </p:sp>
      <p:sp>
        <p:nvSpPr>
          <p:cNvPr id="37898" name="AutoShape 10"/>
          <p:cNvSpPr>
            <a:spLocks/>
          </p:cNvSpPr>
          <p:nvPr/>
        </p:nvSpPr>
        <p:spPr bwMode="auto">
          <a:xfrm>
            <a:off x="2514600" y="4038600"/>
            <a:ext cx="533400" cy="990600"/>
          </a:xfrm>
          <a:prstGeom prst="leftBrace">
            <a:avLst>
              <a:gd name="adj1" fmla="val 1547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1676400" y="44196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1"/>
              <a:t>RMI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7315200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</a:rPr>
              <a:t>Brokerage Trading Floor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</a:rPr>
              <a:t>Brokerage Trading Floor</a:t>
            </a:r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7086600" cy="255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90600" y="4953000"/>
            <a:ext cx="7239000" cy="1524000"/>
          </a:xfrm>
          <a:noFill/>
          <a:ln/>
        </p:spPr>
        <p:txBody>
          <a:bodyPr/>
          <a:lstStyle/>
          <a:p>
            <a:r>
              <a:rPr lang="en-US" sz="2000">
                <a:latin typeface="Verdana" panose="020B0604030504040204" pitchFamily="34" charset="0"/>
              </a:rPr>
              <a:t>Introduce Keyword Generator</a:t>
            </a:r>
          </a:p>
          <a:p>
            <a:r>
              <a:rPr lang="en-US" sz="2000">
                <a:latin typeface="Verdana" panose="020B0604030504040204" pitchFamily="34" charset="0"/>
              </a:rPr>
              <a:t>Subscribes and accepts stories</a:t>
            </a:r>
          </a:p>
          <a:p>
            <a:r>
              <a:rPr lang="en-US" sz="2000">
                <a:latin typeface="Verdana" panose="020B0604030504040204" pitchFamily="34" charset="0"/>
              </a:rPr>
              <a:t>Publishes keywords as property objects</a:t>
            </a:r>
          </a:p>
          <a:p>
            <a:r>
              <a:rPr lang="en-US" sz="2000">
                <a:latin typeface="Verdana" panose="020B0604030504040204" pitchFamily="34" charset="0"/>
              </a:rPr>
              <a:t>Monitors interprets &amp; displays the property objects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762000"/>
          </a:xfrm>
        </p:spPr>
        <p:txBody>
          <a:bodyPr/>
          <a:lstStyle/>
          <a:p>
            <a:r>
              <a:rPr lang="en-US">
                <a:latin typeface="Verdana" panose="020B0604030504040204" pitchFamily="34" charset="0"/>
              </a:rPr>
              <a:t>About Pub-Sub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r>
              <a:rPr lang="en-US" sz="2800">
                <a:latin typeface="Verdana" panose="020B0604030504040204" pitchFamily="34" charset="0"/>
              </a:rPr>
              <a:t>Event notification system</a:t>
            </a:r>
          </a:p>
          <a:p>
            <a:r>
              <a:rPr lang="en-US" sz="2800">
                <a:latin typeface="Verdana" panose="020B0604030504040204" pitchFamily="34" charset="0"/>
              </a:rPr>
              <a:t>Producer publishes messages</a:t>
            </a:r>
          </a:p>
          <a:p>
            <a:r>
              <a:rPr lang="en-US" sz="2800">
                <a:latin typeface="Verdana" panose="020B0604030504040204" pitchFamily="34" charset="0"/>
              </a:rPr>
              <a:t>Consumer waits for certain types of events by placing subscriptions</a:t>
            </a:r>
          </a:p>
          <a:p>
            <a:r>
              <a:rPr lang="en-US" sz="2800">
                <a:latin typeface="Verdana" panose="020B0604030504040204" pitchFamily="34" charset="0"/>
              </a:rPr>
              <a:t>Think of “Linda”</a:t>
            </a:r>
          </a:p>
          <a:p>
            <a:r>
              <a:rPr lang="en-US" sz="2800">
                <a:latin typeface="Verdana" panose="020B0604030504040204" pitchFamily="34" charset="0"/>
              </a:rPr>
              <a:t>Examples, stock exchange price info, news feed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Verdana" panose="020B0604030504040204" pitchFamily="34" charset="0"/>
              </a:rPr>
              <a:t>Latency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3733800" cy="357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95800" y="1981200"/>
            <a:ext cx="3962400" cy="3810000"/>
          </a:xfrm>
          <a:noFill/>
          <a:ln/>
        </p:spPr>
        <p:txBody>
          <a:bodyPr/>
          <a:lstStyle/>
          <a:p>
            <a:r>
              <a:rPr lang="en-US" sz="2000">
                <a:latin typeface="Verdana" panose="020B0604030504040204" pitchFamily="34" charset="0"/>
              </a:rPr>
              <a:t>Sun SPARCstation 2s with 24MB RAM, Sun IPXs with 48MB RAM</a:t>
            </a:r>
          </a:p>
          <a:p>
            <a:r>
              <a:rPr lang="en-US" sz="2000">
                <a:latin typeface="Verdana" panose="020B0604030504040204" pitchFamily="34" charset="0"/>
              </a:rPr>
              <a:t>Lightly loaded 10Mbps Ethernet</a:t>
            </a:r>
          </a:p>
          <a:p>
            <a:r>
              <a:rPr lang="en-US" sz="2000">
                <a:latin typeface="Verdana" panose="020B0604030504040204" pitchFamily="34" charset="0"/>
              </a:rPr>
              <a:t>15 nodes: 1 publisher, 14 consumers</a:t>
            </a:r>
          </a:p>
          <a:p>
            <a:r>
              <a:rPr lang="en-US" sz="2000">
                <a:latin typeface="Verdana" panose="020B0604030504040204" pitchFamily="34" charset="0"/>
              </a:rPr>
              <a:t>1 subject</a:t>
            </a:r>
          </a:p>
          <a:p>
            <a:r>
              <a:rPr lang="en-US" sz="2000">
                <a:latin typeface="Verdana" panose="020B0604030504040204" pitchFamily="34" charset="0"/>
              </a:rPr>
              <a:t>Latency vs. message Size</a:t>
            </a:r>
          </a:p>
          <a:p>
            <a:pPr>
              <a:buFontTx/>
              <a:buNone/>
            </a:pPr>
            <a:endParaRPr lang="en-US" sz="200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sz="1400">
                <a:latin typeface="Verdana" panose="020B0604030504040204" pitchFamily="34" charset="0"/>
              </a:rPr>
              <a:t>*99% confidence intervals in dashed lines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</a:rPr>
              <a:t>Throughput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9200" y="1981200"/>
            <a:ext cx="3429000" cy="4114800"/>
          </a:xfrm>
        </p:spPr>
        <p:txBody>
          <a:bodyPr/>
          <a:lstStyle/>
          <a:p>
            <a:r>
              <a:rPr lang="en-US" sz="2000">
                <a:latin typeface="Verdana" panose="020B0604030504040204" pitchFamily="34" charset="0"/>
              </a:rPr>
              <a:t>Message volume vs. message Size</a:t>
            </a:r>
          </a:p>
          <a:p>
            <a:r>
              <a:rPr lang="en-US" sz="2000">
                <a:latin typeface="Verdana" panose="020B0604030504040204" pitchFamily="34" charset="0"/>
              </a:rPr>
              <a:t>1 publisher</a:t>
            </a:r>
          </a:p>
          <a:p>
            <a:r>
              <a:rPr lang="en-US" sz="2000">
                <a:latin typeface="Verdana" panose="020B0604030504040204" pitchFamily="34" charset="0"/>
              </a:rPr>
              <a:t>14 consumers</a:t>
            </a:r>
          </a:p>
          <a:p>
            <a:r>
              <a:rPr lang="en-US" sz="2000">
                <a:latin typeface="Verdana" panose="020B0604030504040204" pitchFamily="34" charset="0"/>
              </a:rPr>
              <a:t>1 subject</a:t>
            </a:r>
          </a:p>
          <a:p>
            <a:r>
              <a:rPr lang="en-US" sz="2000">
                <a:latin typeface="Verdana" panose="020B0604030504040204" pitchFamily="34" charset="0"/>
              </a:rPr>
              <a:t>Batch Processing Parameter on</a:t>
            </a:r>
          </a:p>
          <a:p>
            <a:pPr lvl="1"/>
            <a:r>
              <a:rPr lang="en-US" sz="1800">
                <a:latin typeface="Verdana" panose="020B0604030504040204" pitchFamily="34" charset="0"/>
              </a:rPr>
              <a:t>Delays small messages</a:t>
            </a:r>
          </a:p>
          <a:p>
            <a:pPr lvl="1"/>
            <a:r>
              <a:rPr lang="en-US" sz="1800">
                <a:latin typeface="Verdana" panose="020B0604030504040204" pitchFamily="34" charset="0"/>
              </a:rPr>
              <a:t>gathers them together</a:t>
            </a:r>
          </a:p>
          <a:p>
            <a:pPr lvl="1"/>
            <a:r>
              <a:rPr lang="en-US" sz="1800">
                <a:latin typeface="Verdana" panose="020B0604030504040204" pitchFamily="34" charset="0"/>
              </a:rPr>
              <a:t>Improves throughput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4114800" cy="369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</a:rPr>
              <a:t>Throughput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17700"/>
            <a:ext cx="4267200" cy="364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257800" y="1828800"/>
            <a:ext cx="3200400" cy="3657600"/>
          </a:xfrm>
          <a:noFill/>
          <a:ln/>
        </p:spPr>
        <p:txBody>
          <a:bodyPr/>
          <a:lstStyle/>
          <a:p>
            <a:r>
              <a:rPr lang="en-US" sz="2400">
                <a:latin typeface="Verdana" panose="020B0604030504040204" pitchFamily="34" charset="0"/>
              </a:rPr>
              <a:t>Byte volume vs. message Size</a:t>
            </a:r>
          </a:p>
          <a:p>
            <a:r>
              <a:rPr lang="en-US" sz="2400">
                <a:latin typeface="Verdana" panose="020B0604030504040204" pitchFamily="34" charset="0"/>
              </a:rPr>
              <a:t>1 publisher</a:t>
            </a:r>
          </a:p>
          <a:p>
            <a:r>
              <a:rPr lang="en-US" sz="2400">
                <a:latin typeface="Verdana" panose="020B0604030504040204" pitchFamily="34" charset="0"/>
              </a:rPr>
              <a:t>14 consumers</a:t>
            </a:r>
          </a:p>
          <a:p>
            <a:r>
              <a:rPr lang="en-US" sz="2400">
                <a:latin typeface="Verdana" panose="020B0604030504040204" pitchFamily="34" charset="0"/>
              </a:rPr>
              <a:t>1 subject</a:t>
            </a:r>
          </a:p>
          <a:p>
            <a:r>
              <a:rPr lang="en-US" sz="2400">
                <a:latin typeface="Verdana" panose="020B0604030504040204" pitchFamily="34" charset="0"/>
              </a:rPr>
              <a:t>Batch processing  parameter 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</a:rPr>
              <a:t>Throughput</a:t>
            </a:r>
            <a:endParaRPr lang="en-US" sz="3200">
              <a:latin typeface="Verdana" panose="020B0604030504040204" pitchFamily="34" charset="0"/>
            </a:endParaRP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24075"/>
            <a:ext cx="396240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257800" y="1828800"/>
            <a:ext cx="3200400" cy="3505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Verdana" panose="020B0604030504040204" pitchFamily="34" charset="0"/>
              </a:rPr>
              <a:t>Byte volume vs. Message Size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Verdana" panose="020B0604030504040204" pitchFamily="34" charset="0"/>
              </a:rPr>
              <a:t>1 publisher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Verdana" panose="020B0604030504040204" pitchFamily="34" charset="0"/>
              </a:rPr>
              <a:t>Publishes on 10,000 subjects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Verdana" panose="020B0604030504040204" pitchFamily="34" charset="0"/>
              </a:rPr>
              <a:t>14 consumers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Verdana" panose="020B0604030504040204" pitchFamily="34" charset="0"/>
              </a:rPr>
              <a:t>Consumer subscribe to all subjects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Verdana" panose="020B0604030504040204" pitchFamily="34" charset="0"/>
              </a:rPr>
              <a:t>Batching processing parameter 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</a:rPr>
              <a:t>Information Bus</a:t>
            </a:r>
            <a:endParaRPr lang="en-US" sz="3200">
              <a:latin typeface="Verdana" panose="020B0604030504040204" pitchFamily="34" charset="0"/>
            </a:endParaRP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90600" y="2590800"/>
            <a:ext cx="7467600" cy="3352800"/>
          </a:xfrm>
          <a:noFill/>
          <a:ln/>
        </p:spPr>
        <p:txBody>
          <a:bodyPr/>
          <a:lstStyle/>
          <a:p>
            <a:r>
              <a:rPr lang="en-US" sz="2400">
                <a:latin typeface="Verdana" panose="020B0604030504040204" pitchFamily="34" charset="0"/>
              </a:rPr>
              <a:t>Discussion</a:t>
            </a:r>
          </a:p>
          <a:p>
            <a:pPr lvl="1"/>
            <a:r>
              <a:rPr lang="en-US" sz="2000">
                <a:latin typeface="Verdana" panose="020B0604030504040204" pitchFamily="34" charset="0"/>
              </a:rPr>
              <a:t>Does it solve the system evolution problem?</a:t>
            </a:r>
          </a:p>
          <a:p>
            <a:pPr lvl="1"/>
            <a:r>
              <a:rPr lang="en-US" sz="2000">
                <a:latin typeface="Verdana" panose="020B0604030504040204" pitchFamily="34" charset="0"/>
              </a:rPr>
              <a:t>Does the re-engineering of such systems become tough?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Verdana" panose="020B0604030504040204" pitchFamily="34" charset="0"/>
              </a:rPr>
              <a:t>Matching Events in a Content-based Subscription System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429000"/>
            <a:ext cx="7772400" cy="26670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400">
                <a:latin typeface="Verdana" panose="020B0604030504040204" pitchFamily="34" charset="0"/>
              </a:rPr>
              <a:t>By Marcos K. Aguilera, Robert E. Strom, Daniel C. Sturman &amp; Mark Astley</a:t>
            </a:r>
            <a:br>
              <a:rPr lang="en-US" sz="2400">
                <a:latin typeface="Verdana" panose="020B0604030504040204" pitchFamily="34" charset="0"/>
              </a:rPr>
            </a:br>
            <a:endParaRPr lang="en-US" sz="2400">
              <a:latin typeface="Verdana" panose="020B0604030504040204" pitchFamily="34" charset="0"/>
            </a:endParaRPr>
          </a:p>
          <a:p>
            <a:pPr algn="ctr">
              <a:buFontTx/>
              <a:buNone/>
            </a:pPr>
            <a:r>
              <a:rPr lang="en-US" sz="2400">
                <a:latin typeface="Verdana" panose="020B0604030504040204" pitchFamily="34" charset="0"/>
              </a:rPr>
              <a:t>IBM TJ Watson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Verdana" panose="020B0604030504040204" pitchFamily="34" charset="0"/>
              </a:rPr>
              <a:t>Matching Events in a Content-based Subscription System</a:t>
            </a:r>
            <a:endParaRPr lang="en-US">
              <a:latin typeface="Verdana" panose="020B0604030504040204" pitchFamily="34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3276600"/>
          </a:xfrm>
        </p:spPr>
        <p:txBody>
          <a:bodyPr/>
          <a:lstStyle/>
          <a:p>
            <a:r>
              <a:rPr lang="en-US" sz="2400">
                <a:latin typeface="Verdana" panose="020B0604030504040204" pitchFamily="34" charset="0"/>
              </a:rPr>
              <a:t>Subject based subscription systems might be restrictive</a:t>
            </a:r>
          </a:p>
          <a:p>
            <a:r>
              <a:rPr lang="en-US" sz="2400">
                <a:latin typeface="Verdana" panose="020B0604030504040204" pitchFamily="34" charset="0"/>
              </a:rPr>
              <a:t>Content based subscription systems more generic, can subscribe to many orthogonal attributes attached to the event</a:t>
            </a:r>
          </a:p>
          <a:p>
            <a:r>
              <a:rPr lang="en-US" sz="2400">
                <a:latin typeface="Verdana" panose="020B0604030504040204" pitchFamily="34" charset="0"/>
              </a:rPr>
              <a:t>But suffers from scaling problem, that’s what this paper addresses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</a:rPr>
              <a:t>The Matching Problem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Verdana" panose="020B0604030504040204" pitchFamily="34" charset="0"/>
              </a:rPr>
              <a:t>Easiest way is to match for each subscription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Verdana" panose="020B0604030504040204" pitchFamily="34" charset="0"/>
              </a:rPr>
              <a:t>But would take a lot of time for large number of subscriptions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Verdana" panose="020B0604030504040204" pitchFamily="34" charset="0"/>
              </a:rPr>
              <a:t>Need to find a way to do matching in sub-linear time.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Verdana" panose="020B0604030504040204" pitchFamily="34" charset="0"/>
              </a:rPr>
              <a:t>Intuitively, we can combine parts of subscription to reduce the number of tests for each event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</a:rPr>
              <a:t>Matching Algorithm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sz="2400">
                <a:latin typeface="Verdana" panose="020B0604030504040204" pitchFamily="34" charset="0"/>
              </a:rPr>
              <a:t>Analyze subscriptions</a:t>
            </a:r>
          </a:p>
          <a:p>
            <a:pPr lvl="1"/>
            <a:r>
              <a:rPr lang="en-US" sz="2000">
                <a:latin typeface="Verdana" panose="020B0604030504040204" pitchFamily="34" charset="0"/>
              </a:rPr>
              <a:t>sub := pr</a:t>
            </a:r>
            <a:r>
              <a:rPr lang="en-US" sz="2000" baseline="-25000">
                <a:latin typeface="Verdana" panose="020B0604030504040204" pitchFamily="34" charset="0"/>
              </a:rPr>
              <a:t>1</a:t>
            </a:r>
            <a:r>
              <a:rPr lang="en-US" sz="2000">
                <a:latin typeface="Verdana" panose="020B0604030504040204" pitchFamily="34" charset="0"/>
              </a:rPr>
              <a:t> ^ pr</a:t>
            </a:r>
            <a:r>
              <a:rPr lang="en-US" sz="2000" baseline="-25000">
                <a:latin typeface="Verdana" panose="020B0604030504040204" pitchFamily="34" charset="0"/>
              </a:rPr>
              <a:t>2</a:t>
            </a:r>
            <a:r>
              <a:rPr lang="en-US" sz="2000">
                <a:latin typeface="Verdana" panose="020B0604030504040204" pitchFamily="34" charset="0"/>
              </a:rPr>
              <a:t> ^ pr</a:t>
            </a:r>
            <a:r>
              <a:rPr lang="en-US" sz="2000" baseline="-25000">
                <a:latin typeface="Verdana" panose="020B0604030504040204" pitchFamily="34" charset="0"/>
              </a:rPr>
              <a:t>3</a:t>
            </a:r>
            <a:endParaRPr lang="en-US" sz="2000">
              <a:latin typeface="Verdana" panose="020B0604030504040204" pitchFamily="34" charset="0"/>
            </a:endParaRPr>
          </a:p>
          <a:p>
            <a:pPr lvl="1"/>
            <a:r>
              <a:rPr lang="en-US" sz="2000">
                <a:latin typeface="Verdana" panose="020B0604030504040204" pitchFamily="34" charset="0"/>
              </a:rPr>
              <a:t>Conjunction of elementary predicates</a:t>
            </a:r>
            <a:br>
              <a:rPr lang="en-US" sz="2000">
                <a:latin typeface="Verdana" panose="020B0604030504040204" pitchFamily="34" charset="0"/>
              </a:rPr>
            </a:br>
            <a:r>
              <a:rPr lang="en-US" sz="2000">
                <a:latin typeface="Verdana" panose="020B0604030504040204" pitchFamily="34" charset="0"/>
              </a:rPr>
              <a:t>pr</a:t>
            </a:r>
            <a:r>
              <a:rPr lang="en-US" sz="2000" baseline="-25000">
                <a:latin typeface="Verdana" panose="020B0604030504040204" pitchFamily="34" charset="0"/>
              </a:rPr>
              <a:t>i</a:t>
            </a:r>
            <a:r>
              <a:rPr lang="en-US" sz="2000">
                <a:latin typeface="Verdana" panose="020B0604030504040204" pitchFamily="34" charset="0"/>
              </a:rPr>
              <a:t> = test</a:t>
            </a:r>
            <a:r>
              <a:rPr lang="en-US" sz="2000" baseline="-25000">
                <a:latin typeface="Verdana" panose="020B0604030504040204" pitchFamily="34" charset="0"/>
              </a:rPr>
              <a:t>i</a:t>
            </a:r>
            <a:r>
              <a:rPr lang="en-US" sz="2000">
                <a:latin typeface="Verdana" panose="020B0604030504040204" pitchFamily="34" charset="0"/>
              </a:rPr>
              <a:t>(e) -&gt; res</a:t>
            </a:r>
            <a:r>
              <a:rPr lang="en-US" sz="2000" baseline="-25000">
                <a:latin typeface="Verdana" panose="020B0604030504040204" pitchFamily="34" charset="0"/>
              </a:rPr>
              <a:t>i</a:t>
            </a:r>
          </a:p>
          <a:p>
            <a:pPr lvl="1"/>
            <a:endParaRPr lang="en-US" sz="2000">
              <a:latin typeface="Verdana" panose="020B0604030504040204" pitchFamily="34" charset="0"/>
            </a:endParaRPr>
          </a:p>
          <a:p>
            <a:pPr lvl="1"/>
            <a:r>
              <a:rPr lang="en-US" sz="2000">
                <a:latin typeface="Verdana" panose="020B0604030504040204" pitchFamily="34" charset="0"/>
              </a:rPr>
              <a:t>e.g. (city=LA) and (temprature &lt; 40)</a:t>
            </a:r>
          </a:p>
          <a:p>
            <a:pPr lvl="1"/>
            <a:r>
              <a:rPr lang="en-US" sz="2000">
                <a:latin typeface="Verdana" panose="020B0604030504040204" pitchFamily="34" charset="0"/>
              </a:rPr>
              <a:t>pr</a:t>
            </a:r>
            <a:r>
              <a:rPr lang="en-US" sz="2000" baseline="-25000">
                <a:latin typeface="Verdana" panose="020B0604030504040204" pitchFamily="34" charset="0"/>
              </a:rPr>
              <a:t>1</a:t>
            </a:r>
            <a:r>
              <a:rPr lang="en-US" sz="2000">
                <a:latin typeface="Verdana" panose="020B0604030504040204" pitchFamily="34" charset="0"/>
              </a:rPr>
              <a:t> = test</a:t>
            </a:r>
            <a:r>
              <a:rPr lang="en-US" sz="2000" baseline="-25000">
                <a:latin typeface="Verdana" panose="020B0604030504040204" pitchFamily="34" charset="0"/>
              </a:rPr>
              <a:t>1</a:t>
            </a:r>
            <a:r>
              <a:rPr lang="en-US" sz="2000">
                <a:latin typeface="Verdana" panose="020B0604030504040204" pitchFamily="34" charset="0"/>
              </a:rPr>
              <a:t>(…) -&gt; LA </a:t>
            </a:r>
          </a:p>
          <a:p>
            <a:pPr lvl="1"/>
            <a:r>
              <a:rPr lang="en-US" sz="2000">
                <a:latin typeface="Verdana" panose="020B0604030504040204" pitchFamily="34" charset="0"/>
              </a:rPr>
              <a:t>pr</a:t>
            </a:r>
            <a:r>
              <a:rPr lang="en-US" sz="2000" baseline="-25000">
                <a:latin typeface="Verdana" panose="020B0604030504040204" pitchFamily="34" charset="0"/>
              </a:rPr>
              <a:t>2</a:t>
            </a:r>
            <a:r>
              <a:rPr lang="en-US" sz="2000">
                <a:latin typeface="Verdana" panose="020B0604030504040204" pitchFamily="34" charset="0"/>
              </a:rPr>
              <a:t> = test</a:t>
            </a:r>
            <a:r>
              <a:rPr lang="en-US" sz="2000" baseline="-25000">
                <a:latin typeface="Verdana" panose="020B0604030504040204" pitchFamily="34" charset="0"/>
              </a:rPr>
              <a:t>2</a:t>
            </a:r>
            <a:r>
              <a:rPr lang="en-US" sz="2000">
                <a:latin typeface="Verdana" panose="020B0604030504040204" pitchFamily="34" charset="0"/>
              </a:rPr>
              <a:t>(…) -&gt; “&lt;“</a:t>
            </a:r>
          </a:p>
          <a:p>
            <a:pPr lvl="1"/>
            <a:r>
              <a:rPr lang="en-US" sz="2000">
                <a:latin typeface="Verdana" panose="020B0604030504040204" pitchFamily="34" charset="0"/>
              </a:rPr>
              <a:t>test</a:t>
            </a:r>
            <a:r>
              <a:rPr lang="en-US" sz="2000" baseline="-25000">
                <a:latin typeface="Verdana" panose="020B0604030504040204" pitchFamily="34" charset="0"/>
              </a:rPr>
              <a:t>1</a:t>
            </a:r>
            <a:r>
              <a:rPr lang="en-US" sz="2000">
                <a:latin typeface="Verdana" panose="020B0604030504040204" pitchFamily="34" charset="0"/>
              </a:rPr>
              <a:t> = “examine attribute city”</a:t>
            </a:r>
          </a:p>
          <a:p>
            <a:pPr lvl="1"/>
            <a:r>
              <a:rPr lang="en-US" sz="2000">
                <a:latin typeface="Verdana" panose="020B0604030504040204" pitchFamily="34" charset="0"/>
              </a:rPr>
              <a:t>test</a:t>
            </a:r>
            <a:r>
              <a:rPr lang="en-US" sz="2000" baseline="-25000">
                <a:latin typeface="Verdana" panose="020B0604030504040204" pitchFamily="34" charset="0"/>
              </a:rPr>
              <a:t>2</a:t>
            </a:r>
            <a:r>
              <a:rPr lang="en-US" sz="2000">
                <a:latin typeface="Verdana" panose="020B0604030504040204" pitchFamily="34" charset="0"/>
              </a:rPr>
              <a:t> = “examine attribute temperature 40”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</a:rPr>
              <a:t>Matching Algorithm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sz="2400">
                <a:latin typeface="Verdana" panose="020B0604030504040204" pitchFamily="34" charset="0"/>
              </a:rPr>
              <a:t>Preprocess to make matching tree</a:t>
            </a:r>
          </a:p>
          <a:p>
            <a:r>
              <a:rPr lang="en-US" sz="2400">
                <a:latin typeface="Verdana" panose="020B0604030504040204" pitchFamily="34" charset="0"/>
              </a:rPr>
              <a:t>Each non-leaf node is a test</a:t>
            </a:r>
          </a:p>
          <a:p>
            <a:r>
              <a:rPr lang="en-US" sz="2400">
                <a:latin typeface="Verdana" panose="020B0604030504040204" pitchFamily="34" charset="0"/>
              </a:rPr>
              <a:t>Each edge from test node is a possible result</a:t>
            </a:r>
          </a:p>
          <a:p>
            <a:r>
              <a:rPr lang="en-US" sz="2400">
                <a:latin typeface="Verdana" panose="020B0604030504040204" pitchFamily="34" charset="0"/>
              </a:rPr>
              <a:t>Each leaf node is a subscription</a:t>
            </a:r>
          </a:p>
          <a:p>
            <a:r>
              <a:rPr lang="en-US" sz="2400">
                <a:latin typeface="Verdana" panose="020B0604030504040204" pitchFamily="34" charset="0"/>
              </a:rPr>
              <a:t>Pre-process each of the subscriptions and combine the information to prepare the tree</a:t>
            </a:r>
          </a:p>
          <a:p>
            <a:r>
              <a:rPr lang="en-US" sz="2400">
                <a:latin typeface="Verdana" panose="020B0604030504040204" pitchFamily="34" charset="0"/>
              </a:rPr>
              <a:t>On receiving events, follow the sequence of test nodes and edges till a leaf node is reached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762000"/>
          </a:xfrm>
        </p:spPr>
        <p:txBody>
          <a:bodyPr/>
          <a:lstStyle/>
          <a:p>
            <a:r>
              <a:rPr lang="en-US">
                <a:latin typeface="Verdana" panose="020B0604030504040204" pitchFamily="34" charset="0"/>
              </a:rPr>
              <a:t>Background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724400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</a:rPr>
              <a:t>ISIS Project</a:t>
            </a:r>
          </a:p>
          <a:p>
            <a:pPr lvl="1"/>
            <a:r>
              <a:rPr lang="en-US" dirty="0">
                <a:latin typeface="Verdana" panose="020B0604030504040204" pitchFamily="34" charset="0"/>
              </a:rPr>
              <a:t>Process groups &amp; group communication</a:t>
            </a:r>
          </a:p>
          <a:p>
            <a:pPr lvl="1"/>
            <a:r>
              <a:rPr lang="en-US" dirty="0">
                <a:latin typeface="Verdana" panose="020B0604030504040204" pitchFamily="34" charset="0"/>
              </a:rPr>
              <a:t>ISIS Toolkit, 1989</a:t>
            </a:r>
          </a:p>
          <a:p>
            <a:pPr lvl="1"/>
            <a:r>
              <a:rPr lang="en-US" dirty="0">
                <a:latin typeface="Verdana" panose="020B0604030504040204" pitchFamily="34" charset="0"/>
              </a:rPr>
              <a:t>Reliable multicast of events using TCP overlay mesh, 1993</a:t>
            </a:r>
          </a:p>
          <a:p>
            <a:r>
              <a:rPr lang="en-US" dirty="0" err="1">
                <a:latin typeface="Verdana" panose="020B0604030504040204" pitchFamily="34" charset="0"/>
              </a:rPr>
              <a:t>Tibco</a:t>
            </a:r>
            <a:endParaRPr lang="en-US" dirty="0">
              <a:latin typeface="Verdana" panose="020B0604030504040204" pitchFamily="34" charset="0"/>
            </a:endParaRPr>
          </a:p>
          <a:p>
            <a:pPr lvl="1"/>
            <a:r>
              <a:rPr lang="en-US" sz="2400" dirty="0">
                <a:latin typeface="Verdana" panose="020B0604030504040204" pitchFamily="34" charset="0"/>
              </a:rPr>
              <a:t>The Information Bus – An Architecture for Extensible Distributed Systems, 1993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</a:rPr>
              <a:t>Matching Tree</a:t>
            </a:r>
            <a:br>
              <a:rPr lang="en-US">
                <a:latin typeface="Verdana" panose="020B0604030504040204" pitchFamily="34" charset="0"/>
              </a:rPr>
            </a:br>
            <a:endParaRPr lang="en-US" sz="3200">
              <a:latin typeface="Verdana" panose="020B0604030504040204" pitchFamily="34" charset="0"/>
            </a:endParaRPr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581400"/>
            <a:ext cx="297180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600200" y="1981200"/>
            <a:ext cx="5791200" cy="11430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400">
                <a:latin typeface="Verdana" panose="020B0604030504040204" pitchFamily="34" charset="0"/>
              </a:rPr>
              <a:t>sub</a:t>
            </a:r>
            <a:r>
              <a:rPr lang="en-US" sz="2400" baseline="-25000">
                <a:latin typeface="Verdana" panose="020B0604030504040204" pitchFamily="34" charset="0"/>
              </a:rPr>
              <a:t>1</a:t>
            </a:r>
            <a:r>
              <a:rPr lang="en-US" sz="2400">
                <a:latin typeface="Verdana" panose="020B0604030504040204" pitchFamily="34" charset="0"/>
              </a:rPr>
              <a:t>=(test</a:t>
            </a:r>
            <a:r>
              <a:rPr lang="en-US" sz="2400" baseline="-25000">
                <a:latin typeface="Verdana" panose="020B0604030504040204" pitchFamily="34" charset="0"/>
              </a:rPr>
              <a:t>1</a:t>
            </a:r>
            <a:r>
              <a:rPr lang="en-US" sz="2400">
                <a:latin typeface="Verdana" panose="020B0604030504040204" pitchFamily="34" charset="0"/>
              </a:rPr>
              <a:t>-&gt;res</a:t>
            </a:r>
            <a:r>
              <a:rPr lang="en-US" sz="2400" baseline="-25000">
                <a:latin typeface="Verdana" panose="020B0604030504040204" pitchFamily="34" charset="0"/>
              </a:rPr>
              <a:t>1</a:t>
            </a:r>
            <a:r>
              <a:rPr lang="en-US" sz="2400">
                <a:latin typeface="Verdana" panose="020B0604030504040204" pitchFamily="34" charset="0"/>
              </a:rPr>
              <a:t>)^(test</a:t>
            </a:r>
            <a:r>
              <a:rPr lang="en-US" sz="2400" baseline="-25000">
                <a:latin typeface="Verdana" panose="020B0604030504040204" pitchFamily="34" charset="0"/>
              </a:rPr>
              <a:t>2</a:t>
            </a:r>
            <a:r>
              <a:rPr lang="en-US" sz="2400">
                <a:latin typeface="Verdana" panose="020B0604030504040204" pitchFamily="34" charset="0"/>
              </a:rPr>
              <a:t>-&gt;res</a:t>
            </a:r>
            <a:r>
              <a:rPr lang="en-US" sz="2400" baseline="-25000">
                <a:latin typeface="Verdana" panose="020B0604030504040204" pitchFamily="34" charset="0"/>
              </a:rPr>
              <a:t>2</a:t>
            </a:r>
            <a:r>
              <a:rPr lang="en-US" sz="2400">
                <a:latin typeface="Verdana" panose="020B0604030504040204" pitchFamily="34" charset="0"/>
              </a:rPr>
              <a:t>)</a:t>
            </a:r>
          </a:p>
          <a:p>
            <a:pPr>
              <a:buFontTx/>
              <a:buNone/>
            </a:pPr>
            <a:r>
              <a:rPr lang="en-US" sz="2400">
                <a:latin typeface="Verdana" panose="020B0604030504040204" pitchFamily="34" charset="0"/>
              </a:rPr>
              <a:t>sub</a:t>
            </a:r>
            <a:r>
              <a:rPr lang="en-US" sz="2400" baseline="-25000">
                <a:latin typeface="Verdana" panose="020B0604030504040204" pitchFamily="34" charset="0"/>
              </a:rPr>
              <a:t>2</a:t>
            </a:r>
            <a:r>
              <a:rPr lang="en-US" sz="2400">
                <a:latin typeface="Verdana" panose="020B0604030504040204" pitchFamily="34" charset="0"/>
              </a:rPr>
              <a:t>=(test</a:t>
            </a:r>
            <a:r>
              <a:rPr lang="en-US" sz="2400" baseline="-25000">
                <a:latin typeface="Verdana" panose="020B0604030504040204" pitchFamily="34" charset="0"/>
              </a:rPr>
              <a:t>1</a:t>
            </a:r>
            <a:r>
              <a:rPr lang="en-US" sz="2400">
                <a:latin typeface="Verdana" panose="020B0604030504040204" pitchFamily="34" charset="0"/>
              </a:rPr>
              <a:t>-&gt;res</a:t>
            </a:r>
            <a:r>
              <a:rPr lang="en-US" sz="2400" baseline="-25000">
                <a:latin typeface="Verdana" panose="020B0604030504040204" pitchFamily="34" charset="0"/>
              </a:rPr>
              <a:t>1</a:t>
            </a:r>
            <a:r>
              <a:rPr lang="en-US" sz="2400">
                <a:latin typeface="Verdana" panose="020B0604030504040204" pitchFamily="34" charset="0"/>
              </a:rPr>
              <a:t>’)^(test</a:t>
            </a:r>
            <a:r>
              <a:rPr lang="en-US" sz="2400" baseline="-25000">
                <a:latin typeface="Verdana" panose="020B0604030504040204" pitchFamily="34" charset="0"/>
              </a:rPr>
              <a:t>3</a:t>
            </a:r>
            <a:r>
              <a:rPr lang="en-US" sz="2400">
                <a:latin typeface="Verdana" panose="020B0604030504040204" pitchFamily="34" charset="0"/>
              </a:rPr>
              <a:t>-&gt;res</a:t>
            </a:r>
            <a:r>
              <a:rPr lang="en-US" sz="2400" baseline="-25000">
                <a:latin typeface="Verdana" panose="020B0604030504040204" pitchFamily="34" charset="0"/>
              </a:rPr>
              <a:t>3</a:t>
            </a:r>
            <a:r>
              <a:rPr lang="en-US" sz="2400">
                <a:latin typeface="Verdana" panose="020B060403050404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</a:rPr>
              <a:t>Matching Tree</a:t>
            </a:r>
            <a:br>
              <a:rPr lang="en-US">
                <a:latin typeface="Verdana" panose="020B0604030504040204" pitchFamily="34" charset="0"/>
              </a:rPr>
            </a:br>
            <a:r>
              <a:rPr lang="en-US" sz="3200">
                <a:latin typeface="Verdana" panose="020B0604030504040204" pitchFamily="34" charset="0"/>
              </a:rPr>
              <a:t>Don’t Care Edges</a:t>
            </a:r>
            <a:endParaRPr lang="en-US" sz="2000">
              <a:latin typeface="Verdana" panose="020B0604030504040204" pitchFamily="34" charset="0"/>
            </a:endParaRPr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124200"/>
            <a:ext cx="28384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600200" y="1981200"/>
            <a:ext cx="5791200" cy="11430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400">
                <a:latin typeface="Verdana" panose="020B0604030504040204" pitchFamily="34" charset="0"/>
              </a:rPr>
              <a:t>sub</a:t>
            </a:r>
            <a:r>
              <a:rPr lang="en-US" sz="2400" baseline="-25000">
                <a:latin typeface="Verdana" panose="020B0604030504040204" pitchFamily="34" charset="0"/>
              </a:rPr>
              <a:t>3</a:t>
            </a:r>
            <a:r>
              <a:rPr lang="en-US" sz="2400">
                <a:latin typeface="Verdana" panose="020B0604030504040204" pitchFamily="34" charset="0"/>
              </a:rPr>
              <a:t>=(test</a:t>
            </a:r>
            <a:r>
              <a:rPr lang="en-US" sz="2400" baseline="-25000">
                <a:latin typeface="Verdana" panose="020B0604030504040204" pitchFamily="34" charset="0"/>
              </a:rPr>
              <a:t>1</a:t>
            </a:r>
            <a:r>
              <a:rPr lang="en-US" sz="2400">
                <a:latin typeface="Verdana" panose="020B0604030504040204" pitchFamily="34" charset="0"/>
              </a:rPr>
              <a:t>-&gt;res</a:t>
            </a:r>
            <a:r>
              <a:rPr lang="en-US" sz="2400" baseline="-25000">
                <a:latin typeface="Verdana" panose="020B0604030504040204" pitchFamily="34" charset="0"/>
              </a:rPr>
              <a:t>1</a:t>
            </a:r>
            <a:r>
              <a:rPr lang="en-US" sz="2400">
                <a:latin typeface="Verdana" panose="020B0604030504040204" pitchFamily="34" charset="0"/>
              </a:rPr>
              <a:t>)^(test</a:t>
            </a:r>
            <a:r>
              <a:rPr lang="en-US" sz="2400" baseline="-25000">
                <a:latin typeface="Verdana" panose="020B0604030504040204" pitchFamily="34" charset="0"/>
              </a:rPr>
              <a:t>2</a:t>
            </a:r>
            <a:r>
              <a:rPr lang="en-US" sz="2400">
                <a:latin typeface="Verdana" panose="020B0604030504040204" pitchFamily="34" charset="0"/>
              </a:rPr>
              <a:t>-&gt;res</a:t>
            </a:r>
            <a:r>
              <a:rPr lang="en-US" sz="2400" baseline="-25000">
                <a:latin typeface="Verdana" panose="020B0604030504040204" pitchFamily="34" charset="0"/>
              </a:rPr>
              <a:t>2</a:t>
            </a:r>
            <a:r>
              <a:rPr lang="en-US" sz="2400">
                <a:latin typeface="Verdana" panose="020B0604030504040204" pitchFamily="34" charset="0"/>
              </a:rPr>
              <a:t>)</a:t>
            </a:r>
          </a:p>
          <a:p>
            <a:pPr>
              <a:buFontTx/>
              <a:buNone/>
            </a:pPr>
            <a:r>
              <a:rPr lang="en-US" sz="2400">
                <a:latin typeface="Verdana" panose="020B0604030504040204" pitchFamily="34" charset="0"/>
              </a:rPr>
              <a:t>sub</a:t>
            </a:r>
            <a:r>
              <a:rPr lang="en-US" sz="2400" baseline="-25000">
                <a:latin typeface="Verdana" panose="020B0604030504040204" pitchFamily="34" charset="0"/>
              </a:rPr>
              <a:t>4</a:t>
            </a:r>
            <a:r>
              <a:rPr lang="en-US" sz="2400">
                <a:latin typeface="Verdana" panose="020B0604030504040204" pitchFamily="34" charset="0"/>
              </a:rPr>
              <a:t>=(test</a:t>
            </a:r>
            <a:r>
              <a:rPr lang="en-US" sz="2400" baseline="-25000">
                <a:latin typeface="Verdana" panose="020B0604030504040204" pitchFamily="34" charset="0"/>
              </a:rPr>
              <a:t>3</a:t>
            </a:r>
            <a:r>
              <a:rPr lang="en-US" sz="2400">
                <a:latin typeface="Verdana" panose="020B0604030504040204" pitchFamily="34" charset="0"/>
              </a:rPr>
              <a:t>-&gt;res</a:t>
            </a:r>
            <a:r>
              <a:rPr lang="en-US" sz="2400" baseline="-25000">
                <a:latin typeface="Verdana" panose="020B0604030504040204" pitchFamily="34" charset="0"/>
              </a:rPr>
              <a:t>3</a:t>
            </a:r>
            <a:r>
              <a:rPr lang="en-US" sz="2400">
                <a:latin typeface="Verdana" panose="020B0604030504040204" pitchFamily="34" charset="0"/>
              </a:rPr>
              <a:t>)^(test</a:t>
            </a:r>
            <a:r>
              <a:rPr lang="en-US" sz="2400" baseline="-25000">
                <a:latin typeface="Verdana" panose="020B0604030504040204" pitchFamily="34" charset="0"/>
              </a:rPr>
              <a:t>4</a:t>
            </a:r>
            <a:r>
              <a:rPr lang="en-US" sz="2400">
                <a:latin typeface="Verdana" panose="020B0604030504040204" pitchFamily="34" charset="0"/>
              </a:rPr>
              <a:t>-&gt;res</a:t>
            </a:r>
            <a:r>
              <a:rPr lang="en-US" sz="2400" baseline="-25000">
                <a:latin typeface="Verdana" panose="020B0604030504040204" pitchFamily="34" charset="0"/>
              </a:rPr>
              <a:t>4</a:t>
            </a:r>
            <a:r>
              <a:rPr lang="en-US" sz="2400">
                <a:latin typeface="Verdana" panose="020B060403050404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</a:rPr>
              <a:t>Matching Tree</a:t>
            </a:r>
            <a:br>
              <a:rPr lang="en-US">
                <a:latin typeface="Verdana" panose="020B0604030504040204" pitchFamily="34" charset="0"/>
              </a:rPr>
            </a:br>
            <a:r>
              <a:rPr lang="en-US" sz="3200">
                <a:latin typeface="Verdana" panose="020B0604030504040204" pitchFamily="34" charset="0"/>
              </a:rPr>
              <a:t>Related tests</a:t>
            </a:r>
            <a:endParaRPr lang="en-US" sz="2000">
              <a:latin typeface="Verdana" panose="020B0604030504040204" pitchFamily="34" charset="0"/>
            </a:endParaRPr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124200"/>
            <a:ext cx="2413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1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600200" y="1752600"/>
            <a:ext cx="5791200" cy="1371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400">
                <a:latin typeface="Verdana" panose="020B0604030504040204" pitchFamily="34" charset="0"/>
              </a:rPr>
              <a:t>sub</a:t>
            </a:r>
            <a:r>
              <a:rPr lang="en-US" sz="2400" baseline="-25000">
                <a:latin typeface="Verdana" panose="020B0604030504040204" pitchFamily="34" charset="0"/>
              </a:rPr>
              <a:t>3</a:t>
            </a:r>
            <a:r>
              <a:rPr lang="en-US" sz="2400">
                <a:latin typeface="Verdana" panose="020B0604030504040204" pitchFamily="34" charset="0"/>
              </a:rPr>
              <a:t>=(test</a:t>
            </a:r>
            <a:r>
              <a:rPr lang="en-US" sz="2400" baseline="-25000">
                <a:latin typeface="Verdana" panose="020B0604030504040204" pitchFamily="34" charset="0"/>
              </a:rPr>
              <a:t>1</a:t>
            </a:r>
            <a:r>
              <a:rPr lang="en-US" sz="2400">
                <a:latin typeface="Verdana" panose="020B0604030504040204" pitchFamily="34" charset="0"/>
              </a:rPr>
              <a:t>-&gt;res</a:t>
            </a:r>
            <a:r>
              <a:rPr lang="en-US" sz="2400" baseline="-25000">
                <a:latin typeface="Verdana" panose="020B0604030504040204" pitchFamily="34" charset="0"/>
              </a:rPr>
              <a:t>1</a:t>
            </a:r>
            <a:r>
              <a:rPr lang="en-US" sz="2400">
                <a:latin typeface="Verdana" panose="020B0604030504040204" pitchFamily="34" charset="0"/>
              </a:rPr>
              <a:t>)^(test</a:t>
            </a:r>
            <a:r>
              <a:rPr lang="en-US" sz="2400" baseline="-25000">
                <a:latin typeface="Verdana" panose="020B0604030504040204" pitchFamily="34" charset="0"/>
              </a:rPr>
              <a:t>2</a:t>
            </a:r>
            <a:r>
              <a:rPr lang="en-US" sz="2400">
                <a:latin typeface="Verdana" panose="020B0604030504040204" pitchFamily="34" charset="0"/>
              </a:rPr>
              <a:t>-&gt;res</a:t>
            </a:r>
            <a:r>
              <a:rPr lang="en-US" sz="2400" baseline="-25000">
                <a:latin typeface="Verdana" panose="020B0604030504040204" pitchFamily="34" charset="0"/>
              </a:rPr>
              <a:t>2</a:t>
            </a:r>
            <a:r>
              <a:rPr lang="en-US" sz="2400">
                <a:latin typeface="Verdana" panose="020B0604030504040204" pitchFamily="34" charset="0"/>
              </a:rPr>
              <a:t>)</a:t>
            </a:r>
          </a:p>
          <a:p>
            <a:pPr>
              <a:buFontTx/>
              <a:buNone/>
            </a:pPr>
            <a:r>
              <a:rPr lang="en-US" sz="2400">
                <a:latin typeface="Verdana" panose="020B0604030504040204" pitchFamily="34" charset="0"/>
              </a:rPr>
              <a:t>sub</a:t>
            </a:r>
            <a:r>
              <a:rPr lang="en-US" sz="2400" baseline="-25000">
                <a:latin typeface="Verdana" panose="020B0604030504040204" pitchFamily="34" charset="0"/>
              </a:rPr>
              <a:t>4</a:t>
            </a:r>
            <a:r>
              <a:rPr lang="en-US" sz="2400">
                <a:latin typeface="Verdana" panose="020B0604030504040204" pitchFamily="34" charset="0"/>
              </a:rPr>
              <a:t>=(test</a:t>
            </a:r>
            <a:r>
              <a:rPr lang="en-US" sz="2400" baseline="-25000">
                <a:latin typeface="Verdana" panose="020B0604030504040204" pitchFamily="34" charset="0"/>
              </a:rPr>
              <a:t>3</a:t>
            </a:r>
            <a:r>
              <a:rPr lang="en-US" sz="2400">
                <a:latin typeface="Verdana" panose="020B0604030504040204" pitchFamily="34" charset="0"/>
              </a:rPr>
              <a:t>-&gt;res</a:t>
            </a:r>
            <a:r>
              <a:rPr lang="en-US" sz="2400" baseline="-25000">
                <a:latin typeface="Verdana" panose="020B0604030504040204" pitchFamily="34" charset="0"/>
              </a:rPr>
              <a:t>3</a:t>
            </a:r>
            <a:r>
              <a:rPr lang="en-US" sz="2400">
                <a:latin typeface="Verdana" panose="020B0604030504040204" pitchFamily="34" charset="0"/>
              </a:rPr>
              <a:t>)^(test</a:t>
            </a:r>
            <a:r>
              <a:rPr lang="en-US" sz="2400" baseline="-25000">
                <a:latin typeface="Verdana" panose="020B0604030504040204" pitchFamily="34" charset="0"/>
              </a:rPr>
              <a:t>4</a:t>
            </a:r>
            <a:r>
              <a:rPr lang="en-US" sz="2400">
                <a:latin typeface="Verdana" panose="020B0604030504040204" pitchFamily="34" charset="0"/>
              </a:rPr>
              <a:t>-&gt;res</a:t>
            </a:r>
            <a:r>
              <a:rPr lang="en-US" sz="2400" baseline="-25000">
                <a:latin typeface="Verdana" panose="020B0604030504040204" pitchFamily="34" charset="0"/>
              </a:rPr>
              <a:t>4</a:t>
            </a:r>
            <a:r>
              <a:rPr lang="en-US" sz="2400">
                <a:latin typeface="Verdana" panose="020B0604030504040204" pitchFamily="34" charset="0"/>
              </a:rPr>
              <a:t>)</a:t>
            </a:r>
          </a:p>
          <a:p>
            <a:pPr>
              <a:buFontTx/>
              <a:buNone/>
            </a:pPr>
            <a:r>
              <a:rPr lang="en-US" sz="2400">
                <a:latin typeface="Verdana" panose="020B0604030504040204" pitchFamily="34" charset="0"/>
              </a:rPr>
              <a:t>(test</a:t>
            </a:r>
            <a:r>
              <a:rPr lang="en-US" sz="2400" baseline="-25000">
                <a:latin typeface="Verdana" panose="020B0604030504040204" pitchFamily="34" charset="0"/>
              </a:rPr>
              <a:t>3</a:t>
            </a:r>
            <a:r>
              <a:rPr lang="en-US" sz="2400">
                <a:latin typeface="Verdana" panose="020B0604030504040204" pitchFamily="34" charset="0"/>
              </a:rPr>
              <a:t>-&gt;res</a:t>
            </a:r>
            <a:r>
              <a:rPr lang="en-US" sz="2400" baseline="-25000">
                <a:latin typeface="Verdana" panose="020B0604030504040204" pitchFamily="34" charset="0"/>
              </a:rPr>
              <a:t>3</a:t>
            </a:r>
            <a:r>
              <a:rPr lang="en-US" sz="2400">
                <a:latin typeface="Verdana" panose="020B0604030504040204" pitchFamily="34" charset="0"/>
              </a:rPr>
              <a:t>) =&gt; (test</a:t>
            </a:r>
            <a:r>
              <a:rPr lang="en-US" sz="2400" baseline="-25000">
                <a:latin typeface="Verdana" panose="020B0604030504040204" pitchFamily="34" charset="0"/>
              </a:rPr>
              <a:t>1</a:t>
            </a:r>
            <a:r>
              <a:rPr lang="en-US" sz="2400">
                <a:latin typeface="Verdana" panose="020B0604030504040204" pitchFamily="34" charset="0"/>
              </a:rPr>
              <a:t>-&gt;res</a:t>
            </a:r>
            <a:r>
              <a:rPr lang="en-US" sz="2400" baseline="-25000">
                <a:latin typeface="Verdana" panose="020B0604030504040204" pitchFamily="34" charset="0"/>
              </a:rPr>
              <a:t>1</a:t>
            </a:r>
            <a:r>
              <a:rPr lang="en-US" sz="2400">
                <a:latin typeface="Verdana" panose="020B060403050404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</a:rPr>
              <a:t>Matching Tree</a:t>
            </a:r>
            <a:br>
              <a:rPr lang="en-US">
                <a:latin typeface="Verdana" panose="020B0604030504040204" pitchFamily="34" charset="0"/>
              </a:rPr>
            </a:br>
            <a:r>
              <a:rPr lang="en-US" sz="3200">
                <a:latin typeface="Verdana" panose="020B0604030504040204" pitchFamily="34" charset="0"/>
              </a:rPr>
              <a:t>Equality tests</a:t>
            </a:r>
            <a:endParaRPr lang="en-US" sz="2000">
              <a:latin typeface="Verdana" panose="020B0604030504040204" pitchFamily="34" charset="0"/>
            </a:endParaRPr>
          </a:p>
        </p:txBody>
      </p: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41713"/>
            <a:ext cx="3581400" cy="331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6248400" cy="2133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400">
                <a:latin typeface="Verdana" panose="020B0604030504040204" pitchFamily="34" charset="0"/>
              </a:rPr>
              <a:t>Conjugation of equality tests</a:t>
            </a:r>
          </a:p>
          <a:p>
            <a:pPr>
              <a:buFontTx/>
              <a:buNone/>
            </a:pPr>
            <a:r>
              <a:rPr lang="en-US" sz="2400">
                <a:latin typeface="Verdana" panose="020B0604030504040204" pitchFamily="34" charset="0"/>
              </a:rPr>
              <a:t>sub</a:t>
            </a:r>
            <a:r>
              <a:rPr lang="en-US" sz="2400" baseline="-25000">
                <a:latin typeface="Verdana" panose="020B0604030504040204" pitchFamily="34" charset="0"/>
              </a:rPr>
              <a:t>1</a:t>
            </a:r>
            <a:r>
              <a:rPr lang="en-US" sz="2400">
                <a:latin typeface="Verdana" panose="020B0604030504040204" pitchFamily="34" charset="0"/>
              </a:rPr>
              <a:t>=(attr</a:t>
            </a:r>
            <a:r>
              <a:rPr lang="en-US" sz="2400" baseline="-25000">
                <a:latin typeface="Verdana" panose="020B0604030504040204" pitchFamily="34" charset="0"/>
              </a:rPr>
              <a:t>1</a:t>
            </a:r>
            <a:r>
              <a:rPr lang="en-US" sz="2400">
                <a:latin typeface="Verdana" panose="020B0604030504040204" pitchFamily="34" charset="0"/>
              </a:rPr>
              <a:t>=v</a:t>
            </a:r>
            <a:r>
              <a:rPr lang="en-US" sz="2400" baseline="-25000">
                <a:latin typeface="Verdana" panose="020B0604030504040204" pitchFamily="34" charset="0"/>
              </a:rPr>
              <a:t>1</a:t>
            </a:r>
            <a:r>
              <a:rPr lang="en-US" sz="2400">
                <a:latin typeface="Verdana" panose="020B0604030504040204" pitchFamily="34" charset="0"/>
              </a:rPr>
              <a:t>)^(attr</a:t>
            </a:r>
            <a:r>
              <a:rPr lang="en-US" sz="2400" baseline="-25000">
                <a:latin typeface="Verdana" panose="020B0604030504040204" pitchFamily="34" charset="0"/>
              </a:rPr>
              <a:t>2</a:t>
            </a:r>
            <a:r>
              <a:rPr lang="en-US" sz="2400">
                <a:latin typeface="Verdana" panose="020B0604030504040204" pitchFamily="34" charset="0"/>
              </a:rPr>
              <a:t>=v</a:t>
            </a:r>
            <a:r>
              <a:rPr lang="en-US" sz="2400" baseline="-25000">
                <a:latin typeface="Verdana" panose="020B0604030504040204" pitchFamily="34" charset="0"/>
              </a:rPr>
              <a:t>2</a:t>
            </a:r>
            <a:r>
              <a:rPr lang="en-US" sz="2400">
                <a:latin typeface="Verdana" panose="020B0604030504040204" pitchFamily="34" charset="0"/>
              </a:rPr>
              <a:t>)^(attr</a:t>
            </a:r>
            <a:r>
              <a:rPr lang="en-US" sz="2400" baseline="-25000">
                <a:latin typeface="Verdana" panose="020B0604030504040204" pitchFamily="34" charset="0"/>
              </a:rPr>
              <a:t>3</a:t>
            </a:r>
            <a:r>
              <a:rPr lang="en-US" sz="2400">
                <a:latin typeface="Verdana" panose="020B0604030504040204" pitchFamily="34" charset="0"/>
              </a:rPr>
              <a:t>=v</a:t>
            </a:r>
            <a:r>
              <a:rPr lang="en-US" sz="2400" baseline="-25000">
                <a:latin typeface="Verdana" panose="020B0604030504040204" pitchFamily="34" charset="0"/>
              </a:rPr>
              <a:t>3</a:t>
            </a:r>
            <a:r>
              <a:rPr lang="en-US" sz="2400">
                <a:latin typeface="Verdana" panose="020B0604030504040204" pitchFamily="34" charset="0"/>
              </a:rPr>
              <a:t>)</a:t>
            </a:r>
          </a:p>
          <a:p>
            <a:pPr>
              <a:buFontTx/>
              <a:buNone/>
            </a:pPr>
            <a:r>
              <a:rPr lang="en-US" sz="2400">
                <a:latin typeface="Verdana" panose="020B0604030504040204" pitchFamily="34" charset="0"/>
              </a:rPr>
              <a:t>sub</a:t>
            </a:r>
            <a:r>
              <a:rPr lang="en-US" sz="2400" baseline="-25000">
                <a:latin typeface="Verdana" panose="020B0604030504040204" pitchFamily="34" charset="0"/>
              </a:rPr>
              <a:t>2</a:t>
            </a:r>
            <a:r>
              <a:rPr lang="en-US" sz="2400">
                <a:latin typeface="Verdana" panose="020B0604030504040204" pitchFamily="34" charset="0"/>
              </a:rPr>
              <a:t>=(attr</a:t>
            </a:r>
            <a:r>
              <a:rPr lang="en-US" sz="2400" baseline="-25000">
                <a:latin typeface="Verdana" panose="020B0604030504040204" pitchFamily="34" charset="0"/>
              </a:rPr>
              <a:t>1</a:t>
            </a:r>
            <a:r>
              <a:rPr lang="en-US" sz="2400">
                <a:latin typeface="Verdana" panose="020B0604030504040204" pitchFamily="34" charset="0"/>
              </a:rPr>
              <a:t>=v</a:t>
            </a:r>
            <a:r>
              <a:rPr lang="en-US" sz="2400" baseline="-25000">
                <a:latin typeface="Verdana" panose="020B0604030504040204" pitchFamily="34" charset="0"/>
              </a:rPr>
              <a:t>1</a:t>
            </a:r>
            <a:r>
              <a:rPr lang="en-US" sz="2400">
                <a:latin typeface="Verdana" panose="020B0604030504040204" pitchFamily="34" charset="0"/>
              </a:rPr>
              <a:t>)^(attr</a:t>
            </a:r>
            <a:r>
              <a:rPr lang="en-US" sz="2400" baseline="-25000">
                <a:latin typeface="Verdana" panose="020B0604030504040204" pitchFamily="34" charset="0"/>
              </a:rPr>
              <a:t>2</a:t>
            </a:r>
            <a:r>
              <a:rPr lang="en-US" sz="2400">
                <a:latin typeface="Verdana" panose="020B0604030504040204" pitchFamily="34" charset="0"/>
              </a:rPr>
              <a:t>=*)^(attr</a:t>
            </a:r>
            <a:r>
              <a:rPr lang="en-US" sz="2400" baseline="-25000">
                <a:latin typeface="Verdana" panose="020B0604030504040204" pitchFamily="34" charset="0"/>
              </a:rPr>
              <a:t>3</a:t>
            </a:r>
            <a:r>
              <a:rPr lang="en-US" sz="2400">
                <a:latin typeface="Verdana" panose="020B0604030504040204" pitchFamily="34" charset="0"/>
              </a:rPr>
              <a:t>=v</a:t>
            </a:r>
            <a:r>
              <a:rPr lang="en-US" sz="2400" baseline="-25000">
                <a:latin typeface="Verdana" panose="020B0604030504040204" pitchFamily="34" charset="0"/>
              </a:rPr>
              <a:t>3</a:t>
            </a:r>
            <a:r>
              <a:rPr lang="en-US" sz="2400">
                <a:latin typeface="Verdana" panose="020B0604030504040204" pitchFamily="34" charset="0"/>
              </a:rPr>
              <a:t>’)</a:t>
            </a:r>
          </a:p>
          <a:p>
            <a:pPr>
              <a:buFontTx/>
              <a:buNone/>
            </a:pPr>
            <a:r>
              <a:rPr lang="en-US" sz="2400">
                <a:latin typeface="Verdana" panose="020B0604030504040204" pitchFamily="34" charset="0"/>
              </a:rPr>
              <a:t>sub</a:t>
            </a:r>
            <a:r>
              <a:rPr lang="en-US" sz="2400" baseline="-25000">
                <a:latin typeface="Verdana" panose="020B0604030504040204" pitchFamily="34" charset="0"/>
              </a:rPr>
              <a:t>3</a:t>
            </a:r>
            <a:r>
              <a:rPr lang="en-US" sz="2400">
                <a:latin typeface="Verdana" panose="020B0604030504040204" pitchFamily="34" charset="0"/>
              </a:rPr>
              <a:t>=(attr</a:t>
            </a:r>
            <a:r>
              <a:rPr lang="en-US" sz="2400" baseline="-25000">
                <a:latin typeface="Verdana" panose="020B0604030504040204" pitchFamily="34" charset="0"/>
              </a:rPr>
              <a:t>1</a:t>
            </a:r>
            <a:r>
              <a:rPr lang="en-US" sz="2400">
                <a:latin typeface="Verdana" panose="020B0604030504040204" pitchFamily="34" charset="0"/>
              </a:rPr>
              <a:t>=v</a:t>
            </a:r>
            <a:r>
              <a:rPr lang="en-US" sz="2400" baseline="-25000">
                <a:latin typeface="Verdana" panose="020B0604030504040204" pitchFamily="34" charset="0"/>
              </a:rPr>
              <a:t>1</a:t>
            </a:r>
            <a:r>
              <a:rPr lang="en-US" sz="2400">
                <a:latin typeface="Verdana" panose="020B0604030504040204" pitchFamily="34" charset="0"/>
              </a:rPr>
              <a:t>’)^(attr</a:t>
            </a:r>
            <a:r>
              <a:rPr lang="en-US" sz="2400" baseline="-25000">
                <a:latin typeface="Verdana" panose="020B0604030504040204" pitchFamily="34" charset="0"/>
              </a:rPr>
              <a:t>2</a:t>
            </a:r>
            <a:r>
              <a:rPr lang="en-US" sz="2400">
                <a:latin typeface="Verdana" panose="020B0604030504040204" pitchFamily="34" charset="0"/>
              </a:rPr>
              <a:t>=v</a:t>
            </a:r>
            <a:r>
              <a:rPr lang="en-US" sz="2400" baseline="-25000">
                <a:latin typeface="Verdana" panose="020B0604030504040204" pitchFamily="34" charset="0"/>
              </a:rPr>
              <a:t>2</a:t>
            </a:r>
            <a:r>
              <a:rPr lang="en-US" sz="2400">
                <a:latin typeface="Verdana" panose="020B0604030504040204" pitchFamily="34" charset="0"/>
              </a:rPr>
              <a:t>)^(attr</a:t>
            </a:r>
            <a:r>
              <a:rPr lang="en-US" sz="2400" baseline="-25000">
                <a:latin typeface="Verdana" panose="020B0604030504040204" pitchFamily="34" charset="0"/>
              </a:rPr>
              <a:t>3</a:t>
            </a:r>
            <a:r>
              <a:rPr lang="en-US" sz="2400">
                <a:latin typeface="Verdana" panose="020B0604030504040204" pitchFamily="34" charset="0"/>
              </a:rPr>
              <a:t>=v</a:t>
            </a:r>
            <a:r>
              <a:rPr lang="en-US" sz="2400" baseline="-25000">
                <a:latin typeface="Verdana" panose="020B0604030504040204" pitchFamily="34" charset="0"/>
              </a:rPr>
              <a:t>3</a:t>
            </a:r>
            <a:r>
              <a:rPr lang="en-US" sz="2400">
                <a:latin typeface="Verdana" panose="020B060403050404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</a:rPr>
              <a:t>Complexity: Assumptions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sz="2400">
                <a:latin typeface="Verdana" panose="020B0604030504040204" pitchFamily="34" charset="0"/>
              </a:rPr>
              <a:t>All attributes have the same value set</a:t>
            </a:r>
          </a:p>
          <a:p>
            <a:pPr lvl="1"/>
            <a:r>
              <a:rPr lang="en-US" sz="2000">
                <a:latin typeface="Verdana" panose="020B0604030504040204" pitchFamily="34" charset="0"/>
              </a:rPr>
              <a:t>Attributes from set K</a:t>
            </a:r>
          </a:p>
          <a:p>
            <a:pPr lvl="1"/>
            <a:r>
              <a:rPr lang="en-US" sz="2000">
                <a:latin typeface="Verdana" panose="020B0604030504040204" pitchFamily="34" charset="0"/>
              </a:rPr>
              <a:t>Values from same set V</a:t>
            </a:r>
          </a:p>
          <a:p>
            <a:pPr lvl="1"/>
            <a:r>
              <a:rPr lang="en-US" sz="2000">
                <a:latin typeface="Verdana" panose="020B0604030504040204" pitchFamily="34" charset="0"/>
              </a:rPr>
              <a:t>Subscriptions from set S</a:t>
            </a:r>
          </a:p>
          <a:p>
            <a:r>
              <a:rPr lang="en-US" sz="2400">
                <a:latin typeface="Verdana" panose="020B0604030504040204" pitchFamily="34" charset="0"/>
              </a:rPr>
              <a:t>Only equality tests being done</a:t>
            </a:r>
          </a:p>
          <a:p>
            <a:r>
              <a:rPr lang="en-US" sz="2400">
                <a:latin typeface="Verdana" panose="020B0604030504040204" pitchFamily="34" charset="0"/>
              </a:rPr>
              <a:t>Events come from a uniform distribution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</a:rPr>
              <a:t>Pre-processing complexity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sz="2400">
                <a:latin typeface="Verdana" panose="020B0604030504040204" pitchFamily="34" charset="0"/>
              </a:rPr>
              <a:t>Time complexity</a:t>
            </a:r>
          </a:p>
          <a:p>
            <a:pPr lvl="1"/>
            <a:r>
              <a:rPr lang="en-US" sz="2000">
                <a:latin typeface="Verdana" panose="020B0604030504040204" pitchFamily="34" charset="0"/>
              </a:rPr>
              <a:t>O(NK), where K attributes &amp; N subscriptions</a:t>
            </a:r>
          </a:p>
          <a:p>
            <a:pPr lvl="1"/>
            <a:r>
              <a:rPr lang="en-US" sz="2000">
                <a:latin typeface="Verdana" panose="020B0604030504040204" pitchFamily="34" charset="0"/>
              </a:rPr>
              <a:t>Linear in N</a:t>
            </a:r>
          </a:p>
          <a:p>
            <a:r>
              <a:rPr lang="en-US" sz="2400">
                <a:latin typeface="Verdana" panose="020B0604030504040204" pitchFamily="34" charset="0"/>
              </a:rPr>
              <a:t>Space complexity</a:t>
            </a:r>
          </a:p>
          <a:p>
            <a:pPr lvl="1"/>
            <a:r>
              <a:rPr lang="en-US" sz="2000">
                <a:latin typeface="Verdana" panose="020B0604030504040204" pitchFamily="34" charset="0"/>
              </a:rPr>
              <a:t>O(NK)</a:t>
            </a:r>
          </a:p>
          <a:p>
            <a:pPr lvl="1"/>
            <a:r>
              <a:rPr lang="en-US" sz="2000">
                <a:latin typeface="Verdana" panose="020B0604030504040204" pitchFamily="34" charset="0"/>
              </a:rPr>
              <a:t>Linear in 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</a:rPr>
              <a:t>Matching Time Complexity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sz="2800">
                <a:latin typeface="Verdana" panose="020B0604030504040204" pitchFamily="34" charset="0"/>
              </a:rPr>
              <a:t>Expected time to match an arbitrary event against subscription set S</a:t>
            </a:r>
          </a:p>
          <a:p>
            <a:pPr>
              <a:buFontTx/>
              <a:buNone/>
            </a:pPr>
            <a:endParaRPr lang="en-US" sz="280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sz="2400">
                <a:latin typeface="Verdana" panose="020B0604030504040204" pitchFamily="34" charset="0"/>
              </a:rPr>
              <a:t>C(S) &lt;= VK’[(VK’|S|-|S|+1)</a:t>
            </a:r>
            <a:r>
              <a:rPr lang="en-US" sz="2400" baseline="40000">
                <a:latin typeface="Verdana" panose="020B0604030504040204" pitchFamily="34" charset="0"/>
              </a:rPr>
              <a:t>1-</a:t>
            </a:r>
            <a:r>
              <a:rPr lang="en-US" sz="2400" baseline="40000">
                <a:latin typeface="Verdana" panose="020B0604030504040204" pitchFamily="34" charset="0"/>
                <a:cs typeface="Times New Roman" panose="02020603050405020304" pitchFamily="18" charset="0"/>
              </a:rPr>
              <a:t>λ</a:t>
            </a:r>
            <a:r>
              <a:rPr lang="en-US" sz="2400">
                <a:latin typeface="Verdana" panose="020B0604030504040204" pitchFamily="34" charset="0"/>
                <a:cs typeface="Times New Roman" panose="02020603050405020304" pitchFamily="18" charset="0"/>
              </a:rPr>
              <a:t>–1]/(VK’-1)(</a:t>
            </a:r>
            <a:r>
              <a:rPr lang="en-US" sz="2400">
                <a:latin typeface="Verdana" panose="020B0604030504040204" pitchFamily="34" charset="0"/>
              </a:rPr>
              <a:t>1-</a:t>
            </a:r>
            <a:r>
              <a:rPr lang="en-US" sz="2400">
                <a:latin typeface="Verdana" panose="020B0604030504040204" pitchFamily="34" charset="0"/>
                <a:cs typeface="Times New Roman" panose="02020603050405020304" pitchFamily="18" charset="0"/>
              </a:rPr>
              <a:t>λ)</a:t>
            </a:r>
          </a:p>
          <a:p>
            <a:pPr>
              <a:buFontTx/>
              <a:buNone/>
            </a:pPr>
            <a:endParaRPr lang="en-US" sz="2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sz="2400">
                <a:latin typeface="Verdana" panose="020B0604030504040204" pitchFamily="34" charset="0"/>
                <a:cs typeface="Times New Roman" panose="02020603050405020304" pitchFamily="18" charset="0"/>
              </a:rPr>
              <a:t>where K’=K+1 and</a:t>
            </a:r>
          </a:p>
          <a:p>
            <a:pPr>
              <a:buFontTx/>
              <a:buNone/>
            </a:pPr>
            <a:r>
              <a:rPr lang="en-US" sz="2400">
                <a:latin typeface="Verdana" panose="020B0604030504040204" pitchFamily="34" charset="0"/>
                <a:cs typeface="Times New Roman" panose="02020603050405020304" pitchFamily="18" charset="0"/>
              </a:rPr>
              <a:t>λ = ln V / (ln V + ln K’), note 1&gt; λ &gt;0</a:t>
            </a:r>
            <a:endParaRPr lang="en-US" sz="2400">
              <a:latin typeface="Verdana" panose="020B0604030504040204" pitchFamily="34" charset="0"/>
            </a:endParaRPr>
          </a:p>
          <a:p>
            <a:pPr>
              <a:buFontTx/>
              <a:buNone/>
            </a:pPr>
            <a:endParaRPr lang="en-US" sz="2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800">
                <a:latin typeface="Verdana" panose="020B0604030504040204" pitchFamily="34" charset="0"/>
                <a:cs typeface="Times New Roman" panose="02020603050405020304" pitchFamily="18" charset="0"/>
              </a:rPr>
              <a:t>C(S) is O(N </a:t>
            </a:r>
            <a:r>
              <a:rPr lang="en-US" sz="2400" baseline="40000">
                <a:latin typeface="Verdana" panose="020B0604030504040204" pitchFamily="34" charset="0"/>
              </a:rPr>
              <a:t>1-</a:t>
            </a:r>
            <a:r>
              <a:rPr lang="en-US" sz="2400" baseline="40000">
                <a:latin typeface="Verdana" panose="020B0604030504040204" pitchFamily="34" charset="0"/>
                <a:cs typeface="Times New Roman" panose="02020603050405020304" pitchFamily="18" charset="0"/>
              </a:rPr>
              <a:t>λ</a:t>
            </a:r>
            <a:r>
              <a:rPr lang="en-US" sz="2800">
                <a:latin typeface="Verdana" panose="020B0604030504040204" pitchFamily="34" charset="0"/>
                <a:cs typeface="Times New Roman" panose="02020603050405020304" pitchFamily="18" charset="0"/>
              </a:rPr>
              <a:t> ), sub linear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</a:rPr>
              <a:t>Optimizations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Verdana" panose="020B0604030504040204" pitchFamily="34" charset="0"/>
                <a:cs typeface="Times New Roman" panose="02020603050405020304" pitchFamily="18" charset="0"/>
              </a:rPr>
              <a:t>Collapse a chain of * edges (60% gain)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Verdana" panose="020B0604030504040204" pitchFamily="34" charset="0"/>
                <a:cs typeface="Times New Roman" panose="02020603050405020304" pitchFamily="18" charset="0"/>
              </a:rPr>
              <a:t>Example: collapse B to A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Verdana" panose="020B0604030504040204" pitchFamily="34" charset="0"/>
                <a:cs typeface="Times New Roman" panose="02020603050405020304" pitchFamily="18" charset="0"/>
              </a:rPr>
              <a:t>Statically pre-compute successor nodes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Verdana" panose="020B0604030504040204" pitchFamily="34" charset="0"/>
                <a:cs typeface="Times New Roman" panose="02020603050405020304" pitchFamily="18" charset="0"/>
              </a:rPr>
              <a:t>Assumption: non-* edges evaluated before *-edge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Verdana" panose="020B0604030504040204" pitchFamily="34" charset="0"/>
                <a:cs typeface="Times New Roman" panose="02020603050405020304" pitchFamily="18" charset="0"/>
              </a:rPr>
              <a:t>Idea is to use information about traversal to skip over tests including *-edges that are implied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Verdana" panose="020B0604030504040204" pitchFamily="34" charset="0"/>
                <a:cs typeface="Times New Roman" panose="02020603050405020304" pitchFamily="18" charset="0"/>
              </a:rPr>
              <a:t>Example: For any event &lt;1,2,3,8,2&gt; consider successors of node C &lt;a1=1,a2=2,a3=3&gt;</a:t>
            </a:r>
          </a:p>
          <a:p>
            <a:pPr lvl="2">
              <a:lnSpc>
                <a:spcPct val="90000"/>
              </a:lnSpc>
            </a:pPr>
            <a:r>
              <a:rPr lang="en-US" sz="1800">
                <a:latin typeface="Verdana" panose="020B0604030504040204" pitchFamily="34" charset="0"/>
                <a:cs typeface="Times New Roman" panose="02020603050405020304" pitchFamily="18" charset="0"/>
              </a:rPr>
              <a:t>H:&lt;a1=1,a2=2,a3=*&gt;</a:t>
            </a:r>
          </a:p>
          <a:p>
            <a:pPr lvl="2">
              <a:lnSpc>
                <a:spcPct val="90000"/>
              </a:lnSpc>
            </a:pPr>
            <a:r>
              <a:rPr lang="en-US" sz="1800">
                <a:latin typeface="Verdana" panose="020B0604030504040204" pitchFamily="34" charset="0"/>
                <a:cs typeface="Times New Roman" panose="02020603050405020304" pitchFamily="18" charset="0"/>
              </a:rPr>
              <a:t>G:&lt;a1=1,a2=*,a3=3&gt;</a:t>
            </a:r>
          </a:p>
          <a:p>
            <a:pPr lvl="2">
              <a:lnSpc>
                <a:spcPct val="90000"/>
              </a:lnSpc>
            </a:pPr>
            <a:r>
              <a:rPr lang="en-US" sz="1800">
                <a:latin typeface="Verdana" panose="020B0604030504040204" pitchFamily="34" charset="0"/>
                <a:cs typeface="Times New Roman" panose="02020603050405020304" pitchFamily="18" charset="0"/>
              </a:rPr>
              <a:t>D:&lt;a1=*,a2=2,a3=3&gt;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Verdana" panose="020B0604030504040204" pitchFamily="34" charset="0"/>
                <a:cs typeface="Times New Roman" panose="02020603050405020304" pitchFamily="18" charset="0"/>
              </a:rPr>
              <a:t>Since D doesn’t exist, consider it’s successors</a:t>
            </a:r>
          </a:p>
          <a:p>
            <a:pPr lvl="2">
              <a:lnSpc>
                <a:spcPct val="90000"/>
              </a:lnSpc>
            </a:pPr>
            <a:r>
              <a:rPr lang="en-US" sz="1800">
                <a:latin typeface="Verdana" panose="020B0604030504040204" pitchFamily="34" charset="0"/>
                <a:cs typeface="Times New Roman" panose="02020603050405020304" pitchFamily="18" charset="0"/>
              </a:rPr>
              <a:t>E:&lt;a1=*,a2=*,a3=3&gt;</a:t>
            </a:r>
          </a:p>
          <a:p>
            <a:pPr lvl="2">
              <a:lnSpc>
                <a:spcPct val="90000"/>
              </a:lnSpc>
            </a:pPr>
            <a:r>
              <a:rPr lang="en-US" sz="1800">
                <a:latin typeface="Verdana" panose="020B0604030504040204" pitchFamily="34" charset="0"/>
                <a:cs typeface="Times New Roman" panose="02020603050405020304" pitchFamily="18" charset="0"/>
              </a:rPr>
              <a:t>F:&lt;a1=*,a2=2,a3=*&gt;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</a:rPr>
              <a:t>Optimizations</a:t>
            </a:r>
            <a:endParaRPr lang="en-US" sz="3200">
              <a:latin typeface="Verdana" panose="020B0604030504040204" pitchFamily="34" charset="0"/>
            </a:endParaRPr>
          </a:p>
        </p:txBody>
      </p:sp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28788"/>
            <a:ext cx="4962525" cy="478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</a:rPr>
              <a:t>Optimizations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sz="2400">
                <a:latin typeface="Verdana" panose="020B0604030504040204" pitchFamily="34" charset="0"/>
                <a:cs typeface="Times New Roman" panose="02020603050405020304" pitchFamily="18" charset="0"/>
              </a:rPr>
              <a:t>More aggressive static analysis (20% gain)</a:t>
            </a:r>
          </a:p>
          <a:p>
            <a:r>
              <a:rPr lang="en-US" sz="2400">
                <a:latin typeface="Verdana" panose="020B0604030504040204" pitchFamily="34" charset="0"/>
                <a:cs typeface="Times New Roman" panose="02020603050405020304" pitchFamily="18" charset="0"/>
              </a:rPr>
              <a:t>Separate sub-trees for attributes that rarely have don’t care in subscriptions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762000"/>
          </a:xfrm>
        </p:spPr>
        <p:txBody>
          <a:bodyPr/>
          <a:lstStyle/>
          <a:p>
            <a:r>
              <a:rPr lang="en-US">
                <a:latin typeface="Verdana" panose="020B0604030504040204" pitchFamily="34" charset="0"/>
              </a:rPr>
              <a:t>Background (cont.)</a:t>
            </a:r>
          </a:p>
        </p:txBody>
      </p:sp>
      <p:sp>
        <p:nvSpPr>
          <p:cNvPr id="737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r>
              <a:rPr lang="en-US">
                <a:latin typeface="Verdana" panose="020B0604030504040204" pitchFamily="34" charset="0"/>
              </a:rPr>
              <a:t>Gryphon Project, IBM</a:t>
            </a:r>
          </a:p>
          <a:p>
            <a:pPr lvl="1"/>
            <a:r>
              <a:rPr lang="en-US" sz="2400">
                <a:latin typeface="Verdana" panose="020B0604030504040204" pitchFamily="34" charset="0"/>
              </a:rPr>
              <a:t>Matching Events in Content-based Subscription System, 1999</a:t>
            </a:r>
          </a:p>
          <a:p>
            <a:pPr lvl="1"/>
            <a:r>
              <a:rPr lang="en-US" sz="2400">
                <a:latin typeface="Verdana" panose="020B0604030504040204" pitchFamily="34" charset="0"/>
              </a:rPr>
              <a:t>Enterprise Middleware</a:t>
            </a:r>
          </a:p>
          <a:p>
            <a:r>
              <a:rPr lang="en-US">
                <a:latin typeface="Verdana" panose="020B0604030504040204" pitchFamily="34" charset="0"/>
              </a:rPr>
              <a:t>Siena Project, Univ of Colorado</a:t>
            </a:r>
          </a:p>
          <a:p>
            <a:pPr lvl="1"/>
            <a:r>
              <a:rPr lang="en-US" sz="2400">
                <a:latin typeface="Verdana" panose="020B0604030504040204" pitchFamily="34" charset="0"/>
              </a:rPr>
              <a:t>Design of Wide Area Event Service, 1998</a:t>
            </a:r>
          </a:p>
          <a:p>
            <a:r>
              <a:rPr lang="en-US">
                <a:latin typeface="Verdana" panose="020B0604030504040204" pitchFamily="34" charset="0"/>
              </a:rPr>
              <a:t>XML Event Routing</a:t>
            </a:r>
          </a:p>
          <a:p>
            <a:pPr lvl="1"/>
            <a:r>
              <a:rPr lang="en-US" sz="2400">
                <a:latin typeface="Verdana" panose="020B0604030504040204" pitchFamily="34" charset="0"/>
              </a:rPr>
              <a:t>Mesh based Content Routing using XML, 2001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sz="4000">
                <a:latin typeface="Verdana" panose="020B0604030504040204" pitchFamily="34" charset="0"/>
              </a:rPr>
              <a:t>Performance</a:t>
            </a:r>
            <a:endParaRPr lang="en-US" sz="2800">
              <a:latin typeface="Verdana" panose="020B0604030504040204" pitchFamily="34" charset="0"/>
            </a:endParaRP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772400" cy="2362200"/>
          </a:xfrm>
          <a:noFill/>
          <a:ln/>
        </p:spPr>
        <p:txBody>
          <a:bodyPr/>
          <a:lstStyle/>
          <a:p>
            <a:r>
              <a:rPr lang="en-US" sz="2400">
                <a:latin typeface="Verdana" panose="020B0604030504040204" pitchFamily="34" charset="0"/>
                <a:cs typeface="Times New Roman" panose="02020603050405020304" pitchFamily="18" charset="0"/>
              </a:rPr>
              <a:t>Pentium 100MHz, Java based prototype</a:t>
            </a:r>
          </a:p>
          <a:p>
            <a:r>
              <a:rPr lang="en-US" sz="2400">
                <a:latin typeface="Verdana" panose="020B0604030504040204" pitchFamily="34" charset="0"/>
                <a:cs typeface="Times New Roman" panose="02020603050405020304" pitchFamily="18" charset="0"/>
              </a:rPr>
              <a:t>Attributes vary in popularity, follow Zipf’s distribution</a:t>
            </a:r>
          </a:p>
          <a:p>
            <a:r>
              <a:rPr lang="en-US" sz="2400">
                <a:latin typeface="Verdana" panose="020B0604030504040204" pitchFamily="34" charset="0"/>
                <a:cs typeface="Times New Roman" panose="02020603050405020304" pitchFamily="18" charset="0"/>
              </a:rPr>
              <a:t>Tests for 30 attributes with 3 possible values</a:t>
            </a:r>
          </a:p>
          <a:p>
            <a:r>
              <a:rPr lang="en-US" sz="2400">
                <a:latin typeface="Verdana" panose="020B0604030504040204" pitchFamily="34" charset="0"/>
                <a:cs typeface="Times New Roman" panose="02020603050405020304" pitchFamily="18" charset="0"/>
              </a:rPr>
              <a:t>Distribution always got 100 matches per event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sz="4000">
                <a:latin typeface="Verdana" panose="020B0604030504040204" pitchFamily="34" charset="0"/>
              </a:rPr>
              <a:t>Performance</a:t>
            </a:r>
            <a:endParaRPr lang="en-US" sz="2800">
              <a:latin typeface="Verdana" panose="020B0604030504040204" pitchFamily="34" charset="0"/>
            </a:endParaRPr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50938"/>
            <a:ext cx="6324600" cy="395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5105400"/>
            <a:ext cx="7772400" cy="1066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latin typeface="Verdana" panose="020B0604030504040204" pitchFamily="34" charset="0"/>
                <a:cs typeface="Times New Roman" panose="02020603050405020304" pitchFamily="18" charset="0"/>
              </a:rPr>
              <a:t>Operations per Event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Verdana" panose="020B0604030504040204" pitchFamily="34" charset="0"/>
                <a:cs typeface="Times New Roman" panose="02020603050405020304" pitchFamily="18" charset="0"/>
              </a:rPr>
              <a:t>Space per Event = Edges + Successor nodes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Verdana" panose="020B0604030504040204" pitchFamily="34" charset="0"/>
                <a:cs typeface="Times New Roman" panose="02020603050405020304" pitchFamily="18" charset="0"/>
              </a:rPr>
              <a:t>Latency: 4ms for 25,000 subscriptions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2743200" y="2438400"/>
            <a:ext cx="1177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panose="020B0604020202020204" pitchFamily="34" charset="0"/>
              </a:rPr>
              <a:t>Operations</a:t>
            </a:r>
          </a:p>
          <a:p>
            <a:r>
              <a:rPr lang="en-US" sz="1600">
                <a:latin typeface="Arial" panose="020B0604020202020204" pitchFamily="34" charset="0"/>
              </a:rPr>
              <a:t>per Event</a:t>
            </a: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4419600" y="3200400"/>
            <a:ext cx="1946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panose="020B0604020202020204" pitchFamily="34" charset="0"/>
              </a:rPr>
              <a:t>Space</a:t>
            </a:r>
          </a:p>
          <a:p>
            <a:r>
              <a:rPr lang="en-US" sz="1600">
                <a:latin typeface="Arial" panose="020B0604020202020204" pitchFamily="34" charset="0"/>
              </a:rPr>
              <a:t>(thousands of cells)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</a:rPr>
              <a:t>Content based subscription</a:t>
            </a:r>
            <a:endParaRPr lang="en-US" sz="3200">
              <a:latin typeface="Verdana" panose="020B0604030504040204" pitchFamily="34" charset="0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590800"/>
            <a:ext cx="7467600" cy="3352800"/>
          </a:xfrm>
          <a:noFill/>
          <a:ln/>
        </p:spPr>
        <p:txBody>
          <a:bodyPr/>
          <a:lstStyle/>
          <a:p>
            <a:r>
              <a:rPr lang="en-US" sz="2400">
                <a:latin typeface="Verdana" panose="020B0604030504040204" pitchFamily="34" charset="0"/>
              </a:rPr>
              <a:t>Discussion</a:t>
            </a:r>
          </a:p>
          <a:p>
            <a:pPr lvl="1"/>
            <a:r>
              <a:rPr lang="en-US" sz="2000">
                <a:latin typeface="Verdana" panose="020B0604030504040204" pitchFamily="34" charset="0"/>
              </a:rPr>
              <a:t>Is it possible to make efficient trees for non-equality based subscription?</a:t>
            </a:r>
          </a:p>
          <a:p>
            <a:pPr lvl="1"/>
            <a:r>
              <a:rPr lang="en-US" sz="2000">
                <a:latin typeface="Verdana" panose="020B0604030504040204" pitchFamily="34" charset="0"/>
              </a:rPr>
              <a:t>If content based subscriptions are used with equality tests only,  are there other ways to achieve sub-linear matching times?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Verdana" panose="020B0604030504040204" pitchFamily="34" charset="0"/>
              </a:rPr>
              <a:t>Other Work in Pub Sub Space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latin typeface="Verdana" panose="020B0604030504040204" pitchFamily="34" charset="0"/>
              </a:rPr>
              <a:t>Wide Area Event Notification</a:t>
            </a:r>
            <a:br>
              <a:rPr lang="en-US" sz="2400">
                <a:latin typeface="Verdana" panose="020B0604030504040204" pitchFamily="34" charset="0"/>
              </a:rPr>
            </a:br>
            <a:r>
              <a:rPr lang="en-US" sz="2400">
                <a:latin typeface="Verdana" panose="020B0604030504040204" pitchFamily="34" charset="0"/>
              </a:rPr>
              <a:t/>
            </a:r>
            <a:br>
              <a:rPr lang="en-US" sz="2400">
                <a:latin typeface="Verdana" panose="020B0604030504040204" pitchFamily="34" charset="0"/>
              </a:rPr>
            </a:br>
            <a:r>
              <a:rPr lang="en-US" sz="2400">
                <a:latin typeface="Verdana" panose="020B0604030504040204" pitchFamily="34" charset="0"/>
              </a:rPr>
              <a:t>Design &amp; Evaluation of a Wide Area Event Notification Service</a:t>
            </a:r>
            <a:br>
              <a:rPr lang="en-US" sz="2400">
                <a:latin typeface="Verdana" panose="020B0604030504040204" pitchFamily="34" charset="0"/>
              </a:rPr>
            </a:br>
            <a:r>
              <a:rPr lang="en-US" sz="1800">
                <a:latin typeface="Verdana" panose="020B0604030504040204" pitchFamily="34" charset="0"/>
              </a:rPr>
              <a:t>Antonio Carzaniga, David Rosenblum &amp; Alexender L. Wolf</a:t>
            </a:r>
            <a:br>
              <a:rPr lang="en-US" sz="1800">
                <a:latin typeface="Verdana" panose="020B0604030504040204" pitchFamily="34" charset="0"/>
              </a:rPr>
            </a:br>
            <a:r>
              <a:rPr lang="en-US" sz="1800">
                <a:latin typeface="Verdana" panose="020B0604030504040204" pitchFamily="34" charset="0"/>
              </a:rPr>
              <a:t>Univ of Colorado, Boulder &amp; Univ of California at Irvine</a:t>
            </a:r>
            <a:br>
              <a:rPr lang="en-US" sz="1800">
                <a:latin typeface="Verdana" panose="020B0604030504040204" pitchFamily="34" charset="0"/>
              </a:rPr>
            </a:br>
            <a:endParaRPr lang="en-US" sz="1800">
              <a:latin typeface="Verdana" panose="020B0604030504040204" pitchFamily="34" charset="0"/>
            </a:endParaRPr>
          </a:p>
          <a:p>
            <a:r>
              <a:rPr lang="en-US" sz="2400">
                <a:latin typeface="Verdana" panose="020B0604030504040204" pitchFamily="34" charset="0"/>
              </a:rPr>
              <a:t>XML Event Routing</a:t>
            </a:r>
            <a:br>
              <a:rPr lang="en-US" sz="2400">
                <a:latin typeface="Verdana" panose="020B0604030504040204" pitchFamily="34" charset="0"/>
              </a:rPr>
            </a:br>
            <a:r>
              <a:rPr lang="en-US" sz="2400">
                <a:latin typeface="Verdana" panose="020B0604030504040204" pitchFamily="34" charset="0"/>
              </a:rPr>
              <a:t/>
            </a:r>
            <a:br>
              <a:rPr lang="en-US" sz="2400">
                <a:latin typeface="Verdana" panose="020B0604030504040204" pitchFamily="34" charset="0"/>
              </a:rPr>
            </a:br>
            <a:r>
              <a:rPr lang="en-US" sz="2400">
                <a:latin typeface="Verdana" panose="020B0604030504040204" pitchFamily="34" charset="0"/>
              </a:rPr>
              <a:t>Mesh Based Content Routing using XML</a:t>
            </a:r>
            <a:r>
              <a:rPr lang="en-US" sz="1800">
                <a:latin typeface="Verdana" panose="020B0604030504040204" pitchFamily="34" charset="0"/>
              </a:rPr>
              <a:t> </a:t>
            </a:r>
            <a:br>
              <a:rPr lang="en-US" sz="1800">
                <a:latin typeface="Verdana" panose="020B0604030504040204" pitchFamily="34" charset="0"/>
              </a:rPr>
            </a:br>
            <a:r>
              <a:rPr lang="en-US" sz="1800">
                <a:latin typeface="Verdana" panose="020B0604030504040204" pitchFamily="34" charset="0"/>
              </a:rPr>
              <a:t>Alex C. Snoeren, Kenneth Conley &amp; David K. Gifford</a:t>
            </a:r>
            <a:br>
              <a:rPr lang="en-US" sz="1800">
                <a:latin typeface="Verdana" panose="020B0604030504040204" pitchFamily="34" charset="0"/>
              </a:rPr>
            </a:br>
            <a:r>
              <a:rPr lang="en-US" sz="1800">
                <a:latin typeface="Verdana" panose="020B0604030504040204" pitchFamily="34" charset="0"/>
              </a:rPr>
              <a:t>MIT LCS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762000"/>
          </a:xfrm>
        </p:spPr>
        <p:txBody>
          <a:bodyPr/>
          <a:lstStyle/>
          <a:p>
            <a:r>
              <a:rPr lang="en-US">
                <a:latin typeface="Verdana" panose="020B0604030504040204" pitchFamily="34" charset="0"/>
              </a:rPr>
              <a:t>Issues</a:t>
            </a:r>
          </a:p>
        </p:txBody>
      </p:sp>
      <p:sp>
        <p:nvSpPr>
          <p:cNvPr id="798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19600"/>
          </a:xfrm>
        </p:spPr>
        <p:txBody>
          <a:bodyPr/>
          <a:lstStyle/>
          <a:p>
            <a:r>
              <a:rPr lang="en-US">
                <a:latin typeface="Verdana" panose="020B0604030504040204" pitchFamily="34" charset="0"/>
              </a:rPr>
              <a:t>Matching &amp; Dispatching</a:t>
            </a:r>
          </a:p>
          <a:p>
            <a:pPr lvl="1"/>
            <a:r>
              <a:rPr lang="en-US">
                <a:latin typeface="Verdana" panose="020B0604030504040204" pitchFamily="34" charset="0"/>
              </a:rPr>
              <a:t>Choice of ‘information spaces’</a:t>
            </a:r>
          </a:p>
          <a:p>
            <a:pPr lvl="1"/>
            <a:r>
              <a:rPr lang="en-US">
                <a:latin typeface="Verdana" panose="020B0604030504040204" pitchFamily="34" charset="0"/>
              </a:rPr>
              <a:t>Complexity of subscriptions</a:t>
            </a:r>
          </a:p>
          <a:p>
            <a:pPr lvl="1"/>
            <a:r>
              <a:rPr lang="en-US">
                <a:latin typeface="Verdana" panose="020B0604030504040204" pitchFamily="34" charset="0"/>
              </a:rPr>
              <a:t>Performance</a:t>
            </a:r>
          </a:p>
          <a:p>
            <a:r>
              <a:rPr lang="en-US">
                <a:latin typeface="Verdana" panose="020B0604030504040204" pitchFamily="34" charset="0"/>
              </a:rPr>
              <a:t>Distributed Control</a:t>
            </a:r>
          </a:p>
          <a:p>
            <a:pPr lvl="1"/>
            <a:r>
              <a:rPr lang="en-US">
                <a:latin typeface="Verdana" panose="020B0604030504040204" pitchFamily="34" charset="0"/>
              </a:rPr>
              <a:t>Application Level Routing</a:t>
            </a:r>
          </a:p>
          <a:p>
            <a:pPr lvl="1"/>
            <a:r>
              <a:rPr lang="en-US">
                <a:latin typeface="Verdana" panose="020B0604030504040204" pitchFamily="34" charset="0"/>
              </a:rPr>
              <a:t>Reliability &amp; Sequencing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Verdana" panose="020B0604030504040204" pitchFamily="34" charset="0"/>
              </a:rPr>
              <a:t>Information Bus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latin typeface="Verdana" panose="020B0604030504040204" pitchFamily="34" charset="0"/>
              </a:rPr>
              <a:t>Introduces publish subscribe as a model for  distributed systems</a:t>
            </a:r>
          </a:p>
          <a:p>
            <a:r>
              <a:rPr lang="en-US" sz="2400">
                <a:latin typeface="Verdana" panose="020B0604030504040204" pitchFamily="34" charset="0"/>
              </a:rPr>
              <a:t>Introduces a framework around the information bus: types, classes, objects, services</a:t>
            </a:r>
          </a:p>
          <a:p>
            <a:r>
              <a:rPr lang="en-US" sz="2400">
                <a:latin typeface="Verdana" panose="020B0604030504040204" pitchFamily="34" charset="0"/>
              </a:rPr>
              <a:t>Shows how to use such a bus to build distributed applications</a:t>
            </a:r>
          </a:p>
          <a:p>
            <a:r>
              <a:rPr lang="en-US" sz="2400">
                <a:latin typeface="Verdana" panose="020B0604030504040204" pitchFamily="34" charset="0"/>
              </a:rPr>
              <a:t>Introduces Anonymous Communication &amp; Subject Based Addressing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Verdana" panose="020B0604030504040204" pitchFamily="34" charset="0"/>
              </a:rPr>
              <a:t>Content-based Subscription System</a:t>
            </a:r>
            <a:endParaRPr lang="en-US">
              <a:latin typeface="Verdana" panose="020B0604030504040204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19400"/>
            <a:ext cx="7772400" cy="3276600"/>
          </a:xfrm>
        </p:spPr>
        <p:txBody>
          <a:bodyPr/>
          <a:lstStyle/>
          <a:p>
            <a:r>
              <a:rPr lang="en-US" sz="2400">
                <a:latin typeface="Verdana" panose="020B0604030504040204" pitchFamily="34" charset="0"/>
              </a:rPr>
              <a:t>Assumes publish-subscribe as an accepted model</a:t>
            </a:r>
          </a:p>
          <a:p>
            <a:r>
              <a:rPr lang="en-US" sz="2400">
                <a:latin typeface="Verdana" panose="020B0604030504040204" pitchFamily="34" charset="0"/>
              </a:rPr>
              <a:t>Concentrates on the message publishing &amp; subscription</a:t>
            </a:r>
          </a:p>
          <a:p>
            <a:r>
              <a:rPr lang="en-US" sz="2400">
                <a:latin typeface="Verdana" panose="020B0604030504040204" pitchFamily="34" charset="0"/>
              </a:rPr>
              <a:t>Suggests Content based subscription system</a:t>
            </a:r>
          </a:p>
          <a:p>
            <a:r>
              <a:rPr lang="en-US" sz="2400">
                <a:latin typeface="Verdana" panose="020B0604030504040204" pitchFamily="34" charset="0"/>
              </a:rPr>
              <a:t>Addresses scalability &amp;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762000"/>
            <a:ext cx="7772400" cy="1143000"/>
          </a:xfrm>
        </p:spPr>
        <p:txBody>
          <a:bodyPr anchor="ctr"/>
          <a:lstStyle/>
          <a:p>
            <a:r>
              <a:rPr lang="en-US" sz="3200">
                <a:latin typeface="Verdana" panose="020B0604030504040204" pitchFamily="34" charset="0"/>
              </a:rPr>
              <a:t>The Information Bus - An Architecture for Extensible Distributed Systems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/>
          <a:p>
            <a:r>
              <a:rPr lang="en-US">
                <a:latin typeface="Verdana" panose="020B0604030504040204" pitchFamily="34" charset="0"/>
              </a:rPr>
              <a:t>by Brian Oki, Manfred Pfluegl, Alex Siegel &amp; Dale Skeen</a:t>
            </a:r>
            <a:br>
              <a:rPr lang="en-US">
                <a:latin typeface="Verdana" panose="020B0604030504040204" pitchFamily="34" charset="0"/>
              </a:rPr>
            </a:br>
            <a:endParaRPr lang="en-US">
              <a:latin typeface="Verdana" panose="020B0604030504040204" pitchFamily="34" charset="0"/>
            </a:endParaRPr>
          </a:p>
          <a:p>
            <a:r>
              <a:rPr lang="en-US">
                <a:latin typeface="Verdana" panose="020B0604030504040204" pitchFamily="34" charset="0"/>
              </a:rPr>
              <a:t>Teknekron Software Systems Inc</a:t>
            </a:r>
          </a:p>
          <a:p>
            <a:r>
              <a:rPr lang="en-US">
                <a:latin typeface="Verdana" panose="020B0604030504040204" pitchFamily="34" charset="0"/>
              </a:rPr>
              <a:t>(now TIBCO)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Verdana" panose="020B0604030504040204" pitchFamily="34" charset="0"/>
              </a:rPr>
              <a:t>Extensible Distributed Systems: Requirements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r>
              <a:rPr lang="en-US" sz="2400">
                <a:latin typeface="Verdana" panose="020B0604030504040204" pitchFamily="34" charset="0"/>
              </a:rPr>
              <a:t>Continuous Operations</a:t>
            </a:r>
          </a:p>
          <a:p>
            <a:pPr lvl="1"/>
            <a:r>
              <a:rPr lang="en-US" sz="2000">
                <a:latin typeface="Verdana" panose="020B0604030504040204" pitchFamily="34" charset="0"/>
              </a:rPr>
              <a:t>No system downtime for upgrades or maintenance</a:t>
            </a:r>
          </a:p>
          <a:p>
            <a:r>
              <a:rPr lang="en-US" sz="2400">
                <a:latin typeface="Verdana" panose="020B0604030504040204" pitchFamily="34" charset="0"/>
              </a:rPr>
              <a:t>Dynamic System Evolution</a:t>
            </a:r>
          </a:p>
          <a:p>
            <a:pPr lvl="1"/>
            <a:r>
              <a:rPr lang="en-US" sz="2000">
                <a:latin typeface="Verdana" panose="020B0604030504040204" pitchFamily="34" charset="0"/>
              </a:rPr>
              <a:t>Adapting to changes in system</a:t>
            </a:r>
          </a:p>
          <a:p>
            <a:pPr lvl="1"/>
            <a:r>
              <a:rPr lang="en-US" sz="2000">
                <a:latin typeface="Verdana" panose="020B0604030504040204" pitchFamily="34" charset="0"/>
              </a:rPr>
              <a:t>Allow dynamic integration of new components</a:t>
            </a:r>
          </a:p>
          <a:p>
            <a:r>
              <a:rPr lang="en-US" sz="2400">
                <a:latin typeface="Verdana" panose="020B0604030504040204" pitchFamily="34" charset="0"/>
              </a:rPr>
              <a:t>Adoption of running Legacy System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1464</Words>
  <Application>Microsoft Office PowerPoint</Application>
  <PresentationFormat>On-screen Show (4:3)</PresentationFormat>
  <Paragraphs>262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Times New Roman</vt:lpstr>
      <vt:lpstr>Verdana</vt:lpstr>
      <vt:lpstr>Arial</vt:lpstr>
      <vt:lpstr>Default Design</vt:lpstr>
      <vt:lpstr>Publish-Subscribe Systems</vt:lpstr>
      <vt:lpstr>About Pub-Sub</vt:lpstr>
      <vt:lpstr>Background</vt:lpstr>
      <vt:lpstr>Background (cont.)</vt:lpstr>
      <vt:lpstr>Issues</vt:lpstr>
      <vt:lpstr>Information Bus</vt:lpstr>
      <vt:lpstr>Content-based Subscription System</vt:lpstr>
      <vt:lpstr>The Information Bus - An Architecture for Extensible Distributed Systems</vt:lpstr>
      <vt:lpstr>Extensible Distributed Systems: Requirements</vt:lpstr>
      <vt:lpstr>Extensible Distributed Systems: Principles</vt:lpstr>
      <vt:lpstr>Anonymous Communication</vt:lpstr>
      <vt:lpstr>Architecture</vt:lpstr>
      <vt:lpstr>Architecture (cont.)</vt:lpstr>
      <vt:lpstr>Bus Architecture</vt:lpstr>
      <vt:lpstr>Network Implementation</vt:lpstr>
      <vt:lpstr>Reliability</vt:lpstr>
      <vt:lpstr>Dynamic Discovery &amp; Remote Method Invocation</vt:lpstr>
      <vt:lpstr>Brokerage Trading Floor</vt:lpstr>
      <vt:lpstr>Brokerage Trading Floor</vt:lpstr>
      <vt:lpstr>Latency</vt:lpstr>
      <vt:lpstr>Throughput</vt:lpstr>
      <vt:lpstr>Throughput</vt:lpstr>
      <vt:lpstr>Throughput</vt:lpstr>
      <vt:lpstr>Information Bus</vt:lpstr>
      <vt:lpstr>Matching Events in a Content-based Subscription System</vt:lpstr>
      <vt:lpstr>Matching Events in a Content-based Subscription System</vt:lpstr>
      <vt:lpstr>The Matching Problem</vt:lpstr>
      <vt:lpstr>Matching Algorithm</vt:lpstr>
      <vt:lpstr>Matching Algorithm</vt:lpstr>
      <vt:lpstr>Matching Tree </vt:lpstr>
      <vt:lpstr>Matching Tree Don’t Care Edges</vt:lpstr>
      <vt:lpstr>Matching Tree Related tests</vt:lpstr>
      <vt:lpstr>Matching Tree Equality tests</vt:lpstr>
      <vt:lpstr>Complexity: Assumptions</vt:lpstr>
      <vt:lpstr>Pre-processing complexity</vt:lpstr>
      <vt:lpstr>Matching Time Complexity</vt:lpstr>
      <vt:lpstr>Optimizations</vt:lpstr>
      <vt:lpstr>Optimizations</vt:lpstr>
      <vt:lpstr>Optimizations</vt:lpstr>
      <vt:lpstr>Performance</vt:lpstr>
      <vt:lpstr>Performance</vt:lpstr>
      <vt:lpstr>Content based subscription</vt:lpstr>
      <vt:lpstr>Other Work in Pub Sub Space</vt:lpstr>
    </vt:vector>
  </TitlesOfParts>
  <Company>Cornell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 Subscribe Systems</dc:title>
  <dc:creator>ab378</dc:creator>
  <cp:lastModifiedBy>Junaid</cp:lastModifiedBy>
  <cp:revision>333</cp:revision>
  <dcterms:created xsi:type="dcterms:W3CDTF">2004-03-16T20:00:14Z</dcterms:created>
  <dcterms:modified xsi:type="dcterms:W3CDTF">2018-04-09T08:09:48Z</dcterms:modified>
</cp:coreProperties>
</file>