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59"/>
  </p:handoutMasterIdLst>
  <p:sldIdLst>
    <p:sldId id="256" r:id="rId2"/>
    <p:sldId id="257" r:id="rId3"/>
    <p:sldId id="272" r:id="rId4"/>
    <p:sldId id="258" r:id="rId5"/>
    <p:sldId id="265" r:id="rId6"/>
    <p:sldId id="264" r:id="rId7"/>
    <p:sldId id="260" r:id="rId8"/>
    <p:sldId id="267" r:id="rId9"/>
    <p:sldId id="271" r:id="rId10"/>
    <p:sldId id="266" r:id="rId11"/>
    <p:sldId id="261" r:id="rId12"/>
    <p:sldId id="268" r:id="rId13"/>
    <p:sldId id="270" r:id="rId14"/>
    <p:sldId id="274" r:id="rId15"/>
    <p:sldId id="277" r:id="rId16"/>
    <p:sldId id="262" r:id="rId17"/>
    <p:sldId id="278" r:id="rId18"/>
    <p:sldId id="281" r:id="rId19"/>
    <p:sldId id="282" r:id="rId20"/>
    <p:sldId id="290" r:id="rId21"/>
    <p:sldId id="283" r:id="rId22"/>
    <p:sldId id="287" r:id="rId23"/>
    <p:sldId id="288" r:id="rId24"/>
    <p:sldId id="291" r:id="rId25"/>
    <p:sldId id="292" r:id="rId26"/>
    <p:sldId id="293" r:id="rId27"/>
    <p:sldId id="295" r:id="rId28"/>
    <p:sldId id="296" r:id="rId29"/>
    <p:sldId id="263" r:id="rId30"/>
    <p:sldId id="297" r:id="rId31"/>
    <p:sldId id="298" r:id="rId32"/>
    <p:sldId id="301" r:id="rId33"/>
    <p:sldId id="304" r:id="rId34"/>
    <p:sldId id="305" r:id="rId35"/>
    <p:sldId id="306" r:id="rId36"/>
    <p:sldId id="307" r:id="rId37"/>
    <p:sldId id="259" r:id="rId38"/>
    <p:sldId id="312" r:id="rId39"/>
    <p:sldId id="280" r:id="rId40"/>
    <p:sldId id="310" r:id="rId41"/>
    <p:sldId id="273" r:id="rId42"/>
    <p:sldId id="313" r:id="rId43"/>
    <p:sldId id="275" r:id="rId44"/>
    <p:sldId id="276" r:id="rId45"/>
    <p:sldId id="279" r:id="rId46"/>
    <p:sldId id="309" r:id="rId47"/>
    <p:sldId id="308" r:id="rId48"/>
    <p:sldId id="286" r:id="rId49"/>
    <p:sldId id="284" r:id="rId50"/>
    <p:sldId id="285" r:id="rId51"/>
    <p:sldId id="289" r:id="rId52"/>
    <p:sldId id="294" r:id="rId53"/>
    <p:sldId id="311" r:id="rId54"/>
    <p:sldId id="299" r:id="rId55"/>
    <p:sldId id="300" r:id="rId56"/>
    <p:sldId id="302" r:id="rId57"/>
    <p:sldId id="303" r:id="rId58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CC"/>
    <a:srgbClr val="CC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07" autoAdjust="0"/>
    <p:restoredTop sz="90929"/>
  </p:normalViewPr>
  <p:slideViewPr>
    <p:cSldViewPr>
      <p:cViewPr varScale="1">
        <p:scale>
          <a:sx n="94" d="100"/>
          <a:sy n="94" d="100"/>
        </p:scale>
        <p:origin x="7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B00E8B-F542-44D8-8B9B-607F0723E2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25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46C7-2F6A-4D36-8069-64E7E9E67B2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32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B281-7A74-4EF0-9D3C-DA8C398AC27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0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322-6D9A-4714-9870-3035774AFD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32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DE9D-C303-4DEC-B7DD-5DEBD86BB66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06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4DC8-AE24-4C37-91E4-5409A505CC0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0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2F37-B641-42A0-8CD2-C0D69D73190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08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023B-3444-481C-8DC9-291A8A653D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7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7FD2-FF7D-4CE8-8338-F9D1D7ACF54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66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1458-366B-4BA5-8853-0FEBDF71530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17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C830-9D51-4042-A8FF-03ECBF7A695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5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665C-F83C-44C7-96FD-455275E9837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06BA-8C65-4BFF-9661-B5EE10F9A39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416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ommunication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PID.JP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USB 2.0 INTRODUCTION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USB Can Do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Combines low speed and high speed bus activity , USB enables shared access for both speed </a:t>
            </a:r>
          </a:p>
          <a:p>
            <a:pPr>
              <a:lnSpc>
                <a:spcPct val="90000"/>
              </a:lnSpc>
            </a:pPr>
            <a:r>
              <a:rPr lang="en-US" altLang="zh-TW"/>
              <a:t>Automatic configuring of devices and a serial bus which is simplified and easy to plug into</a:t>
            </a:r>
          </a:p>
          <a:p>
            <a:pPr>
              <a:lnSpc>
                <a:spcPct val="90000"/>
              </a:lnSpc>
            </a:pPr>
            <a:r>
              <a:rPr lang="en-US" altLang="zh-TW"/>
              <a:t>Attach / detach easily without restarting system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History and Evolution</a:t>
            </a:r>
          </a:p>
          <a:p>
            <a:r>
              <a:rPr lang="en-US" altLang="zh-TW"/>
              <a:t>Why We Need USB</a:t>
            </a:r>
            <a:r>
              <a:rPr lang="zh-TW" altLang="en-US"/>
              <a:t>？</a:t>
            </a:r>
            <a:endParaRPr lang="zh-TW" altLang="en-US" b="1">
              <a:solidFill>
                <a:srgbClr val="FF9900"/>
              </a:solidFill>
            </a:endParaRPr>
          </a:p>
          <a:p>
            <a:r>
              <a:rPr lang="en-US" altLang="zh-TW" b="1">
                <a:solidFill>
                  <a:srgbClr val="FF9900"/>
                </a:solidFill>
              </a:rPr>
              <a:t>Architectural Overview</a:t>
            </a:r>
            <a:endParaRPr lang="en-US" altLang="zh-TW" b="1"/>
          </a:p>
          <a:p>
            <a:r>
              <a:rPr lang="en-US" altLang="zh-TW"/>
              <a:t>USB communication flow</a:t>
            </a:r>
          </a:p>
          <a:p>
            <a:r>
              <a:rPr lang="en-US" altLang="zh-TW"/>
              <a:t>Protocol Layer</a:t>
            </a:r>
          </a:p>
          <a:p>
            <a:r>
              <a:rPr lang="en-US" altLang="zh-TW"/>
              <a:t>Conclusion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USB System Member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 altLang="zh-TW" sz="2800"/>
              <a:t> Host</a:t>
            </a:r>
            <a:r>
              <a:rPr lang="zh-TW" altLang="en-US" sz="2800"/>
              <a:t>：</a:t>
            </a:r>
            <a:r>
              <a:rPr lang="en-US" altLang="zh-TW" sz="2800"/>
              <a:t>only one</a:t>
            </a:r>
          </a:p>
          <a:p>
            <a:pPr>
              <a:buFontTx/>
              <a:buNone/>
            </a:pPr>
            <a:r>
              <a:rPr lang="en-US" altLang="zh-TW" sz="2800"/>
              <a:t>	=&gt;The smartest element in the USB system</a:t>
            </a:r>
          </a:p>
          <a:p>
            <a:pPr>
              <a:buFontTx/>
              <a:buNone/>
            </a:pPr>
            <a:r>
              <a:rPr lang="en-US" altLang="zh-TW" sz="2800"/>
              <a:t>	=&gt;Responsible to the complexity of the </a:t>
            </a:r>
          </a:p>
          <a:p>
            <a:pPr>
              <a:buFontTx/>
              <a:buNone/>
            </a:pPr>
            <a:r>
              <a:rPr lang="en-US" altLang="zh-TW" sz="2800"/>
              <a:t>        protocol to make devices design simple</a:t>
            </a:r>
          </a:p>
          <a:p>
            <a:pPr>
              <a:buFontTx/>
              <a:buNone/>
            </a:pPr>
            <a:r>
              <a:rPr lang="en-US" altLang="zh-TW" sz="2800"/>
              <a:t>	     and low cost</a:t>
            </a:r>
          </a:p>
          <a:p>
            <a:pPr>
              <a:buFontTx/>
              <a:buNone/>
            </a:pPr>
            <a:r>
              <a:rPr lang="en-US" altLang="zh-TW" sz="2800"/>
              <a:t>	=&gt;Control the media access</a:t>
            </a:r>
            <a:r>
              <a:rPr lang="zh-TW" altLang="en-US" sz="2800"/>
              <a:t>（</a:t>
            </a:r>
            <a:r>
              <a:rPr lang="en-US" altLang="zh-TW" sz="2800"/>
              <a:t>no one can </a:t>
            </a:r>
          </a:p>
          <a:p>
            <a:pPr>
              <a:buFontTx/>
              <a:buNone/>
            </a:pPr>
            <a:r>
              <a:rPr lang="en-US" altLang="zh-TW" sz="2800"/>
              <a:t>	     access the bus unless it get an approval    	required from the host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USB System Member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Hub</a:t>
            </a:r>
            <a:r>
              <a:rPr lang="zh-TW" altLang="en-US"/>
              <a:t>：</a:t>
            </a:r>
            <a:r>
              <a:rPr lang="en-US" altLang="zh-TW"/>
              <a:t>one or more  </a:t>
            </a:r>
          </a:p>
          <a:p>
            <a:pPr>
              <a:buFontTx/>
              <a:buNone/>
            </a:pPr>
            <a:r>
              <a:rPr lang="en-US" altLang="zh-TW"/>
              <a:t>	=&gt;Like the hubs used for computer 	network</a:t>
            </a:r>
          </a:p>
          <a:p>
            <a:pPr>
              <a:buFontTx/>
              <a:buNone/>
            </a:pPr>
            <a:r>
              <a:rPr lang="en-US" altLang="zh-TW"/>
              <a:t>	=&gt;Enables many devices to connect to 	a single USB port</a:t>
            </a:r>
          </a:p>
          <a:p>
            <a:pPr>
              <a:buFontTx/>
              <a:buNone/>
            </a:pPr>
            <a:r>
              <a:rPr lang="en-US" altLang="zh-TW"/>
              <a:t>	</a:t>
            </a:r>
          </a:p>
        </p:txBody>
      </p:sp>
      <p:sp>
        <p:nvSpPr>
          <p:cNvPr id="1946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USB System Member 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zh-TW" sz="2800"/>
              <a:t>Device</a:t>
            </a:r>
            <a:r>
              <a:rPr lang="zh-TW" altLang="en-US" sz="2800"/>
              <a:t>：</a:t>
            </a:r>
            <a:r>
              <a:rPr lang="en-US" altLang="zh-TW" sz="2800"/>
              <a:t>one or more</a:t>
            </a:r>
          </a:p>
          <a:p>
            <a:pPr>
              <a:buFontTx/>
              <a:buNone/>
            </a:pPr>
            <a:r>
              <a:rPr lang="en-US" altLang="zh-TW" sz="2800"/>
              <a:t>	=&gt;Everything in the USB system , which is</a:t>
            </a:r>
          </a:p>
          <a:p>
            <a:pPr>
              <a:buFontTx/>
              <a:buNone/>
            </a:pPr>
            <a:r>
              <a:rPr lang="en-US" altLang="zh-TW" sz="2800"/>
              <a:t>	     not a host , is a device ( include hubs)</a:t>
            </a:r>
          </a:p>
          <a:p>
            <a:pPr>
              <a:buFontTx/>
              <a:buNone/>
            </a:pPr>
            <a:r>
              <a:rPr lang="en-US" altLang="zh-TW" sz="2800"/>
              <a:t>	=&gt;A device may provides one or </a:t>
            </a:r>
            <a:r>
              <a:rPr lang="en-US" altLang="zh-TW" sz="2800" b="1">
                <a:solidFill>
                  <a:srgbClr val="FF33CC"/>
                </a:solidFill>
              </a:rPr>
              <a:t>more</a:t>
            </a:r>
            <a:r>
              <a:rPr lang="en-US" altLang="zh-TW" sz="2800"/>
              <a:t> USB</a:t>
            </a:r>
          </a:p>
          <a:p>
            <a:pPr>
              <a:buFontTx/>
              <a:buNone/>
            </a:pPr>
            <a:r>
              <a:rPr lang="en-US" altLang="zh-TW" sz="2800"/>
              <a:t>	     function</a:t>
            </a:r>
            <a:r>
              <a:rPr lang="en-US" altLang="zh-TW" sz="2800" b="1">
                <a:solidFill>
                  <a:srgbClr val="FF33CC"/>
                </a:solidFill>
              </a:rPr>
              <a:t>s</a:t>
            </a:r>
          </a:p>
          <a:p>
            <a:pPr>
              <a:buFontTx/>
              <a:buNone/>
            </a:pPr>
            <a:r>
              <a:rPr lang="en-US" altLang="zh-TW" sz="2800" b="1">
                <a:solidFill>
                  <a:srgbClr val="FF33CC"/>
                </a:solidFill>
              </a:rPr>
              <a:t>	</a:t>
            </a:r>
            <a:r>
              <a:rPr lang="en-US" altLang="zh-TW" sz="2800"/>
              <a:t>=&gt;Has an unique address at the end of the</a:t>
            </a:r>
          </a:p>
          <a:p>
            <a:pPr>
              <a:buFontTx/>
              <a:buNone/>
            </a:pPr>
            <a:r>
              <a:rPr lang="en-US" altLang="zh-TW" sz="2800"/>
              <a:t>	     enumeration process </a:t>
            </a:r>
            <a:endParaRPr lang="en-US" altLang="zh-TW" sz="2800" b="1">
              <a:solidFill>
                <a:srgbClr val="FF33CC"/>
              </a:solidFill>
            </a:endParaRP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Typical Application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8" name="Picture 4" descr="C:\Documents and Settings\JIAHAO\桌面\2003-12-18\usb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5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History and Evolution</a:t>
            </a:r>
          </a:p>
          <a:p>
            <a:r>
              <a:rPr lang="en-US" altLang="zh-TW"/>
              <a:t>Why We Need USB</a:t>
            </a:r>
            <a:r>
              <a:rPr lang="zh-TW" altLang="en-US"/>
              <a:t>？</a:t>
            </a:r>
          </a:p>
          <a:p>
            <a:r>
              <a:rPr lang="en-US" altLang="zh-TW"/>
              <a:t>Architectural Overview</a:t>
            </a:r>
            <a:endParaRPr lang="en-US" altLang="zh-TW" b="1">
              <a:solidFill>
                <a:srgbClr val="FF9900"/>
              </a:solidFill>
            </a:endParaRPr>
          </a:p>
          <a:p>
            <a:r>
              <a:rPr lang="en-US" altLang="zh-TW" b="1">
                <a:solidFill>
                  <a:srgbClr val="FF9900"/>
                </a:solidFill>
              </a:rPr>
              <a:t>USB communication flow</a:t>
            </a:r>
          </a:p>
          <a:p>
            <a:r>
              <a:rPr lang="en-US" altLang="zh-TW"/>
              <a:t>Protocol Layer</a:t>
            </a:r>
          </a:p>
          <a:p>
            <a:r>
              <a:rPr lang="en-US" altLang="zh-TW"/>
              <a:t>Conclusion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Communication Flow</a:t>
            </a:r>
          </a:p>
        </p:txBody>
      </p:sp>
      <p:pic>
        <p:nvPicPr>
          <p:cNvPr id="27652" name="Picture 1028" descr="C:\Documents and Settings\JIAHAO\桌面\2003-12-18\commun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" y="0"/>
            <a:ext cx="7833360" cy="691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1029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Pipes 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The logic communication between the client</a:t>
            </a:r>
          </a:p>
          <a:p>
            <a:pPr>
              <a:buFontTx/>
              <a:buNone/>
            </a:pPr>
            <a:r>
              <a:rPr lang="en-US" altLang="zh-TW" sz="2800"/>
              <a:t>	software on the host and the function on the</a:t>
            </a:r>
          </a:p>
          <a:p>
            <a:pPr>
              <a:buFontTx/>
              <a:buNone/>
            </a:pPr>
            <a:r>
              <a:rPr lang="en-US" altLang="zh-TW" sz="2800"/>
              <a:t>	device is done through </a:t>
            </a:r>
            <a:r>
              <a:rPr lang="en-US" altLang="zh-TW" sz="2800" b="1">
                <a:solidFill>
                  <a:srgbClr val="FF33CC"/>
                </a:solidFill>
              </a:rPr>
              <a:t>pipes</a:t>
            </a:r>
          </a:p>
          <a:p>
            <a:r>
              <a:rPr lang="en-US" altLang="zh-TW" sz="2800"/>
              <a:t>It is a association between a specific </a:t>
            </a:r>
          </a:p>
          <a:p>
            <a:pPr>
              <a:buFontTx/>
              <a:buNone/>
            </a:pPr>
            <a:r>
              <a:rPr lang="en-US" altLang="zh-TW" sz="2800"/>
              <a:t>	endpoint on the device and the appropriate</a:t>
            </a:r>
          </a:p>
          <a:p>
            <a:pPr>
              <a:buFontTx/>
              <a:buNone/>
            </a:pPr>
            <a:r>
              <a:rPr lang="en-US" altLang="zh-TW" sz="2800"/>
              <a:t>	software in the host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Pipes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An endpoint is the source or destination of the data that transmitted on the USB cable</a:t>
            </a:r>
          </a:p>
          <a:p>
            <a:r>
              <a:rPr lang="en-US" altLang="zh-TW" sz="2800"/>
              <a:t>Two direction</a:t>
            </a:r>
          </a:p>
          <a:p>
            <a:pPr>
              <a:buFontTx/>
              <a:buNone/>
            </a:pPr>
            <a:r>
              <a:rPr lang="en-US" altLang="zh-TW" sz="2800"/>
              <a:t>	=&gt;OUT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     </a:t>
            </a:r>
            <a:r>
              <a:rPr lang="en-US" altLang="zh-TW" sz="2800"/>
              <a:t>data flows from the host to the device</a:t>
            </a:r>
          </a:p>
          <a:p>
            <a:pPr>
              <a:buFontTx/>
              <a:buNone/>
            </a:pPr>
            <a:r>
              <a:rPr lang="en-US" altLang="zh-TW" sz="2800"/>
              <a:t>	=&gt;IN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     </a:t>
            </a:r>
            <a:r>
              <a:rPr lang="en-US" altLang="zh-TW" sz="2800"/>
              <a:t>data flows from the device to the host</a:t>
            </a:r>
          </a:p>
        </p:txBody>
      </p:sp>
      <p:sp>
        <p:nvSpPr>
          <p:cNvPr id="317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History and Evolution</a:t>
            </a:r>
          </a:p>
          <a:p>
            <a:r>
              <a:rPr lang="en-US" altLang="zh-TW"/>
              <a:t>Why We Need USB</a:t>
            </a:r>
            <a:r>
              <a:rPr lang="zh-TW" altLang="en-US"/>
              <a:t>？</a:t>
            </a:r>
          </a:p>
          <a:p>
            <a:r>
              <a:rPr lang="en-US" altLang="zh-TW"/>
              <a:t>Architectural Overview</a:t>
            </a:r>
          </a:p>
          <a:p>
            <a:r>
              <a:rPr lang="en-US" altLang="zh-TW"/>
              <a:t>USB communication flow</a:t>
            </a:r>
          </a:p>
          <a:p>
            <a:r>
              <a:rPr lang="en-US" altLang="zh-TW"/>
              <a:t>Protocol Layer</a:t>
            </a:r>
          </a:p>
          <a:p>
            <a:r>
              <a:rPr lang="en-US" altLang="zh-TW"/>
              <a:t>Conclusion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Physical Layer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Signaling On The Bus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The USB cable is 4 wire cable</a:t>
            </a:r>
          </a:p>
          <a:p>
            <a:pPr>
              <a:lnSpc>
                <a:spcPct val="90000"/>
              </a:lnSpc>
            </a:pPr>
            <a:r>
              <a:rPr lang="en-US" altLang="zh-TW"/>
              <a:t>Signal on the bus is done by signaling over tow wires ( </a:t>
            </a:r>
            <a:r>
              <a:rPr lang="en-US" altLang="zh-TW">
                <a:solidFill>
                  <a:schemeClr val="accent1"/>
                </a:solidFill>
                <a:cs typeface="Times New Roman" panose="02020603050405020304" pitchFamily="18" charset="0"/>
              </a:rPr>
              <a:t>D</a:t>
            </a:r>
            <a:r>
              <a:rPr lang="en-US" altLang="zh-TW" baseline="-30000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zh-TW"/>
              <a:t>  and </a:t>
            </a:r>
            <a:r>
              <a:rPr lang="en-US" altLang="zh-TW">
                <a:solidFill>
                  <a:schemeClr val="accent1"/>
                </a:solidFill>
                <a:cs typeface="Times New Roman" panose="02020603050405020304" pitchFamily="18" charset="0"/>
              </a:rPr>
              <a:t>D_</a:t>
            </a:r>
            <a:r>
              <a:rPr lang="en-US" altLang="zh-TW"/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=&gt;1</a:t>
            </a:r>
            <a:r>
              <a:rPr lang="zh-TW" altLang="en-US"/>
              <a:t>： </a:t>
            </a:r>
            <a:r>
              <a:rPr lang="en-US" altLang="zh-TW">
                <a:solidFill>
                  <a:schemeClr val="accent1"/>
                </a:solidFill>
                <a:cs typeface="Times New Roman" panose="02020603050405020304" pitchFamily="18" charset="0"/>
              </a:rPr>
              <a:t>D_</a:t>
            </a:r>
            <a:r>
              <a:rPr lang="en-US" altLang="zh-TW"/>
              <a:t>  low , </a:t>
            </a:r>
            <a:r>
              <a:rPr lang="en-US" altLang="zh-TW">
                <a:solidFill>
                  <a:schemeClr val="accent1"/>
                </a:solidFill>
                <a:cs typeface="Times New Roman" panose="02020603050405020304" pitchFamily="18" charset="0"/>
              </a:rPr>
              <a:t>D</a:t>
            </a:r>
            <a:r>
              <a:rPr lang="en-US" altLang="zh-TW" baseline="-30000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zh-TW"/>
              <a:t> high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=&gt;0</a:t>
            </a:r>
            <a:r>
              <a:rPr lang="zh-TW" altLang="en-US"/>
              <a:t>： </a:t>
            </a:r>
            <a:r>
              <a:rPr lang="en-US" altLang="zh-TW">
                <a:solidFill>
                  <a:schemeClr val="accent1"/>
                </a:solidFill>
                <a:cs typeface="Times New Roman" panose="02020603050405020304" pitchFamily="18" charset="0"/>
              </a:rPr>
              <a:t>D_</a:t>
            </a:r>
            <a:r>
              <a:rPr lang="en-US" altLang="zh-TW"/>
              <a:t>  high , </a:t>
            </a:r>
            <a:r>
              <a:rPr lang="en-US" altLang="zh-TW">
                <a:solidFill>
                  <a:schemeClr val="accent1"/>
                </a:solidFill>
                <a:cs typeface="Times New Roman" panose="02020603050405020304" pitchFamily="18" charset="0"/>
              </a:rPr>
              <a:t>D</a:t>
            </a:r>
            <a:r>
              <a:rPr lang="en-US" altLang="zh-TW" baseline="-30000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zh-TW"/>
              <a:t> low</a:t>
            </a:r>
          </a:p>
          <a:p>
            <a:pPr>
              <a:lnSpc>
                <a:spcPct val="90000"/>
              </a:lnSpc>
            </a:pPr>
            <a:r>
              <a:rPr lang="en-US" altLang="zh-TW"/>
              <a:t>Data encoding and decoding is done using NRZI ( Non Return to Zero Inverted ) </a:t>
            </a:r>
          </a:p>
        </p:txBody>
      </p:sp>
      <p:sp>
        <p:nvSpPr>
          <p:cNvPr id="327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102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21336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SIE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SIE</a:t>
            </a:r>
            <a:r>
              <a:rPr lang="zh-TW" altLang="en-US"/>
              <a:t>：</a:t>
            </a:r>
            <a:r>
              <a:rPr lang="en-US" altLang="zh-TW"/>
              <a:t>Serial Interface Engine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It is part of  both the host</a:t>
            </a:r>
            <a:r>
              <a:rPr lang="en-US" altLang="zh-TW">
                <a:latin typeface="Times New Roman" panose="02020603050405020304" pitchFamily="18" charset="0"/>
              </a:rPr>
              <a:t>’</a:t>
            </a:r>
            <a:r>
              <a:rPr lang="en-US" altLang="zh-TW"/>
              <a:t>s and the device</a:t>
            </a:r>
            <a:r>
              <a:rPr lang="en-US" altLang="zh-TW">
                <a:latin typeface="Times New Roman" panose="02020603050405020304" pitchFamily="18" charset="0"/>
              </a:rPr>
              <a:t>’</a:t>
            </a:r>
            <a:r>
              <a:rPr lang="en-US" altLang="zh-TW"/>
              <a:t>s physical layer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=&gt;Serialization and Deserialization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=&gt;Encoding and Decoding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=&gt;Generate(for out) and Verify(for in) 	CRC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=&gt;Detect PID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HC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HC</a:t>
            </a:r>
            <a:r>
              <a:rPr lang="zh-TW" altLang="en-US"/>
              <a:t>：</a:t>
            </a:r>
            <a:r>
              <a:rPr lang="en-US" altLang="zh-TW"/>
              <a:t>Host Controller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=&gt;It is an additional hardware to ensure 	that everything which is transmitted 	on the bus is correct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=&gt;It serves both the USB and the host  	and has the same functionality in 	ever USB system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</a:t>
            </a:r>
          </a:p>
        </p:txBody>
      </p:sp>
      <p:sp>
        <p:nvSpPr>
          <p:cNvPr id="3789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Protocol Engine Layer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This Layer Handles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Responsible for the translating the data between the application layer and the USB transactions protocol 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Two Role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=&gt;USB System Software (in the USB 	host)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=&gt;USB Logical Device (in the USB 	device)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The USB System SW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Compose of The Host Controller Driver and The USB Driver</a:t>
            </a:r>
          </a:p>
          <a:p>
            <a:r>
              <a:rPr lang="en-US" altLang="zh-TW"/>
              <a:t>Responsible for</a:t>
            </a:r>
          </a:p>
          <a:p>
            <a:pPr>
              <a:buFontTx/>
              <a:buNone/>
            </a:pPr>
            <a:r>
              <a:rPr lang="en-US" altLang="zh-TW"/>
              <a:t>	=&gt;Bandwidth allocation</a:t>
            </a:r>
          </a:p>
          <a:p>
            <a:pPr>
              <a:buFontTx/>
              <a:buNone/>
            </a:pPr>
            <a:r>
              <a:rPr lang="en-US" altLang="zh-TW"/>
              <a:t>	=&gt;bus power management</a:t>
            </a:r>
          </a:p>
          <a:p>
            <a:pPr>
              <a:buFontTx/>
              <a:buNone/>
            </a:pPr>
            <a:r>
              <a:rPr lang="en-US" altLang="zh-TW"/>
              <a:t>	Two of above are in order to enable devices to access the bus  </a:t>
            </a:r>
          </a:p>
        </p:txBody>
      </p:sp>
      <p:sp>
        <p:nvSpPr>
          <p:cNvPr id="430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05400" y="25908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The USB Logical Device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Compose of a collection of independent endpoints</a:t>
            </a:r>
          </a:p>
          <a:p>
            <a:r>
              <a:rPr lang="en-US" altLang="zh-TW"/>
              <a:t>Each endpoint has an unique Endpoint Number and is unidirectional(except endpoint zero and has two type--In/Out)</a:t>
            </a:r>
          </a:p>
          <a:p>
            <a:r>
              <a:rPr lang="en-US" altLang="zh-TW"/>
              <a:t>Default pipe is associated with endpoint zero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The Application Layer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Host end</a:t>
            </a:r>
            <a:r>
              <a:rPr lang="zh-TW" altLang="en-US" sz="2800"/>
              <a:t>：</a:t>
            </a:r>
            <a:r>
              <a:rPr lang="en-US" altLang="zh-TW" sz="2800"/>
              <a:t>Client Software</a:t>
            </a:r>
          </a:p>
          <a:p>
            <a:pPr>
              <a:buFontTx/>
              <a:buNone/>
            </a:pPr>
            <a:r>
              <a:rPr lang="en-US" altLang="zh-TW" sz="2800"/>
              <a:t>	= &gt;Manages the appropriate interface by </a:t>
            </a:r>
          </a:p>
          <a:p>
            <a:pPr>
              <a:buFontTx/>
              <a:buNone/>
            </a:pPr>
            <a:r>
              <a:rPr lang="en-US" altLang="zh-TW" sz="2800"/>
              <a:t>	     transferring data from its buffers to the </a:t>
            </a:r>
          </a:p>
          <a:p>
            <a:pPr>
              <a:buFontTx/>
              <a:buNone/>
            </a:pPr>
            <a:r>
              <a:rPr lang="en-US" altLang="zh-TW" sz="2800"/>
              <a:t>	     endpoint with the appropriate interface</a:t>
            </a:r>
          </a:p>
          <a:p>
            <a:r>
              <a:rPr lang="en-US" altLang="zh-TW" sz="2800"/>
              <a:t>Device end</a:t>
            </a:r>
            <a:r>
              <a:rPr lang="zh-TW" altLang="en-US" sz="2800"/>
              <a:t>：</a:t>
            </a:r>
            <a:r>
              <a:rPr lang="en-US" altLang="zh-TW" sz="2800"/>
              <a:t>Function</a:t>
            </a:r>
          </a:p>
          <a:p>
            <a:pPr>
              <a:buFontTx/>
              <a:buNone/>
            </a:pPr>
            <a:r>
              <a:rPr lang="en-US" altLang="zh-TW" sz="2800"/>
              <a:t>	= &gt;Composed of interfaces and controls the</a:t>
            </a:r>
          </a:p>
          <a:p>
            <a:pPr>
              <a:buFontTx/>
              <a:buNone/>
            </a:pPr>
            <a:r>
              <a:rPr lang="en-US" altLang="zh-TW" sz="2800"/>
              <a:t>	     functionality of the device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History and Evolution</a:t>
            </a:r>
          </a:p>
          <a:p>
            <a:r>
              <a:rPr lang="en-US" altLang="zh-TW"/>
              <a:t>Why We Need USB</a:t>
            </a:r>
            <a:r>
              <a:rPr lang="zh-TW" altLang="en-US"/>
              <a:t>？</a:t>
            </a:r>
          </a:p>
          <a:p>
            <a:r>
              <a:rPr lang="en-US" altLang="zh-TW"/>
              <a:t>Architectural Overview</a:t>
            </a:r>
          </a:p>
          <a:p>
            <a:r>
              <a:rPr lang="en-US" altLang="zh-TW"/>
              <a:t>USB communication flow</a:t>
            </a:r>
            <a:endParaRPr lang="en-US" altLang="zh-TW" b="1">
              <a:solidFill>
                <a:srgbClr val="FF9900"/>
              </a:solidFill>
            </a:endParaRPr>
          </a:p>
          <a:p>
            <a:r>
              <a:rPr lang="en-US" altLang="zh-TW" b="1">
                <a:solidFill>
                  <a:srgbClr val="FF9900"/>
                </a:solidFill>
              </a:rPr>
              <a:t>Protocol Layer</a:t>
            </a:r>
          </a:p>
          <a:p>
            <a:r>
              <a:rPr lang="en-US" altLang="zh-TW"/>
              <a:t>Conclusion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Key Word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zh-TW"/>
              <a:t>Down</a:t>
            </a:r>
            <a:r>
              <a:rPr lang="zh-TW" altLang="en-US"/>
              <a:t>：</a:t>
            </a:r>
            <a:r>
              <a:rPr lang="en-US" altLang="zh-TW"/>
              <a:t>From host to device</a:t>
            </a:r>
          </a:p>
          <a:p>
            <a:r>
              <a:rPr lang="en-US" altLang="zh-TW"/>
              <a:t>Up</a:t>
            </a:r>
            <a:r>
              <a:rPr lang="zh-TW" altLang="en-US"/>
              <a:t>：</a:t>
            </a:r>
            <a:r>
              <a:rPr lang="en-US" altLang="zh-TW"/>
              <a:t>From device to host</a:t>
            </a:r>
          </a:p>
          <a:p>
            <a:pPr>
              <a:buFontTx/>
              <a:buNone/>
            </a:pPr>
            <a:r>
              <a:rPr lang="en-US" altLang="zh-TW"/>
              <a:t>	Example</a:t>
            </a:r>
          </a:p>
          <a:p>
            <a:pPr>
              <a:buFontTx/>
              <a:buNone/>
            </a:pPr>
            <a:r>
              <a:rPr lang="en-US" altLang="zh-TW"/>
              <a:t>	Down stream</a:t>
            </a:r>
            <a:r>
              <a:rPr lang="zh-TW" altLang="en-US"/>
              <a:t>：</a:t>
            </a:r>
            <a:r>
              <a:rPr lang="en-US" altLang="zh-TW"/>
              <a:t>data flow from host to device</a:t>
            </a:r>
          </a:p>
          <a:p>
            <a:pPr>
              <a:buFontTx/>
              <a:buNone/>
            </a:pPr>
            <a:r>
              <a:rPr lang="en-US" altLang="zh-TW"/>
              <a:t>	Up stream</a:t>
            </a:r>
            <a:r>
              <a:rPr lang="zh-TW" altLang="en-US"/>
              <a:t>： </a:t>
            </a:r>
            <a:r>
              <a:rPr lang="en-US" altLang="zh-TW"/>
              <a:t>data flow from device to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Transaction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zh-TW"/>
              <a:t>USB transactions are done through packets include three phases</a:t>
            </a:r>
          </a:p>
          <a:p>
            <a:pPr>
              <a:buFontTx/>
              <a:buNone/>
            </a:pPr>
            <a:r>
              <a:rPr lang="en-US" altLang="zh-TW"/>
              <a:t>	=&gt;Token phase</a:t>
            </a:r>
            <a:r>
              <a:rPr lang="zh-TW" altLang="en-US"/>
              <a:t>：</a:t>
            </a:r>
            <a:r>
              <a:rPr lang="en-US" altLang="zh-TW"/>
              <a:t>host initiates token </a:t>
            </a:r>
          </a:p>
          <a:p>
            <a:pPr>
              <a:buFontTx/>
              <a:buNone/>
            </a:pPr>
            <a:r>
              <a:rPr lang="en-US" altLang="zh-TW"/>
              <a:t>	     indicating the future transfer type</a:t>
            </a:r>
          </a:p>
          <a:p>
            <a:pPr>
              <a:buFontTx/>
              <a:buNone/>
            </a:pPr>
            <a:r>
              <a:rPr lang="en-US" altLang="zh-TW"/>
              <a:t>	=&gt;Data phase</a:t>
            </a:r>
            <a:r>
              <a:rPr lang="zh-TW" altLang="en-US"/>
              <a:t>：</a:t>
            </a:r>
            <a:r>
              <a:rPr lang="en-US" altLang="zh-TW"/>
              <a:t>actual data transmitted</a:t>
            </a:r>
          </a:p>
          <a:p>
            <a:pPr>
              <a:buFontTx/>
              <a:buNone/>
            </a:pPr>
            <a:r>
              <a:rPr lang="en-US" altLang="zh-TW"/>
              <a:t>	=&gt;Handshake phase</a:t>
            </a:r>
            <a:r>
              <a:rPr lang="zh-TW" altLang="en-US"/>
              <a:t>：</a:t>
            </a:r>
            <a:r>
              <a:rPr lang="en-US" altLang="zh-TW"/>
              <a:t>indicate the 	success or failure of the transaction</a:t>
            </a:r>
          </a:p>
        </p:txBody>
      </p:sp>
      <p:sp>
        <p:nvSpPr>
          <p:cNvPr id="481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Transfer Types (1)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r>
              <a:rPr lang="en-US" altLang="zh-TW" sz="2800"/>
              <a:t>Control Transfer</a:t>
            </a:r>
          </a:p>
          <a:p>
            <a:pPr>
              <a:buFontTx/>
              <a:buNone/>
            </a:pPr>
            <a:r>
              <a:rPr lang="en-US" altLang="zh-TW" sz="2800"/>
              <a:t>	=&gt;Used to configure a device (enumeration)</a:t>
            </a:r>
          </a:p>
          <a:p>
            <a:pPr>
              <a:buFontTx/>
              <a:buNone/>
            </a:pPr>
            <a:r>
              <a:rPr lang="en-US" altLang="zh-TW" sz="2800"/>
              <a:t>	=&gt;Compose of three phases (setup,data,status)</a:t>
            </a:r>
          </a:p>
          <a:p>
            <a:r>
              <a:rPr lang="en-US" altLang="zh-TW" sz="2800"/>
              <a:t>Isochronous Transfer</a:t>
            </a:r>
          </a:p>
          <a:p>
            <a:pPr>
              <a:buFontTx/>
              <a:buNone/>
            </a:pPr>
            <a:r>
              <a:rPr lang="en-US" altLang="zh-TW" sz="2800"/>
              <a:t>	=&gt;Used for multimedia devices</a:t>
            </a:r>
          </a:p>
          <a:p>
            <a:pPr>
              <a:buFontTx/>
              <a:buNone/>
            </a:pPr>
            <a:r>
              <a:rPr lang="en-US" altLang="zh-TW" sz="2800"/>
              <a:t>	=&gt;It is guarantee the required bandwidth</a:t>
            </a:r>
          </a:p>
          <a:p>
            <a:pPr>
              <a:buFontTx/>
              <a:buNone/>
            </a:pPr>
            <a:r>
              <a:rPr lang="en-US" altLang="zh-TW" sz="2800"/>
              <a:t>	=&gt;No handshake phase</a:t>
            </a:r>
          </a:p>
        </p:txBody>
      </p:sp>
      <p:sp>
        <p:nvSpPr>
          <p:cNvPr id="491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62400" y="20574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00600" y="35814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Transfer Types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r>
              <a:rPr lang="en-US" altLang="zh-TW" sz="2800"/>
              <a:t>Bulk Transfer</a:t>
            </a:r>
          </a:p>
          <a:p>
            <a:pPr>
              <a:buFontTx/>
              <a:buNone/>
            </a:pPr>
            <a:r>
              <a:rPr lang="en-US" altLang="zh-TW" sz="2800"/>
              <a:t>	=&gt;Used for large burst data</a:t>
            </a:r>
          </a:p>
          <a:p>
            <a:pPr>
              <a:buFontTx/>
              <a:buNone/>
            </a:pPr>
            <a:r>
              <a:rPr lang="en-US" altLang="zh-TW" sz="2800"/>
              <a:t>	=&gt;Guarantee of delivery , no guarantee of</a:t>
            </a:r>
          </a:p>
          <a:p>
            <a:pPr>
              <a:buFontTx/>
              <a:buNone/>
            </a:pPr>
            <a:r>
              <a:rPr lang="en-US" altLang="zh-TW" sz="2800"/>
              <a:t>	     bandwidth or minimum latency</a:t>
            </a:r>
          </a:p>
          <a:p>
            <a:r>
              <a:rPr lang="en-US" altLang="zh-TW" sz="2800"/>
              <a:t>Interrupt Transfer  </a:t>
            </a:r>
          </a:p>
          <a:p>
            <a:pPr>
              <a:buFontTx/>
              <a:buNone/>
            </a:pPr>
            <a:r>
              <a:rPr lang="en-US" altLang="zh-TW" sz="2800"/>
              <a:t>	=&gt;If there is a pending interrupt , the function</a:t>
            </a:r>
          </a:p>
          <a:p>
            <a:pPr>
              <a:buFontTx/>
              <a:buNone/>
            </a:pPr>
            <a:r>
              <a:rPr lang="en-US" altLang="zh-TW" sz="2800"/>
              <a:t>	     will send details to host after host poll it</a:t>
            </a:r>
          </a:p>
        </p:txBody>
      </p:sp>
      <p:sp>
        <p:nvSpPr>
          <p:cNvPr id="522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429000" y="20574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38600" y="40386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Packet (1)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419600"/>
          </a:xfrm>
        </p:spPr>
        <p:txBody>
          <a:bodyPr/>
          <a:lstStyle/>
          <a:p>
            <a:r>
              <a:rPr lang="en-US" altLang="zh-TW"/>
              <a:t>PID</a:t>
            </a:r>
            <a:r>
              <a:rPr lang="zh-TW" altLang="en-US"/>
              <a:t>：</a:t>
            </a:r>
            <a:r>
              <a:rPr lang="en-US" altLang="zh-TW"/>
              <a:t>Packet Identifier Field 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endParaRPr lang="en-US" altLang="zh-TW"/>
          </a:p>
          <a:p>
            <a:r>
              <a:rPr lang="en-US" altLang="zh-TW"/>
              <a:t>Address Field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Tx/>
              <a:buNone/>
            </a:pPr>
            <a:r>
              <a:rPr lang="en-US" altLang="zh-TW"/>
              <a:t>	=&gt;So , there are up to 127 devices in USB</a:t>
            </a:r>
          </a:p>
          <a:p>
            <a:endParaRPr lang="en-US" altLang="zh-TW"/>
          </a:p>
        </p:txBody>
      </p:sp>
      <p:pic>
        <p:nvPicPr>
          <p:cNvPr id="55300" name="Picture 4" descr="C:\Documents and Settings\JIAHAO\桌面\2003-12-18\PID-fiel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934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5" descr="C:\Documents and Settings\JIAHAO\桌面\2003-12-18\address-fiel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6934200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AutoShape 6">
            <a:hlinkClick r:id="rId4" action="ppaction://hlinkfile" highlightClick="1"/>
          </p:cNvPr>
          <p:cNvSpPr>
            <a:spLocks noChangeArrowheads="1"/>
          </p:cNvSpPr>
          <p:nvPr/>
        </p:nvSpPr>
        <p:spPr bwMode="auto">
          <a:xfrm>
            <a:off x="7010400" y="20574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Packet (2)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en-US" altLang="zh-TW" sz="2800"/>
              <a:t>Token Packet</a:t>
            </a:r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pPr>
              <a:buFontTx/>
              <a:buNone/>
            </a:pPr>
            <a:endParaRPr lang="en-US" altLang="zh-TW" sz="2800"/>
          </a:p>
          <a:p>
            <a:pPr>
              <a:buFontTx/>
              <a:buNone/>
            </a:pPr>
            <a:r>
              <a:rPr lang="en-US" altLang="zh-TW" sz="2800"/>
              <a:t>	</a:t>
            </a:r>
          </a:p>
          <a:p>
            <a:pPr>
              <a:buFontTx/>
              <a:buNone/>
            </a:pPr>
            <a:r>
              <a:rPr lang="en-US" altLang="zh-TW" sz="2800"/>
              <a:t>	=&gt;ADDR &amp; ENDP define an unique endpoint</a:t>
            </a:r>
          </a:p>
          <a:p>
            <a:pPr>
              <a:buFontTx/>
              <a:buNone/>
            </a:pPr>
            <a:endParaRPr lang="en-US" altLang="zh-TW" sz="2800"/>
          </a:p>
        </p:txBody>
      </p:sp>
      <p:pic>
        <p:nvPicPr>
          <p:cNvPr id="56325" name="Picture 5" descr="C:\Documents and Settings\JIAHAO\桌面\2003-12-18\tokenpacket-fiel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492601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Packet (3)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Data Packet</a:t>
            </a:r>
          </a:p>
        </p:txBody>
      </p:sp>
      <p:pic>
        <p:nvPicPr>
          <p:cNvPr id="57348" name="Picture 4" descr="C:\Documents and Settings\JIAHAO\桌面\2003-12-18\datapacket-fiel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51784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Packet (4)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Handshake Packet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Tx/>
              <a:buNone/>
            </a:pPr>
            <a:r>
              <a:rPr lang="en-US" altLang="zh-TW"/>
              <a:t>	=&gt;Such as ACK </a:t>
            </a:r>
            <a:r>
              <a:rPr lang="zh-TW" altLang="en-US"/>
              <a:t>、</a:t>
            </a:r>
            <a:r>
              <a:rPr lang="en-US" altLang="zh-TW"/>
              <a:t>NAK </a:t>
            </a:r>
            <a:r>
              <a:rPr lang="zh-TW" altLang="en-US"/>
              <a:t>、</a:t>
            </a:r>
            <a:r>
              <a:rPr lang="en-US" altLang="zh-TW"/>
              <a:t>STALL</a:t>
            </a:r>
            <a:r>
              <a:rPr lang="en-US" altLang="zh-TW">
                <a:latin typeface="Times New Roman" panose="02020603050405020304" pitchFamily="18" charset="0"/>
              </a:rPr>
              <a:t>…</a:t>
            </a:r>
            <a:r>
              <a:rPr lang="en-US" altLang="zh-TW"/>
              <a:t>etc.</a:t>
            </a:r>
          </a:p>
        </p:txBody>
      </p:sp>
      <p:pic>
        <p:nvPicPr>
          <p:cNvPr id="58372" name="Picture 4" descr="C:\Documents and Settings\JIAHAO\桌面\2003-12-18\handshakepacket-fiel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223996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History and Evolution</a:t>
            </a:r>
          </a:p>
          <a:p>
            <a:r>
              <a:rPr lang="en-US" altLang="zh-TW"/>
              <a:t>Why We Need USB</a:t>
            </a:r>
            <a:r>
              <a:rPr lang="zh-TW" altLang="en-US"/>
              <a:t>？</a:t>
            </a:r>
          </a:p>
          <a:p>
            <a:r>
              <a:rPr lang="en-US" altLang="zh-TW"/>
              <a:t>Architectural Overview</a:t>
            </a:r>
          </a:p>
          <a:p>
            <a:r>
              <a:rPr lang="en-US" altLang="zh-TW"/>
              <a:t>USB communication flow</a:t>
            </a:r>
          </a:p>
          <a:p>
            <a:r>
              <a:rPr lang="en-US" altLang="zh-TW"/>
              <a:t>Protocol Layer</a:t>
            </a:r>
            <a:endParaRPr lang="en-US" altLang="zh-TW">
              <a:solidFill>
                <a:srgbClr val="FF9900"/>
              </a:solidFill>
            </a:endParaRPr>
          </a:p>
          <a:p>
            <a:r>
              <a:rPr lang="en-US" altLang="zh-TW" b="1">
                <a:solidFill>
                  <a:srgbClr val="FF9900"/>
                </a:solidFill>
              </a:rPr>
              <a:t>Conclusion</a:t>
            </a:r>
          </a:p>
          <a:p>
            <a:endParaRPr lang="en-US" altLang="zh-TW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Conclusion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USB is powerful and easy to use</a:t>
            </a:r>
          </a:p>
          <a:p>
            <a:r>
              <a:rPr lang="en-US" altLang="zh-TW"/>
              <a:t>The complex host make the device easy to design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/>
              <a:t>The    End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sz="6000"/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solidFill>
                  <a:srgbClr val="FF9900"/>
                </a:solidFill>
              </a:rPr>
              <a:t>History and Evolution</a:t>
            </a:r>
          </a:p>
          <a:p>
            <a:r>
              <a:rPr lang="en-US" altLang="zh-TW"/>
              <a:t>Why We Need USB</a:t>
            </a:r>
            <a:r>
              <a:rPr lang="zh-TW" altLang="en-US"/>
              <a:t>？</a:t>
            </a:r>
          </a:p>
          <a:p>
            <a:r>
              <a:rPr lang="en-US" altLang="zh-TW"/>
              <a:t>Architectural Overview</a:t>
            </a:r>
          </a:p>
          <a:p>
            <a:r>
              <a:rPr lang="en-US" altLang="zh-TW"/>
              <a:t>USB communication flow</a:t>
            </a:r>
          </a:p>
          <a:p>
            <a:r>
              <a:rPr lang="en-US" altLang="zh-TW"/>
              <a:t>Protocol Layer</a:t>
            </a:r>
          </a:p>
          <a:p>
            <a:r>
              <a:rPr lang="en-US" altLang="zh-TW"/>
              <a:t>Conclusion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7 Level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6" name="Picture 4" descr="C:\Documents and Settings\JIAHAO\桌面\2003-12-18\7-lay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05800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Hub (1)             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Detecting an attachment and detachment</a:t>
            </a:r>
          </a:p>
          <a:p>
            <a:pPr>
              <a:buFontTx/>
              <a:buNone/>
            </a:pPr>
            <a:r>
              <a:rPr lang="en-US" altLang="zh-TW" sz="2800"/>
              <a:t>	of devices</a:t>
            </a:r>
          </a:p>
          <a:p>
            <a:r>
              <a:rPr lang="en-US" altLang="zh-TW" sz="2800"/>
              <a:t>Handling the power management for device</a:t>
            </a:r>
          </a:p>
          <a:p>
            <a:pPr>
              <a:buFontTx/>
              <a:buNone/>
            </a:pPr>
            <a:r>
              <a:rPr lang="en-US" altLang="zh-TW" sz="2800"/>
              <a:t>	that are bus-powered</a:t>
            </a:r>
          </a:p>
          <a:p>
            <a:r>
              <a:rPr lang="en-US" altLang="zh-TW" sz="2800"/>
              <a:t>Responsibility for bus error detection and </a:t>
            </a:r>
          </a:p>
          <a:p>
            <a:pPr>
              <a:buFontTx/>
              <a:buNone/>
            </a:pPr>
            <a:r>
              <a:rPr lang="en-US" altLang="zh-TW" sz="2800"/>
              <a:t>	recovery</a:t>
            </a:r>
          </a:p>
          <a:p>
            <a:r>
              <a:rPr lang="en-US" altLang="zh-TW" sz="2800"/>
              <a:t>Manage both full and low speed devices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Hub (2)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4" descr="C:\Documents and Settings\JIAHAO\桌面\2003-12-18\typical 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Device Category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By speed</a:t>
            </a:r>
          </a:p>
          <a:p>
            <a:pPr>
              <a:buFontTx/>
              <a:buNone/>
            </a:pPr>
            <a:r>
              <a:rPr lang="en-US" altLang="zh-TW"/>
              <a:t>	=&gt;High-speed</a:t>
            </a:r>
            <a:r>
              <a:rPr lang="zh-TW" altLang="en-US"/>
              <a:t>：</a:t>
            </a:r>
            <a:r>
              <a:rPr lang="en-US" altLang="zh-TW"/>
              <a:t>work in 480 MB/S</a:t>
            </a:r>
          </a:p>
          <a:p>
            <a:pPr>
              <a:buFontTx/>
              <a:buNone/>
            </a:pPr>
            <a:r>
              <a:rPr lang="en-US" altLang="zh-TW"/>
              <a:t>	=&gt;Full-speed </a:t>
            </a:r>
            <a:r>
              <a:rPr lang="zh-TW" altLang="en-US"/>
              <a:t>： </a:t>
            </a:r>
            <a:r>
              <a:rPr lang="en-US" altLang="zh-TW"/>
              <a:t>work in 12 MB/S</a:t>
            </a:r>
          </a:p>
          <a:p>
            <a:pPr>
              <a:buFontTx/>
              <a:buNone/>
            </a:pPr>
            <a:r>
              <a:rPr lang="en-US" altLang="zh-TW"/>
              <a:t>	=&gt;Low-speed </a:t>
            </a:r>
            <a:r>
              <a:rPr lang="zh-TW" altLang="en-US"/>
              <a:t>： </a:t>
            </a:r>
            <a:r>
              <a:rPr lang="en-US" altLang="zh-TW"/>
              <a:t>work in 1.5 MB/S</a:t>
            </a:r>
          </a:p>
          <a:p>
            <a:r>
              <a:rPr lang="en-US" altLang="zh-TW"/>
              <a:t>By power supply</a:t>
            </a:r>
          </a:p>
          <a:p>
            <a:pPr>
              <a:buFontTx/>
              <a:buNone/>
            </a:pPr>
            <a:r>
              <a:rPr lang="en-US" altLang="zh-TW"/>
              <a:t>	=&gt;Self powered</a:t>
            </a:r>
          </a:p>
          <a:p>
            <a:pPr>
              <a:buFontTx/>
              <a:buNone/>
            </a:pPr>
            <a:r>
              <a:rPr lang="en-US" altLang="zh-TW"/>
              <a:t>	=&gt;bus powered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Device Category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By number of functions</a:t>
            </a:r>
          </a:p>
          <a:p>
            <a:pPr>
              <a:buFontTx/>
              <a:buNone/>
            </a:pPr>
            <a:r>
              <a:rPr lang="en-US" altLang="zh-TW"/>
              <a:t>	=&gt;Compound device</a:t>
            </a:r>
          </a:p>
          <a:p>
            <a:pPr>
              <a:buFontTx/>
              <a:buNone/>
            </a:pPr>
            <a:r>
              <a:rPr lang="en-US" altLang="zh-TW"/>
              <a:t>	=&gt;Composite device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Device Category 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6" name="Picture 4" descr="C:\Documents and Settings\JIAHAO\桌面\2003-12-18\L-F-H_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Device Category (4)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4" name="Picture 4" descr="C:\Documents and Settings\JIAHAO\桌面\2003-12-18\L-F-H_speed-接線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01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PIPE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20" name="Picture 4" descr="C:\Documents and Settings\JIAHAO\桌面\2003-12-18\communication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77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Cable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 descr="C:\Documents and Settings\JIAHAO\桌面\2003-12-18\c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NRZI (1)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zh-TW"/>
              <a:t>Want to transmit</a:t>
            </a:r>
            <a:r>
              <a:rPr lang="zh-TW" altLang="en-US"/>
              <a:t>：</a:t>
            </a:r>
          </a:p>
          <a:p>
            <a:pPr>
              <a:buFontTx/>
              <a:buNone/>
            </a:pPr>
            <a:r>
              <a:rPr lang="zh-TW" altLang="en-US"/>
              <a:t>	</a:t>
            </a:r>
            <a:r>
              <a:rPr lang="en-US" altLang="zh-TW"/>
              <a:t>=&gt;1</a:t>
            </a:r>
            <a:r>
              <a:rPr lang="zh-TW" altLang="en-US"/>
              <a:t>：</a:t>
            </a:r>
            <a:r>
              <a:rPr lang="en-US" altLang="zh-TW"/>
              <a:t>without changing the level of the</a:t>
            </a:r>
          </a:p>
          <a:p>
            <a:pPr>
              <a:buFontTx/>
              <a:buNone/>
            </a:pPr>
            <a:r>
              <a:rPr lang="en-US" altLang="zh-TW"/>
              <a:t>		     level of the signaling</a:t>
            </a:r>
          </a:p>
          <a:p>
            <a:pPr>
              <a:buFontTx/>
              <a:buNone/>
            </a:pPr>
            <a:r>
              <a:rPr lang="en-US" altLang="zh-TW"/>
              <a:t>	=&gt;0</a:t>
            </a:r>
            <a:r>
              <a:rPr lang="zh-TW" altLang="en-US"/>
              <a:t>：</a:t>
            </a:r>
            <a:r>
              <a:rPr lang="en-US" altLang="zh-TW"/>
              <a:t>flip the value of the differential pair</a:t>
            </a:r>
          </a:p>
          <a:p>
            <a:pPr>
              <a:buFontTx/>
              <a:buNone/>
            </a:pPr>
            <a:r>
              <a:rPr lang="en-US" altLang="zh-TW"/>
              <a:t>	example</a:t>
            </a:r>
            <a:r>
              <a:rPr lang="zh-TW" altLang="en-US"/>
              <a:t>：</a:t>
            </a:r>
          </a:p>
        </p:txBody>
      </p:sp>
      <p:pic>
        <p:nvPicPr>
          <p:cNvPr id="33796" name="Picture 4" descr="C:\Documents and Settings\JIAHAO\桌面\2003-12-18\NRZ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7315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History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USB</a:t>
            </a:r>
            <a:r>
              <a:rPr lang="en-US" altLang="zh-TW" dirty="0">
                <a:latin typeface="Times New Roman" panose="02020603050405020304" pitchFamily="18" charset="0"/>
              </a:rPr>
              <a:t>—</a:t>
            </a:r>
            <a:r>
              <a:rPr lang="en-US" altLang="zh-TW" dirty="0"/>
              <a:t>Universal Serial Bus</a:t>
            </a:r>
          </a:p>
          <a:p>
            <a:r>
              <a:rPr lang="en-US" altLang="zh-TW" dirty="0"/>
              <a:t>Invented and standardized by a group of computer and peripherals manufactures in 1995</a:t>
            </a:r>
          </a:p>
          <a:p>
            <a:r>
              <a:rPr lang="en-US" altLang="zh-TW" dirty="0"/>
              <a:t>Compete with IEEE1394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NRZI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Problem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When we send </a:t>
            </a:r>
            <a:r>
              <a:rPr lang="en-US" altLang="zh-TW" sz="2800">
                <a:latin typeface="Times New Roman" panose="02020603050405020304" pitchFamily="18" charset="0"/>
              </a:rPr>
              <a:t>“</a:t>
            </a:r>
            <a:r>
              <a:rPr lang="en-US" altLang="zh-TW" sz="2800"/>
              <a:t>1</a:t>
            </a:r>
            <a:r>
              <a:rPr lang="en-US" altLang="zh-TW" sz="2800">
                <a:latin typeface="Times New Roman" panose="02020603050405020304" pitchFamily="18" charset="0"/>
              </a:rPr>
              <a:t>”</a:t>
            </a:r>
            <a:r>
              <a:rPr lang="en-US" altLang="zh-TW" sz="2800"/>
              <a:t> stream , the transmission</a:t>
            </a:r>
          </a:p>
          <a:p>
            <a:pPr>
              <a:buFontTx/>
              <a:buNone/>
            </a:pPr>
            <a:r>
              <a:rPr lang="en-US" altLang="zh-TW" sz="2800"/>
              <a:t>	line will stay static ( no change period )</a:t>
            </a:r>
          </a:p>
          <a:p>
            <a:r>
              <a:rPr lang="en-US" altLang="zh-TW" sz="2800"/>
              <a:t>Solution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</a:t>
            </a:r>
            <a:r>
              <a:rPr lang="zh-TW" altLang="en-US" sz="2800">
                <a:latin typeface="Times New Roman" panose="02020603050405020304" pitchFamily="18" charset="0"/>
              </a:rPr>
              <a:t>“</a:t>
            </a:r>
            <a:r>
              <a:rPr lang="en-US" altLang="zh-TW" sz="2800"/>
              <a:t>Bit stuffing</a:t>
            </a:r>
            <a:r>
              <a:rPr lang="en-US" altLang="zh-TW" sz="2800">
                <a:latin typeface="Times New Roman" panose="02020603050405020304" pitchFamily="18" charset="0"/>
              </a:rPr>
              <a:t>”</a:t>
            </a:r>
            <a:r>
              <a:rPr lang="en-US" altLang="zh-TW" sz="2800"/>
              <a:t> , performed before the NRZI</a:t>
            </a:r>
          </a:p>
          <a:p>
            <a:pPr>
              <a:buFontTx/>
              <a:buNone/>
            </a:pPr>
            <a:r>
              <a:rPr lang="en-US" altLang="zh-TW" sz="2800"/>
              <a:t>	example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data</a:t>
            </a:r>
            <a:r>
              <a:rPr lang="zh-TW" altLang="en-US" sz="2800"/>
              <a:t>：</a:t>
            </a:r>
            <a:r>
              <a:rPr lang="en-US" altLang="zh-TW" sz="2800"/>
              <a:t>010</a:t>
            </a:r>
            <a:r>
              <a:rPr lang="en-US" altLang="zh-TW" sz="2800" b="1">
                <a:solidFill>
                  <a:srgbClr val="00FF00"/>
                </a:solidFill>
              </a:rPr>
              <a:t>111111</a:t>
            </a:r>
            <a:r>
              <a:rPr lang="en-US" altLang="zh-TW" sz="2800"/>
              <a:t>101</a:t>
            </a:r>
          </a:p>
          <a:p>
            <a:pPr>
              <a:buFontTx/>
              <a:buNone/>
            </a:pPr>
            <a:r>
              <a:rPr lang="en-US" altLang="zh-TW" sz="2800"/>
              <a:t>	send</a:t>
            </a:r>
            <a:r>
              <a:rPr lang="zh-TW" altLang="en-US" sz="2800"/>
              <a:t>：</a:t>
            </a:r>
            <a:r>
              <a:rPr lang="en-US" altLang="zh-TW" sz="2800"/>
              <a:t>010</a:t>
            </a:r>
            <a:r>
              <a:rPr lang="en-US" altLang="zh-TW" sz="2800" b="1">
                <a:solidFill>
                  <a:srgbClr val="00FF00"/>
                </a:solidFill>
              </a:rPr>
              <a:t>111111</a:t>
            </a:r>
            <a:r>
              <a:rPr lang="en-US" altLang="zh-TW" sz="2800" b="1">
                <a:solidFill>
                  <a:srgbClr val="FF33CC"/>
                </a:solidFill>
              </a:rPr>
              <a:t>0</a:t>
            </a:r>
            <a:r>
              <a:rPr lang="en-US" altLang="zh-TW" sz="2800"/>
              <a:t>101 </a:t>
            </a:r>
          </a:p>
        </p:txBody>
      </p:sp>
      <p:sp>
        <p:nvSpPr>
          <p:cNvPr id="348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HC Handles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Frame Generation</a:t>
            </a:r>
            <a:r>
              <a:rPr lang="zh-TW" altLang="en-US" sz="280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=&gt;Partition time units (each one is 1msec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     a frame)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Data Processing</a:t>
            </a:r>
            <a:r>
              <a:rPr lang="zh-TW" altLang="en-US" sz="280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=&gt;Handles the request for data to / from the 	host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Error Handling</a:t>
            </a:r>
            <a:r>
              <a:rPr lang="zh-TW" altLang="en-US" sz="2800"/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Such as Timeout</a:t>
            </a:r>
            <a:r>
              <a:rPr lang="zh-TW" altLang="en-US" sz="2800"/>
              <a:t>、</a:t>
            </a:r>
            <a:r>
              <a:rPr lang="en-US" altLang="zh-TW" sz="2800"/>
              <a:t>CRC error</a:t>
            </a:r>
            <a:r>
              <a:rPr lang="zh-TW" altLang="en-US" sz="2800"/>
              <a:t>、</a:t>
            </a:r>
            <a:r>
              <a:rPr lang="en-US" altLang="zh-TW" sz="2800"/>
              <a:t>Unexpected data payload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Remote wakeup</a:t>
            </a:r>
          </a:p>
        </p:txBody>
      </p:sp>
      <p:sp>
        <p:nvSpPr>
          <p:cNvPr id="3891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HCD &amp;&amp; USBD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UCD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=&gt;An interface to the host controller</a:t>
            </a:r>
          </a:p>
          <a:p>
            <a:r>
              <a:rPr lang="en-US" altLang="zh-TW" sz="2800"/>
              <a:t>USBD</a:t>
            </a:r>
            <a:r>
              <a:rPr lang="zh-TW" altLang="en-US" sz="2800"/>
              <a:t>：</a:t>
            </a:r>
          </a:p>
          <a:p>
            <a:pPr>
              <a:buFontTx/>
              <a:buNone/>
            </a:pPr>
            <a:r>
              <a:rPr lang="zh-TW" altLang="en-US" sz="2800"/>
              <a:t>	</a:t>
            </a:r>
            <a:r>
              <a:rPr lang="en-US" altLang="zh-TW" sz="2800"/>
              <a:t>=&gt;Handle IRPS(I/O Request Packets) from</a:t>
            </a:r>
          </a:p>
          <a:p>
            <a:pPr>
              <a:buFontTx/>
              <a:buNone/>
            </a:pPr>
            <a:r>
              <a:rPr lang="en-US" altLang="zh-TW" sz="2800"/>
              <a:t>	     client software</a:t>
            </a:r>
          </a:p>
          <a:p>
            <a:pPr>
              <a:buFontTx/>
              <a:buNone/>
            </a:pPr>
            <a:r>
              <a:rPr lang="en-US" altLang="zh-TW" sz="2800"/>
              <a:t>	=&gt;Handle enumeration process , so it owns </a:t>
            </a:r>
          </a:p>
          <a:p>
            <a:pPr>
              <a:buFontTx/>
              <a:buNone/>
            </a:pPr>
            <a:r>
              <a:rPr lang="en-US" altLang="zh-TW" sz="2800"/>
              <a:t>	     default pipe (initial pipe)</a:t>
            </a:r>
          </a:p>
        </p:txBody>
      </p:sp>
      <p:sp>
        <p:nvSpPr>
          <p:cNvPr id="440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Tree Phase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40" name="Picture 4" descr="C:\Documents and Settings\JIAHAO\桌面\2003-12-18\host--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Control Transfer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80" name="Picture 4" descr="C:\Documents and Settings\JIAHAO\桌面\2003-12-18\transfer-contro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0825"/>
            <a:ext cx="8305800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Isochronous Transfer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4" name="Picture 4" descr="C:\Documents and Settings\JIAHAO\桌面\2003-12-18\transfer-isochronou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153400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Bulk Transfer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2" name="Picture 4" descr="C:\Documents and Settings\JIAHAO\桌面\2003-12-18\transfer-bul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77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Interrupt Transfer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4" descr="C:\Documents and Settings\JIAHAO\桌面\2003-12-18\transfer-interup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6725"/>
            <a:ext cx="84582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77000"/>
            <a:ext cx="914400" cy="381000"/>
          </a:xfrm>
          <a:prstGeom prst="actionButtonReturn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5443"/>
            <a:ext cx="7772400" cy="762000"/>
          </a:xfrm>
        </p:spPr>
        <p:txBody>
          <a:bodyPr/>
          <a:lstStyle/>
          <a:p>
            <a:r>
              <a:rPr lang="en-US" altLang="zh-TW" dirty="0"/>
              <a:t>Evolution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9" name="Picture 5" descr="C:\Documents and Settings\JIAHAO\桌面\2003-12-18\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63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History and Evolution</a:t>
            </a:r>
            <a:endParaRPr lang="en-US" altLang="zh-TW" b="1">
              <a:solidFill>
                <a:srgbClr val="FF9900"/>
              </a:solidFill>
            </a:endParaRPr>
          </a:p>
          <a:p>
            <a:r>
              <a:rPr lang="en-US" altLang="zh-TW" b="1">
                <a:solidFill>
                  <a:srgbClr val="FF9900"/>
                </a:solidFill>
              </a:rPr>
              <a:t>Why We Need USB</a:t>
            </a:r>
            <a:r>
              <a:rPr lang="zh-TW" altLang="en-US" b="1">
                <a:solidFill>
                  <a:srgbClr val="FF9900"/>
                </a:solidFill>
              </a:rPr>
              <a:t>？</a:t>
            </a:r>
          </a:p>
          <a:p>
            <a:r>
              <a:rPr lang="en-US" altLang="zh-TW"/>
              <a:t>Architectural Overview</a:t>
            </a:r>
          </a:p>
          <a:p>
            <a:r>
              <a:rPr lang="en-US" altLang="zh-TW"/>
              <a:t>USB communication flow</a:t>
            </a:r>
          </a:p>
          <a:p>
            <a:r>
              <a:rPr lang="en-US" altLang="zh-TW"/>
              <a:t>Protocol Layer</a:t>
            </a:r>
          </a:p>
          <a:p>
            <a:r>
              <a:rPr lang="en-US" altLang="zh-TW"/>
              <a:t>Conclusion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Characteristic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Connection of the PC to the telephone</a:t>
            </a:r>
            <a:r>
              <a:rPr lang="zh-TW" altLang="en-US"/>
              <a:t>：</a:t>
            </a:r>
          </a:p>
          <a:p>
            <a:pPr>
              <a:buFontTx/>
              <a:buNone/>
            </a:pPr>
            <a:r>
              <a:rPr lang="zh-TW" altLang="en-US"/>
              <a:t>    </a:t>
            </a:r>
            <a:r>
              <a:rPr lang="en-US" altLang="zh-TW"/>
              <a:t>=&gt;In order to transmit data</a:t>
            </a:r>
          </a:p>
          <a:p>
            <a:r>
              <a:rPr lang="en-US" altLang="zh-TW"/>
              <a:t>Ease-of-use</a:t>
            </a:r>
            <a:r>
              <a:rPr lang="zh-TW" altLang="en-US"/>
              <a:t>：</a:t>
            </a:r>
          </a:p>
          <a:p>
            <a:pPr>
              <a:buFontTx/>
              <a:buNone/>
            </a:pPr>
            <a:r>
              <a:rPr lang="zh-TW" altLang="en-US"/>
              <a:t>　</a:t>
            </a:r>
            <a:r>
              <a:rPr lang="en-US" altLang="zh-TW"/>
              <a:t>=&gt;Support plug and play </a:t>
            </a:r>
          </a:p>
          <a:p>
            <a:r>
              <a:rPr lang="en-US" altLang="zh-TW"/>
              <a:t>Port expansion</a:t>
            </a:r>
            <a:r>
              <a:rPr lang="zh-TW" altLang="en-US"/>
              <a:t>：</a:t>
            </a:r>
          </a:p>
          <a:p>
            <a:pPr>
              <a:buFontTx/>
              <a:buNone/>
            </a:pPr>
            <a:r>
              <a:rPr lang="zh-TW" altLang="en-US"/>
              <a:t>    </a:t>
            </a:r>
            <a:r>
              <a:rPr lang="en-US" altLang="zh-TW"/>
              <a:t>=&gt;Up to 127 devices </a:t>
            </a:r>
          </a:p>
          <a:p>
            <a:pPr>
              <a:buFontTx/>
              <a:buNone/>
            </a:pPr>
            <a:r>
              <a:rPr lang="zh-TW" altLang="en-US"/>
              <a:t>　</a:t>
            </a:r>
            <a:r>
              <a:rPr lang="en-US" altLang="zh-TW"/>
              <a:t>=&gt;Can add lots of device to a </a:t>
            </a:r>
            <a:r>
              <a:rPr lang="en-US" altLang="zh-TW" b="1">
                <a:solidFill>
                  <a:srgbClr val="FF33CC"/>
                </a:solidFill>
              </a:rPr>
              <a:t>XX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TW"/>
              <a:t>Characteristic (2)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logical topology of the USB is a star structure</a:t>
            </a:r>
          </a:p>
          <a:p>
            <a:r>
              <a:rPr lang="en-US" altLang="zh-TW"/>
              <a:t>It is similar to computer network</a:t>
            </a:r>
          </a:p>
          <a:p>
            <a:r>
              <a:rPr lang="en-US" altLang="zh-TW"/>
              <a:t>The USB uses a polling protocol</a:t>
            </a:r>
          </a:p>
          <a:p>
            <a:r>
              <a:rPr lang="en-US" altLang="zh-TW"/>
              <a:t>Up  to 7 level</a:t>
            </a:r>
          </a:p>
        </p:txBody>
      </p:sp>
      <p:sp>
        <p:nvSpPr>
          <p:cNvPr id="20484" name="AutoShape 10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657600" y="4267200"/>
            <a:ext cx="914400" cy="381000"/>
          </a:xfrm>
          <a:prstGeom prst="actionButtonForwardNex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598</Words>
  <Application>Microsoft Office PowerPoint</Application>
  <PresentationFormat>On-screen Show (4:3)</PresentationFormat>
  <Paragraphs>272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新細明體</vt:lpstr>
      <vt:lpstr>Arial</vt:lpstr>
      <vt:lpstr>Calibri</vt:lpstr>
      <vt:lpstr>Calibri Light</vt:lpstr>
      <vt:lpstr>Times New Roman</vt:lpstr>
      <vt:lpstr>Office Theme</vt:lpstr>
      <vt:lpstr>USB 2.0 INTRODUCTION</vt:lpstr>
      <vt:lpstr>Outline</vt:lpstr>
      <vt:lpstr>Key Word</vt:lpstr>
      <vt:lpstr>Outline</vt:lpstr>
      <vt:lpstr>History</vt:lpstr>
      <vt:lpstr>Evolution</vt:lpstr>
      <vt:lpstr>Outline</vt:lpstr>
      <vt:lpstr>Characteristic (1)</vt:lpstr>
      <vt:lpstr>Characteristic (2)</vt:lpstr>
      <vt:lpstr>USB Can Do</vt:lpstr>
      <vt:lpstr>Outline</vt:lpstr>
      <vt:lpstr>USB System Member (1)</vt:lpstr>
      <vt:lpstr>USB System Member (2)</vt:lpstr>
      <vt:lpstr>USB System Member (3)</vt:lpstr>
      <vt:lpstr>Typical Application</vt:lpstr>
      <vt:lpstr>Outline</vt:lpstr>
      <vt:lpstr>Communication Flow</vt:lpstr>
      <vt:lpstr>Pipes (1)</vt:lpstr>
      <vt:lpstr>Pipes (2)</vt:lpstr>
      <vt:lpstr>The Physical Layer</vt:lpstr>
      <vt:lpstr>Signaling On The Bus</vt:lpstr>
      <vt:lpstr>SIE</vt:lpstr>
      <vt:lpstr>HC</vt:lpstr>
      <vt:lpstr>The Protocol Engine Layer</vt:lpstr>
      <vt:lpstr>This Layer Handles</vt:lpstr>
      <vt:lpstr>The USB System SW</vt:lpstr>
      <vt:lpstr>The USB Logical Device</vt:lpstr>
      <vt:lpstr>The Application Layer</vt:lpstr>
      <vt:lpstr>Outline</vt:lpstr>
      <vt:lpstr>Transaction</vt:lpstr>
      <vt:lpstr>Transfer Types (1)</vt:lpstr>
      <vt:lpstr>Transfer Types (2)</vt:lpstr>
      <vt:lpstr>Packet (1)</vt:lpstr>
      <vt:lpstr>Packet (2)</vt:lpstr>
      <vt:lpstr>Packet (3)</vt:lpstr>
      <vt:lpstr>Packet (4)</vt:lpstr>
      <vt:lpstr>Outline</vt:lpstr>
      <vt:lpstr>Conclusion</vt:lpstr>
      <vt:lpstr>The    End</vt:lpstr>
      <vt:lpstr>7 Level</vt:lpstr>
      <vt:lpstr>Hub (1)               </vt:lpstr>
      <vt:lpstr>Hub (2)</vt:lpstr>
      <vt:lpstr>Device Category (1)</vt:lpstr>
      <vt:lpstr>Device Category (2)</vt:lpstr>
      <vt:lpstr>Device Category (3)</vt:lpstr>
      <vt:lpstr>Device Category (4)</vt:lpstr>
      <vt:lpstr>PIPE</vt:lpstr>
      <vt:lpstr>Cable</vt:lpstr>
      <vt:lpstr>NRZI (1)</vt:lpstr>
      <vt:lpstr>NRZI (2)</vt:lpstr>
      <vt:lpstr>HC Handles</vt:lpstr>
      <vt:lpstr>HCD &amp;&amp; USBD</vt:lpstr>
      <vt:lpstr>Tree Phase</vt:lpstr>
      <vt:lpstr>Control Transfer</vt:lpstr>
      <vt:lpstr>Isochronous Transfer </vt:lpstr>
      <vt:lpstr>Bulk Transfer</vt:lpstr>
      <vt:lpstr>Interrupt Transfer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INTRODUCTION</dc:title>
  <dc:creator>JIA-HAO</dc:creator>
  <cp:lastModifiedBy>Junaid</cp:lastModifiedBy>
  <cp:revision>13</cp:revision>
  <dcterms:created xsi:type="dcterms:W3CDTF">2003-12-16T07:00:56Z</dcterms:created>
  <dcterms:modified xsi:type="dcterms:W3CDTF">2018-04-05T08:47:04Z</dcterms:modified>
</cp:coreProperties>
</file>