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0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68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06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92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4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54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7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23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3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1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1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3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8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7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D576-C29A-44A2-9717-92421453B818}" type="datetimeFigureOut">
              <a:rPr lang="en-AU" smtClean="0"/>
              <a:t>16/09/2019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0F8AA7-D480-434C-9BA0-823F7904E3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2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6" y="897308"/>
            <a:ext cx="9246547" cy="3153528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Automatic Malware Representation and Analysis</a:t>
            </a:r>
            <a:endParaRPr lang="en-A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195972"/>
            <a:ext cx="7766936" cy="1096899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 Committee: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 Hamey, Vijay Varadharajan, Shiping Chen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A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2225"/>
            <a:ext cx="8596668" cy="1119675"/>
          </a:xfrm>
        </p:spPr>
        <p:txBody>
          <a:bodyPr>
            <a:normAutofit/>
          </a:bodyPr>
          <a:lstStyle/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considered as the first hidden layer.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06" y="2526226"/>
            <a:ext cx="7887381" cy="33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239"/>
            <a:ext cx="8596668" cy="176897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 Android .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and Windows PE files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baselines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WinPE and Mal2016 of the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and for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55" y="2953344"/>
            <a:ext cx="2753765" cy="2774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890" y="2936251"/>
            <a:ext cx="2803218" cy="30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760571"/>
          </a:xfrm>
        </p:spPr>
        <p:txBody>
          <a:bodyPr>
            <a:normAutofit/>
          </a:bodyPr>
          <a:lstStyle/>
          <a:p>
            <a:pPr algn="ctr"/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zero-day detection rate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trained on Mal2016 and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WinAppPE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19 malware vendors for Mal2017.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20" y="2354364"/>
            <a:ext cx="7182295" cy="37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Sparse-tf-</a:t>
            </a:r>
            <a:r>
              <a:rPr lang="en-A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Infected Files Detection: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3649054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s-tf-</a:t>
            </a:r>
            <a:r>
              <a:rPr lang="en-A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to detect infected PDFs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Sparse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PDFShare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25" y="2444081"/>
            <a:ext cx="4830685" cy="635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25" y="4498292"/>
            <a:ext cx="5771426" cy="11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Feature Selection using an Unsupervised Neural </a:t>
            </a:r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616"/>
            <a:ext cx="9297090" cy="4876771"/>
          </a:xfrm>
        </p:spPr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malware detection beyond byte level n-grams and detecting important strings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First: embed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similarity of byte level codes into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feature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(byte vector). </a:t>
            </a:r>
          </a:p>
          <a:p>
            <a:pPr lvl="1"/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(Byte2vec) with the capability of binary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Byte2vec embeds the semantic similarity of byte level codes into a feature vector (byte vector) and also into a context vector. 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feature vectors of Byte2vec, using skip-gram with negative sampling (SGNS) topology, are combined with byte-level term-frequency (tf ) for malware detection. </a:t>
            </a:r>
          </a:p>
          <a:p>
            <a:pPr lvl="2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distance between a feature vector and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corresponding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 provides a useful measure to rank features. 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features are successfully used for malware detection. 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algorithm is an unsupervised version of mutual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(MI).</a:t>
            </a:r>
            <a:endParaRPr lang="en-A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09"/>
            <a:ext cx="8923866" cy="1020820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Scheme</a:t>
            </a:r>
            <a:b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2161"/>
            <a:ext cx="8130764" cy="920592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in the figure are only examples. Also, for the sake of simplicity, the encoding of the skip-gram is a subset of the actual encoding.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8" y="1736181"/>
            <a:ext cx="7478581" cy="47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baseline: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0302"/>
            <a:ext cx="9437050" cy="542108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about character-based embeddings?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of the applied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.xml files. The presented values (i.e. 6e65 65ab ab4c 65ab ab4c 4c21) are only naive examples of 2-gram of a given file.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26" y="3050612"/>
            <a:ext cx="6395270" cy="21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Feature Selection using an Unsupervised Neural </a:t>
            </a:r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043404"/>
            <a:ext cx="4958355" cy="4627983"/>
          </a:xfrm>
        </p:spPr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Second: a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Auto-encoder (AE) to extract a latent representation of malware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model for malware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identification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 is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 of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learning a reasonable notion of semantic similarity among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1" y="1539550"/>
            <a:ext cx="2752530" cy="44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39552"/>
            <a:ext cx="8625286" cy="5131836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FNR and FPR versus the number of selected features ranging from 100 to 500 vocabulary size for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AMD datasets.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44" y="2201170"/>
            <a:ext cx="7026064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8013"/>
            <a:ext cx="9269099" cy="5206481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BXDBoost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compared with other related work. EV represents the entire 2-gram vocabulary (65k 2-grams) using the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for our classifiers trained on the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with median performance of vendors on virustotal.com. Test results on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PRAGuard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malware show FNR, and FPR is shown on 22,754 clean APKs — the malware to benign ratio (MBR) is around 5%.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03" y="1671329"/>
            <a:ext cx="3171053" cy="1988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3" y="4777091"/>
            <a:ext cx="6479139" cy="17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9956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 is  any  software/code  that  is  intended  for  malicious  purposes  such  as online sabotage and espionage, identity theft and many other undesirable tasks.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domains include feature extraction, feature selection, feature representation for malware detection, malware family identification</a:t>
            </a: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and Benign(a.k.a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legitimate) software.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Google's Android and Microsoft Windows platforms with 5 million and 65 million malware respectively in 2018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78294"/>
            <a:ext cx="8895873" cy="5206481"/>
          </a:xfrm>
        </p:spPr>
        <p:txBody>
          <a:bodyPr>
            <a:normAutofit/>
          </a:bodyPr>
          <a:lstStyle/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performance and f1-score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BXDBoost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one fold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(2,222 samples). S, h, d and G stand for second, hour, day and gigabyte respectively.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time (in seconds) to extract features of a typical APK in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BXDBoost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for extracting permissions. The values are approximated using randomly selected APKs.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72" y="2320483"/>
            <a:ext cx="4071346" cy="1077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72" y="4777273"/>
            <a:ext cx="4071346" cy="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8013"/>
            <a:ext cx="8895873" cy="5206481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classifiers for the original representation (Unigram) and latent representation generated using the AE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 Loss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and 2 baseline models.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of Naive Bayes classifier with AE-based features as the input of the classifier. n is the number of samples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7" y="4920397"/>
            <a:ext cx="6168722" cy="1708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93" y="3179841"/>
            <a:ext cx="2821299" cy="833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393" y="1705853"/>
            <a:ext cx="3052105" cy="9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Automatic Byte N-gram Feature Re-ranker for Android Malware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51518"/>
            <a:ext cx="8895873" cy="4833257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Mutual Information and Feature Importance Gradient Boosting (</a:t>
            </a:r>
            <a:r>
              <a:rPr lang="en-A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based on byte n-gram frequency.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four steps in model construction phase and two steps in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 first the byte n-grams 2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of both the .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.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binary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out of Apps are obtained.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Mutual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(MI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determine the top most informative items from the entire n-gram vocabulary. </a:t>
            </a:r>
            <a:endParaRPr lang="en-A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 phase, </a:t>
            </a:r>
            <a:r>
              <a:rPr lang="en-A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utilizes the Gradient Boosting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re-rank these top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n-grams. </a:t>
            </a:r>
          </a:p>
          <a:p>
            <a:pPr lvl="3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is an ensemble of decision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that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 ranks features as part of building a binary classifier for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the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of byte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 term-frequency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 ) to feed into the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2502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detailed schematic of </a:t>
            </a:r>
            <a:r>
              <a:rPr lang="en-A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5710335"/>
            <a:ext cx="8895873" cy="774440"/>
          </a:xfrm>
        </p:spPr>
        <p:txBody>
          <a:bodyPr>
            <a:normAutofit/>
          </a:bodyPr>
          <a:lstStyle/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0" y="1548877"/>
            <a:ext cx="9144000" cy="39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7" y="1440718"/>
            <a:ext cx="8895873" cy="455333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MI score for the top 5,000 scores. The left panel presents the top 5,000 MI scores for APIs, permissions and byte n-grams of .xml files, 2&lt;n&lt;6. The right panel presents the top 5,000 MI score of byte n-grams of .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files, 2&lt;n&lt;6.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7" y="2867828"/>
            <a:ext cx="8172000" cy="31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7" y="1254106"/>
            <a:ext cx="8895873" cy="4553338"/>
          </a:xfrm>
        </p:spPr>
        <p:txBody>
          <a:bodyPr>
            <a:normAutofit/>
          </a:bodyPr>
          <a:lstStyle/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FNR, FPR and f1-score of the classifier using MI-based API, MI-based permission or op-code feature sets for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AMD and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state-of-the-art methods.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00" y="2321738"/>
            <a:ext cx="6709134" cy="16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70" y="4428264"/>
            <a:ext cx="3642739" cy="15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7" y="1440718"/>
            <a:ext cx="8895873" cy="455333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FNR of different feature spaces using the combination of n-grams 2&lt;n&lt;4 from both .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.xml files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PRAGuard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malware set.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includes the median performance of vendors on virustotal.com., API, op-code and permission feature sets and also the combination of the three feature sets.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DroidCat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and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DroidSieve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construct their datasets out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PRAGuard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they reported only the average detection rate. k denotes the concatenation of file n-grams.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37" y="3319294"/>
            <a:ext cx="7215566" cy="30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46" y="1272767"/>
            <a:ext cx="9408260" cy="455333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n-grams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2&lt;n&lt;6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either .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or .xml file. The top two panels presents MI-based performance and the low two panels presents the performance using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XGBoost-1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re-ranking the n-grams.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0" y="1794616"/>
            <a:ext cx="7250683" cy="48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Zero-days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7" y="1440718"/>
            <a:ext cx="8895873" cy="455333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and respective AUC for both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(right panel) and MI-based model (left panel). Each curve presents the ROC curve for all four families of each family group.</a:t>
            </a: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number, false negative number and FNR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other techniques based on 4 families fetching out on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4" y="4870581"/>
            <a:ext cx="7344924" cy="1567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86" y="2066160"/>
            <a:ext cx="5395274" cy="2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923866" cy="131320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Identification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7" y="1440718"/>
            <a:ext cx="8895873" cy="2954000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and </a:t>
            </a:r>
            <a:r>
              <a:rPr lang="en-A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logloss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classifiers using MI-based and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re-ranked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family classification.</a:t>
            </a: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MIFIBoost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family classification of 11 families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DexShare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9" y="4320391"/>
            <a:ext cx="7402142" cy="2024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9" y="2134640"/>
            <a:ext cx="5312013" cy="15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known malware:</a:t>
            </a: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polymorphic/metamorphic variants of a given malware sample.</a:t>
            </a: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families (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a.k.a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zero-days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Obfuscated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</a:p>
          <a:p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with this atmosphere, the scheme needs to be highly effective, resilient, scalable that achieves high precision with minimum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and desktop stations as well as a cloud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A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24815"/>
            <a:ext cx="8923866" cy="1944548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Thanks</a:t>
            </a:r>
            <a:b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30619"/>
            <a:ext cx="8895873" cy="1660849"/>
          </a:xfrm>
        </p:spPr>
        <p:txBody>
          <a:bodyPr>
            <a:normAutofit/>
          </a:bodyPr>
          <a:lstStyle/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7885"/>
            <a:ext cx="9526345" cy="4760008"/>
          </a:xfrm>
        </p:spPr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commonly used types of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the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from the software's binary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 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components are the </a:t>
            </a:r>
            <a:r>
              <a:rPr lang="en-A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classes.dex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Executable) and AndroidManifest.xml files. 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Windows: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reversed engineered to an assembly file or the binary file is used directly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requires observing the run-time behaviour of the software. </a:t>
            </a: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hybrid feature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885"/>
            <a:ext cx="8596668" cy="47600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Android: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APKs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Windows: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malware software or an infected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2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 Executable (PE) files</a:t>
            </a:r>
          </a:p>
          <a:p>
            <a:pPr lvl="2"/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 Document Format (PDF)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feature extraction from binary files, in particular byte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apply our methods to both the Android and Windows platforms.</a:t>
            </a: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7507"/>
            <a:ext cx="8596668" cy="5110386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and Benign Repositories: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VirusShare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AndroZoo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contagiodump.com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Classification Challenge (BIG 2015) dataset hosted at </a:t>
            </a:r>
            <a:r>
              <a:rPr lang="en-A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double checking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the datasets. Max, Min and Ave stand for maximum size (MB), minimum size (KB) and average size (MB) of the files respectively.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19" y="3400728"/>
            <a:ext cx="5410387" cy="31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277"/>
            <a:ext cx="8596668" cy="5577110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multi-class classification</a:t>
            </a:r>
          </a:p>
          <a:p>
            <a:pPr lvl="1"/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/>
            <a:r>
              <a:rPr lang="en-A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loss (a.k.a logistic loss, cross-entropy loss or </a:t>
            </a:r>
            <a:r>
              <a:rPr lang="en-A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Logloss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two-class classification is as follows:</a:t>
            </a: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common performance metrics for the detection task are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operating characteristic (ROC) curve and the area under the curve (AUC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90" y="2473948"/>
            <a:ext cx="3206053" cy="76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40" y="3549798"/>
            <a:ext cx="3434152" cy="26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r>
              <a:rPr lang="en-A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Malware Detection </a:t>
            </a:r>
            <a:r>
              <a:rPr lang="en-A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889"/>
            <a:ext cx="8596668" cy="5110386"/>
          </a:xfrm>
        </p:spPr>
        <p:txBody>
          <a:bodyPr>
            <a:normAutofit/>
          </a:bodyPr>
          <a:lstStyle/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three stages: 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performed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term-frequency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 -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is equivalent to the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layer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particular neural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measurement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improve classification, generic nonlinear features (e.g. the Gaussian kernel) can be used. This can cause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generalization.</a:t>
            </a:r>
            <a:endParaRPr lang="en-A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Extreme Learning Machine (ELM) to address this generalization</a:t>
            </a:r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phases are implemented by a neural network with </a:t>
            </a:r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hidden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and an output layer. </a:t>
            </a:r>
          </a:p>
          <a:p>
            <a:r>
              <a:rPr lang="en-A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the sparse version of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Malytics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term-frequency </a:t>
            </a:r>
            <a:r>
              <a:rPr lang="en-A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s-tf-</a:t>
            </a:r>
            <a:r>
              <a:rPr lang="en-A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faster type of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</a:t>
            </a:r>
            <a:r>
              <a:rPr lang="en-A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S-tf-</a:t>
            </a:r>
            <a:r>
              <a:rPr lang="en-A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simhashing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less computation and get performs competitive with the dense version. </a:t>
            </a:r>
            <a:endParaRPr lang="en-A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410"/>
            <a:ext cx="8596668" cy="680815"/>
          </a:xfrm>
        </p:spPr>
        <p:txBody>
          <a:bodyPr>
            <a:normAutofit/>
          </a:bodyPr>
          <a:lstStyle/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36" y="1029650"/>
            <a:ext cx="8596668" cy="819417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schematic of the proposed solution for malware detection. We used 2-gram in this particular example.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716491"/>
            <a:ext cx="9216000" cy="37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1600</Words>
  <Application>Microsoft Office PowerPoint</Application>
  <PresentationFormat>Widescreen</PresentationFormat>
  <Paragraphs>186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Trebuchet MS</vt:lpstr>
      <vt:lpstr>Wingdings 3</vt:lpstr>
      <vt:lpstr>Facet</vt:lpstr>
      <vt:lpstr>Machine Learning For Automatic Malware Representation and Analysis</vt:lpstr>
      <vt:lpstr>Introduction</vt:lpstr>
      <vt:lpstr>Introduction</vt:lpstr>
      <vt:lpstr>Introduction</vt:lpstr>
      <vt:lpstr>Introduction</vt:lpstr>
      <vt:lpstr>Datasets</vt:lpstr>
      <vt:lpstr>Metrics</vt:lpstr>
      <vt:lpstr>Malytics: A Malware Detection Scheme</vt:lpstr>
      <vt:lpstr>PowerPoint Presentation</vt:lpstr>
      <vt:lpstr>Malytics</vt:lpstr>
      <vt:lpstr>Results</vt:lpstr>
      <vt:lpstr>Results</vt:lpstr>
      <vt:lpstr>Sparse-tf-simhashing &amp; Infected Files Detection:</vt:lpstr>
      <vt:lpstr>Malware Representation and Feature Selection using an Unsupervised Neural network:</vt:lpstr>
      <vt:lpstr>The proposed Scheme </vt:lpstr>
      <vt:lpstr>ELMo, a baseline:</vt:lpstr>
      <vt:lpstr>Malware Representation and Feature Selection using an Unsupervised Neural network:</vt:lpstr>
      <vt:lpstr>Results</vt:lpstr>
      <vt:lpstr>Results</vt:lpstr>
      <vt:lpstr>Results</vt:lpstr>
      <vt:lpstr>Results</vt:lpstr>
      <vt:lpstr>MIFIBoost: Automatic Byte N-gram Feature Re-ranker for Android Malware Detection</vt:lpstr>
      <vt:lpstr>A detailed schematic of MIFIBoost</vt:lpstr>
      <vt:lpstr>Experiments</vt:lpstr>
      <vt:lpstr>Results</vt:lpstr>
      <vt:lpstr>Results</vt:lpstr>
      <vt:lpstr>Results</vt:lpstr>
      <vt:lpstr>Zero-days</vt:lpstr>
      <vt:lpstr>Family Identification</vt:lpstr>
      <vt:lpstr>Many Thanks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Automatic Malware Representation and Analysis</dc:title>
  <dc:creator>Mahmood Yousefiazar (HDR)</dc:creator>
  <cp:lastModifiedBy>Mahmood Yousefiazar (HDR)</cp:lastModifiedBy>
  <cp:revision>133</cp:revision>
  <dcterms:created xsi:type="dcterms:W3CDTF">2019-09-14T13:57:54Z</dcterms:created>
  <dcterms:modified xsi:type="dcterms:W3CDTF">2019-09-16T02:35:19Z</dcterms:modified>
</cp:coreProperties>
</file>