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//add number for photos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779464" y="590550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977" y="187452"/>
            <a:ext cx="853665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886200" y="533400"/>
            <a:ext cx="4476749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86123" y="1828800"/>
            <a:ext cx="447453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3886123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5867398" y="6288741"/>
            <a:ext cx="267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2" name="Shape 112"/>
          <p:cNvSpPr/>
          <p:nvPr>
            <p:ph idx="2" type="pic"/>
          </p:nvPr>
        </p:nvSpPr>
        <p:spPr>
          <a:xfrm flipH="1">
            <a:off x="188252" y="179292"/>
            <a:ext cx="3281086" cy="6483095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, Alt.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4710953" y="533400"/>
            <a:ext cx="36576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0412" y="1828800"/>
            <a:ext cx="36576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2" name="Shape 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0" name="Shape 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2466741" y="141521"/>
            <a:ext cx="4208929" cy="758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7" name="Shape 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 rot="5400000">
            <a:off x="5373266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230313" y="328613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type="title"/>
          </p:nvPr>
        </p:nvSpPr>
        <p:spPr>
          <a:xfrm>
            <a:off x="779462" y="2591359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9462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705350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cxnSp>
        <p:nvCxnSpPr>
          <p:cNvPr id="55" name="Shape 55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, Top and Bot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89706" y="189706"/>
            <a:ext cx="8764587" cy="6478586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ew4home.com/tips-resources/sewing-tips-tricks/deciphering-marks-measuring-tape" TargetMode="External"/><Relationship Id="rId4" Type="http://schemas.openxmlformats.org/officeDocument/2006/relationships/hyperlink" Target="https://www.att.com/cellphones/iphone/iphone-se.html" TargetMode="External"/><Relationship Id="rId5" Type="http://schemas.openxmlformats.org/officeDocument/2006/relationships/hyperlink" Target="https://www.att.com/cellphones/iphone/iphone-s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Eruler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by w^w^w team</a:t>
            </a:r>
          </a:p>
          <a:p>
            <a:pPr indent="0" lvl="0" marL="0" marR="0" rtl="0" algn="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Yingkai Wang</a:t>
            </a:r>
          </a:p>
          <a:p>
            <a:pPr indent="0" lvl="0" marL="0" marR="0" rtl="0" algn="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Haonan Wang</a:t>
            </a:r>
          </a:p>
          <a:p>
            <a:pPr indent="0" lvl="0" marL="0" marR="0" rtl="0" algn="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Hongting Wang</a:t>
            </a:r>
          </a:p>
          <a:p>
            <a:pPr indent="0" lvl="0" marL="0" marR="0" rtl="0" algn="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79462" y="1828800"/>
            <a:ext cx="7583400" cy="42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779462" y="1828800"/>
            <a:ext cx="7583400" cy="42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</a:t>
            </a:r>
          </a:p>
          <a:p>
            <a:pPr indent="-282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556799" y="794475"/>
            <a:ext cx="89088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Test and Simulation	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				      ————dis</a:t>
            </a:r>
            <a:r>
              <a:rPr lang="en-US"/>
              <a:t>placement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79475" y="1838775"/>
            <a:ext cx="7341000" cy="4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739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b="0" i="0" lang="en-US" sz="187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app distance measurement </a:t>
            </a:r>
          </a:p>
          <a:p>
            <a:pPr indent="-347344" lvl="0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8421"/>
            </a:pPr>
            <a:r>
              <a:rPr lang="en-US" sz="1870"/>
              <a:t>Method: barometer</a:t>
            </a:r>
          </a:p>
          <a:p>
            <a:pPr indent="-347344" lvl="0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8421"/>
            </a:pPr>
            <a:r>
              <a:rPr lang="en-US" sz="1870"/>
              <a:t>Drawbacks: unstable  </a:t>
            </a:r>
          </a:p>
          <a:p>
            <a:pPr indent="-347344" lvl="0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8421"/>
            </a:pPr>
            <a:r>
              <a:rPr lang="en-US" sz="1870"/>
              <a:t>Error Range: N/A </a:t>
            </a:r>
          </a:p>
          <a:p>
            <a:pPr indent="-282575" lvl="0" marL="739775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lang="en-US" sz="1870"/>
              <a:t>Eruler </a:t>
            </a:r>
          </a:p>
          <a:p>
            <a:pPr indent="-293369" lvl="2" marL="1317625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lang="en-US" sz="1870"/>
              <a:t>Method: build-in accelerometer, gyro</a:t>
            </a:r>
          </a:p>
          <a:p>
            <a:pPr indent="-293369" lvl="2" marL="1317625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lang="en-US" sz="1870"/>
              <a:t>Benefit: stable and </a:t>
            </a:r>
            <a:r>
              <a:rPr lang="en-US" sz="2000"/>
              <a:t>precise </a:t>
            </a:r>
          </a:p>
          <a:p>
            <a:pPr indent="-293369" lvl="2" marL="1317625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lang="en-US" sz="1870"/>
              <a:t>Current error Range: 6.5%</a:t>
            </a:r>
          </a:p>
          <a:p>
            <a:pPr indent="-282575" lvl="0" marL="739775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b="0" i="0" lang="en-US" sz="187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Filter</a:t>
            </a:r>
          </a:p>
          <a:p>
            <a:pPr indent="-282575" lvl="0" marL="739775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b="0" i="0" lang="en-US" sz="187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／／draw a flow chart／／swift code －》get raw data －》plot raw acceleration －－》 smoother（）－》plot velocity －》data update？？－－》get distance</a:t>
            </a:r>
          </a:p>
          <a:p>
            <a:pPr indent="-282575" lvl="0" marL="739775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b="0" i="0" lang="en-US" sz="187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error range</a:t>
            </a:r>
          </a:p>
          <a:p>
            <a:pPr indent="-282575" lvl="0" marL="739775" marR="0" rtl="0" algn="l">
              <a:lnSpc>
                <a:spcPct val="80000"/>
              </a:lnSpc>
              <a:spcBef>
                <a:spcPts val="2000"/>
              </a:spcBef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b="0" i="0" lang="en-US" sz="187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 goal：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67091" y="1425387"/>
            <a:ext cx="9206658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Test and Simulation</a:t>
            </a:r>
            <a:b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———— calculate length from images//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779462" y="2573577"/>
            <a:ext cx="7583486" cy="346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Matlab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Method: Two Photos 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Error range:</a:t>
            </a:r>
          </a:p>
          <a:p>
            <a:pPr indent="-282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step: horizontal movement -&gt; 3D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［1］</a:t>
            </a:r>
            <a:r>
              <a:rPr b="0" i="0" lang="en-US" sz="2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http://www.sew4home.com/tips-resources/sewing-tips-tricks/deciphering-marks-measuring-tape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2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［2］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2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https://www.att.com/cellphones/iphone/iphone-se.html</a:t>
            </a:r>
          </a:p>
          <a:p>
            <a:pPr indent="-282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Eruler?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Innovative App 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Measurement</a:t>
            </a:r>
          </a:p>
          <a:p>
            <a:pPr indent="-282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1812-Measuring-Tape-in-Eights.jp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875" y="3735300"/>
            <a:ext cx="2571600" cy="230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-iphone se 16gb-silver-450x350.png"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626" y="2797531"/>
            <a:ext cx="4395000" cy="34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SzPct val="100000"/>
            </a:pPr>
            <a:r>
              <a:rPr lang="en-US"/>
              <a:t>Differences &amp; Improvements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79462" y="1828800"/>
            <a:ext cx="7583400" cy="42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1" rtl="0">
              <a:spcBef>
                <a:spcPts val="0"/>
              </a:spcBef>
              <a:buSzPct val="100000"/>
            </a:pPr>
            <a:r>
              <a:rPr lang="en-US" sz="2400"/>
              <a:t>No reference input required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1" rtl="0">
              <a:spcBef>
                <a:spcPts val="0"/>
              </a:spcBef>
              <a:buSzPct val="100000"/>
            </a:pPr>
            <a:r>
              <a:rPr lang="en-US" sz="2400"/>
              <a:t>Precise distance measurement by built-in sensors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79462" y="41315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How it works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/>
              <a:t>Take the first picture of the object</a:t>
            </a:r>
            <a:r>
              <a:rPr lang="en-US"/>
              <a:t>.</a:t>
            </a:r>
          </a:p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/>
              <a:t>Select the measuring object.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33053" l="9129" r="28079" t="12848"/>
          <a:stretch/>
        </p:blipFill>
        <p:spPr>
          <a:xfrm>
            <a:off x="896300" y="2702450"/>
            <a:ext cx="6966625" cy="37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How it works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79462" y="1828800"/>
            <a:ext cx="7583400" cy="42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Move the camera down a few inches and take the second picture. The object still has to be in frame.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28124" l="8650" r="27316" t="9640"/>
          <a:stretch/>
        </p:blipFill>
        <p:spPr>
          <a:xfrm>
            <a:off x="967750" y="2695075"/>
            <a:ext cx="6922350" cy="38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US"/>
              <a:t>How it works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779462" y="1828800"/>
            <a:ext cx="7583400" cy="42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Eruler app will record the displacement and calculate the length of the object.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31726" l="9012" r="23379" t="12594"/>
          <a:stretch/>
        </p:blipFill>
        <p:spPr>
          <a:xfrm>
            <a:off x="937024" y="2729299"/>
            <a:ext cx="6966650" cy="37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Current Stage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79462" y="1828800"/>
            <a:ext cx="7583400" cy="42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Error Range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Phone Displacement: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		</a:t>
            </a:r>
            <a:r>
              <a:rPr lang="en-US" sz="3000"/>
              <a:t>6.5%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Object length: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 sz="3000"/>
              <a:t>5.7%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Next Steps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lnSpc>
                <a:spcPct val="80000"/>
              </a:lnSpc>
              <a:spcBef>
                <a:spcPts val="0"/>
              </a:spcBef>
              <a:buFont typeface="Trebuchet MS"/>
            </a:pPr>
            <a:r>
              <a:rPr lang="en-US" sz="1870"/>
              <a:t>Increase precision for measuring displacement in one dimension</a:t>
            </a:r>
          </a:p>
          <a:p>
            <a:pPr indent="-347345" lvl="0" marL="457200" rtl="0">
              <a:lnSpc>
                <a:spcPct val="80000"/>
              </a:lnSpc>
              <a:spcBef>
                <a:spcPts val="0"/>
              </a:spcBef>
              <a:buSzPct val="98421"/>
            </a:pPr>
            <a:r>
              <a:rPr lang="en-US" sz="1870"/>
              <a:t>Take three dimensions into account allowing users to take photos from other angles</a:t>
            </a:r>
          </a:p>
          <a:p>
            <a:pPr indent="-347345" lvl="0" marL="457200" rtl="0">
              <a:lnSpc>
                <a:spcPct val="80000"/>
              </a:lnSpc>
              <a:spcBef>
                <a:spcPts val="0"/>
              </a:spcBef>
              <a:buSzPct val="98421"/>
            </a:pPr>
            <a:r>
              <a:rPr lang="en-US" sz="1870"/>
              <a:t>Reduce errors caused by minor phone rotation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80287" y="2285125"/>
            <a:ext cx="7583400" cy="10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