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9" r:id="rId4"/>
    <p:sldId id="261" r:id="rId5"/>
    <p:sldId id="262"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8" d="100"/>
          <a:sy n="128" d="100"/>
        </p:scale>
        <p:origin x="-112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Test </a:t>
            </a:r>
            <a:r>
              <a:rPr lang="en-US" dirty="0"/>
              <a:t>Coverage</a:t>
            </a:r>
          </a:p>
        </c:rich>
      </c:tx>
      <c:layout/>
      <c:overlay val="0"/>
    </c:title>
    <c:autoTitleDeleted val="0"/>
    <c:plotArea>
      <c:layout>
        <c:manualLayout>
          <c:layoutTarget val="inner"/>
          <c:xMode val="edge"/>
          <c:yMode val="edge"/>
          <c:x val="8.7084776946263237E-2"/>
          <c:y val="0.18706036745406823"/>
          <c:w val="0.84923363766640414"/>
          <c:h val="0.70206000291630211"/>
        </c:manualLayout>
      </c:layout>
      <c:lineChart>
        <c:grouping val="standard"/>
        <c:varyColors val="0"/>
        <c:ser>
          <c:idx val="0"/>
          <c:order val="0"/>
          <c:tx>
            <c:strRef>
              <c:f>Sheet1!$A$2</c:f>
              <c:strCache>
                <c:ptCount val="1"/>
                <c:pt idx="0">
                  <c:v>Total Coverage</c:v>
                </c:pt>
              </c:strCache>
            </c:strRef>
          </c:tx>
          <c:cat>
            <c:numRef>
              <c:f>Sheet1!$B$1:$D$1</c:f>
              <c:numCache>
                <c:formatCode>m/d/yyyy</c:formatCode>
                <c:ptCount val="3"/>
                <c:pt idx="0">
                  <c:v>40668</c:v>
                </c:pt>
                <c:pt idx="1">
                  <c:v>40675</c:v>
                </c:pt>
                <c:pt idx="2">
                  <c:v>40682</c:v>
                </c:pt>
              </c:numCache>
            </c:numRef>
          </c:cat>
          <c:val>
            <c:numRef>
              <c:f>Sheet1!$B$2:$D$2</c:f>
              <c:numCache>
                <c:formatCode>General</c:formatCode>
                <c:ptCount val="3"/>
                <c:pt idx="0">
                  <c:v>77</c:v>
                </c:pt>
                <c:pt idx="1">
                  <c:v>82</c:v>
                </c:pt>
                <c:pt idx="2">
                  <c:v>94</c:v>
                </c:pt>
              </c:numCache>
            </c:numRef>
          </c:val>
          <c:smooth val="0"/>
        </c:ser>
        <c:dLbls>
          <c:showLegendKey val="0"/>
          <c:showVal val="0"/>
          <c:showCatName val="0"/>
          <c:showSerName val="0"/>
          <c:showPercent val="0"/>
          <c:showBubbleSize val="0"/>
        </c:dLbls>
        <c:marker val="1"/>
        <c:smooth val="0"/>
        <c:axId val="44322816"/>
        <c:axId val="44324352"/>
      </c:lineChart>
      <c:dateAx>
        <c:axId val="44322816"/>
        <c:scaling>
          <c:orientation val="minMax"/>
        </c:scaling>
        <c:delete val="0"/>
        <c:axPos val="b"/>
        <c:numFmt formatCode="m/d/yyyy" sourceLinked="1"/>
        <c:majorTickMark val="out"/>
        <c:minorTickMark val="none"/>
        <c:tickLblPos val="nextTo"/>
        <c:crossAx val="44324352"/>
        <c:crosses val="autoZero"/>
        <c:auto val="1"/>
        <c:lblOffset val="100"/>
        <c:baseTimeUnit val="days"/>
        <c:majorUnit val="7"/>
        <c:majorTimeUnit val="days"/>
      </c:dateAx>
      <c:valAx>
        <c:axId val="44324352"/>
        <c:scaling>
          <c:orientation val="minMax"/>
        </c:scaling>
        <c:delete val="0"/>
        <c:axPos val="l"/>
        <c:majorGridlines/>
        <c:numFmt formatCode="General" sourceLinked="1"/>
        <c:majorTickMark val="out"/>
        <c:minorTickMark val="none"/>
        <c:tickLblPos val="nextTo"/>
        <c:crossAx val="44322816"/>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7.6087011971767607E-2"/>
          <c:y val="0.18706036745406823"/>
          <c:w val="0.84351037412775731"/>
          <c:h val="0.70206000291630211"/>
        </c:manualLayout>
      </c:layout>
      <c:lineChart>
        <c:grouping val="standard"/>
        <c:varyColors val="0"/>
        <c:ser>
          <c:idx val="0"/>
          <c:order val="0"/>
          <c:tx>
            <c:strRef>
              <c:f>Sheet1!$A$3</c:f>
              <c:strCache>
                <c:ptCount val="1"/>
                <c:pt idx="0">
                  <c:v>Avg Complexity</c:v>
                </c:pt>
              </c:strCache>
            </c:strRef>
          </c:tx>
          <c:cat>
            <c:numRef>
              <c:f>Sheet1!$B$1:$D$1</c:f>
              <c:numCache>
                <c:formatCode>m/d/yyyy</c:formatCode>
                <c:ptCount val="3"/>
                <c:pt idx="0">
                  <c:v>40668</c:v>
                </c:pt>
                <c:pt idx="1">
                  <c:v>40675</c:v>
                </c:pt>
                <c:pt idx="2">
                  <c:v>40682</c:v>
                </c:pt>
              </c:numCache>
            </c:numRef>
          </c:cat>
          <c:val>
            <c:numRef>
              <c:f>Sheet1!$B$3:$D$3</c:f>
              <c:numCache>
                <c:formatCode>General</c:formatCode>
                <c:ptCount val="3"/>
                <c:pt idx="0">
                  <c:v>1.7190000000000001</c:v>
                </c:pt>
                <c:pt idx="1">
                  <c:v>1.704</c:v>
                </c:pt>
                <c:pt idx="2">
                  <c:v>1.3180000000000001</c:v>
                </c:pt>
              </c:numCache>
            </c:numRef>
          </c:val>
          <c:smooth val="0"/>
        </c:ser>
        <c:dLbls>
          <c:showLegendKey val="0"/>
          <c:showVal val="0"/>
          <c:showCatName val="0"/>
          <c:showSerName val="0"/>
          <c:showPercent val="0"/>
          <c:showBubbleSize val="0"/>
        </c:dLbls>
        <c:marker val="1"/>
        <c:smooth val="0"/>
        <c:axId val="44344448"/>
        <c:axId val="44345984"/>
      </c:lineChart>
      <c:dateAx>
        <c:axId val="44344448"/>
        <c:scaling>
          <c:orientation val="minMax"/>
        </c:scaling>
        <c:delete val="0"/>
        <c:axPos val="b"/>
        <c:numFmt formatCode="m/d/yyyy" sourceLinked="1"/>
        <c:majorTickMark val="out"/>
        <c:minorTickMark val="none"/>
        <c:tickLblPos val="nextTo"/>
        <c:crossAx val="44345984"/>
        <c:crosses val="autoZero"/>
        <c:auto val="1"/>
        <c:lblOffset val="100"/>
        <c:baseTimeUnit val="days"/>
        <c:majorUnit val="7"/>
        <c:majorTimeUnit val="days"/>
      </c:dateAx>
      <c:valAx>
        <c:axId val="44345984"/>
        <c:scaling>
          <c:orientation val="minMax"/>
        </c:scaling>
        <c:delete val="0"/>
        <c:axPos val="l"/>
        <c:majorGridlines/>
        <c:numFmt formatCode="General" sourceLinked="1"/>
        <c:majorTickMark val="out"/>
        <c:minorTickMark val="none"/>
        <c:tickLblPos val="nextTo"/>
        <c:crossAx val="4434444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9.1166885389326338E-2"/>
          <c:y val="0.18706036745406823"/>
          <c:w val="0.85605533683289592"/>
          <c:h val="0.70206000291630211"/>
        </c:manualLayout>
      </c:layout>
      <c:lineChart>
        <c:grouping val="standard"/>
        <c:varyColors val="0"/>
        <c:ser>
          <c:idx val="0"/>
          <c:order val="0"/>
          <c:tx>
            <c:strRef>
              <c:f>Sheet1!$A$4</c:f>
              <c:strCache>
                <c:ptCount val="1"/>
                <c:pt idx="0">
                  <c:v>SLOC</c:v>
                </c:pt>
              </c:strCache>
            </c:strRef>
          </c:tx>
          <c:cat>
            <c:numRef>
              <c:f>Sheet1!$B$1:$D$1</c:f>
              <c:numCache>
                <c:formatCode>m/d/yyyy</c:formatCode>
                <c:ptCount val="3"/>
                <c:pt idx="0">
                  <c:v>40668</c:v>
                </c:pt>
                <c:pt idx="1">
                  <c:v>40675</c:v>
                </c:pt>
                <c:pt idx="2">
                  <c:v>40682</c:v>
                </c:pt>
              </c:numCache>
            </c:numRef>
          </c:cat>
          <c:val>
            <c:numRef>
              <c:f>Sheet1!$B$4:$D$4</c:f>
              <c:numCache>
                <c:formatCode>General</c:formatCode>
                <c:ptCount val="3"/>
                <c:pt idx="0">
                  <c:v>662</c:v>
                </c:pt>
                <c:pt idx="1">
                  <c:v>742</c:v>
                </c:pt>
                <c:pt idx="2">
                  <c:v>773</c:v>
                </c:pt>
              </c:numCache>
            </c:numRef>
          </c:val>
          <c:smooth val="0"/>
        </c:ser>
        <c:dLbls>
          <c:showLegendKey val="0"/>
          <c:showVal val="0"/>
          <c:showCatName val="0"/>
          <c:showSerName val="0"/>
          <c:showPercent val="0"/>
          <c:showBubbleSize val="0"/>
        </c:dLbls>
        <c:marker val="1"/>
        <c:smooth val="0"/>
        <c:axId val="44357888"/>
        <c:axId val="44363776"/>
      </c:lineChart>
      <c:dateAx>
        <c:axId val="44357888"/>
        <c:scaling>
          <c:orientation val="minMax"/>
        </c:scaling>
        <c:delete val="0"/>
        <c:axPos val="b"/>
        <c:numFmt formatCode="m/d/yyyy" sourceLinked="1"/>
        <c:majorTickMark val="out"/>
        <c:minorTickMark val="none"/>
        <c:tickLblPos val="nextTo"/>
        <c:crossAx val="44363776"/>
        <c:crosses val="autoZero"/>
        <c:auto val="1"/>
        <c:lblOffset val="100"/>
        <c:baseTimeUnit val="days"/>
        <c:majorUnit val="7"/>
        <c:majorTimeUnit val="days"/>
      </c:dateAx>
      <c:valAx>
        <c:axId val="44363776"/>
        <c:scaling>
          <c:orientation val="minMax"/>
        </c:scaling>
        <c:delete val="0"/>
        <c:axPos val="l"/>
        <c:majorGridlines/>
        <c:numFmt formatCode="General" sourceLinked="1"/>
        <c:majorTickMark val="out"/>
        <c:minorTickMark val="none"/>
        <c:tickLblPos val="nextTo"/>
        <c:crossAx val="4435788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8.1555774278215226E-2"/>
          <c:y val="0.18706036745406823"/>
          <c:w val="0.86288867016622928"/>
          <c:h val="0.70206000291630211"/>
        </c:manualLayout>
      </c:layout>
      <c:lineChart>
        <c:grouping val="standard"/>
        <c:varyColors val="0"/>
        <c:ser>
          <c:idx val="0"/>
          <c:order val="0"/>
          <c:tx>
            <c:strRef>
              <c:f>Sheet1!$A$5</c:f>
              <c:strCache>
                <c:ptCount val="1"/>
                <c:pt idx="0">
                  <c:v>Avg Comments/Method</c:v>
                </c:pt>
              </c:strCache>
            </c:strRef>
          </c:tx>
          <c:cat>
            <c:numRef>
              <c:f>Sheet1!$B$1:$D$1</c:f>
              <c:numCache>
                <c:formatCode>m/d/yyyy</c:formatCode>
                <c:ptCount val="3"/>
                <c:pt idx="0">
                  <c:v>40668</c:v>
                </c:pt>
                <c:pt idx="1">
                  <c:v>40675</c:v>
                </c:pt>
                <c:pt idx="2">
                  <c:v>40682</c:v>
                </c:pt>
              </c:numCache>
            </c:numRef>
          </c:cat>
          <c:val>
            <c:numRef>
              <c:f>Sheet1!$B$5:$D$5</c:f>
              <c:numCache>
                <c:formatCode>General</c:formatCode>
                <c:ptCount val="3"/>
                <c:pt idx="0">
                  <c:v>3.9420000000000002</c:v>
                </c:pt>
                <c:pt idx="1">
                  <c:v>4.1749999999999998</c:v>
                </c:pt>
                <c:pt idx="2">
                  <c:v>2.6659999999999999</c:v>
                </c:pt>
              </c:numCache>
            </c:numRef>
          </c:val>
          <c:smooth val="0"/>
        </c:ser>
        <c:dLbls>
          <c:showLegendKey val="0"/>
          <c:showVal val="0"/>
          <c:showCatName val="0"/>
          <c:showSerName val="0"/>
          <c:showPercent val="0"/>
          <c:showBubbleSize val="0"/>
        </c:dLbls>
        <c:marker val="1"/>
        <c:smooth val="0"/>
        <c:axId val="43715968"/>
        <c:axId val="43730048"/>
      </c:lineChart>
      <c:dateAx>
        <c:axId val="43715968"/>
        <c:scaling>
          <c:orientation val="minMax"/>
        </c:scaling>
        <c:delete val="0"/>
        <c:axPos val="b"/>
        <c:numFmt formatCode="m/d/yyyy" sourceLinked="1"/>
        <c:majorTickMark val="out"/>
        <c:minorTickMark val="none"/>
        <c:tickLblPos val="nextTo"/>
        <c:crossAx val="43730048"/>
        <c:crosses val="autoZero"/>
        <c:auto val="1"/>
        <c:lblOffset val="100"/>
        <c:baseTimeUnit val="days"/>
        <c:majorUnit val="7"/>
        <c:majorTimeUnit val="days"/>
      </c:dateAx>
      <c:valAx>
        <c:axId val="43730048"/>
        <c:scaling>
          <c:orientation val="minMax"/>
        </c:scaling>
        <c:delete val="0"/>
        <c:axPos val="l"/>
        <c:majorGridlines/>
        <c:numFmt formatCode="General" sourceLinked="1"/>
        <c:majorTickMark val="out"/>
        <c:minorTickMark val="none"/>
        <c:tickLblPos val="nextTo"/>
        <c:crossAx val="43715968"/>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BD4526-9EE4-4FE3-8F24-641A86B0C380}" type="datetimeFigureOut">
              <a:rPr lang="en-US" smtClean="0"/>
              <a:t>5/19/2011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BB593D-977F-43B2-BD76-57B9D5A7C65B}" type="slidenum">
              <a:rPr lang="en-US" smtClean="0"/>
              <a:t>‹#›</a:t>
            </a:fld>
            <a:endParaRPr lang="en-US"/>
          </a:p>
        </p:txBody>
      </p:sp>
    </p:spTree>
    <p:extLst>
      <p:ext uri="{BB962C8B-B14F-4D97-AF65-F5344CB8AC3E}">
        <p14:creationId xmlns:p14="http://schemas.microsoft.com/office/powerpoint/2010/main" val="2564298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Eric</a:t>
            </a:r>
            <a:endParaRPr lang="en-US" dirty="0"/>
          </a:p>
        </p:txBody>
      </p:sp>
      <p:sp>
        <p:nvSpPr>
          <p:cNvPr id="4" name="Slide Number Placeholder 3"/>
          <p:cNvSpPr>
            <a:spLocks noGrp="1"/>
          </p:cNvSpPr>
          <p:nvPr>
            <p:ph type="sldNum" sz="quarter" idx="10"/>
          </p:nvPr>
        </p:nvSpPr>
        <p:spPr/>
        <p:txBody>
          <a:bodyPr/>
          <a:lstStyle/>
          <a:p>
            <a:fld id="{76BB593D-977F-43B2-BD76-57B9D5A7C65B}" type="slidenum">
              <a:rPr lang="en-US" smtClean="0"/>
              <a:t>1</a:t>
            </a:fld>
            <a:endParaRPr lang="en-US"/>
          </a:p>
        </p:txBody>
      </p:sp>
    </p:spTree>
    <p:extLst>
      <p:ext uri="{BB962C8B-B14F-4D97-AF65-F5344CB8AC3E}">
        <p14:creationId xmlns:p14="http://schemas.microsoft.com/office/powerpoint/2010/main" val="19703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Eric</a:t>
            </a:r>
            <a:endParaRPr lang="en-US" dirty="0"/>
          </a:p>
        </p:txBody>
      </p:sp>
      <p:sp>
        <p:nvSpPr>
          <p:cNvPr id="4" name="Slide Number Placeholder 3"/>
          <p:cNvSpPr>
            <a:spLocks noGrp="1"/>
          </p:cNvSpPr>
          <p:nvPr>
            <p:ph type="sldNum" sz="quarter" idx="10"/>
          </p:nvPr>
        </p:nvSpPr>
        <p:spPr/>
        <p:txBody>
          <a:bodyPr/>
          <a:lstStyle/>
          <a:p>
            <a:fld id="{76BB593D-977F-43B2-BD76-57B9D5A7C65B}" type="slidenum">
              <a:rPr lang="en-US" smtClean="0"/>
              <a:t>2</a:t>
            </a:fld>
            <a:endParaRPr lang="en-US"/>
          </a:p>
        </p:txBody>
      </p:sp>
    </p:spTree>
    <p:extLst>
      <p:ext uri="{BB962C8B-B14F-4D97-AF65-F5344CB8AC3E}">
        <p14:creationId xmlns:p14="http://schemas.microsoft.com/office/powerpoint/2010/main" val="3290788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Tom</a:t>
            </a:r>
            <a:endParaRPr lang="en-US" dirty="0"/>
          </a:p>
        </p:txBody>
      </p:sp>
      <p:sp>
        <p:nvSpPr>
          <p:cNvPr id="4" name="Slide Number Placeholder 3"/>
          <p:cNvSpPr>
            <a:spLocks noGrp="1"/>
          </p:cNvSpPr>
          <p:nvPr>
            <p:ph type="sldNum" sz="quarter" idx="10"/>
          </p:nvPr>
        </p:nvSpPr>
        <p:spPr/>
        <p:txBody>
          <a:bodyPr/>
          <a:lstStyle/>
          <a:p>
            <a:fld id="{76BB593D-977F-43B2-BD76-57B9D5A7C65B}" type="slidenum">
              <a:rPr lang="en-US" smtClean="0"/>
              <a:t>3</a:t>
            </a:fld>
            <a:endParaRPr lang="en-US"/>
          </a:p>
        </p:txBody>
      </p:sp>
    </p:spTree>
    <p:extLst>
      <p:ext uri="{BB962C8B-B14F-4D97-AF65-F5344CB8AC3E}">
        <p14:creationId xmlns:p14="http://schemas.microsoft.com/office/powerpoint/2010/main" val="229400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endParaRPr lang="en-US" dirty="0"/>
          </a:p>
        </p:txBody>
      </p:sp>
      <p:sp>
        <p:nvSpPr>
          <p:cNvPr id="4" name="Slide Number Placeholder 3"/>
          <p:cNvSpPr>
            <a:spLocks noGrp="1"/>
          </p:cNvSpPr>
          <p:nvPr>
            <p:ph type="sldNum" sz="quarter" idx="10"/>
          </p:nvPr>
        </p:nvSpPr>
        <p:spPr/>
        <p:txBody>
          <a:bodyPr/>
          <a:lstStyle/>
          <a:p>
            <a:fld id="{76BB593D-977F-43B2-BD76-57B9D5A7C65B}" type="slidenum">
              <a:rPr lang="en-US" smtClean="0"/>
              <a:t>4</a:t>
            </a:fld>
            <a:endParaRPr lang="en-US"/>
          </a:p>
        </p:txBody>
      </p:sp>
    </p:spTree>
    <p:extLst>
      <p:ext uri="{BB962C8B-B14F-4D97-AF65-F5344CB8AC3E}">
        <p14:creationId xmlns:p14="http://schemas.microsoft.com/office/powerpoint/2010/main" val="2735872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6BB593D-977F-43B2-BD76-57B9D5A7C65B}" type="slidenum">
              <a:rPr lang="en-US" smtClean="0"/>
              <a:t>5</a:t>
            </a:fld>
            <a:endParaRPr lang="en-US"/>
          </a:p>
        </p:txBody>
      </p:sp>
    </p:spTree>
    <p:extLst>
      <p:ext uri="{BB962C8B-B14F-4D97-AF65-F5344CB8AC3E}">
        <p14:creationId xmlns:p14="http://schemas.microsoft.com/office/powerpoint/2010/main" val="3407203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p>
          <a:p>
            <a:r>
              <a:rPr lang="en-US" sz="1200" b="0" i="0" u="none" strike="noStrike" kern="1200" dirty="0" smtClean="0">
                <a:solidFill>
                  <a:schemeClr val="tx1"/>
                </a:solidFill>
                <a:effectLst/>
                <a:latin typeface="+mn-lt"/>
                <a:ea typeface="+mn-ea"/>
                <a:cs typeface="+mn-cs"/>
              </a:rPr>
              <a:t>345</a:t>
            </a:r>
            <a:r>
              <a:rPr lang="en-US" dirty="0" smtClean="0"/>
              <a:t> </a:t>
            </a:r>
            <a:r>
              <a:rPr lang="en-US" sz="1200" b="0" i="0" u="none" strike="noStrike" kern="1200" dirty="0" smtClean="0">
                <a:solidFill>
                  <a:schemeClr val="tx1"/>
                </a:solidFill>
                <a:effectLst/>
                <a:latin typeface="+mn-lt"/>
                <a:ea typeface="+mn-ea"/>
                <a:cs typeface="+mn-cs"/>
              </a:rPr>
              <a:t>346</a:t>
            </a:r>
            <a:r>
              <a:rPr lang="en-US" dirty="0" smtClean="0"/>
              <a:t> </a:t>
            </a:r>
            <a:r>
              <a:rPr lang="en-US" sz="1200" b="0" i="0" u="none" strike="noStrike" kern="1200" dirty="0" smtClean="0">
                <a:solidFill>
                  <a:schemeClr val="tx1"/>
                </a:solidFill>
                <a:effectLst/>
                <a:latin typeface="+mn-lt"/>
                <a:ea typeface="+mn-ea"/>
                <a:cs typeface="+mn-cs"/>
              </a:rPr>
              <a:t>359</a:t>
            </a:r>
            <a:r>
              <a:rPr lang="en-US" dirty="0" smtClean="0"/>
              <a:t> </a:t>
            </a:r>
            <a:endParaRPr lang="en-US" dirty="0"/>
          </a:p>
        </p:txBody>
      </p:sp>
      <p:sp>
        <p:nvSpPr>
          <p:cNvPr id="4" name="Slide Number Placeholder 3"/>
          <p:cNvSpPr>
            <a:spLocks noGrp="1"/>
          </p:cNvSpPr>
          <p:nvPr>
            <p:ph type="sldNum" sz="quarter" idx="10"/>
          </p:nvPr>
        </p:nvSpPr>
        <p:spPr/>
        <p:txBody>
          <a:bodyPr/>
          <a:lstStyle/>
          <a:p>
            <a:fld id="{76BB593D-977F-43B2-BD76-57B9D5A7C65B}" type="slidenum">
              <a:rPr lang="en-US" smtClean="0"/>
              <a:t>6</a:t>
            </a:fld>
            <a:endParaRPr lang="en-US"/>
          </a:p>
        </p:txBody>
      </p:sp>
    </p:spTree>
    <p:extLst>
      <p:ext uri="{BB962C8B-B14F-4D97-AF65-F5344CB8AC3E}">
        <p14:creationId xmlns:p14="http://schemas.microsoft.com/office/powerpoint/2010/main" val="24122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0415724B-2100-40C3-8CD2-FCFFE3C5B074}" type="datetimeFigureOut">
              <a:rPr lang="en-US" smtClean="0"/>
              <a:t>5/19/2011</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1B13ABA1-E978-48E0-A7FE-C951D26BC853}"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5724B-2100-40C3-8CD2-FCFFE3C5B074}" type="datetimeFigureOut">
              <a:rPr lang="en-US" smtClean="0"/>
              <a:t>5/19/2011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3ABA1-E978-48E0-A7FE-C951D26BC8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5724B-2100-40C3-8CD2-FCFFE3C5B074}" type="datetimeFigureOut">
              <a:rPr lang="en-US" smtClean="0"/>
              <a:t>5/19/2011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B13ABA1-E978-48E0-A7FE-C951D26BC8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5724B-2100-40C3-8CD2-FCFFE3C5B074}" type="datetimeFigureOut">
              <a:rPr lang="en-US" smtClean="0"/>
              <a:t>5/19/2011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3ABA1-E978-48E0-A7FE-C951D26BC853}"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0415724B-2100-40C3-8CD2-FCFFE3C5B074}" type="datetimeFigureOut">
              <a:rPr lang="en-US" smtClean="0"/>
              <a:t>5/19/2011</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1B13ABA1-E978-48E0-A7FE-C951D26BC853}"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15724B-2100-40C3-8CD2-FCFFE3C5B074}" type="datetimeFigureOut">
              <a:rPr lang="en-US" smtClean="0"/>
              <a:t>5/19/2011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3ABA1-E978-48E0-A7FE-C951D26BC85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15724B-2100-40C3-8CD2-FCFFE3C5B074}" type="datetimeFigureOut">
              <a:rPr lang="en-US" smtClean="0"/>
              <a:t>5/19/2011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3ABA1-E978-48E0-A7FE-C951D26BC85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15724B-2100-40C3-8CD2-FCFFE3C5B074}" type="datetimeFigureOut">
              <a:rPr lang="en-US" smtClean="0"/>
              <a:t>5/19/2011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13ABA1-E978-48E0-A7FE-C951D26BC853}"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415724B-2100-40C3-8CD2-FCFFE3C5B074}" type="datetimeFigureOut">
              <a:rPr lang="en-US" smtClean="0"/>
              <a:t>5/19/2011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13ABA1-E978-48E0-A7FE-C951D26BC8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5724B-2100-40C3-8CD2-FCFFE3C5B074}" type="datetimeFigureOut">
              <a:rPr lang="en-US" smtClean="0"/>
              <a:t>5/19/2011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1B13ABA1-E978-48E0-A7FE-C951D26BC853}"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5724B-2100-40C3-8CD2-FCFFE3C5B074}" type="datetimeFigureOut">
              <a:rPr lang="en-US" smtClean="0"/>
              <a:t>5/19/2011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3ABA1-E978-48E0-A7FE-C951D26BC853}"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0415724B-2100-40C3-8CD2-FCFFE3C5B074}" type="datetimeFigureOut">
              <a:rPr lang="en-US" smtClean="0"/>
              <a:t>5/19/2011</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1B13ABA1-E978-48E0-A7FE-C951D26BC8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1800" dirty="0" smtClean="0"/>
              <a:t>Eric Henderson</a:t>
            </a:r>
          </a:p>
          <a:p>
            <a:r>
              <a:rPr lang="en-US" sz="1800" dirty="0" smtClean="0"/>
              <a:t>Tom Most</a:t>
            </a:r>
          </a:p>
          <a:p>
            <a:r>
              <a:rPr lang="en-US" sz="1800" dirty="0" smtClean="0"/>
              <a:t>Kevin Risden</a:t>
            </a:r>
            <a:endParaRPr lang="en-US" sz="1800" dirty="0"/>
          </a:p>
        </p:txBody>
      </p:sp>
      <p:sp>
        <p:nvSpPr>
          <p:cNvPr id="2" name="Title 1"/>
          <p:cNvSpPr>
            <a:spLocks noGrp="1"/>
          </p:cNvSpPr>
          <p:nvPr>
            <p:ph type="title"/>
          </p:nvPr>
        </p:nvSpPr>
        <p:spPr/>
        <p:txBody>
          <a:bodyPr/>
          <a:lstStyle/>
          <a:p>
            <a:r>
              <a:rPr lang="en-US" sz="3200" dirty="0"/>
              <a:t>r</a:t>
            </a:r>
            <a:r>
              <a:rPr lang="en-US" sz="3200" dirty="0" smtClean="0"/>
              <a:t>sync Configuration Tool</a:t>
            </a:r>
            <a:endParaRPr lang="en-US" sz="3200" dirty="0"/>
          </a:p>
        </p:txBody>
      </p:sp>
    </p:spTree>
    <p:extLst>
      <p:ext uri="{BB962C8B-B14F-4D97-AF65-F5344CB8AC3E}">
        <p14:creationId xmlns:p14="http://schemas.microsoft.com/office/powerpoint/2010/main" val="3044980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895600"/>
            <a:ext cx="8686800" cy="4038600"/>
          </a:xfrm>
        </p:spPr>
        <p:txBody>
          <a:bodyPr numCol="2">
            <a:normAutofit fontScale="32500" lnSpcReduction="20000"/>
          </a:bodyPr>
          <a:lstStyle/>
          <a:p>
            <a:pPr marL="0" indent="0">
              <a:buNone/>
            </a:pPr>
            <a:r>
              <a:rPr lang="en-US" sz="8600" dirty="0" smtClean="0"/>
              <a:t>Requirements</a:t>
            </a:r>
          </a:p>
          <a:p>
            <a:r>
              <a:rPr lang="en-US" sz="5500" dirty="0" smtClean="0"/>
              <a:t>Platform</a:t>
            </a:r>
          </a:p>
          <a:p>
            <a:pPr lvl="1"/>
            <a:r>
              <a:rPr lang="en-US" sz="4800" dirty="0" smtClean="0"/>
              <a:t>Linux</a:t>
            </a:r>
          </a:p>
          <a:p>
            <a:r>
              <a:rPr lang="en-US" sz="5500" dirty="0" smtClean="0"/>
              <a:t>Visualize</a:t>
            </a:r>
          </a:p>
          <a:p>
            <a:pPr lvl="1"/>
            <a:r>
              <a:rPr lang="en-US" sz="4800" dirty="0" smtClean="0"/>
              <a:t>Directory </a:t>
            </a:r>
            <a:r>
              <a:rPr lang="en-US" sz="4800" dirty="0"/>
              <a:t>tree </a:t>
            </a:r>
            <a:r>
              <a:rPr lang="en-US" sz="4800" dirty="0" smtClean="0"/>
              <a:t>including size and number of files</a:t>
            </a:r>
            <a:endParaRPr lang="en-US" sz="4800" dirty="0"/>
          </a:p>
          <a:p>
            <a:pPr lvl="1"/>
            <a:r>
              <a:rPr lang="en-US" sz="4800" dirty="0" smtClean="0"/>
              <a:t>include/exclude rules</a:t>
            </a:r>
            <a:endParaRPr lang="en-US" sz="4800" dirty="0"/>
          </a:p>
          <a:p>
            <a:pPr lvl="1"/>
            <a:r>
              <a:rPr lang="en-US" sz="4800" dirty="0" err="1" smtClean="0"/>
              <a:t>Internationalizable</a:t>
            </a:r>
            <a:endParaRPr lang="en-US" sz="4800" dirty="0" smtClean="0"/>
          </a:p>
          <a:p>
            <a:r>
              <a:rPr lang="en-US" sz="5500" dirty="0" smtClean="0"/>
              <a:t>Performance</a:t>
            </a:r>
          </a:p>
          <a:p>
            <a:pPr lvl="1"/>
            <a:r>
              <a:rPr lang="en-US" sz="4800" dirty="0" smtClean="0"/>
              <a:t>Responsive to user input with background processes</a:t>
            </a:r>
          </a:p>
          <a:p>
            <a:pPr lvl="1"/>
            <a:r>
              <a:rPr lang="en-US" sz="4800" dirty="0" smtClean="0"/>
              <a:t>Parse directory tree efficiently</a:t>
            </a:r>
          </a:p>
          <a:p>
            <a:endParaRPr lang="en-US" sz="4800" dirty="0"/>
          </a:p>
          <a:p>
            <a:endParaRPr lang="en-US" sz="4800" dirty="0" smtClean="0"/>
          </a:p>
          <a:p>
            <a:endParaRPr lang="en-US" sz="4800" dirty="0"/>
          </a:p>
          <a:p>
            <a:endParaRPr lang="en-US" sz="4800" dirty="0" smtClean="0"/>
          </a:p>
          <a:p>
            <a:endParaRPr lang="en-US" sz="8600" dirty="0"/>
          </a:p>
          <a:p>
            <a:r>
              <a:rPr lang="en-US" sz="5500" dirty="0" smtClean="0"/>
              <a:t>Security</a:t>
            </a:r>
          </a:p>
          <a:p>
            <a:pPr lvl="1"/>
            <a:r>
              <a:rPr lang="en-US" sz="4800" dirty="0" smtClean="0"/>
              <a:t>Observer user permissions in relation to directories and files</a:t>
            </a:r>
          </a:p>
          <a:p>
            <a:pPr lvl="1"/>
            <a:r>
              <a:rPr lang="en-US" sz="4800" dirty="0" smtClean="0"/>
              <a:t>Generate properly escaped output</a:t>
            </a:r>
          </a:p>
          <a:p>
            <a:r>
              <a:rPr lang="en-US" sz="5500" dirty="0" smtClean="0"/>
              <a:t>Maintainability</a:t>
            </a:r>
            <a:endParaRPr lang="en-US" sz="6400" dirty="0" smtClean="0"/>
          </a:p>
          <a:p>
            <a:pPr lvl="1"/>
            <a:r>
              <a:rPr lang="en-US" sz="4800" dirty="0" smtClean="0"/>
              <a:t>Open source</a:t>
            </a:r>
          </a:p>
          <a:p>
            <a:pPr lvl="1"/>
            <a:r>
              <a:rPr lang="en-US" sz="4800" dirty="0" smtClean="0"/>
              <a:t>Others can modify and redistribute</a:t>
            </a:r>
            <a:endParaRPr lang="en-US" sz="4800" dirty="0"/>
          </a:p>
          <a:p>
            <a:r>
              <a:rPr lang="en-US" sz="5500" dirty="0" smtClean="0"/>
              <a:t>Not Supported</a:t>
            </a:r>
          </a:p>
          <a:p>
            <a:pPr lvl="1"/>
            <a:r>
              <a:rPr lang="en-US" sz="4800" dirty="0" smtClean="0"/>
              <a:t>Parsing </a:t>
            </a:r>
            <a:r>
              <a:rPr lang="en-US" sz="4800" dirty="0"/>
              <a:t>shell script of rsync options </a:t>
            </a:r>
          </a:p>
          <a:p>
            <a:pPr lvl="1"/>
            <a:r>
              <a:rPr lang="en-US" sz="4800" dirty="0" smtClean="0"/>
              <a:t>Configuration </a:t>
            </a:r>
            <a:r>
              <a:rPr lang="en-US" sz="4800" dirty="0"/>
              <a:t>file non rsync utilities </a:t>
            </a:r>
          </a:p>
          <a:p>
            <a:pPr lvl="1"/>
            <a:r>
              <a:rPr lang="en-US" sz="4800" dirty="0" smtClean="0"/>
              <a:t>Configuration </a:t>
            </a:r>
            <a:r>
              <a:rPr lang="en-US" sz="4800" dirty="0"/>
              <a:t>for </a:t>
            </a:r>
            <a:r>
              <a:rPr lang="en-US" sz="4800" dirty="0" err="1"/>
              <a:t>rsyncd</a:t>
            </a:r>
            <a:r>
              <a:rPr lang="en-US" sz="4800" dirty="0"/>
              <a:t> </a:t>
            </a:r>
          </a:p>
          <a:p>
            <a:pPr lvl="1"/>
            <a:r>
              <a:rPr lang="en-US" sz="4800" dirty="0" smtClean="0"/>
              <a:t>Recognition </a:t>
            </a:r>
            <a:r>
              <a:rPr lang="en-US" sz="4800" dirty="0"/>
              <a:t>of common rsync errors </a:t>
            </a:r>
          </a:p>
        </p:txBody>
      </p:sp>
      <p:sp>
        <p:nvSpPr>
          <p:cNvPr id="2" name="Title 1"/>
          <p:cNvSpPr>
            <a:spLocks noGrp="1"/>
          </p:cNvSpPr>
          <p:nvPr>
            <p:ph type="title"/>
          </p:nvPr>
        </p:nvSpPr>
        <p:spPr/>
        <p:txBody>
          <a:bodyPr/>
          <a:lstStyle/>
          <a:p>
            <a:r>
              <a:rPr lang="en-US" dirty="0" smtClean="0"/>
              <a:t>Background/Requirements</a:t>
            </a:r>
            <a:endParaRPr lang="en-US" dirty="0"/>
          </a:p>
        </p:txBody>
      </p:sp>
      <p:sp>
        <p:nvSpPr>
          <p:cNvPr id="5" name="TextBox 4"/>
          <p:cNvSpPr txBox="1"/>
          <p:nvPr/>
        </p:nvSpPr>
        <p:spPr>
          <a:xfrm>
            <a:off x="1257300" y="1619071"/>
            <a:ext cx="6629400" cy="1200329"/>
          </a:xfrm>
          <a:prstGeom prst="rect">
            <a:avLst/>
          </a:prstGeom>
          <a:noFill/>
        </p:spPr>
        <p:txBody>
          <a:bodyPr wrap="square" rtlCol="0">
            <a:spAutoFit/>
          </a:bodyPr>
          <a:lstStyle/>
          <a:p>
            <a:pPr algn="ctr"/>
            <a:r>
              <a:rPr lang="en-US" sz="2400" dirty="0" smtClean="0"/>
              <a:t>Provide a utility that will allow for easier configuration and visualization of rsync configuration flags</a:t>
            </a:r>
          </a:p>
        </p:txBody>
      </p:sp>
    </p:spTree>
    <p:extLst>
      <p:ext uri="{BB962C8B-B14F-4D97-AF65-F5344CB8AC3E}">
        <p14:creationId xmlns:p14="http://schemas.microsoft.com/office/powerpoint/2010/main" val="1516320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Python/</a:t>
            </a:r>
            <a:r>
              <a:rPr lang="en-US" dirty="0" err="1" smtClean="0"/>
              <a:t>GTK</a:t>
            </a:r>
            <a:r>
              <a:rPr lang="en-US" dirty="0" smtClean="0"/>
              <a:t>+</a:t>
            </a:r>
          </a:p>
          <a:p>
            <a:r>
              <a:rPr lang="en-US" dirty="0" smtClean="0"/>
              <a:t>Visualizes directory tree and filter rules</a:t>
            </a:r>
            <a:endParaRPr lang="en-US" dirty="0"/>
          </a:p>
        </p:txBody>
      </p:sp>
      <p:sp>
        <p:nvSpPr>
          <p:cNvPr id="2" name="Title 1"/>
          <p:cNvSpPr>
            <a:spLocks noGrp="1"/>
          </p:cNvSpPr>
          <p:nvPr>
            <p:ph type="title"/>
          </p:nvPr>
        </p:nvSpPr>
        <p:spPr/>
        <p:txBody>
          <a:bodyPr/>
          <a:lstStyle/>
          <a:p>
            <a:r>
              <a:rPr lang="en-US" dirty="0" smtClean="0"/>
              <a:t>Solution</a:t>
            </a:r>
            <a:endParaRPr lang="en-US" dirty="0"/>
          </a:p>
        </p:txBody>
      </p:sp>
      <p:sp>
        <p:nvSpPr>
          <p:cNvPr id="4" name="TextBox 3"/>
          <p:cNvSpPr txBox="1"/>
          <p:nvPr/>
        </p:nvSpPr>
        <p:spPr>
          <a:xfrm>
            <a:off x="2171700" y="5334000"/>
            <a:ext cx="4800600" cy="646331"/>
          </a:xfrm>
          <a:prstGeom prst="rect">
            <a:avLst/>
          </a:prstGeom>
          <a:noFill/>
        </p:spPr>
        <p:txBody>
          <a:bodyPr wrap="square" rtlCol="0">
            <a:spAutoFit/>
          </a:bodyPr>
          <a:lstStyle/>
          <a:p>
            <a:pPr algn="ctr"/>
            <a:r>
              <a:rPr lang="en-US" sz="3600" spc="150" dirty="0" smtClean="0">
                <a:solidFill>
                  <a:srgbClr val="534949"/>
                </a:solidFill>
              </a:rPr>
              <a:t>Demonstration</a:t>
            </a:r>
            <a:endParaRPr lang="en-US" sz="3200" dirty="0"/>
          </a:p>
        </p:txBody>
      </p:sp>
    </p:spTree>
    <p:extLst>
      <p:ext uri="{BB962C8B-B14F-4D97-AF65-F5344CB8AC3E}">
        <p14:creationId xmlns:p14="http://schemas.microsoft.com/office/powerpoint/2010/main" val="1201295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6411" y="1905000"/>
            <a:ext cx="3510789" cy="4495801"/>
          </a:xfrm>
        </p:spPr>
      </p:pic>
      <p:sp>
        <p:nvSpPr>
          <p:cNvPr id="2" name="Title 1"/>
          <p:cNvSpPr>
            <a:spLocks noGrp="1"/>
          </p:cNvSpPr>
          <p:nvPr>
            <p:ph type="title"/>
          </p:nvPr>
        </p:nvSpPr>
        <p:spPr/>
        <p:txBody>
          <a:bodyPr/>
          <a:lstStyle/>
          <a:p>
            <a:r>
              <a:rPr lang="en-US" dirty="0" err="1" smtClean="0"/>
              <a:t>TDD</a:t>
            </a:r>
            <a:r>
              <a:rPr lang="en-US" dirty="0" smtClean="0"/>
              <a:t> Reflection</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1905002"/>
            <a:ext cx="3657600" cy="4495800"/>
          </a:xfrm>
          <a:prstGeom prst="rect">
            <a:avLst/>
          </a:prstGeom>
        </p:spPr>
      </p:pic>
    </p:spTree>
    <p:extLst>
      <p:ext uri="{BB962C8B-B14F-4D97-AF65-F5344CB8AC3E}">
        <p14:creationId xmlns:p14="http://schemas.microsoft.com/office/powerpoint/2010/main" val="2872634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6400"/>
            <a:ext cx="8686800" cy="5029200"/>
          </a:xfrm>
        </p:spPr>
        <p:txBody>
          <a:bodyPr>
            <a:normAutofit fontScale="62500" lnSpcReduction="20000"/>
          </a:bodyPr>
          <a:lstStyle/>
          <a:p>
            <a:pPr marL="0" indent="0">
              <a:buNone/>
            </a:pPr>
            <a:r>
              <a:rPr lang="en-US" sz="4400" b="1" i="1" dirty="0"/>
              <a:t>Test </a:t>
            </a:r>
            <a:r>
              <a:rPr lang="en-US" sz="4400" b="1" i="1" dirty="0" smtClean="0"/>
              <a:t>Coverage</a:t>
            </a:r>
            <a:endParaRPr lang="en-US" sz="4400" dirty="0"/>
          </a:p>
          <a:p>
            <a:r>
              <a:rPr lang="en-US" b="1" dirty="0"/>
              <a:t>Definition</a:t>
            </a:r>
            <a:r>
              <a:rPr lang="en-US" dirty="0"/>
              <a:t>: This is defined to make sure that every line of code written is covered by at least one test case. This does not include each execution path, but makes sure that every executable line of code is run at least once. </a:t>
            </a:r>
          </a:p>
          <a:p>
            <a:pPr marL="0" indent="0">
              <a:buNone/>
            </a:pPr>
            <a:r>
              <a:rPr lang="en-US" sz="4400" b="1" i="1" dirty="0" smtClean="0"/>
              <a:t>Test </a:t>
            </a:r>
            <a:r>
              <a:rPr lang="en-US" sz="4400" b="1" i="1" dirty="0"/>
              <a:t>Progress </a:t>
            </a:r>
            <a:endParaRPr lang="en-US" sz="4400" dirty="0"/>
          </a:p>
          <a:p>
            <a:r>
              <a:rPr lang="en-US" b="1" dirty="0"/>
              <a:t>Definition</a:t>
            </a:r>
            <a:r>
              <a:rPr lang="en-US" dirty="0"/>
              <a:t>: Test progress is defined as the number of test cases expected to be finished, the number of test cases finished tracked over the course of the project, and the number of test cases that have been coded for and passed. </a:t>
            </a:r>
          </a:p>
          <a:p>
            <a:pPr marL="0" indent="0">
              <a:buNone/>
            </a:pPr>
            <a:r>
              <a:rPr lang="en-US" sz="4400" b="1" i="1" dirty="0" smtClean="0"/>
              <a:t>SLOC </a:t>
            </a:r>
            <a:endParaRPr lang="en-US" sz="4400" dirty="0"/>
          </a:p>
          <a:p>
            <a:r>
              <a:rPr lang="en-US" b="1" dirty="0"/>
              <a:t>Definition</a:t>
            </a:r>
            <a:r>
              <a:rPr lang="en-US" dirty="0"/>
              <a:t>: The source lines of code metric will be the actual number of source code lines that do not include blank lines or comment lines. Line lengths are a maximum of 79 characters and since Python is white space delimited there will be no multiple statements on a single line. </a:t>
            </a:r>
          </a:p>
          <a:p>
            <a:pPr marL="0" indent="0">
              <a:buNone/>
            </a:pPr>
            <a:r>
              <a:rPr lang="en-US" sz="4400" b="1" i="1" dirty="0" smtClean="0"/>
              <a:t>Comments </a:t>
            </a:r>
            <a:r>
              <a:rPr lang="en-US" sz="4400" b="1" i="1" dirty="0"/>
              <a:t>Lines/Method </a:t>
            </a:r>
            <a:endParaRPr lang="en-US" sz="4400" dirty="0"/>
          </a:p>
          <a:p>
            <a:r>
              <a:rPr lang="en-US" b="1" dirty="0"/>
              <a:t>Definition</a:t>
            </a:r>
            <a:r>
              <a:rPr lang="en-US" dirty="0"/>
              <a:t>: This is defined as the total comment lines divided by the total number of methods. The length of a comment line should be no more than 79 characters in length so there will not be one long line of a single comment. </a:t>
            </a:r>
          </a:p>
          <a:p>
            <a:pPr marL="0" indent="0">
              <a:buNone/>
            </a:pPr>
            <a:r>
              <a:rPr lang="en-US" sz="4400" b="1" i="1" dirty="0" smtClean="0"/>
              <a:t>Cyclomatic </a:t>
            </a:r>
            <a:r>
              <a:rPr lang="en-US" sz="4400" b="1" i="1" dirty="0"/>
              <a:t>Complexity </a:t>
            </a:r>
            <a:endParaRPr lang="en-US" sz="4400" dirty="0"/>
          </a:p>
          <a:p>
            <a:r>
              <a:rPr lang="en-US" b="1" dirty="0"/>
              <a:t>Definition</a:t>
            </a:r>
            <a:r>
              <a:rPr lang="en-US" dirty="0"/>
              <a:t>: Cyclomatic Complexity is the measure of linearly independent paths through a program. </a:t>
            </a:r>
          </a:p>
        </p:txBody>
      </p:sp>
      <p:sp>
        <p:nvSpPr>
          <p:cNvPr id="2" name="Title 1"/>
          <p:cNvSpPr>
            <a:spLocks noGrp="1"/>
          </p:cNvSpPr>
          <p:nvPr>
            <p:ph type="title"/>
          </p:nvPr>
        </p:nvSpPr>
        <p:spPr/>
        <p:txBody>
          <a:bodyPr/>
          <a:lstStyle/>
          <a:p>
            <a:r>
              <a:rPr lang="en-US" dirty="0" smtClean="0"/>
              <a:t>Metrics</a:t>
            </a:r>
            <a:endParaRPr lang="en-US" dirty="0"/>
          </a:p>
        </p:txBody>
      </p:sp>
    </p:spTree>
    <p:extLst>
      <p:ext uri="{BB962C8B-B14F-4D97-AF65-F5344CB8AC3E}">
        <p14:creationId xmlns:p14="http://schemas.microsoft.com/office/powerpoint/2010/main" val="805546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350705578"/>
              </p:ext>
            </p:extLst>
          </p:nvPr>
        </p:nvGraphicFramePr>
        <p:xfrm>
          <a:off x="304800" y="1676400"/>
          <a:ext cx="4191000" cy="24020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3678362205"/>
              </p:ext>
            </p:extLst>
          </p:nvPr>
        </p:nvGraphicFramePr>
        <p:xfrm>
          <a:off x="4724400" y="4191000"/>
          <a:ext cx="4214813" cy="24446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3687646038"/>
              </p:ext>
            </p:extLst>
          </p:nvPr>
        </p:nvGraphicFramePr>
        <p:xfrm>
          <a:off x="4724400" y="1676400"/>
          <a:ext cx="4070195" cy="24421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p:cNvGraphicFramePr>
          <p:nvPr>
            <p:extLst>
              <p:ext uri="{D42A27DB-BD31-4B8C-83A1-F6EECF244321}">
                <p14:modId xmlns:p14="http://schemas.microsoft.com/office/powerpoint/2010/main" val="2156408075"/>
              </p:ext>
            </p:extLst>
          </p:nvPr>
        </p:nvGraphicFramePr>
        <p:xfrm>
          <a:off x="304800" y="4191000"/>
          <a:ext cx="4114800" cy="246888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923042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47</TotalTime>
  <Words>347</Words>
  <Application>Microsoft Office PowerPoint</Application>
  <PresentationFormat>On-screen Show (4:3)</PresentationFormat>
  <Paragraphs>66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Grid</vt:lpstr>
      <vt:lpstr>rsync Configuration Tool</vt:lpstr>
      <vt:lpstr>Background/Requirements</vt:lpstr>
      <vt:lpstr>Solution</vt:lpstr>
      <vt:lpstr>TDD Reflection</vt:lpstr>
      <vt:lpstr>Metrics</vt:lpstr>
      <vt:lpstr>Metrics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Rsync Configuration Tool</dc:title>
  <dc:creator>risdenkj</dc:creator>
  <cp:lastModifiedBy>risdenkj</cp:lastModifiedBy>
  <cp:revision>10</cp:revision>
  <dcterms:created xsi:type="dcterms:W3CDTF">2011-05-17T20:00:30Z</dcterms:created>
  <dcterms:modified xsi:type="dcterms:W3CDTF">2011-05-19T05:25:07Z</dcterms:modified>
</cp:coreProperties>
</file>