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96" r:id="rId6"/>
    <p:sldMasterId id="2147483698" r:id="rId7"/>
    <p:sldMasterId id="2147483701" r:id="rId8"/>
    <p:sldMasterId id="2147483704" r:id="rId9"/>
    <p:sldMasterId id="2147483707" r:id="rId10"/>
    <p:sldMasterId id="2147483709" r:id="rId11"/>
    <p:sldMasterId id="2147483711" r:id="rId12"/>
  </p:sldMasterIdLst>
  <p:notesMasterIdLst>
    <p:notesMasterId r:id="rId47"/>
  </p:notesMasterIdLst>
  <p:handoutMasterIdLst>
    <p:handoutMasterId r:id="rId48"/>
  </p:handoutMasterIdLst>
  <p:sldIdLst>
    <p:sldId id="256" r:id="rId13"/>
    <p:sldId id="796" r:id="rId14"/>
    <p:sldId id="807" r:id="rId15"/>
    <p:sldId id="815" r:id="rId16"/>
    <p:sldId id="402" r:id="rId17"/>
    <p:sldId id="400" r:id="rId18"/>
    <p:sldId id="816" r:id="rId19"/>
    <p:sldId id="817" r:id="rId20"/>
    <p:sldId id="818" r:id="rId21"/>
    <p:sldId id="809" r:id="rId22"/>
    <p:sldId id="810" r:id="rId23"/>
    <p:sldId id="811" r:id="rId24"/>
    <p:sldId id="403" r:id="rId25"/>
    <p:sldId id="819" r:id="rId26"/>
    <p:sldId id="820" r:id="rId27"/>
    <p:sldId id="822" r:id="rId28"/>
    <p:sldId id="821" r:id="rId29"/>
    <p:sldId id="262" r:id="rId30"/>
    <p:sldId id="404" r:id="rId31"/>
    <p:sldId id="823" r:id="rId32"/>
    <p:sldId id="799" r:id="rId33"/>
    <p:sldId id="801" r:id="rId34"/>
    <p:sldId id="803" r:id="rId35"/>
    <p:sldId id="805" r:id="rId36"/>
    <p:sldId id="804" r:id="rId37"/>
    <p:sldId id="806" r:id="rId38"/>
    <p:sldId id="824" r:id="rId39"/>
    <p:sldId id="795" r:id="rId40"/>
    <p:sldId id="398" r:id="rId41"/>
    <p:sldId id="797" r:id="rId42"/>
    <p:sldId id="259" r:id="rId43"/>
    <p:sldId id="814" r:id="rId44"/>
    <p:sldId id="813" r:id="rId45"/>
    <p:sldId id="808" r:id="rId46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5380" autoAdjust="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2527-5B26-4D11-8749-EC808F2540D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79C3-F7B3-4740-886E-DCEABDC4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1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9198-B77C-451C-97D8-56003E524C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848B-D8EF-48FB-BB2A-59696035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</a:t>
            </a:fld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0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6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5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6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5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8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9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39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4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FTI PPT 4:3 09/14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2D0977C-A8E1-4330-B519-578A22060B63}" type="datetime8">
              <a:rPr lang="en-US" smtClean="0">
                <a:solidFill>
                  <a:prstClr val="black"/>
                </a:solidFill>
              </a:rPr>
              <a:t>5/9/2019 3:26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8C78F-D33D-2642-8ACA-D372182931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9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848B-D8EF-48FB-BB2A-596960356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" y="1481157"/>
            <a:ext cx="850392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2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2353D8-C0F8-41EC-936B-25E6DB207C91}" type="datetimeFigureOut">
              <a:rPr lang="en-US" smtClean="0">
                <a:solidFill>
                  <a:srgbClr val="000000"/>
                </a:solidFill>
              </a:rPr>
              <a:pPr/>
              <a:t>5/9/2019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2353D8-C0F8-41EC-936B-25E6DB207C9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" y="1481157"/>
            <a:ext cx="850392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Line Header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" y="1481156"/>
            <a:ext cx="850392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r>
              <a:rPr lang="en-US" dirty="0"/>
              <a:t>Subtitle 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7514"/>
            <a:ext cx="6845860" cy="7181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2 Line Header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320040" y="1481328"/>
            <a:ext cx="411480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4702175" y="1482085"/>
            <a:ext cx="411480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33363" indent="-233363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(bullet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85"/>
            <a:ext cx="3643154" cy="4023360"/>
          </a:xfrm>
          <a:prstGeom prst="rect">
            <a:avLst/>
          </a:prstGeom>
        </p:spPr>
        <p:txBody>
          <a:bodyPr lIns="0" tIns="0" rIns="9144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>
              <a:lnSpc>
                <a:spcPct val="100000"/>
              </a:lnSpc>
              <a:spcAft>
                <a:spcPts val="200"/>
              </a:spcAft>
              <a:defRPr/>
            </a:lvl4pPr>
            <a:lvl5pPr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1"/>
          </p:nvPr>
        </p:nvSpPr>
        <p:spPr>
          <a:xfrm>
            <a:off x="4067175" y="2122967"/>
            <a:ext cx="4756150" cy="3383280"/>
          </a:xfrm>
          <a:prstGeom prst="rect">
            <a:avLst/>
          </a:prstGeom>
        </p:spPr>
        <p:txBody>
          <a:bodyPr lIns="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67175" y="1482086"/>
            <a:ext cx="4756150" cy="523220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0"/>
              </a:spcAft>
              <a:defRPr baseline="0"/>
            </a:lvl1pPr>
            <a:lvl2pPr marL="0" indent="0">
              <a:spcAft>
                <a:spcPts val="0"/>
              </a:spcAft>
              <a:buNone/>
              <a:defRPr sz="1600" baseline="0"/>
            </a:lvl2pPr>
          </a:lstStyle>
          <a:p>
            <a:pPr lvl="0"/>
            <a:r>
              <a:rPr lang="en-US" dirty="0"/>
              <a:t>Chart/Table Header (Arial 18pt. Bold)</a:t>
            </a:r>
          </a:p>
          <a:p>
            <a:pPr lvl="1"/>
            <a:r>
              <a:rPr lang="en-US" dirty="0"/>
              <a:t>Chart Date (Arial 16pt.)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20040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98495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076950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20040" y="1482087"/>
            <a:ext cx="4114800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 baseline="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76629" y="1482087"/>
            <a:ext cx="4140345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320040" y="3707388"/>
            <a:ext cx="4114800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684605" y="3707388"/>
            <a:ext cx="4132369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8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320039" y="2083759"/>
            <a:ext cx="7452360" cy="3429000"/>
          </a:xfrm>
          <a:prstGeom prst="rect">
            <a:avLst/>
          </a:prstGeom>
        </p:spPr>
        <p:txBody>
          <a:bodyPr lIns="0" tIns="0" bIns="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90"/>
            <a:ext cx="7452360" cy="52322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spcAft>
                <a:spcPts val="0"/>
              </a:spcAft>
              <a:defRPr baseline="0"/>
            </a:lvl1pPr>
            <a:lvl2pPr marL="0" indent="0"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 dirty="0"/>
              <a:t>Chart Title</a:t>
            </a:r>
          </a:p>
          <a:p>
            <a:pPr lvl="1"/>
            <a:r>
              <a:rPr lang="en-US" dirty="0"/>
              <a:t>Chart Date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320040" y="2084832"/>
            <a:ext cx="7443216" cy="3429000"/>
          </a:xfrm>
          <a:prstGeom prst="rect">
            <a:avLst/>
          </a:prstGeom>
        </p:spPr>
        <p:txBody>
          <a:bodyPr lIns="0" tIns="0" bIns="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90"/>
            <a:ext cx="7443216" cy="523220"/>
          </a:xfrm>
          <a:prstGeom prst="rect">
            <a:avLst/>
          </a:prstGeom>
        </p:spPr>
        <p:txBody>
          <a:bodyPr lIns="0" tIns="0" bIns="0"/>
          <a:lstStyle>
            <a:lvl1pPr>
              <a:spcAft>
                <a:spcPts val="0"/>
              </a:spcAft>
              <a:defRPr/>
            </a:lvl1pPr>
            <a:lvl2pPr marL="0" indent="0"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 dirty="0"/>
              <a:t>Table Title</a:t>
            </a:r>
          </a:p>
          <a:p>
            <a:pPr lvl="1"/>
            <a:r>
              <a:rPr lang="en-US" dirty="0"/>
              <a:t>Chart Date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Line Header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" y="1481156"/>
            <a:ext cx="850392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r>
              <a:rPr lang="en-US" dirty="0"/>
              <a:t>Subtitle 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7514"/>
            <a:ext cx="6845860" cy="7181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2 Line Header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804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2353D8-C0F8-41EC-936B-25E6DB207C91}" type="datetimeFigureOut">
              <a:rPr lang="en-US" smtClean="0">
                <a:solidFill>
                  <a:srgbClr val="000000"/>
                </a:solidFill>
              </a:rPr>
              <a:pPr/>
              <a:t>5/9/2019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28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05562" y="1481158"/>
            <a:ext cx="8512818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CF169C-66B9-4074-8F5B-F27470965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70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305011" y="1482086"/>
            <a:ext cx="41148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20"/>
          </p:nvPr>
        </p:nvSpPr>
        <p:spPr>
          <a:xfrm>
            <a:off x="4702175" y="1482086"/>
            <a:ext cx="41148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33363" indent="-233363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41079E8-4698-45B6-9A33-EAEA54D76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(bullet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05562" y="1482087"/>
            <a:ext cx="3643154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>
              <a:lnSpc>
                <a:spcPct val="100000"/>
              </a:lnSpc>
              <a:spcAft>
                <a:spcPts val="200"/>
              </a:spcAft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/>
          </p:nvPr>
        </p:nvSpPr>
        <p:spPr>
          <a:xfrm>
            <a:off x="4065005" y="1482088"/>
            <a:ext cx="4751969" cy="39319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33363" indent="-233363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 baseline="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marR="0" indent="-225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 sz="1800"/>
            </a:lvl4pPr>
            <a:lvl5pPr marL="914400" indent="-225425">
              <a:buClr>
                <a:schemeClr val="tx1"/>
              </a:buClr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DF83B02-3DAD-48E6-8FE2-13D1898B1A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30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305562" y="1482088"/>
            <a:ext cx="27432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/>
          </p:nvPr>
        </p:nvSpPr>
        <p:spPr>
          <a:xfrm>
            <a:off x="3189351" y="1482088"/>
            <a:ext cx="27432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8"/>
          </p:nvPr>
        </p:nvSpPr>
        <p:spPr>
          <a:xfrm>
            <a:off x="6076950" y="1482088"/>
            <a:ext cx="27432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63D06206-8F53-43CC-9E7A-594D54BB8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18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305562" y="1482088"/>
            <a:ext cx="4114800" cy="20116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 baseline="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/>
          </p:nvPr>
        </p:nvSpPr>
        <p:spPr>
          <a:xfrm>
            <a:off x="4676629" y="1482088"/>
            <a:ext cx="4140345" cy="20116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8"/>
          </p:nvPr>
        </p:nvSpPr>
        <p:spPr>
          <a:xfrm>
            <a:off x="304832" y="3707389"/>
            <a:ext cx="4114800" cy="20116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684605" y="3707389"/>
            <a:ext cx="4132369" cy="20116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591CBEF-12D2-4E48-8572-D25875B1C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1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301752" y="1970088"/>
            <a:ext cx="7442425" cy="3330575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5562" y="1482090"/>
            <a:ext cx="7230936" cy="27699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8AAD41CA-570B-4B7F-9892-A499842AD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12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301752" y="1874836"/>
            <a:ext cx="7232904" cy="3295122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13182" y="1482090"/>
            <a:ext cx="7232904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241" y="285998"/>
            <a:ext cx="6845860" cy="359073"/>
          </a:xfrm>
          <a:prstGeom prst="rect">
            <a:avLst/>
          </a:prstGeom>
        </p:spPr>
        <p:txBody>
          <a:bodyPr tIns="0" rIns="0"/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60CE3AF8-5947-4168-AA7B-6DF577524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57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6"/>
          <p:cNvSpPr>
            <a:spLocks noGrp="1"/>
          </p:cNvSpPr>
          <p:nvPr>
            <p:ph type="body" sz="quarter" idx="14"/>
          </p:nvPr>
        </p:nvSpPr>
        <p:spPr bwMode="white">
          <a:xfrm>
            <a:off x="320040" y="1723445"/>
            <a:ext cx="5257258" cy="8386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978334" y="1768601"/>
            <a:ext cx="2838641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 </a:t>
            </a:r>
          </a:p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Month XX, 201X</a:t>
            </a:r>
          </a:p>
        </p:txBody>
      </p:sp>
    </p:spTree>
    <p:extLst>
      <p:ext uri="{BB962C8B-B14F-4D97-AF65-F5344CB8AC3E}">
        <p14:creationId xmlns:p14="http://schemas.microsoft.com/office/powerpoint/2010/main" val="39683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320040" y="1481328"/>
            <a:ext cx="411480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25425" indent="-225425">
              <a:lnSpc>
                <a:spcPct val="100000"/>
              </a:lnSpc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4702175" y="1482085"/>
            <a:ext cx="411480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/>
            </a:lvl1pPr>
            <a:lvl2pPr marL="233363" indent="-233363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Aft>
                <a:spcPts val="200"/>
              </a:spcAft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826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6"/>
          <p:cNvSpPr>
            <a:spLocks noGrp="1"/>
          </p:cNvSpPr>
          <p:nvPr>
            <p:ph type="body" sz="quarter" idx="14"/>
          </p:nvPr>
        </p:nvSpPr>
        <p:spPr bwMode="white">
          <a:xfrm>
            <a:off x="320040" y="1723445"/>
            <a:ext cx="5257258" cy="8386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978334" y="1768601"/>
            <a:ext cx="2838641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 </a:t>
            </a:r>
          </a:p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Month XX, 201X</a:t>
            </a:r>
          </a:p>
        </p:txBody>
      </p:sp>
    </p:spTree>
    <p:extLst>
      <p:ext uri="{BB962C8B-B14F-4D97-AF65-F5344CB8AC3E}">
        <p14:creationId xmlns:p14="http://schemas.microsoft.com/office/powerpoint/2010/main" val="594001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Header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40" y="1481156"/>
            <a:ext cx="8503920" cy="4023360"/>
          </a:xfrm>
          <a:prstGeom prst="rect">
            <a:avLst/>
          </a:prstGeom>
        </p:spPr>
        <p:txBody>
          <a:bodyPr lIns="0" tIns="0" rIns="9144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tabLst/>
              <a:defRPr/>
            </a:lvl2pPr>
            <a:lvl3pPr marL="463550" indent="-2381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4pPr>
            <a:lvl5pPr marL="914400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5pPr>
          </a:lstStyle>
          <a:p>
            <a:r>
              <a:rPr lang="en-US" dirty="0"/>
              <a:t>Subtitle 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7514"/>
            <a:ext cx="6845860" cy="71814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2 Line Header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Caveat (Arial Narrow 10pt.)</a:t>
            </a:r>
          </a:p>
        </p:txBody>
      </p:sp>
    </p:spTree>
    <p:extLst>
      <p:ext uri="{BB962C8B-B14F-4D97-AF65-F5344CB8AC3E}">
        <p14:creationId xmlns:p14="http://schemas.microsoft.com/office/powerpoint/2010/main" val="1793078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3"/>
          <p:cNvSpPr>
            <a:spLocks noGrp="1"/>
          </p:cNvSpPr>
          <p:nvPr>
            <p:ph type="title"/>
          </p:nvPr>
        </p:nvSpPr>
        <p:spPr>
          <a:xfrm>
            <a:off x="320040" y="1502909"/>
            <a:ext cx="850392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lnSpc>
                <a:spcPct val="100000"/>
              </a:lnSpc>
              <a:defRPr sz="3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9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320040" y="1503587"/>
            <a:ext cx="850392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lnSpc>
                <a:spcPct val="100000"/>
              </a:lnSpc>
              <a:defRPr sz="3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596826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F8D508-1B87-49B9-AB1D-B18F3D2E553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/>
          <a:lstStyle/>
          <a:p>
            <a:fld id="{EF32E674-FA98-4D0F-A92D-5F44628C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82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6"/>
          <p:cNvSpPr>
            <a:spLocks noGrp="1"/>
          </p:cNvSpPr>
          <p:nvPr>
            <p:ph type="body" sz="quarter" idx="14"/>
          </p:nvPr>
        </p:nvSpPr>
        <p:spPr bwMode="white">
          <a:xfrm>
            <a:off x="320040" y="1723445"/>
            <a:ext cx="5257258" cy="8386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978334" y="1768601"/>
            <a:ext cx="2838641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 </a:t>
            </a:r>
          </a:p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Month XX, 201X</a:t>
            </a:r>
          </a:p>
        </p:txBody>
      </p:sp>
    </p:spTree>
    <p:extLst>
      <p:ext uri="{BB962C8B-B14F-4D97-AF65-F5344CB8AC3E}">
        <p14:creationId xmlns:p14="http://schemas.microsoft.com/office/powerpoint/2010/main" val="436771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F8D508-1B87-49B9-AB1D-B18F3D2E553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/>
          <a:lstStyle/>
          <a:p>
            <a:fld id="{EF32E674-FA98-4D0F-A92D-5F44628C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8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4"/>
          </p:nvPr>
        </p:nvSpPr>
        <p:spPr bwMode="white">
          <a:xfrm>
            <a:off x="320040" y="1723445"/>
            <a:ext cx="5257258" cy="8386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978334" y="1768601"/>
            <a:ext cx="2838641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 </a:t>
            </a:r>
          </a:p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Month XX, 201X</a:t>
            </a:r>
          </a:p>
        </p:txBody>
      </p:sp>
    </p:spTree>
    <p:extLst>
      <p:ext uri="{BB962C8B-B14F-4D97-AF65-F5344CB8AC3E}">
        <p14:creationId xmlns:p14="http://schemas.microsoft.com/office/powerpoint/2010/main" val="2687658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F8D508-1B87-49B9-AB1D-B18F3D2E553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/>
          <a:lstStyle/>
          <a:p>
            <a:fld id="{EF32E674-FA98-4D0F-A92D-5F44628C7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8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4"/>
          </p:nvPr>
        </p:nvSpPr>
        <p:spPr bwMode="white">
          <a:xfrm>
            <a:off x="320040" y="1723445"/>
            <a:ext cx="5257258" cy="83869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978334" y="1768601"/>
            <a:ext cx="2838641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 </a:t>
            </a:r>
          </a:p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Month XX, 201X</a:t>
            </a:r>
          </a:p>
        </p:txBody>
      </p:sp>
    </p:spTree>
    <p:extLst>
      <p:ext uri="{BB962C8B-B14F-4D97-AF65-F5344CB8AC3E}">
        <p14:creationId xmlns:p14="http://schemas.microsoft.com/office/powerpoint/2010/main" val="31843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(bullet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85"/>
            <a:ext cx="3643154" cy="4023360"/>
          </a:xfrm>
          <a:prstGeom prst="rect">
            <a:avLst/>
          </a:prstGeom>
        </p:spPr>
        <p:txBody>
          <a:bodyPr lIns="0" tIns="0" rIns="9144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defRPr/>
            </a:lvl2pPr>
            <a:lvl3pPr marL="463550" indent="-238125">
              <a:lnSpc>
                <a:spcPct val="100000"/>
              </a:lnSpc>
              <a:spcAft>
                <a:spcPts val="200"/>
              </a:spcAft>
              <a:defRPr/>
            </a:lvl3pPr>
            <a:lvl4pPr>
              <a:lnSpc>
                <a:spcPct val="100000"/>
              </a:lnSpc>
              <a:spcAft>
                <a:spcPts val="200"/>
              </a:spcAft>
              <a:defRPr/>
            </a:lvl4pPr>
            <a:lvl5pPr>
              <a:defRPr/>
            </a:lvl5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1"/>
          </p:nvPr>
        </p:nvSpPr>
        <p:spPr>
          <a:xfrm>
            <a:off x="4067175" y="2122967"/>
            <a:ext cx="4756150" cy="3383280"/>
          </a:xfrm>
          <a:prstGeom prst="rect">
            <a:avLst/>
          </a:prstGeom>
        </p:spPr>
        <p:txBody>
          <a:bodyPr lIns="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067175" y="1482086"/>
            <a:ext cx="4756150" cy="523220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0"/>
              </a:spcAft>
              <a:defRPr baseline="0"/>
            </a:lvl1pPr>
            <a:lvl2pPr marL="0" indent="0">
              <a:spcAft>
                <a:spcPts val="0"/>
              </a:spcAft>
              <a:buNone/>
              <a:defRPr sz="1600" baseline="0"/>
            </a:lvl2pPr>
          </a:lstStyle>
          <a:p>
            <a:pPr lvl="0"/>
            <a:r>
              <a:rPr lang="en-US" dirty="0"/>
              <a:t>Chart/Table Header (Arial 18pt. Bold)</a:t>
            </a:r>
          </a:p>
          <a:p>
            <a:pPr lvl="1"/>
            <a:r>
              <a:rPr lang="en-US" dirty="0"/>
              <a:t>Chart Date (Arial 16pt.)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70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9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24612" y="6403779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b="1" dirty="0"/>
              <a:t>© 2014 Franklin Templeton Investments. All rights reserved.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 bwMode="black">
          <a:xfrm>
            <a:off x="320040" y="1742684"/>
            <a:ext cx="4119108" cy="81560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None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None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None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None/>
              <a:defRPr lang="en-US" sz="1200" b="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rtl="0" eaLnBrk="0" fontAlgn="base" hangingPunct="0">
              <a:lnSpc>
                <a:spcPts val="1500"/>
              </a:lnSpc>
              <a:spcBef>
                <a:spcPct val="0"/>
              </a:spcBef>
              <a:spcAft>
                <a:spcPts val="250"/>
              </a:spcAft>
              <a:buNone/>
              <a:defRPr lang="en-US" sz="1100" b="1" kern="12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" y="6209189"/>
            <a:ext cx="8503920" cy="246221"/>
          </a:xfrm>
        </p:spPr>
        <p:txBody>
          <a:bodyPr/>
          <a:lstStyle/>
          <a:p>
            <a:r>
              <a:rPr lang="en-US" dirty="0"/>
              <a:t>Caveat (Arial Narrow 10pt.)</a:t>
            </a:r>
          </a:p>
        </p:txBody>
      </p:sp>
    </p:spTree>
    <p:extLst>
      <p:ext uri="{BB962C8B-B14F-4D97-AF65-F5344CB8AC3E}">
        <p14:creationId xmlns:p14="http://schemas.microsoft.com/office/powerpoint/2010/main" val="39316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20040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98495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076950" y="1482087"/>
            <a:ext cx="2743200" cy="402336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 baseline="0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20040" y="1482087"/>
            <a:ext cx="4114800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 baseline="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676629" y="1482087"/>
            <a:ext cx="4140345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320040" y="3707388"/>
            <a:ext cx="4114800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684605" y="3707388"/>
            <a:ext cx="4132369" cy="201168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lnSpc>
                <a:spcPct val="100000"/>
              </a:lnSpc>
              <a:spcAft>
                <a:spcPts val="200"/>
              </a:spcAft>
              <a:defRPr sz="1800" b="1"/>
            </a:lvl1pPr>
            <a:lvl2pPr marL="225425" indent="-225425">
              <a:lnSpc>
                <a:spcPct val="100000"/>
              </a:lnSpc>
              <a:spcAft>
                <a:spcPts val="200"/>
              </a:spcAft>
              <a:buClr>
                <a:schemeClr val="accent1"/>
              </a:buClr>
              <a:buSzPct val="115000"/>
              <a:defRPr sz="1800"/>
            </a:lvl2pPr>
            <a:lvl3pPr marL="463550" indent="-238125">
              <a:lnSpc>
                <a:spcPct val="100000"/>
              </a:lnSpc>
              <a:spcAft>
                <a:spcPts val="200"/>
              </a:spcAft>
              <a:buFont typeface="Arial" pitchFamily="34" charset="0"/>
              <a:buChar char="–"/>
              <a:defRPr sz="1800"/>
            </a:lvl3pPr>
            <a:lvl4pPr marL="688975" indent="-2254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defRPr sz="1800"/>
            </a:lvl4pPr>
          </a:lstStyle>
          <a:p>
            <a:r>
              <a:rPr lang="en-US" dirty="0"/>
              <a:t>Header (Arial 18pt. Bold)</a:t>
            </a:r>
          </a:p>
          <a:p>
            <a:pPr lvl="1"/>
            <a:r>
              <a:rPr lang="en-US" dirty="0"/>
              <a:t>First Bullet </a:t>
            </a:r>
          </a:p>
          <a:p>
            <a:pPr lvl="2"/>
            <a:r>
              <a:rPr lang="en-US" dirty="0"/>
              <a:t>Second Bullet </a:t>
            </a:r>
          </a:p>
          <a:p>
            <a:pPr lvl="3"/>
            <a:r>
              <a:rPr lang="en-US" dirty="0"/>
              <a:t>Third Bullet </a:t>
            </a:r>
          </a:p>
          <a:p>
            <a:pPr lvl="4"/>
            <a:r>
              <a:rPr lang="en-US" dirty="0"/>
              <a:t>Fourth Bullet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10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320039" y="2083759"/>
            <a:ext cx="7452360" cy="3429000"/>
          </a:xfrm>
          <a:prstGeom prst="rect">
            <a:avLst/>
          </a:prstGeom>
        </p:spPr>
        <p:txBody>
          <a:bodyPr lIns="0" tIns="0" bIns="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90"/>
            <a:ext cx="7452360" cy="523220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>
              <a:spcAft>
                <a:spcPts val="0"/>
              </a:spcAft>
              <a:defRPr baseline="0"/>
            </a:lvl1pPr>
            <a:lvl2pPr marL="0" indent="0"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 dirty="0"/>
              <a:t>Chart Title</a:t>
            </a:r>
          </a:p>
          <a:p>
            <a:pPr lvl="1"/>
            <a:r>
              <a:rPr lang="en-US" dirty="0"/>
              <a:t>Chart Date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7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320040" y="2084832"/>
            <a:ext cx="7443216" cy="3429000"/>
          </a:xfrm>
          <a:prstGeom prst="rect">
            <a:avLst/>
          </a:prstGeom>
        </p:spPr>
        <p:txBody>
          <a:bodyPr lIns="0" tIns="0" bIns="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040" y="1482090"/>
            <a:ext cx="7443216" cy="523220"/>
          </a:xfrm>
          <a:prstGeom prst="rect">
            <a:avLst/>
          </a:prstGeom>
        </p:spPr>
        <p:txBody>
          <a:bodyPr lIns="0" tIns="0" bIns="0"/>
          <a:lstStyle>
            <a:lvl1pPr>
              <a:spcAft>
                <a:spcPts val="0"/>
              </a:spcAft>
              <a:defRPr/>
            </a:lvl1pPr>
            <a:lvl2pPr marL="0" indent="0">
              <a:spcAft>
                <a:spcPts val="0"/>
              </a:spcAft>
              <a:buNone/>
              <a:defRPr sz="1600"/>
            </a:lvl2pPr>
          </a:lstStyle>
          <a:p>
            <a:pPr lvl="0"/>
            <a:r>
              <a:rPr lang="en-US" dirty="0"/>
              <a:t>Table Title</a:t>
            </a:r>
          </a:p>
          <a:p>
            <a:pPr lvl="1"/>
            <a:r>
              <a:rPr lang="en-US" dirty="0"/>
              <a:t>Chart Date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1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81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24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1099185"/>
            <a:ext cx="9142987" cy="0"/>
          </a:xfrm>
          <a:prstGeom prst="line">
            <a:avLst/>
          </a:prstGeom>
          <a:noFill/>
          <a:ln w="21844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0" y="1055400"/>
            <a:ext cx="9142987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lang="en-US" sz="1000" b="0">
                <a:solidFill>
                  <a:srgbClr val="000000"/>
                </a:solidFill>
                <a:latin typeface="Arial Narrow" pitchFamily="34" charset="0"/>
              </a:defRPr>
            </a:lvl1pPr>
          </a:lstStyle>
          <a:p>
            <a:endParaRPr/>
          </a:p>
        </p:txBody>
      </p:sp>
      <p:pic>
        <p:nvPicPr>
          <p:cNvPr id="14338" name="Picture 2" descr="cid:image004.png@01D4A8D2.42EBDFA0">
            <a:extLst>
              <a:ext uri="{FF2B5EF4-FFF2-40B4-BE49-F238E27FC236}">
                <a16:creationId xmlns:a16="http://schemas.microsoft.com/office/drawing/2014/main" id="{365AB85D-E9BE-4EF5-9129-683FC7086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0380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44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3" r:id="rId11"/>
  </p:sldLayoutIdLst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9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Arial" pitchFamily="34" charset="0"/>
        <a:buNone/>
        <a:tabLst/>
        <a:defRPr sz="1800" b="1">
          <a:solidFill>
            <a:srgbClr val="000000"/>
          </a:solidFill>
          <a:latin typeface="+mn-lt"/>
          <a:ea typeface="+mn-ea"/>
          <a:cs typeface="+mn-cs"/>
        </a:defRPr>
      </a:lvl1pPr>
      <a:lvl2pPr marL="225425" marR="0" indent="-22542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SzPct val="115000"/>
        <a:buFont typeface="Arial" pitchFamily="34" charset="0"/>
        <a:buChar char="•"/>
        <a:tabLst/>
        <a:defRPr sz="1800">
          <a:solidFill>
            <a:srgbClr val="000000"/>
          </a:solidFill>
          <a:latin typeface="+mn-lt"/>
        </a:defRPr>
      </a:lvl2pPr>
      <a:lvl3pPr marL="463550" marR="0" indent="-23812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Arial" pitchFamily="34" charset="0"/>
        <a:buChar char="–"/>
        <a:tabLst/>
        <a:defRPr sz="1800">
          <a:solidFill>
            <a:srgbClr val="000000"/>
          </a:solidFill>
          <a:latin typeface="+mn-lt"/>
        </a:defRPr>
      </a:lvl3pPr>
      <a:lvl4pPr marL="688975" marR="0" indent="-22542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SzPct val="115000"/>
        <a:buFont typeface="Arial" pitchFamily="34" charset="0"/>
        <a:buChar char="•"/>
        <a:tabLst/>
        <a:defRPr sz="1800">
          <a:solidFill>
            <a:schemeClr val="tx1"/>
          </a:solidFill>
          <a:latin typeface="+mn-lt"/>
        </a:defRPr>
      </a:lvl4pPr>
      <a:lvl5pPr marL="914400" indent="-225425" algn="l" rtl="0" eaLnBrk="1" fontAlgn="base" hangingPunct="1">
        <a:lnSpc>
          <a:spcPct val="100000"/>
        </a:lnSpc>
        <a:spcBef>
          <a:spcPts val="0"/>
        </a:spcBef>
        <a:spcAft>
          <a:spcPts val="200"/>
        </a:spcAft>
        <a:buFont typeface="Arial" pitchFamily="34" charset="0"/>
        <a:buChar char="–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1099185"/>
            <a:ext cx="9142987" cy="0"/>
          </a:xfrm>
          <a:prstGeom prst="line">
            <a:avLst/>
          </a:prstGeom>
          <a:noFill/>
          <a:ln w="21844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0" y="1055400"/>
            <a:ext cx="9142987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5913" y="6356429"/>
            <a:ext cx="8503920" cy="246221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lang="en-US" sz="1000" b="0">
                <a:solidFill>
                  <a:srgbClr val="000000"/>
                </a:solidFill>
                <a:latin typeface="Arial Narrow" pitchFamily="34" charset="0"/>
              </a:defRPr>
            </a:lvl1pPr>
          </a:lstStyle>
          <a:p>
            <a:endParaRPr lang="en-US"/>
          </a:p>
        </p:txBody>
      </p:sp>
      <p:pic>
        <p:nvPicPr>
          <p:cNvPr id="19458" name="Picture 2" descr="cid:image004.png@01D4A8D2.42EBDFA0">
            <a:extLst>
              <a:ext uri="{FF2B5EF4-FFF2-40B4-BE49-F238E27FC236}">
                <a16:creationId xmlns:a16="http://schemas.microsoft.com/office/drawing/2014/main" id="{A07CF92C-479B-4F91-8DB5-BA6D82A42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5152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3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</p:sldLayoutIdLst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4FA6"/>
          </a:solidFill>
          <a:latin typeface="Arial" charset="0"/>
        </a:defRPr>
      </a:lvl9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Arial" pitchFamily="34" charset="0"/>
        <a:buNone/>
        <a:tabLst/>
        <a:defRPr sz="1800" b="1">
          <a:solidFill>
            <a:srgbClr val="000000"/>
          </a:solidFill>
          <a:latin typeface="+mn-lt"/>
          <a:ea typeface="+mn-ea"/>
          <a:cs typeface="+mn-cs"/>
        </a:defRPr>
      </a:lvl1pPr>
      <a:lvl2pPr marL="225425" marR="0" indent="-22542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SzPct val="115000"/>
        <a:buFont typeface="Arial" pitchFamily="34" charset="0"/>
        <a:buChar char="•"/>
        <a:tabLst/>
        <a:defRPr sz="1800">
          <a:solidFill>
            <a:srgbClr val="000000"/>
          </a:solidFill>
          <a:latin typeface="+mn-lt"/>
        </a:defRPr>
      </a:lvl2pPr>
      <a:lvl3pPr marL="463550" marR="0" indent="-23812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200"/>
        </a:spcAft>
        <a:buClrTx/>
        <a:buSzTx/>
        <a:buFont typeface="Arial" pitchFamily="34" charset="0"/>
        <a:buChar char="–"/>
        <a:tabLst/>
        <a:defRPr sz="1800">
          <a:solidFill>
            <a:srgbClr val="000000"/>
          </a:solidFill>
          <a:latin typeface="+mn-lt"/>
        </a:defRPr>
      </a:lvl3pPr>
      <a:lvl4pPr marL="688975" marR="0" indent="-22542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SzPct val="115000"/>
        <a:buFont typeface="Arial" pitchFamily="34" charset="0"/>
        <a:buChar char="•"/>
        <a:tabLst/>
        <a:defRPr sz="1800">
          <a:solidFill>
            <a:schemeClr val="tx1"/>
          </a:solidFill>
          <a:latin typeface="+mn-lt"/>
        </a:defRPr>
      </a:lvl4pPr>
      <a:lvl5pPr marL="914400" indent="-225425" algn="l" rtl="0" eaLnBrk="1" fontAlgn="base" hangingPunct="1">
        <a:lnSpc>
          <a:spcPct val="100000"/>
        </a:lnSpc>
        <a:spcBef>
          <a:spcPts val="0"/>
        </a:spcBef>
        <a:spcAft>
          <a:spcPts val="200"/>
        </a:spcAft>
        <a:buFont typeface="Arial" pitchFamily="34" charset="0"/>
        <a:buChar char="–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3528313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574033"/>
            <a:ext cx="9144000" cy="0"/>
          </a:xfrm>
          <a:prstGeom prst="line">
            <a:avLst/>
          </a:prstGeom>
          <a:ln w="21844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053941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id:image004.png@01D4A8D2.42EBDFA0">
            <a:extLst>
              <a:ext uri="{FF2B5EF4-FFF2-40B4-BE49-F238E27FC236}">
                <a16:creationId xmlns:a16="http://schemas.microsoft.com/office/drawing/2014/main" id="{0D6161AF-DC34-496E-B4D9-3AF7FA6E5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6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65"/>
          <a:stretch/>
        </p:blipFill>
        <p:spPr>
          <a:xfrm>
            <a:off x="-6255" y="1062038"/>
            <a:ext cx="9153144" cy="58127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1062038"/>
            <a:ext cx="9143999" cy="26601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528313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574033"/>
            <a:ext cx="9144000" cy="0"/>
          </a:xfrm>
          <a:prstGeom prst="line">
            <a:avLst/>
          </a:prstGeom>
          <a:ln w="21844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55" y="289791"/>
            <a:ext cx="1297828" cy="6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880" y="3589506"/>
            <a:ext cx="7045415" cy="32684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527048"/>
            <a:ext cx="91440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0" y="34472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0" y="3493008"/>
            <a:ext cx="9144000" cy="0"/>
          </a:xfrm>
          <a:prstGeom prst="line">
            <a:avLst/>
          </a:prstGeom>
          <a:ln w="21844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pic>
        <p:nvPicPr>
          <p:cNvPr id="18434" name="Picture 2" descr="cid:image004.png@01D4A8D2.42EBDFA0">
            <a:extLst>
              <a:ext uri="{FF2B5EF4-FFF2-40B4-BE49-F238E27FC236}">
                <a16:creationId xmlns:a16="http://schemas.microsoft.com/office/drawing/2014/main" id="{C2C3BEDF-B4C9-4B89-9B8C-CC14192E2E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27048"/>
            <a:ext cx="91440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0" y="34472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0" y="3493008"/>
            <a:ext cx="9144000" cy="0"/>
          </a:xfrm>
          <a:prstGeom prst="line">
            <a:avLst/>
          </a:prstGeom>
          <a:ln w="21844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pic>
        <p:nvPicPr>
          <p:cNvPr id="15362" name="Picture 2" descr="cid:image004.png@01D4A8D2.42EBDFA0">
            <a:extLst>
              <a:ext uri="{FF2B5EF4-FFF2-40B4-BE49-F238E27FC236}">
                <a16:creationId xmlns:a16="http://schemas.microsoft.com/office/drawing/2014/main" id="{13FAD4EA-7091-4484-9B7F-CAB57D395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2" y="381000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4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12699" y="1533155"/>
            <a:ext cx="9144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0" y="352831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574033"/>
            <a:ext cx="9144000" cy="0"/>
          </a:xfrm>
          <a:prstGeom prst="line">
            <a:avLst/>
          </a:prstGeom>
          <a:ln w="218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id:image004.png@01D4A8D2.42EBDFA0">
            <a:extLst>
              <a:ext uri="{FF2B5EF4-FFF2-40B4-BE49-F238E27FC236}">
                <a16:creationId xmlns:a16="http://schemas.microsoft.com/office/drawing/2014/main" id="{79F56FCF-B25A-430C-BA65-86CB53125E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858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70" y="2036969"/>
            <a:ext cx="3886200" cy="23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6462" y="6534040"/>
            <a:ext cx="2948150" cy="2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4" tIns="45697" rIns="91394" bIns="45697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sz="1000" dirty="0">
                <a:solidFill>
                  <a:srgbClr val="000000"/>
                </a:solidFill>
                <a:latin typeface="Arial Narrow" pitchFamily="34" charset="0"/>
              </a:rPr>
              <a:t>For Internal Use Only / Not for Distribution to the Public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2699" y="1533155"/>
            <a:ext cx="9144000" cy="45720"/>
            <a:chOff x="-12699" y="1506964"/>
            <a:chExt cx="9144000" cy="4572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12699" y="1506964"/>
              <a:ext cx="9144000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>
            <a:xfrm>
              <a:off x="-12699" y="1552684"/>
              <a:ext cx="9144000" cy="0"/>
            </a:xfrm>
            <a:prstGeom prst="line">
              <a:avLst/>
            </a:prstGeom>
            <a:noFill/>
            <a:ln w="21844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" y="6209189"/>
            <a:ext cx="8503920" cy="246221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lang="en-US" sz="1000" b="0">
                <a:solidFill>
                  <a:srgbClr val="000000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Caveat (Arial Narrow 10pt.)</a:t>
            </a:r>
          </a:p>
        </p:txBody>
      </p:sp>
      <p:pic>
        <p:nvPicPr>
          <p:cNvPr id="17410" name="Picture 2" descr="cid:image004.png@01D4A8D2.42EBDFA0">
            <a:extLst>
              <a:ext uri="{FF2B5EF4-FFF2-40B4-BE49-F238E27FC236}">
                <a16:creationId xmlns:a16="http://schemas.microsoft.com/office/drawing/2014/main" id="{1B76AC3E-F554-4F5D-8C26-4905CFF2EF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2" y="347329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3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199/yellow-document" TargetMode="External"/><Relationship Id="rId13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12" Type="http://schemas.openxmlformats.org/officeDocument/2006/relationships/hyperlink" Target="https://pixabay.com/en/cog-gear-wheel-one-chrome-move-24277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openclipart.org/detail/171013/db-server-by-lnasto-171013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hyperlink" Target="http://sliceoflinux.wordpress.com/2009/12/23/tip-obtener-informacion-sobre-el-estado-de-la-bateria-del-ordenador-portalil/" TargetMode="External"/><Relationship Id="rId4" Type="http://schemas.openxmlformats.org/officeDocument/2006/relationships/hyperlink" Target="https://www.ochobitshacenunbyte.com/category/sysadmin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pixabay.com/id/gigi-roda-alat-rak-roda-mesin-307779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ommons.wikimedia.org/wiki/File:Tower_torre_pc_clon_server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altor.com/news/trends/refinance-applications-up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meetthealchemist.blogspot.com/2013_05_01_archiv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199/yellow-document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12" Type="http://schemas.openxmlformats.org/officeDocument/2006/relationships/hyperlink" Target="https://pixabay.com/id/gigi-roda-alat-rak-roda-mesin-307779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openclipart.org/detail/171013/db-server-by-lnasto-171013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hyperlink" Target="https://pixabay.com/en/cog-gear-wheel-one-chrome-move-24277/" TargetMode="External"/><Relationship Id="rId4" Type="http://schemas.openxmlformats.org/officeDocument/2006/relationships/hyperlink" Target="https://www.ochobitshacenunbyte.com/category/sysadmin/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199/yellow-document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12" Type="http://schemas.openxmlformats.org/officeDocument/2006/relationships/hyperlink" Target="https://pixabay.com/id/gigi-roda-alat-rak-roda-mesin-307779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openclipart.org/detail/171013/db-server-by-lnasto-171013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hyperlink" Target="https://pixabay.com/en/cog-gear-wheel-one-chrome-move-24277/" TargetMode="External"/><Relationship Id="rId4" Type="http://schemas.openxmlformats.org/officeDocument/2006/relationships/hyperlink" Target="https://www.ochobitshacenunbyte.com/category/sysadmin/" TargetMode="Externa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199/yellow-document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12" Type="http://schemas.openxmlformats.org/officeDocument/2006/relationships/hyperlink" Target="https://pixabay.com/id/gigi-roda-alat-rak-roda-mesin-307779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openclipart.org/detail/171013/db-server-by-lnasto-171013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hyperlink" Target="https://pixabay.com/en/cog-gear-wheel-one-chrome-move-24277/" TargetMode="External"/><Relationship Id="rId4" Type="http://schemas.openxmlformats.org/officeDocument/2006/relationships/hyperlink" Target="https://www.ochobitshacenunbyte.com/category/sysadmin/" TargetMode="External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ochobitshacenunbyte.com/category/sysadmin/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://sliceoflinux.wordpress.com/2009/12/23/tip-obtener-informacion-sobre-el-estado-de-la-bateria-del-ordenador-portali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ochobitshacenunbyte.com/category/sysadmin/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://sliceoflinux.wordpress.com/2009/12/23/tip-obtener-informacion-sobre-el-estado-de-la-bateria-del-ordenador-portali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educator.org/LINKAGES_-_ACADEMIC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verveits.wordpress.com/2016/11/18/elasticsearch-hello-world-example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xhere.com/en/photo/1403209" TargetMode="Externa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satisfyingretirement.blogspot.com/" TargetMode="External"/><Relationship Id="rId4" Type="http://schemas.openxmlformats.org/officeDocument/2006/relationships/image" Target="../media/image40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199/yellow-document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clipart.org/detail/171013/db-server-by-lnasto-171013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www.ochobitshacenunbyte.com/category/sysadmi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ochobitshacenunbyte.com/category/sysadmin/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://sliceoflinux.wordpress.com/2009/12/23/tip-obtener-informacion-sobre-el-estado-de-la-bateria-del-ordenador-portali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mons.wikimedia.org/wiki/File:FAQ_icon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kira.sg/recruit-general-workforce-workers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depositphotos.com/63905195/stock-photo-angry-man-with-fists-u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search+eng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emf"/><Relationship Id="rId4" Type="http://schemas.openxmlformats.org/officeDocument/2006/relationships/hyperlink" Target="https://stackoverflow.com/jobs/companies/elast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ckoverflow.com/jobs/companies/elasti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ckoverflow.com/jobs/companies/elast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0040" y="1723445"/>
            <a:ext cx="6842760" cy="615553"/>
          </a:xfrm>
        </p:spPr>
        <p:txBody>
          <a:bodyPr/>
          <a:lstStyle/>
          <a:p>
            <a:r>
              <a:rPr lang="en-US" sz="2000" dirty="0"/>
              <a:t>Explore data with Elasticsearch</a:t>
            </a:r>
          </a:p>
          <a:p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3048000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Prepared by: Benny </a:t>
            </a:r>
            <a:r>
              <a:rPr lang="en-US" altLang="zh-TW" sz="1400" i="1" dirty="0">
                <a:solidFill>
                  <a:schemeClr val="bg1"/>
                </a:solidFill>
              </a:rPr>
              <a:t>Cheung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2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269816-0257-4934-8FBE-9F708A9B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98008"/>
              </p:ext>
            </p:extLst>
          </p:nvPr>
        </p:nvGraphicFramePr>
        <p:xfrm>
          <a:off x="4349414" y="2064614"/>
          <a:ext cx="45720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8398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73739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9014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What makes the search so fast?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8839-CB6D-43D3-9C77-F2E3E9EBAF15}"/>
              </a:ext>
            </a:extLst>
          </p:cNvPr>
          <p:cNvSpPr txBox="1"/>
          <p:nvPr/>
        </p:nvSpPr>
        <p:spPr>
          <a:xfrm>
            <a:off x="609600" y="2683401"/>
            <a:ext cx="288782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 Winter is coming.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99474B-7C56-455F-ABEE-4366DDEB2918}"/>
              </a:ext>
            </a:extLst>
          </p:cNvPr>
          <p:cNvCxnSpPr/>
          <p:nvPr/>
        </p:nvCxnSpPr>
        <p:spPr>
          <a:xfrm>
            <a:off x="1676400" y="313944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81FBC5-A76B-445B-8075-26173107FFCE}"/>
              </a:ext>
            </a:extLst>
          </p:cNvPr>
          <p:cNvSpPr txBox="1"/>
          <p:nvPr/>
        </p:nvSpPr>
        <p:spPr>
          <a:xfrm>
            <a:off x="647700" y="413418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EF5A1-077F-44D2-9078-D8BEBB52E2AF}"/>
              </a:ext>
            </a:extLst>
          </p:cNvPr>
          <p:cNvSpPr txBox="1"/>
          <p:nvPr/>
        </p:nvSpPr>
        <p:spPr>
          <a:xfrm>
            <a:off x="1676400" y="413418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6EEF1-FE11-4CB9-A6A9-CF54EA0F9D37}"/>
              </a:ext>
            </a:extLst>
          </p:cNvPr>
          <p:cNvSpPr txBox="1"/>
          <p:nvPr/>
        </p:nvSpPr>
        <p:spPr>
          <a:xfrm>
            <a:off x="2204963" y="4134188"/>
            <a:ext cx="995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DF74D-9B50-42DE-911B-C31D23E3305F}"/>
              </a:ext>
            </a:extLst>
          </p:cNvPr>
          <p:cNvSpPr txBox="1"/>
          <p:nvPr/>
        </p:nvSpPr>
        <p:spPr>
          <a:xfrm>
            <a:off x="1657345" y="3301614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1B326-5A0D-4620-BDA4-F8388F87E5D7}"/>
              </a:ext>
            </a:extLst>
          </p:cNvPr>
          <p:cNvCxnSpPr/>
          <p:nvPr/>
        </p:nvCxnSpPr>
        <p:spPr>
          <a:xfrm>
            <a:off x="3324542" y="4304468"/>
            <a:ext cx="84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D0152B-0B66-4FD6-8FAD-3B3FD865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58054"/>
              </p:ext>
            </p:extLst>
          </p:nvPr>
        </p:nvGraphicFramePr>
        <p:xfrm>
          <a:off x="4332223" y="2049572"/>
          <a:ext cx="45720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8398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73739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9014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B78AE2-8974-457A-85A1-796D3186962D}"/>
              </a:ext>
            </a:extLst>
          </p:cNvPr>
          <p:cNvSpPr txBox="1"/>
          <p:nvPr/>
        </p:nvSpPr>
        <p:spPr>
          <a:xfrm>
            <a:off x="3237962" y="431885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9B502-6D28-417E-8504-C32863CAAF13}"/>
              </a:ext>
            </a:extLst>
          </p:cNvPr>
          <p:cNvSpPr txBox="1"/>
          <p:nvPr/>
        </p:nvSpPr>
        <p:spPr>
          <a:xfrm>
            <a:off x="542293" y="1420059"/>
            <a:ext cx="37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Inverted Index and Index Term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12DB3-33AA-41A4-9637-68AD80832CD0}"/>
              </a:ext>
            </a:extLst>
          </p:cNvPr>
          <p:cNvSpPr/>
          <p:nvPr/>
        </p:nvSpPr>
        <p:spPr>
          <a:xfrm>
            <a:off x="4294662" y="1665198"/>
            <a:ext cx="69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142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What makes the search so fast?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8839-CB6D-43D3-9C77-F2E3E9EBAF15}"/>
              </a:ext>
            </a:extLst>
          </p:cNvPr>
          <p:cNvSpPr txBox="1"/>
          <p:nvPr/>
        </p:nvSpPr>
        <p:spPr>
          <a:xfrm>
            <a:off x="609600" y="2603629"/>
            <a:ext cx="28878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 Ours is the fury.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99474B-7C56-455F-ABEE-4366DDEB2918}"/>
              </a:ext>
            </a:extLst>
          </p:cNvPr>
          <p:cNvCxnSpPr/>
          <p:nvPr/>
        </p:nvCxnSpPr>
        <p:spPr>
          <a:xfrm>
            <a:off x="1676400" y="3059668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81FBC5-A76B-445B-8075-26173107FFCE}"/>
              </a:ext>
            </a:extLst>
          </p:cNvPr>
          <p:cNvSpPr txBox="1"/>
          <p:nvPr/>
        </p:nvSpPr>
        <p:spPr>
          <a:xfrm>
            <a:off x="647700" y="4054416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EF5A1-077F-44D2-9078-D8BEBB52E2AF}"/>
              </a:ext>
            </a:extLst>
          </p:cNvPr>
          <p:cNvSpPr txBox="1"/>
          <p:nvPr/>
        </p:nvSpPr>
        <p:spPr>
          <a:xfrm>
            <a:off x="1676400" y="4054416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6EEF1-FE11-4CB9-A6A9-CF54EA0F9D37}"/>
              </a:ext>
            </a:extLst>
          </p:cNvPr>
          <p:cNvSpPr txBox="1"/>
          <p:nvPr/>
        </p:nvSpPr>
        <p:spPr>
          <a:xfrm>
            <a:off x="2204963" y="4054416"/>
            <a:ext cx="995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DF74D-9B50-42DE-911B-C31D23E3305F}"/>
              </a:ext>
            </a:extLst>
          </p:cNvPr>
          <p:cNvSpPr txBox="1"/>
          <p:nvPr/>
        </p:nvSpPr>
        <p:spPr>
          <a:xfrm>
            <a:off x="1657345" y="322184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1B326-5A0D-4620-BDA4-F8388F87E5D7}"/>
              </a:ext>
            </a:extLst>
          </p:cNvPr>
          <p:cNvCxnSpPr/>
          <p:nvPr/>
        </p:nvCxnSpPr>
        <p:spPr>
          <a:xfrm>
            <a:off x="3324542" y="4224696"/>
            <a:ext cx="84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8C3833-243A-4A2F-A307-442B977D0EE0}"/>
              </a:ext>
            </a:extLst>
          </p:cNvPr>
          <p:cNvSpPr txBox="1"/>
          <p:nvPr/>
        </p:nvSpPr>
        <p:spPr>
          <a:xfrm>
            <a:off x="655562" y="4583668"/>
            <a:ext cx="995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fury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DC14E7D-5C9F-426B-95B8-53FE4924D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8997"/>
              </p:ext>
            </p:extLst>
          </p:nvPr>
        </p:nvGraphicFramePr>
        <p:xfrm>
          <a:off x="4332223" y="2049572"/>
          <a:ext cx="45720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8398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73739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9014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0B17F0-5285-4A45-BBE2-4038C0D2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94422"/>
              </p:ext>
            </p:extLst>
          </p:nvPr>
        </p:nvGraphicFramePr>
        <p:xfrm>
          <a:off x="4332223" y="2057400"/>
          <a:ext cx="45720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4978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6708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7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E932DB9-957A-41AE-8C19-81888A4AAFA3}"/>
              </a:ext>
            </a:extLst>
          </p:cNvPr>
          <p:cNvSpPr txBox="1"/>
          <p:nvPr/>
        </p:nvSpPr>
        <p:spPr>
          <a:xfrm>
            <a:off x="542293" y="1420059"/>
            <a:ext cx="37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Inverted Index and Index 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1DCBF-40F1-4C2E-B0A8-FF937A84B333}"/>
              </a:ext>
            </a:extLst>
          </p:cNvPr>
          <p:cNvSpPr txBox="1"/>
          <p:nvPr/>
        </p:nvSpPr>
        <p:spPr>
          <a:xfrm>
            <a:off x="3237962" y="4191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0C9485-27D1-43DF-9196-B61488972596}"/>
              </a:ext>
            </a:extLst>
          </p:cNvPr>
          <p:cNvSpPr/>
          <p:nvPr/>
        </p:nvSpPr>
        <p:spPr>
          <a:xfrm>
            <a:off x="4294662" y="1665198"/>
            <a:ext cx="69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57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/>
      <p:bldP spid="14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What makes the search so fast?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8839-CB6D-43D3-9C77-F2E3E9EBAF15}"/>
              </a:ext>
            </a:extLst>
          </p:cNvPr>
          <p:cNvSpPr txBox="1"/>
          <p:nvPr/>
        </p:nvSpPr>
        <p:spPr>
          <a:xfrm>
            <a:off x="609600" y="2527429"/>
            <a:ext cx="28878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The choice is yours.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99474B-7C56-455F-ABEE-4366DDEB2918}"/>
              </a:ext>
            </a:extLst>
          </p:cNvPr>
          <p:cNvCxnSpPr/>
          <p:nvPr/>
        </p:nvCxnSpPr>
        <p:spPr>
          <a:xfrm>
            <a:off x="1676400" y="2983468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81FBC5-A76B-445B-8075-26173107FFCE}"/>
              </a:ext>
            </a:extLst>
          </p:cNvPr>
          <p:cNvSpPr txBox="1"/>
          <p:nvPr/>
        </p:nvSpPr>
        <p:spPr>
          <a:xfrm>
            <a:off x="647700" y="3978216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EF5A1-077F-44D2-9078-D8BEBB52E2AF}"/>
              </a:ext>
            </a:extLst>
          </p:cNvPr>
          <p:cNvSpPr txBox="1"/>
          <p:nvPr/>
        </p:nvSpPr>
        <p:spPr>
          <a:xfrm>
            <a:off x="1676400" y="397821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6EEF1-FE11-4CB9-A6A9-CF54EA0F9D37}"/>
              </a:ext>
            </a:extLst>
          </p:cNvPr>
          <p:cNvSpPr txBox="1"/>
          <p:nvPr/>
        </p:nvSpPr>
        <p:spPr>
          <a:xfrm>
            <a:off x="2702682" y="3978216"/>
            <a:ext cx="5119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DF74D-9B50-42DE-911B-C31D23E3305F}"/>
              </a:ext>
            </a:extLst>
          </p:cNvPr>
          <p:cNvSpPr txBox="1"/>
          <p:nvPr/>
        </p:nvSpPr>
        <p:spPr>
          <a:xfrm>
            <a:off x="1657345" y="314564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1B326-5A0D-4620-BDA4-F8388F87E5D7}"/>
              </a:ext>
            </a:extLst>
          </p:cNvPr>
          <p:cNvCxnSpPr/>
          <p:nvPr/>
        </p:nvCxnSpPr>
        <p:spPr>
          <a:xfrm>
            <a:off x="3324542" y="4148496"/>
            <a:ext cx="84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8C3833-243A-4A2F-A307-442B977D0EE0}"/>
              </a:ext>
            </a:extLst>
          </p:cNvPr>
          <p:cNvSpPr txBox="1"/>
          <p:nvPr/>
        </p:nvSpPr>
        <p:spPr>
          <a:xfrm>
            <a:off x="655562" y="4507468"/>
            <a:ext cx="995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EFF2322-85F1-4A41-AB70-93644309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10727"/>
              </p:ext>
            </p:extLst>
          </p:nvPr>
        </p:nvGraphicFramePr>
        <p:xfrm>
          <a:off x="4332223" y="2049572"/>
          <a:ext cx="45720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4978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6708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CA6FB3C-F64C-4600-9E76-2C6AAE162654}"/>
              </a:ext>
            </a:extLst>
          </p:cNvPr>
          <p:cNvSpPr txBox="1"/>
          <p:nvPr/>
        </p:nvSpPr>
        <p:spPr>
          <a:xfrm>
            <a:off x="542293" y="1420059"/>
            <a:ext cx="37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Inverted Index and Index Term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79772-B532-41FE-A4A1-AD02169A043D}"/>
              </a:ext>
            </a:extLst>
          </p:cNvPr>
          <p:cNvSpPr txBox="1"/>
          <p:nvPr/>
        </p:nvSpPr>
        <p:spPr>
          <a:xfrm>
            <a:off x="3237962" y="4114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B2300C-A289-4460-B1DE-CE2F547AABC8}"/>
              </a:ext>
            </a:extLst>
          </p:cNvPr>
          <p:cNvSpPr/>
          <p:nvPr/>
        </p:nvSpPr>
        <p:spPr>
          <a:xfrm>
            <a:off x="4294662" y="1665198"/>
            <a:ext cx="69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endParaRPr lang="en-US" u="sng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C259DD-596F-4D0C-A40A-FE529B05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0209"/>
              </p:ext>
            </p:extLst>
          </p:nvPr>
        </p:nvGraphicFramePr>
        <p:xfrm>
          <a:off x="4332223" y="2057400"/>
          <a:ext cx="4572000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27079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yours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9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/>
      <p:bldP spid="14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What makes the search so fast?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8839-CB6D-43D3-9C77-F2E3E9EBAF15}"/>
              </a:ext>
            </a:extLst>
          </p:cNvPr>
          <p:cNvSpPr txBox="1"/>
          <p:nvPr/>
        </p:nvSpPr>
        <p:spPr>
          <a:xfrm>
            <a:off x="609600" y="144896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search all three documents for the words “is coming”, it would intersect those sets, coming up with the only matching set </a:t>
            </a:r>
            <a:r>
              <a:rPr lang="en-US" u="sng" dirty="0"/>
              <a:t>Document 1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FCC6F5-024C-4F7B-B8FA-A32E1C73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38096"/>
              </p:ext>
            </p:extLst>
          </p:nvPr>
        </p:nvGraphicFramePr>
        <p:xfrm>
          <a:off x="2362200" y="2562791"/>
          <a:ext cx="4572000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3477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820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0848927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333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3187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dirty="0"/>
                        <a:t>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0126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4787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3047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54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27079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dirty="0"/>
                        <a:t>yours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9231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D2FC9E4-2135-4EFE-90C5-87A99AC84F2B}"/>
              </a:ext>
            </a:extLst>
          </p:cNvPr>
          <p:cNvSpPr/>
          <p:nvPr/>
        </p:nvSpPr>
        <p:spPr>
          <a:xfrm>
            <a:off x="2286000" y="3276600"/>
            <a:ext cx="4808111" cy="43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E2916-61D2-47DE-9009-A94CD97DD215}"/>
              </a:ext>
            </a:extLst>
          </p:cNvPr>
          <p:cNvSpPr/>
          <p:nvPr/>
        </p:nvSpPr>
        <p:spPr>
          <a:xfrm>
            <a:off x="2286000" y="3632370"/>
            <a:ext cx="4808111" cy="43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37864-E2BB-4A98-9D28-539D820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692497"/>
          </a:xfrm>
        </p:spPr>
        <p:txBody>
          <a:bodyPr/>
          <a:lstStyle/>
          <a:p>
            <a:r>
              <a:rPr lang="en-US" dirty="0"/>
              <a:t>How LUCENE INVERTED INDEX is used for SEARCH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3CAB9-12CB-400E-8A48-F2EC7502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629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4B486-32DA-43C0-BC3B-878BF4100A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0040" y="1481156"/>
            <a:ext cx="8503920" cy="2067233"/>
          </a:xfrm>
        </p:spPr>
        <p:txBody>
          <a:bodyPr/>
          <a:lstStyle/>
          <a:p>
            <a:r>
              <a:rPr lang="en-US" dirty="0"/>
              <a:t>Its not only the inverted index that makes the search faster…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 search organizes tokens for each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numerous analyzers available to strip and analyze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borrows from NLP (natural language processing) for effective storage of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06090-BBB8-4704-BBD6-34B6CF73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692497"/>
          </a:xfrm>
        </p:spPr>
        <p:txBody>
          <a:bodyPr/>
          <a:lstStyle/>
          <a:p>
            <a:r>
              <a:rPr lang="en-US" dirty="0"/>
              <a:t>TOKENIZERS, ANALYZERS, FILTERS and more…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5406C-515F-4559-AE7C-B853F988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8112"/>
            <a:ext cx="3785462" cy="36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5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0FF49-2E49-4AFE-A92B-6A9184C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TOKENIZERS, ANALYZERS, FILTERS and more…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0C4BE-933D-4674-AEFB-B015F2858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0474"/>
            <a:ext cx="6172200" cy="43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52BBF-C30D-4BC8-91F5-B9583F1DF3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0040" y="1481156"/>
            <a:ext cx="8503920" cy="36061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 Uses the E(</a:t>
            </a:r>
            <a:r>
              <a:rPr lang="en-US" dirty="0" err="1"/>
              <a:t>lastic</a:t>
            </a:r>
            <a:r>
              <a:rPr lang="en-US" dirty="0"/>
              <a:t>) L(</a:t>
            </a:r>
            <a:r>
              <a:rPr lang="en-US" dirty="0" err="1"/>
              <a:t>ogstash</a:t>
            </a:r>
            <a:r>
              <a:rPr lang="en-US" dirty="0"/>
              <a:t>) K(</a:t>
            </a:r>
            <a:r>
              <a:rPr lang="en-US" dirty="0" err="1"/>
              <a:t>ibana</a:t>
            </a:r>
            <a:r>
              <a:rPr lang="en-US" dirty="0"/>
              <a:t>) stack version 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nodes ( 1 Primary and 1 DR node with data replication)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Ingest pipeline for ingesting  attachments like pdf, doc(x)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 NEST API 7.2.0 to index and query Elastic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9954E-E8F1-4B54-A1A3-7099AB72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692497"/>
          </a:xfrm>
        </p:spPr>
        <p:txBody>
          <a:bodyPr/>
          <a:lstStyle/>
          <a:p>
            <a:r>
              <a:rPr lang="en-US" dirty="0"/>
              <a:t>Elastic in EMERGING MARKETS EQUITY Applications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86D742AC-AFBD-4A50-9958-17322C916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b="2183"/>
          <a:stretch/>
        </p:blipFill>
        <p:spPr>
          <a:xfrm>
            <a:off x="381000" y="4120188"/>
            <a:ext cx="7315200" cy="24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ED579D-EF38-4FB4-90A6-31573C74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40CE-3427-4036-ABC9-89B831EB95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7499" y="1201471"/>
            <a:ext cx="1270009" cy="12700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A6603B-2ADC-4184-AD72-3EBC5CFCBA3B}"/>
              </a:ext>
            </a:extLst>
          </p:cNvPr>
          <p:cNvSpPr txBox="1"/>
          <p:nvPr/>
        </p:nvSpPr>
        <p:spPr>
          <a:xfrm>
            <a:off x="5867400" y="236220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Metadata + Call reports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CD72BB-C4D7-4A2A-B77C-9991CE19E0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62800" y="1447800"/>
            <a:ext cx="684315" cy="684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3092FE-DD20-4D7B-B330-AD7373B2CB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96333" y="1558986"/>
            <a:ext cx="684315" cy="684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2406D7-D6C6-4E86-8408-67A7CBE23D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6020" y="1635603"/>
            <a:ext cx="684315" cy="684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3AA8CE-DE8F-4E80-884A-9EE978CCA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5707" y="1724372"/>
            <a:ext cx="684315" cy="684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F31F9A-72F7-4CB6-9F78-759B96F55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81000" y="4359182"/>
            <a:ext cx="1337614" cy="133761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E2C275-22A6-45AA-B93F-DA250FCE5C15}"/>
              </a:ext>
            </a:extLst>
          </p:cNvPr>
          <p:cNvCxnSpPr>
            <a:cxnSpLocks/>
          </p:cNvCxnSpPr>
          <p:nvPr/>
        </p:nvCxnSpPr>
        <p:spPr>
          <a:xfrm flipH="1">
            <a:off x="4965471" y="5196712"/>
            <a:ext cx="1136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6D516E-A4A9-42E5-B8ED-42B59EC27C78}"/>
              </a:ext>
            </a:extLst>
          </p:cNvPr>
          <p:cNvCxnSpPr/>
          <p:nvPr/>
        </p:nvCxnSpPr>
        <p:spPr>
          <a:xfrm>
            <a:off x="7558041" y="2895600"/>
            <a:ext cx="0" cy="13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696C5-B4BF-4101-88A2-C341666A65FB}"/>
              </a:ext>
            </a:extLst>
          </p:cNvPr>
          <p:cNvCxnSpPr>
            <a:cxnSpLocks/>
          </p:cNvCxnSpPr>
          <p:nvPr/>
        </p:nvCxnSpPr>
        <p:spPr>
          <a:xfrm>
            <a:off x="4943169" y="4876800"/>
            <a:ext cx="115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D48BE97-1E76-4A7C-AB20-81B75A69ECE1}"/>
              </a:ext>
            </a:extLst>
          </p:cNvPr>
          <p:cNvSpPr/>
          <p:nvPr/>
        </p:nvSpPr>
        <p:spPr>
          <a:xfrm>
            <a:off x="1795650" y="4564717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6493367-FA50-42BD-A6A5-462B4723C8DE}"/>
              </a:ext>
            </a:extLst>
          </p:cNvPr>
          <p:cNvSpPr/>
          <p:nvPr/>
        </p:nvSpPr>
        <p:spPr>
          <a:xfrm>
            <a:off x="3041620" y="4399143"/>
            <a:ext cx="1828799" cy="1451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layer and Analytics</a:t>
            </a:r>
          </a:p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C6B44B-A30B-4D55-BD44-0272909FD7B7}"/>
              </a:ext>
            </a:extLst>
          </p:cNvPr>
          <p:cNvCxnSpPr>
            <a:cxnSpLocks/>
          </p:cNvCxnSpPr>
          <p:nvPr/>
        </p:nvCxnSpPr>
        <p:spPr>
          <a:xfrm flipH="1">
            <a:off x="1711837" y="519671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5C62CF-DE52-4786-A504-55E86738647E}"/>
              </a:ext>
            </a:extLst>
          </p:cNvPr>
          <p:cNvCxnSpPr>
            <a:cxnSpLocks/>
          </p:cNvCxnSpPr>
          <p:nvPr/>
        </p:nvCxnSpPr>
        <p:spPr>
          <a:xfrm>
            <a:off x="1711309" y="4876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F4CF4A7-D09B-45FB-8178-7C27E2A685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6529930" y="3415352"/>
            <a:ext cx="801591" cy="80284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912F7D-0DF8-4030-8838-7CCC41CCB5E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623208">
            <a:off x="5980580" y="3586131"/>
            <a:ext cx="601745" cy="6262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45B2E67-34DB-4EAD-AA74-4E3621EAFB6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623208">
            <a:off x="6129020" y="3036567"/>
            <a:ext cx="601745" cy="62620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6667393-7847-4A7F-B761-4DF77800AABC}"/>
              </a:ext>
            </a:extLst>
          </p:cNvPr>
          <p:cNvSpPr/>
          <p:nvPr/>
        </p:nvSpPr>
        <p:spPr>
          <a:xfrm>
            <a:off x="3769237" y="5410200"/>
            <a:ext cx="914400" cy="362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Elastic client (NEST)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639E05-37FF-4C30-B45D-9AC11A5A5C2A}"/>
              </a:ext>
            </a:extLst>
          </p:cNvPr>
          <p:cNvSpPr/>
          <p:nvPr/>
        </p:nvSpPr>
        <p:spPr>
          <a:xfrm>
            <a:off x="4984571" y="45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Query DSL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42AB42-DE2E-47C8-B1D7-96896AE1D865}"/>
              </a:ext>
            </a:extLst>
          </p:cNvPr>
          <p:cNvSpPr/>
          <p:nvPr/>
        </p:nvSpPr>
        <p:spPr>
          <a:xfrm>
            <a:off x="4877081" y="5344918"/>
            <a:ext cx="1268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JSON response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8F6B18-8379-407D-B30F-9F41B90FFAD5}"/>
              </a:ext>
            </a:extLst>
          </p:cNvPr>
          <p:cNvSpPr/>
          <p:nvPr/>
        </p:nvSpPr>
        <p:spPr>
          <a:xfrm>
            <a:off x="1765332" y="5285601"/>
            <a:ext cx="1165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Search results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76C211-B512-44F3-BAC8-926EE48F974B}"/>
              </a:ext>
            </a:extLst>
          </p:cNvPr>
          <p:cNvSpPr/>
          <p:nvPr/>
        </p:nvSpPr>
        <p:spPr>
          <a:xfrm>
            <a:off x="7538659" y="3477243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doc Ingestion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DB84B8-200B-4268-A93B-DBF1E5B25AE0}"/>
              </a:ext>
            </a:extLst>
          </p:cNvPr>
          <p:cNvSpPr txBox="1"/>
          <p:nvPr/>
        </p:nvSpPr>
        <p:spPr>
          <a:xfrm>
            <a:off x="685800" y="1498233"/>
            <a:ext cx="5258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Documents (doc, docx) are ingested into Elasticsearch.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“Keyword” search function fires the http request and Web Service transforms the request to query DSL before pushing forward to Elasticsearch.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Search results are then showed in client page.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754EF3-46ED-481D-A8D4-38CDC51A3F55}"/>
              </a:ext>
            </a:extLst>
          </p:cNvPr>
          <p:cNvSpPr txBox="1"/>
          <p:nvPr/>
        </p:nvSpPr>
        <p:spPr>
          <a:xfrm>
            <a:off x="3314883" y="5915954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55439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8044289" y="6382792"/>
            <a:ext cx="688658" cy="196099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AF016-91AA-4010-9A27-468692A88E48}"/>
              </a:ext>
            </a:extLst>
          </p:cNvPr>
          <p:cNvSpPr/>
          <p:nvPr/>
        </p:nvSpPr>
        <p:spPr>
          <a:xfrm>
            <a:off x="381000" y="1219200"/>
            <a:ext cx="455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Elasticsearch Architecture in EME Apps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8DDBD3-0BCA-4DCC-92F8-9E89FFB83D91}"/>
              </a:ext>
            </a:extLst>
          </p:cNvPr>
          <p:cNvSpPr/>
          <p:nvPr/>
        </p:nvSpPr>
        <p:spPr>
          <a:xfrm>
            <a:off x="2286000" y="1738648"/>
            <a:ext cx="6096000" cy="45829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84D3B6-E950-45DC-93A8-D070C0783DBD}"/>
              </a:ext>
            </a:extLst>
          </p:cNvPr>
          <p:cNvSpPr/>
          <p:nvPr/>
        </p:nvSpPr>
        <p:spPr>
          <a:xfrm>
            <a:off x="2895600" y="2130631"/>
            <a:ext cx="1612340" cy="35051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CF0B3F-358F-4778-900D-CB4DC78174F5}"/>
              </a:ext>
            </a:extLst>
          </p:cNvPr>
          <p:cNvSpPr/>
          <p:nvPr/>
        </p:nvSpPr>
        <p:spPr>
          <a:xfrm>
            <a:off x="4922267" y="2121411"/>
            <a:ext cx="3078733" cy="15839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7C38A-129F-40F6-AD1A-8E2101BEC3A4}"/>
              </a:ext>
            </a:extLst>
          </p:cNvPr>
          <p:cNvSpPr/>
          <p:nvPr/>
        </p:nvSpPr>
        <p:spPr>
          <a:xfrm>
            <a:off x="4922267" y="4051867"/>
            <a:ext cx="3078733" cy="1583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5D0477-A5F9-484A-8DCF-1332CB3D0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52800" y="2304455"/>
            <a:ext cx="663923" cy="9468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17317A-7FC4-4F89-BD1F-F9D8719B3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6182" y="2268621"/>
            <a:ext cx="663923" cy="9468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8F0688-694B-4C1B-B72B-BF4E4D07B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53885" y="4352115"/>
            <a:ext cx="663923" cy="94687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C0CC65-E244-4712-AFA4-C2636B43AE1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16723" y="2742059"/>
            <a:ext cx="172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018F86-41B1-490C-B003-1108296DD9C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6078144" y="3215496"/>
            <a:ext cx="7703" cy="11366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D751A5-5654-48D2-A9DB-896CA84824A7}"/>
              </a:ext>
            </a:extLst>
          </p:cNvPr>
          <p:cNvSpPr txBox="1"/>
          <p:nvPr/>
        </p:nvSpPr>
        <p:spPr>
          <a:xfrm>
            <a:off x="6324218" y="3273632"/>
            <a:ext cx="150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EAFFE-93A3-4AB0-AE93-B0A6879671EB}"/>
              </a:ext>
            </a:extLst>
          </p:cNvPr>
          <p:cNvSpPr txBox="1"/>
          <p:nvPr/>
        </p:nvSpPr>
        <p:spPr>
          <a:xfrm>
            <a:off x="6561068" y="5137911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Node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3381C4-C93D-49DD-B71C-F73E94A05B76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4016723" y="2777893"/>
            <a:ext cx="1737162" cy="20476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5ADE65-771B-4AF3-A334-CB0828FE52EC}"/>
              </a:ext>
            </a:extLst>
          </p:cNvPr>
          <p:cNvSpPr txBox="1"/>
          <p:nvPr/>
        </p:nvSpPr>
        <p:spPr>
          <a:xfrm>
            <a:off x="3006708" y="5019591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E5371F-BF9A-4067-8D19-D6A5DED8A546}"/>
              </a:ext>
            </a:extLst>
          </p:cNvPr>
          <p:cNvSpPr txBox="1"/>
          <p:nvPr/>
        </p:nvSpPr>
        <p:spPr>
          <a:xfrm>
            <a:off x="3810000" y="5809654"/>
            <a:ext cx="33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ELASTICSEARCH CLUSTER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7E97AA-8D59-4A2B-A6C8-3E17A50844B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05000" y="2777893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042A0C3-3473-4CC3-B396-39452343BD91}"/>
              </a:ext>
            </a:extLst>
          </p:cNvPr>
          <p:cNvSpPr txBox="1"/>
          <p:nvPr/>
        </p:nvSpPr>
        <p:spPr>
          <a:xfrm>
            <a:off x="6053508" y="3776779"/>
            <a:ext cx="816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Replication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497C3E-6628-4248-9510-B317F9E61B77}"/>
              </a:ext>
            </a:extLst>
          </p:cNvPr>
          <p:cNvSpPr/>
          <p:nvPr/>
        </p:nvSpPr>
        <p:spPr>
          <a:xfrm>
            <a:off x="723558" y="1778671"/>
            <a:ext cx="1162293" cy="4488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30" name="Title 5">
            <a:extLst>
              <a:ext uri="{FF2B5EF4-FFF2-40B4-BE49-F238E27FC236}">
                <a16:creationId xmlns:a16="http://schemas.microsoft.com/office/drawing/2014/main" id="{EF7A3970-8CBC-4344-AA56-5E9766E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8766F-92B6-45D8-A596-F18758EE1244}"/>
              </a:ext>
            </a:extLst>
          </p:cNvPr>
          <p:cNvSpPr txBox="1"/>
          <p:nvPr/>
        </p:nvSpPr>
        <p:spPr>
          <a:xfrm rot="3017556">
            <a:off x="3953686" y="3732380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Implement in next phase</a:t>
            </a:r>
          </a:p>
        </p:txBody>
      </p:sp>
    </p:spTree>
    <p:extLst>
      <p:ext uri="{BB962C8B-B14F-4D97-AF65-F5344CB8AC3E}">
        <p14:creationId xmlns:p14="http://schemas.microsoft.com/office/powerpoint/2010/main" val="18667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Use Case -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6CC23-99E6-47F3-AF6C-187D53F3FADB}"/>
              </a:ext>
            </a:extLst>
          </p:cNvPr>
          <p:cNvSpPr/>
          <p:nvPr/>
        </p:nvSpPr>
        <p:spPr>
          <a:xfrm>
            <a:off x="533399" y="1371600"/>
            <a:ext cx="75870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Covered analysts write call reports after visiting companies, clients and brokers.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time goes by, a pile of call reports are stored in document repository.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of 01</a:t>
            </a:r>
            <a:r>
              <a:rPr lang="en-US" baseline="30000" dirty="0"/>
              <a:t>st</a:t>
            </a:r>
            <a:r>
              <a:rPr lang="en-US" dirty="0"/>
              <a:t> Jan 2019, there are more than 22,800 call reports stored in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27020-0E06-44C7-AF9F-6CB6C3F20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6534" y="3657600"/>
            <a:ext cx="4438650" cy="2690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7F3143-55E3-4826-830C-22C77A2D08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74884">
            <a:off x="5094185" y="4052973"/>
            <a:ext cx="3519638" cy="1899343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07937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644CC8-8C73-415B-B80E-C00AEE0C7D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0040" y="1481156"/>
            <a:ext cx="8503920" cy="882293"/>
          </a:xfrm>
        </p:spPr>
        <p:txBody>
          <a:bodyPr/>
          <a:lstStyle/>
          <a:p>
            <a:r>
              <a:rPr lang="en-US" dirty="0"/>
              <a:t>This is how a typical Elastic Search query works: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BF5C0D-A4D0-4DA3-B10F-C9D56F79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346249"/>
          </a:xfrm>
        </p:spPr>
        <p:txBody>
          <a:bodyPr/>
          <a:lstStyle/>
          <a:p>
            <a:r>
              <a:rPr lang="en-US" dirty="0"/>
              <a:t>Elastic Query (Request and </a:t>
            </a:r>
            <a:r>
              <a:rPr lang="en-US" dirty="0" err="1"/>
              <a:t>Repsonse</a:t>
            </a:r>
            <a:r>
              <a:rPr lang="en-US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ABD58-621A-4273-9252-9D32BD6C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" y="2057400"/>
            <a:ext cx="7582103" cy="42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ED579D-EF38-4FB4-90A6-31573C74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40CE-3427-4036-ABC9-89B831EB95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7499" y="1201471"/>
            <a:ext cx="1270009" cy="12700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A6603B-2ADC-4184-AD72-3EBC5CFCBA3B}"/>
              </a:ext>
            </a:extLst>
          </p:cNvPr>
          <p:cNvSpPr txBox="1"/>
          <p:nvPr/>
        </p:nvSpPr>
        <p:spPr>
          <a:xfrm>
            <a:off x="5867400" y="23622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Metadata + Call Reports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CD72BB-C4D7-4A2A-B77C-9991CE19E0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62800" y="1447800"/>
            <a:ext cx="684315" cy="684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3092FE-DD20-4D7B-B330-AD7373B2CB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96333" y="1558986"/>
            <a:ext cx="684315" cy="684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2406D7-D6C6-4E86-8408-67A7CBE23D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6020" y="1635603"/>
            <a:ext cx="684315" cy="684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3AA8CE-DE8F-4E80-884A-9EE978CCA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5707" y="1724372"/>
            <a:ext cx="684315" cy="68431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6D516E-A4A9-42E5-B8ED-42B59EC27C78}"/>
              </a:ext>
            </a:extLst>
          </p:cNvPr>
          <p:cNvCxnSpPr/>
          <p:nvPr/>
        </p:nvCxnSpPr>
        <p:spPr>
          <a:xfrm>
            <a:off x="7558041" y="2895600"/>
            <a:ext cx="0" cy="13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F4CF4A7-D09B-45FB-8178-7C27E2A685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623208">
            <a:off x="6529930" y="3415352"/>
            <a:ext cx="801591" cy="80284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912F7D-0DF8-4030-8838-7CCC41CCB5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5980580" y="3586131"/>
            <a:ext cx="601745" cy="6262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45B2E67-34DB-4EAD-AA74-4E3621EAFB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6129020" y="3036567"/>
            <a:ext cx="601745" cy="62620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D76C211-B512-44F3-BAC8-926EE48F974B}"/>
              </a:ext>
            </a:extLst>
          </p:cNvPr>
          <p:cNvSpPr/>
          <p:nvPr/>
        </p:nvSpPr>
        <p:spPr>
          <a:xfrm>
            <a:off x="7530644" y="3477243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Doc Ingestion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DB84B8-200B-4268-A93B-DBF1E5B25AE0}"/>
              </a:ext>
            </a:extLst>
          </p:cNvPr>
          <p:cNvSpPr txBox="1"/>
          <p:nvPr/>
        </p:nvSpPr>
        <p:spPr>
          <a:xfrm>
            <a:off x="481530" y="1374320"/>
            <a:ext cx="52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 build the index from EME Call Reports</a:t>
            </a:r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3CBDDD60-8F46-4D83-8788-17F97C69D7D3}"/>
              </a:ext>
            </a:extLst>
          </p:cNvPr>
          <p:cNvSpPr/>
          <p:nvPr/>
        </p:nvSpPr>
        <p:spPr>
          <a:xfrm>
            <a:off x="1047046" y="2960663"/>
            <a:ext cx="5029200" cy="1552275"/>
          </a:xfrm>
          <a:prstGeom prst="rightArrowCallout">
            <a:avLst>
              <a:gd name="adj1" fmla="val 29310"/>
              <a:gd name="adj2" fmla="val 25000"/>
              <a:gd name="adj3" fmla="val 25000"/>
              <a:gd name="adj4" fmla="val 870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accent1"/>
                </a:solidFill>
              </a:rPr>
              <a:t>Parallel.ForEach</a:t>
            </a:r>
            <a:r>
              <a:rPr lang="en-US" sz="1050" dirty="0">
                <a:solidFill>
                  <a:schemeClr val="accent1"/>
                </a:solidFill>
              </a:rPr>
              <a:t>(</a:t>
            </a:r>
            <a:r>
              <a:rPr lang="en-US" sz="1050" dirty="0" err="1">
                <a:solidFill>
                  <a:schemeClr val="accent1"/>
                </a:solidFill>
              </a:rPr>
              <a:t>callReportsCollection</a:t>
            </a:r>
            <a:r>
              <a:rPr lang="en-US" sz="1050" dirty="0">
                <a:solidFill>
                  <a:schemeClr val="accent1"/>
                </a:solidFill>
              </a:rPr>
              <a:t>, </a:t>
            </a:r>
            <a:r>
              <a:rPr lang="en-US" sz="1050" dirty="0" err="1">
                <a:solidFill>
                  <a:schemeClr val="accent1"/>
                </a:solidFill>
              </a:rPr>
              <a:t>callReport</a:t>
            </a:r>
            <a:r>
              <a:rPr lang="en-US" sz="1050" dirty="0">
                <a:solidFill>
                  <a:schemeClr val="accent1"/>
                </a:solidFill>
              </a:rPr>
              <a:t> =&gt;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          {</a:t>
            </a:r>
          </a:p>
          <a:p>
            <a:r>
              <a:rPr lang="en-US" sz="1050" dirty="0">
                <a:solidFill>
                  <a:schemeClr val="accent1"/>
                </a:solidFill>
                <a:highlight>
                  <a:srgbClr val="FFFF00"/>
                </a:highlight>
              </a:rPr>
              <a:t>                var base64File = Convert.ToBase64String(</a:t>
            </a:r>
            <a:r>
              <a:rPr lang="en-US" sz="1050" dirty="0" err="1">
                <a:solidFill>
                  <a:schemeClr val="accent1"/>
                </a:solidFill>
                <a:highlight>
                  <a:srgbClr val="FFFF00"/>
                </a:highlight>
              </a:rPr>
              <a:t>File.ReadAllBytes</a:t>
            </a:r>
            <a:r>
              <a:rPr lang="en-US" sz="105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US" sz="1050" dirty="0" err="1">
                <a:solidFill>
                  <a:schemeClr val="accent1"/>
                </a:solidFill>
                <a:highlight>
                  <a:srgbClr val="FFFF00"/>
                </a:highlight>
              </a:rPr>
              <a:t>callReport</a:t>
            </a:r>
            <a:r>
              <a:rPr lang="en-US" sz="1050" dirty="0">
                <a:solidFill>
                  <a:schemeClr val="accent1"/>
                </a:solidFill>
                <a:highlight>
                  <a:srgbClr val="FFFF00"/>
                </a:highlight>
              </a:rPr>
              <a:t>));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              var </a:t>
            </a:r>
            <a:r>
              <a:rPr lang="en-US" sz="1050" dirty="0" err="1">
                <a:solidFill>
                  <a:schemeClr val="accent1"/>
                </a:solidFill>
              </a:rPr>
              <a:t>fileSavedName</a:t>
            </a:r>
            <a:r>
              <a:rPr lang="en-US" sz="1050" dirty="0">
                <a:solidFill>
                  <a:schemeClr val="accent1"/>
                </a:solidFill>
              </a:rPr>
              <a:t> = </a:t>
            </a:r>
            <a:r>
              <a:rPr lang="en-US" sz="1050" dirty="0" err="1">
                <a:solidFill>
                  <a:schemeClr val="accent1"/>
                </a:solidFill>
              </a:rPr>
              <a:t>callReport.Replace</a:t>
            </a:r>
            <a:r>
              <a:rPr lang="en-US" sz="1050" dirty="0">
                <a:solidFill>
                  <a:schemeClr val="accent1"/>
                </a:solidFill>
              </a:rPr>
              <a:t>(directory, "");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              var dt = </a:t>
            </a:r>
            <a:r>
              <a:rPr lang="en-US" sz="1050" dirty="0" err="1">
                <a:solidFill>
                  <a:schemeClr val="accent1"/>
                </a:solidFill>
              </a:rPr>
              <a:t>dLCallReportSearch.GetCallFileName</a:t>
            </a:r>
            <a:r>
              <a:rPr lang="en-US" sz="1050" dirty="0">
                <a:solidFill>
                  <a:schemeClr val="accent1"/>
                </a:solidFill>
              </a:rPr>
              <a:t>(</a:t>
            </a:r>
            <a:r>
              <a:rPr lang="en-US" sz="1050" dirty="0" err="1">
                <a:solidFill>
                  <a:schemeClr val="accent1"/>
                </a:solidFill>
              </a:rPr>
              <a:t>fileSavedName.Replace</a:t>
            </a:r>
            <a:r>
              <a:rPr lang="en-US" sz="1050" dirty="0">
                <a:solidFill>
                  <a:schemeClr val="accent1"/>
                </a:solidFill>
              </a:rPr>
              <a:t>(“’”,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… </a:t>
            </a:r>
            <a:endParaRPr lang="en-US" altLang="en-US" sz="1050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33FBA-ACDE-4DAA-95DA-2D69295EF9F0}"/>
              </a:ext>
            </a:extLst>
          </p:cNvPr>
          <p:cNvSpPr txBox="1"/>
          <p:nvPr/>
        </p:nvSpPr>
        <p:spPr>
          <a:xfrm>
            <a:off x="982624" y="2521209"/>
            <a:ext cx="4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each Word file to base64String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3B5AA-1657-4D16-A81D-1A8E98E04290}"/>
              </a:ext>
            </a:extLst>
          </p:cNvPr>
          <p:cNvSpPr/>
          <p:nvPr/>
        </p:nvSpPr>
        <p:spPr>
          <a:xfrm>
            <a:off x="1066800" y="3364468"/>
            <a:ext cx="42472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5">
            <a:extLst>
              <a:ext uri="{FF2B5EF4-FFF2-40B4-BE49-F238E27FC236}">
                <a16:creationId xmlns:a16="http://schemas.microsoft.com/office/drawing/2014/main" id="{D8D1D109-1E35-45D1-8EF9-AC55E6BDCB4F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9pPr>
          </a:lstStyle>
          <a:p>
            <a:r>
              <a:rPr lang="en-US" kern="0"/>
              <a:t>Integration into Emerging Markets Equity Apps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53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1" grpId="0" animBg="1"/>
      <p:bldP spid="35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ED579D-EF38-4FB4-90A6-31573C74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40CE-3427-4036-ABC9-89B831EB95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7499" y="1201471"/>
            <a:ext cx="1270009" cy="12700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A6603B-2ADC-4184-AD72-3EBC5CFCBA3B}"/>
              </a:ext>
            </a:extLst>
          </p:cNvPr>
          <p:cNvSpPr txBox="1"/>
          <p:nvPr/>
        </p:nvSpPr>
        <p:spPr>
          <a:xfrm>
            <a:off x="5867400" y="23622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Metadata + Call Reports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CD72BB-C4D7-4A2A-B77C-9991CE19E0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62800" y="1447800"/>
            <a:ext cx="684315" cy="684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3092FE-DD20-4D7B-B330-AD7373B2CB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96333" y="1558986"/>
            <a:ext cx="684315" cy="684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2406D7-D6C6-4E86-8408-67A7CBE23D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6020" y="1635603"/>
            <a:ext cx="684315" cy="684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3AA8CE-DE8F-4E80-884A-9EE978CCA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5707" y="1724372"/>
            <a:ext cx="684315" cy="68431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6D516E-A4A9-42E5-B8ED-42B59EC27C78}"/>
              </a:ext>
            </a:extLst>
          </p:cNvPr>
          <p:cNvCxnSpPr/>
          <p:nvPr/>
        </p:nvCxnSpPr>
        <p:spPr>
          <a:xfrm>
            <a:off x="7558041" y="2895600"/>
            <a:ext cx="0" cy="13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F4CF4A7-D09B-45FB-8178-7C27E2A685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623208">
            <a:off x="6529930" y="3415352"/>
            <a:ext cx="801591" cy="80284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912F7D-0DF8-4030-8838-7CCC41CCB5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5980580" y="3586131"/>
            <a:ext cx="601745" cy="6262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45B2E67-34DB-4EAD-AA74-4E3621EAFB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6129020" y="3036567"/>
            <a:ext cx="601745" cy="62620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D76C211-B512-44F3-BAC8-926EE48F974B}"/>
              </a:ext>
            </a:extLst>
          </p:cNvPr>
          <p:cNvSpPr/>
          <p:nvPr/>
        </p:nvSpPr>
        <p:spPr>
          <a:xfrm>
            <a:off x="7525835" y="3477243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Doc Ingestion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DB84B8-200B-4268-A93B-DBF1E5B25AE0}"/>
              </a:ext>
            </a:extLst>
          </p:cNvPr>
          <p:cNvSpPr txBox="1"/>
          <p:nvPr/>
        </p:nvSpPr>
        <p:spPr>
          <a:xfrm>
            <a:off x="481530" y="1374320"/>
            <a:ext cx="52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 build the index from EME Call Reports</a:t>
            </a:r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3CBDDD60-8F46-4D83-8788-17F97C69D7D3}"/>
              </a:ext>
            </a:extLst>
          </p:cNvPr>
          <p:cNvSpPr/>
          <p:nvPr/>
        </p:nvSpPr>
        <p:spPr>
          <a:xfrm>
            <a:off x="1047046" y="2960663"/>
            <a:ext cx="5029200" cy="1552275"/>
          </a:xfrm>
          <a:prstGeom prst="rightArrowCallout">
            <a:avLst>
              <a:gd name="adj1" fmla="val 29310"/>
              <a:gd name="adj2" fmla="val 25000"/>
              <a:gd name="adj3" fmla="val 25000"/>
              <a:gd name="adj4" fmla="val 870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PUT /</a:t>
            </a:r>
            <a:r>
              <a:rPr lang="en-US" sz="1050" dirty="0" err="1">
                <a:solidFill>
                  <a:schemeClr val="accent1"/>
                </a:solidFill>
              </a:rPr>
              <a:t>emeelasticsearch</a:t>
            </a:r>
            <a:r>
              <a:rPr lang="en-US" sz="1050" dirty="0">
                <a:solidFill>
                  <a:schemeClr val="accent1"/>
                </a:solidFill>
              </a:rPr>
              <a:t>/_doc/1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“Author" : “Peter Wong“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“Company” : “Brilliance China”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“Strategy” : “China”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“Country of Country” : “ China”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33FBA-ACDE-4DAA-95DA-2D69295EF9F0}"/>
              </a:ext>
            </a:extLst>
          </p:cNvPr>
          <p:cNvSpPr txBox="1"/>
          <p:nvPr/>
        </p:nvSpPr>
        <p:spPr>
          <a:xfrm>
            <a:off x="982624" y="2521209"/>
            <a:ext cx="4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attributes of each call report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9C7C569F-20B3-4A06-B201-4FE4571D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</p:spTree>
    <p:extLst>
      <p:ext uri="{BB962C8B-B14F-4D97-AF65-F5344CB8AC3E}">
        <p14:creationId xmlns:p14="http://schemas.microsoft.com/office/powerpoint/2010/main" val="3378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ED579D-EF38-4FB4-90A6-31573C74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40CE-3427-4036-ABC9-89B831EB95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7499" y="1201471"/>
            <a:ext cx="1270009" cy="12700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A6603B-2ADC-4184-AD72-3EBC5CFCBA3B}"/>
              </a:ext>
            </a:extLst>
          </p:cNvPr>
          <p:cNvSpPr txBox="1"/>
          <p:nvPr/>
        </p:nvSpPr>
        <p:spPr>
          <a:xfrm>
            <a:off x="5867400" y="23622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Metadata + Call Reports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CD72BB-C4D7-4A2A-B77C-9991CE19E0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62800" y="1447800"/>
            <a:ext cx="684315" cy="684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3092FE-DD20-4D7B-B330-AD7373B2CB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96333" y="1558986"/>
            <a:ext cx="684315" cy="684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2406D7-D6C6-4E86-8408-67A7CBE23D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6020" y="1635603"/>
            <a:ext cx="684315" cy="684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3AA8CE-DE8F-4E80-884A-9EE978CCA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5707" y="1724372"/>
            <a:ext cx="684315" cy="68431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6D516E-A4A9-42E5-B8ED-42B59EC27C78}"/>
              </a:ext>
            </a:extLst>
          </p:cNvPr>
          <p:cNvCxnSpPr/>
          <p:nvPr/>
        </p:nvCxnSpPr>
        <p:spPr>
          <a:xfrm>
            <a:off x="7558041" y="2895600"/>
            <a:ext cx="0" cy="13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F4CF4A7-D09B-45FB-8178-7C27E2A685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623208">
            <a:off x="6529930" y="3415352"/>
            <a:ext cx="801591" cy="80284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912F7D-0DF8-4030-8838-7CCC41CCB5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5980580" y="3586131"/>
            <a:ext cx="601745" cy="6262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45B2E67-34DB-4EAD-AA74-4E3621EAFB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623208">
            <a:off x="6129020" y="3036567"/>
            <a:ext cx="601745" cy="62620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D76C211-B512-44F3-BAC8-926EE48F974B}"/>
              </a:ext>
            </a:extLst>
          </p:cNvPr>
          <p:cNvSpPr/>
          <p:nvPr/>
        </p:nvSpPr>
        <p:spPr>
          <a:xfrm>
            <a:off x="7525835" y="3477243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Doc Ingestion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DB84B8-200B-4268-A93B-DBF1E5B25AE0}"/>
              </a:ext>
            </a:extLst>
          </p:cNvPr>
          <p:cNvSpPr txBox="1"/>
          <p:nvPr/>
        </p:nvSpPr>
        <p:spPr>
          <a:xfrm>
            <a:off x="481530" y="1374320"/>
            <a:ext cx="52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 build the index from EME Call Reports</a:t>
            </a:r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3CBDDD60-8F46-4D83-8788-17F97C69D7D3}"/>
              </a:ext>
            </a:extLst>
          </p:cNvPr>
          <p:cNvSpPr/>
          <p:nvPr/>
        </p:nvSpPr>
        <p:spPr>
          <a:xfrm>
            <a:off x="1047046" y="2960663"/>
            <a:ext cx="5029200" cy="1552275"/>
          </a:xfrm>
          <a:prstGeom prst="rightArrowCallout">
            <a:avLst>
              <a:gd name="adj1" fmla="val 29310"/>
              <a:gd name="adj2" fmla="val 25000"/>
              <a:gd name="adj3" fmla="val 25000"/>
              <a:gd name="adj4" fmla="val 870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>
                <a:solidFill>
                  <a:schemeClr val="accent1"/>
                </a:solidFill>
              </a:rPr>
              <a:t>## import the attachment into Elasticsearch</a:t>
            </a:r>
          </a:p>
          <a:p>
            <a:endParaRPr lang="en-US" sz="1050" u="sng" dirty="0">
              <a:solidFill>
                <a:schemeClr val="accent1"/>
              </a:solidFill>
            </a:endParaRPr>
          </a:p>
          <a:p>
            <a:r>
              <a:rPr lang="en-US" sz="1050" dirty="0">
                <a:solidFill>
                  <a:schemeClr val="accent1"/>
                </a:solidFill>
              </a:rPr>
              <a:t>PUT /</a:t>
            </a:r>
            <a:r>
              <a:rPr lang="en-US" sz="1050" dirty="0" err="1">
                <a:solidFill>
                  <a:schemeClr val="accent1"/>
                </a:solidFill>
              </a:rPr>
              <a:t>attachment_test</a:t>
            </a:r>
            <a:r>
              <a:rPr lang="en-US" sz="1050" dirty="0">
                <a:solidFill>
                  <a:schemeClr val="accent1"/>
                </a:solidFill>
              </a:rPr>
              <a:t>/</a:t>
            </a:r>
            <a:r>
              <a:rPr lang="en-US" sz="1050" dirty="0" err="1">
                <a:solidFill>
                  <a:schemeClr val="accent1"/>
                </a:solidFill>
              </a:rPr>
              <a:t>my_type</a:t>
            </a:r>
            <a:r>
              <a:rPr lang="en-US" sz="1050" dirty="0">
                <a:solidFill>
                  <a:schemeClr val="accent1"/>
                </a:solidFill>
              </a:rPr>
              <a:t>/1?pipeline=attachment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  "data": </a:t>
            </a:r>
            <a:r>
              <a:rPr lang="en-US" sz="1050" dirty="0">
                <a:solidFill>
                  <a:schemeClr val="accent1"/>
                </a:solidFill>
                <a:highlight>
                  <a:srgbClr val="FFFF00"/>
                </a:highlight>
              </a:rPr>
              <a:t>"UEsDBBQABgAIAAAAIQDfpNJsWgEAACAFAAATAAgCW0NvbnRlbnRfVHlwZXNdLnhtbCCiB…..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33FBA-ACDE-4DAA-95DA-2D69295EF9F0}"/>
              </a:ext>
            </a:extLst>
          </p:cNvPr>
          <p:cNvSpPr txBox="1"/>
          <p:nvPr/>
        </p:nvSpPr>
        <p:spPr>
          <a:xfrm>
            <a:off x="982624" y="2521209"/>
            <a:ext cx="460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 and import each call report into Elasticsearch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AC397-EB2A-441B-9FB3-AF8E0B0233E8}"/>
              </a:ext>
            </a:extLst>
          </p:cNvPr>
          <p:cNvSpPr/>
          <p:nvPr/>
        </p:nvSpPr>
        <p:spPr>
          <a:xfrm>
            <a:off x="1047046" y="3886200"/>
            <a:ext cx="4339686" cy="356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0B262A-6366-4578-9F59-F243D1683A7D}"/>
              </a:ext>
            </a:extLst>
          </p:cNvPr>
          <p:cNvCxnSpPr/>
          <p:nvPr/>
        </p:nvCxnSpPr>
        <p:spPr>
          <a:xfrm flipH="1" flipV="1">
            <a:off x="2819400" y="4283881"/>
            <a:ext cx="228600" cy="66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3CCE25-C469-499D-8A55-FE34F6838EAA}"/>
              </a:ext>
            </a:extLst>
          </p:cNvPr>
          <p:cNvSpPr txBox="1"/>
          <p:nvPr/>
        </p:nvSpPr>
        <p:spPr>
          <a:xfrm>
            <a:off x="2851409" y="4906090"/>
            <a:ext cx="184858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Doc content in base64 format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1085A565-ABC5-4D06-AC4C-F62EE0F72D6B}"/>
              </a:ext>
            </a:extLst>
          </p:cNvPr>
          <p:cNvSpPr/>
          <p:nvPr/>
        </p:nvSpPr>
        <p:spPr>
          <a:xfrm>
            <a:off x="6517269" y="5753306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F70EBDD6-C12D-4BA5-B656-EDB4631A8F4B}"/>
              </a:ext>
            </a:extLst>
          </p:cNvPr>
          <p:cNvSpPr/>
          <p:nvPr/>
        </p:nvSpPr>
        <p:spPr>
          <a:xfrm>
            <a:off x="6400813" y="5832692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6AEBD8F7-F00E-42C7-AA72-D2527E49477C}"/>
              </a:ext>
            </a:extLst>
          </p:cNvPr>
          <p:cNvSpPr/>
          <p:nvPr/>
        </p:nvSpPr>
        <p:spPr>
          <a:xfrm>
            <a:off x="7274885" y="5715135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ultidocument 28">
            <a:extLst>
              <a:ext uri="{FF2B5EF4-FFF2-40B4-BE49-F238E27FC236}">
                <a16:creationId xmlns:a16="http://schemas.microsoft.com/office/drawing/2014/main" id="{8C63F04E-CFB9-48B1-BE99-0662800E462A}"/>
              </a:ext>
            </a:extLst>
          </p:cNvPr>
          <p:cNvSpPr/>
          <p:nvPr/>
        </p:nvSpPr>
        <p:spPr>
          <a:xfrm>
            <a:off x="7158429" y="5794521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E2A2E83E-8133-4E19-AF2D-589F20457262}"/>
              </a:ext>
            </a:extLst>
          </p:cNvPr>
          <p:cNvSpPr/>
          <p:nvPr/>
        </p:nvSpPr>
        <p:spPr>
          <a:xfrm>
            <a:off x="8041269" y="5671844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BC8BB3CE-2181-4AFD-AD41-97183ECDF743}"/>
              </a:ext>
            </a:extLst>
          </p:cNvPr>
          <p:cNvSpPr/>
          <p:nvPr/>
        </p:nvSpPr>
        <p:spPr>
          <a:xfrm>
            <a:off x="7924813" y="5751230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5">
            <a:extLst>
              <a:ext uri="{FF2B5EF4-FFF2-40B4-BE49-F238E27FC236}">
                <a16:creationId xmlns:a16="http://schemas.microsoft.com/office/drawing/2014/main" id="{E94AEFD0-835E-44BF-9F2A-0B37853F89DA}"/>
              </a:ext>
            </a:extLst>
          </p:cNvPr>
          <p:cNvSpPr txBox="1">
            <a:spLocks/>
          </p:cNvSpPr>
          <p:nvPr/>
        </p:nvSpPr>
        <p:spPr>
          <a:xfrm>
            <a:off x="228600" y="38100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9pPr>
          </a:lstStyle>
          <a:p>
            <a:r>
              <a:rPr lang="en-US" kern="0"/>
              <a:t>Integration into Emerging Markets Equity Apps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99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4" grpId="0"/>
      <p:bldP spid="75" grpId="0"/>
      <p:bldP spid="31" grpId="0" animBg="1"/>
      <p:bldP spid="31" grpId="1" animBg="1"/>
      <p:bldP spid="35" grpId="0"/>
      <p:bldP spid="35" grpId="1"/>
      <p:bldP spid="3" grpId="0" animBg="1"/>
      <p:bldP spid="3" grpId="1" animBg="1"/>
      <p:bldP spid="7" grpId="0" animBg="1"/>
      <p:bldP spid="7" grpId="1" animBg="1"/>
      <p:bldP spid="9" grpId="0" animBg="1"/>
      <p:bldP spid="26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FF31F9A-72F7-4CB6-9F78-759B96F5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1000" y="4359182"/>
            <a:ext cx="1337614" cy="13376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090026-1201-4F91-8608-2765209EB9E1}"/>
              </a:ext>
            </a:extLst>
          </p:cNvPr>
          <p:cNvSpPr txBox="1"/>
          <p:nvPr/>
        </p:nvSpPr>
        <p:spPr>
          <a:xfrm>
            <a:off x="481529" y="1374320"/>
            <a:ext cx="57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 search for a keyword in Call Reports</a:t>
            </a:r>
          </a:p>
        </p:txBody>
      </p:sp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A43D97F5-8A10-4354-8A6B-1DDF30D1BE98}"/>
              </a:ext>
            </a:extLst>
          </p:cNvPr>
          <p:cNvSpPr/>
          <p:nvPr/>
        </p:nvSpPr>
        <p:spPr>
          <a:xfrm>
            <a:off x="1300849" y="3443372"/>
            <a:ext cx="1828799" cy="1086255"/>
          </a:xfrm>
          <a:prstGeom prst="downArrowCallout">
            <a:avLst>
              <a:gd name="adj1" fmla="val 25669"/>
              <a:gd name="adj2" fmla="val 25198"/>
              <a:gd name="adj3" fmla="val 15432"/>
              <a:gd name="adj4" fmla="val 7160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"query":      "Electric Car",     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DFC34F-AF61-4754-AFAD-607C5B5490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039DA-D6B3-44E1-8C5F-043D61F19254}"/>
              </a:ext>
            </a:extLst>
          </p:cNvPr>
          <p:cNvCxnSpPr>
            <a:cxnSpLocks/>
          </p:cNvCxnSpPr>
          <p:nvPr/>
        </p:nvCxnSpPr>
        <p:spPr>
          <a:xfrm>
            <a:off x="4943169" y="4876800"/>
            <a:ext cx="115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145FF0D-B5B1-4FB4-B427-3F81D9274DDB}"/>
              </a:ext>
            </a:extLst>
          </p:cNvPr>
          <p:cNvSpPr/>
          <p:nvPr/>
        </p:nvSpPr>
        <p:spPr>
          <a:xfrm>
            <a:off x="1795650" y="4564717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EB3E49-1CEE-4623-9256-C4A7896C9B35}"/>
              </a:ext>
            </a:extLst>
          </p:cNvPr>
          <p:cNvSpPr/>
          <p:nvPr/>
        </p:nvSpPr>
        <p:spPr>
          <a:xfrm>
            <a:off x="3041620" y="4399143"/>
            <a:ext cx="1828799" cy="1451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layer and Analytics</a:t>
            </a:r>
          </a:p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0CCDB7-8A89-409C-A158-EEEC0E6CF869}"/>
              </a:ext>
            </a:extLst>
          </p:cNvPr>
          <p:cNvCxnSpPr>
            <a:cxnSpLocks/>
          </p:cNvCxnSpPr>
          <p:nvPr/>
        </p:nvCxnSpPr>
        <p:spPr>
          <a:xfrm>
            <a:off x="1711309" y="4876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B46E7-843A-4087-B173-6E8EF932BC2E}"/>
              </a:ext>
            </a:extLst>
          </p:cNvPr>
          <p:cNvSpPr/>
          <p:nvPr/>
        </p:nvSpPr>
        <p:spPr>
          <a:xfrm>
            <a:off x="3769237" y="5410200"/>
            <a:ext cx="914400" cy="362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Elastic client (NEST)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3B689-E8BB-4802-81AB-A5486E7B12E7}"/>
              </a:ext>
            </a:extLst>
          </p:cNvPr>
          <p:cNvSpPr/>
          <p:nvPr/>
        </p:nvSpPr>
        <p:spPr>
          <a:xfrm>
            <a:off x="4984571" y="45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Query DSL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43AD35-9E11-4B00-835F-4D64FF3FAE35}"/>
              </a:ext>
            </a:extLst>
          </p:cNvPr>
          <p:cNvSpPr txBox="1"/>
          <p:nvPr/>
        </p:nvSpPr>
        <p:spPr>
          <a:xfrm>
            <a:off x="3314883" y="5915954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Web Service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07A46125-DA27-41AD-9012-D77A643A4C78}"/>
              </a:ext>
            </a:extLst>
          </p:cNvPr>
          <p:cNvSpPr/>
          <p:nvPr/>
        </p:nvSpPr>
        <p:spPr>
          <a:xfrm>
            <a:off x="6517269" y="5753306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A9716293-4326-489E-B37E-5A0458DBC541}"/>
              </a:ext>
            </a:extLst>
          </p:cNvPr>
          <p:cNvSpPr/>
          <p:nvPr/>
        </p:nvSpPr>
        <p:spPr>
          <a:xfrm>
            <a:off x="6400813" y="5832692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2F0F46A8-A393-4818-9E99-E7731C5EB012}"/>
              </a:ext>
            </a:extLst>
          </p:cNvPr>
          <p:cNvSpPr/>
          <p:nvPr/>
        </p:nvSpPr>
        <p:spPr>
          <a:xfrm>
            <a:off x="7274885" y="5715135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1B421386-5FFC-477B-82CA-5230EBC93804}"/>
              </a:ext>
            </a:extLst>
          </p:cNvPr>
          <p:cNvSpPr/>
          <p:nvPr/>
        </p:nvSpPr>
        <p:spPr>
          <a:xfrm>
            <a:off x="7158429" y="5794521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090DA625-AD53-405F-BB55-F3B2553F54B6}"/>
              </a:ext>
            </a:extLst>
          </p:cNvPr>
          <p:cNvSpPr/>
          <p:nvPr/>
        </p:nvSpPr>
        <p:spPr>
          <a:xfrm>
            <a:off x="8041269" y="5671844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D734DED8-1FA1-4732-89DB-60F86BB4C976}"/>
              </a:ext>
            </a:extLst>
          </p:cNvPr>
          <p:cNvSpPr/>
          <p:nvPr/>
        </p:nvSpPr>
        <p:spPr>
          <a:xfrm>
            <a:off x="7924813" y="5751230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Down Arrow 26">
            <a:extLst>
              <a:ext uri="{FF2B5EF4-FFF2-40B4-BE49-F238E27FC236}">
                <a16:creationId xmlns:a16="http://schemas.microsoft.com/office/drawing/2014/main" id="{922BC97B-90A0-4D10-9368-0CF97AC8CD06}"/>
              </a:ext>
            </a:extLst>
          </p:cNvPr>
          <p:cNvSpPr/>
          <p:nvPr/>
        </p:nvSpPr>
        <p:spPr>
          <a:xfrm>
            <a:off x="3541391" y="2234931"/>
            <a:ext cx="3830848" cy="2242530"/>
          </a:xfrm>
          <a:prstGeom prst="downArrowCallout">
            <a:avLst>
              <a:gd name="adj1" fmla="val 14868"/>
              <a:gd name="adj2" fmla="val 16557"/>
              <a:gd name="adj3" fmla="val 15432"/>
              <a:gd name="adj4" fmla="val 777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GET /documents/document/_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search?pretty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=true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"query": {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"bool":{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"must": 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"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multi_match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 : {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      "query":      "Electric Car",      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"fields":     [ "title","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companyName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","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attachment.content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 ]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CE7D2-EACE-4C87-B7C1-BEADCAD582A9}"/>
              </a:ext>
            </a:extLst>
          </p:cNvPr>
          <p:cNvSpPr txBox="1"/>
          <p:nvPr/>
        </p:nvSpPr>
        <p:spPr>
          <a:xfrm>
            <a:off x="3769237" y="1870099"/>
            <a:ext cx="460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Converting the request to Query DSL</a:t>
            </a:r>
          </a:p>
        </p:txBody>
      </p:sp>
      <p:sp>
        <p:nvSpPr>
          <p:cNvPr id="31" name="Title 5">
            <a:extLst>
              <a:ext uri="{FF2B5EF4-FFF2-40B4-BE49-F238E27FC236}">
                <a16:creationId xmlns:a16="http://schemas.microsoft.com/office/drawing/2014/main" id="{197E2662-E103-4F48-971F-A814C931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E62248-EBFD-4834-9B3F-678506FC39E7}"/>
              </a:ext>
            </a:extLst>
          </p:cNvPr>
          <p:cNvSpPr txBox="1"/>
          <p:nvPr/>
        </p:nvSpPr>
        <p:spPr>
          <a:xfrm>
            <a:off x="668729" y="3040965"/>
            <a:ext cx="287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 Search for “Electric Car”</a:t>
            </a:r>
          </a:p>
        </p:txBody>
      </p:sp>
    </p:spTree>
    <p:extLst>
      <p:ext uri="{BB962C8B-B14F-4D97-AF65-F5344CB8AC3E}">
        <p14:creationId xmlns:p14="http://schemas.microsoft.com/office/powerpoint/2010/main" val="3059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6" grpId="0"/>
      <p:bldP spid="47" grpId="0" animBg="1"/>
      <p:bldP spid="51" grpId="0" animBg="1"/>
      <p:bldP spid="52" grpId="0"/>
      <p:bldP spid="55" grpId="0"/>
      <p:bldP spid="27" grpId="0" animBg="1"/>
      <p:bldP spid="28" grpId="0"/>
      <p:bldP spid="56" grpId="0"/>
      <p:bldP spid="5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FF31F9A-72F7-4CB6-9F78-759B96F5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1000" y="4359182"/>
            <a:ext cx="1337614" cy="13376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090026-1201-4F91-8608-2765209EB9E1}"/>
              </a:ext>
            </a:extLst>
          </p:cNvPr>
          <p:cNvSpPr txBox="1"/>
          <p:nvPr/>
        </p:nvSpPr>
        <p:spPr>
          <a:xfrm>
            <a:off x="481529" y="1374320"/>
            <a:ext cx="57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 search for a keyword (Electric car) in Call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DFC34F-AF61-4754-AFAD-607C5B5490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81453" y="4477461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6FD76E-FF93-4EF1-A4FE-5674EF25EBE2}"/>
              </a:ext>
            </a:extLst>
          </p:cNvPr>
          <p:cNvCxnSpPr>
            <a:cxnSpLocks/>
          </p:cNvCxnSpPr>
          <p:nvPr/>
        </p:nvCxnSpPr>
        <p:spPr>
          <a:xfrm flipH="1">
            <a:off x="4965471" y="5196712"/>
            <a:ext cx="1136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039DA-D6B3-44E1-8C5F-043D61F19254}"/>
              </a:ext>
            </a:extLst>
          </p:cNvPr>
          <p:cNvCxnSpPr>
            <a:cxnSpLocks/>
          </p:cNvCxnSpPr>
          <p:nvPr/>
        </p:nvCxnSpPr>
        <p:spPr>
          <a:xfrm>
            <a:off x="4943169" y="4876800"/>
            <a:ext cx="115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145FF0D-B5B1-4FB4-B427-3F81D9274DDB}"/>
              </a:ext>
            </a:extLst>
          </p:cNvPr>
          <p:cNvSpPr/>
          <p:nvPr/>
        </p:nvSpPr>
        <p:spPr>
          <a:xfrm>
            <a:off x="1795650" y="4564717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EB3E49-1CEE-4623-9256-C4A7896C9B35}"/>
              </a:ext>
            </a:extLst>
          </p:cNvPr>
          <p:cNvSpPr/>
          <p:nvPr/>
        </p:nvSpPr>
        <p:spPr>
          <a:xfrm>
            <a:off x="3041620" y="4399143"/>
            <a:ext cx="1828799" cy="1451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layer and Analytics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A8EF23-78CB-4D7F-99E8-F034B4D25E24}"/>
              </a:ext>
            </a:extLst>
          </p:cNvPr>
          <p:cNvCxnSpPr>
            <a:cxnSpLocks/>
          </p:cNvCxnSpPr>
          <p:nvPr/>
        </p:nvCxnSpPr>
        <p:spPr>
          <a:xfrm flipH="1">
            <a:off x="1711837" y="519671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0CCDB7-8A89-409C-A158-EEEC0E6CF869}"/>
              </a:ext>
            </a:extLst>
          </p:cNvPr>
          <p:cNvCxnSpPr>
            <a:cxnSpLocks/>
          </p:cNvCxnSpPr>
          <p:nvPr/>
        </p:nvCxnSpPr>
        <p:spPr>
          <a:xfrm>
            <a:off x="1711309" y="4876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B46E7-843A-4087-B173-6E8EF932BC2E}"/>
              </a:ext>
            </a:extLst>
          </p:cNvPr>
          <p:cNvSpPr/>
          <p:nvPr/>
        </p:nvSpPr>
        <p:spPr>
          <a:xfrm>
            <a:off x="3769237" y="5410200"/>
            <a:ext cx="914400" cy="362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Elastic client (NEST)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3B689-E8BB-4802-81AB-A5486E7B12E7}"/>
              </a:ext>
            </a:extLst>
          </p:cNvPr>
          <p:cNvSpPr/>
          <p:nvPr/>
        </p:nvSpPr>
        <p:spPr>
          <a:xfrm>
            <a:off x="4984571" y="45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Query DSL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7FCF13-5E59-48BA-ABBA-262EB0F4A6A8}"/>
              </a:ext>
            </a:extLst>
          </p:cNvPr>
          <p:cNvSpPr/>
          <p:nvPr/>
        </p:nvSpPr>
        <p:spPr>
          <a:xfrm>
            <a:off x="4877081" y="5344918"/>
            <a:ext cx="1268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JSON response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1F24BF-BEF6-415F-8F28-44BF6DFCD722}"/>
              </a:ext>
            </a:extLst>
          </p:cNvPr>
          <p:cNvSpPr/>
          <p:nvPr/>
        </p:nvSpPr>
        <p:spPr>
          <a:xfrm>
            <a:off x="1765332" y="5285601"/>
            <a:ext cx="1165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Search results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43AD35-9E11-4B00-835F-4D64FF3FAE35}"/>
              </a:ext>
            </a:extLst>
          </p:cNvPr>
          <p:cNvSpPr txBox="1"/>
          <p:nvPr/>
        </p:nvSpPr>
        <p:spPr>
          <a:xfrm>
            <a:off x="3314883" y="5915954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Web Service</a:t>
            </a:r>
          </a:p>
        </p:txBody>
      </p:sp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C2639A86-DCD9-4886-A2F2-CFA07837F558}"/>
              </a:ext>
            </a:extLst>
          </p:cNvPr>
          <p:cNvSpPr/>
          <p:nvPr/>
        </p:nvSpPr>
        <p:spPr>
          <a:xfrm>
            <a:off x="2497057" y="1796083"/>
            <a:ext cx="3124200" cy="2389575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0C6FE-D554-497B-8320-EACDC5A7D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366" y="1793505"/>
            <a:ext cx="3719512" cy="2421093"/>
          </a:xfrm>
          <a:prstGeom prst="rect">
            <a:avLst/>
          </a:prstGeom>
        </p:spPr>
      </p:pic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187DDC9B-515F-4D4E-8126-63CCE923DEBA}"/>
              </a:ext>
            </a:extLst>
          </p:cNvPr>
          <p:cNvSpPr/>
          <p:nvPr/>
        </p:nvSpPr>
        <p:spPr>
          <a:xfrm>
            <a:off x="6517269" y="5753306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>
            <a:extLst>
              <a:ext uri="{FF2B5EF4-FFF2-40B4-BE49-F238E27FC236}">
                <a16:creationId xmlns:a16="http://schemas.microsoft.com/office/drawing/2014/main" id="{AB519F06-5B79-46BE-A14F-FEA0E1B61207}"/>
              </a:ext>
            </a:extLst>
          </p:cNvPr>
          <p:cNvSpPr/>
          <p:nvPr/>
        </p:nvSpPr>
        <p:spPr>
          <a:xfrm>
            <a:off x="6400813" y="5832692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ultidocument 62">
            <a:extLst>
              <a:ext uri="{FF2B5EF4-FFF2-40B4-BE49-F238E27FC236}">
                <a16:creationId xmlns:a16="http://schemas.microsoft.com/office/drawing/2014/main" id="{7B179C62-7586-40E7-8669-82451B070D27}"/>
              </a:ext>
            </a:extLst>
          </p:cNvPr>
          <p:cNvSpPr/>
          <p:nvPr/>
        </p:nvSpPr>
        <p:spPr>
          <a:xfrm>
            <a:off x="7274885" y="5715135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F94FB01F-E726-47C9-BD85-5124ABA9FB00}"/>
              </a:ext>
            </a:extLst>
          </p:cNvPr>
          <p:cNvSpPr/>
          <p:nvPr/>
        </p:nvSpPr>
        <p:spPr>
          <a:xfrm>
            <a:off x="7158429" y="5794521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1A4BD2E3-DA1D-4E2C-A8CD-5EA53CB08B24}"/>
              </a:ext>
            </a:extLst>
          </p:cNvPr>
          <p:cNvSpPr/>
          <p:nvPr/>
        </p:nvSpPr>
        <p:spPr>
          <a:xfrm>
            <a:off x="8041269" y="5671844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ultidocument 69">
            <a:extLst>
              <a:ext uri="{FF2B5EF4-FFF2-40B4-BE49-F238E27FC236}">
                <a16:creationId xmlns:a16="http://schemas.microsoft.com/office/drawing/2014/main" id="{CF576F15-D86E-4A3B-8951-6B9C74D6B312}"/>
              </a:ext>
            </a:extLst>
          </p:cNvPr>
          <p:cNvSpPr/>
          <p:nvPr/>
        </p:nvSpPr>
        <p:spPr>
          <a:xfrm>
            <a:off x="7924813" y="5751230"/>
            <a:ext cx="604458" cy="484514"/>
          </a:xfrm>
          <a:prstGeom prst="flowChartMultidocumen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5">
            <a:extLst>
              <a:ext uri="{FF2B5EF4-FFF2-40B4-BE49-F238E27FC236}">
                <a16:creationId xmlns:a16="http://schemas.microsoft.com/office/drawing/2014/main" id="{C84750D0-858C-4BFF-A67D-517AF690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</p:spTree>
    <p:extLst>
      <p:ext uri="{BB962C8B-B14F-4D97-AF65-F5344CB8AC3E}">
        <p14:creationId xmlns:p14="http://schemas.microsoft.com/office/powerpoint/2010/main" val="36578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599FE1B-D691-448C-AED7-A7DAFD47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11460"/>
            <a:ext cx="6743700" cy="53919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A969C-E584-41D8-B1C7-DC33F44CBE02}"/>
              </a:ext>
            </a:extLst>
          </p:cNvPr>
          <p:cNvSpPr/>
          <p:nvPr/>
        </p:nvSpPr>
        <p:spPr>
          <a:xfrm>
            <a:off x="1447800" y="2797086"/>
            <a:ext cx="4800600" cy="1622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4C7BC-1F37-476D-9738-065F3962DC1D}"/>
              </a:ext>
            </a:extLst>
          </p:cNvPr>
          <p:cNvSpPr/>
          <p:nvPr/>
        </p:nvSpPr>
        <p:spPr>
          <a:xfrm>
            <a:off x="6553200" y="2791510"/>
            <a:ext cx="1219200" cy="162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3AE51-848B-4C36-B242-1E8B208EC714}"/>
              </a:ext>
            </a:extLst>
          </p:cNvPr>
          <p:cNvSpPr/>
          <p:nvPr/>
        </p:nvSpPr>
        <p:spPr>
          <a:xfrm>
            <a:off x="1371600" y="4717092"/>
            <a:ext cx="6743700" cy="162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170BC-B6B8-4493-AF1C-B6F60EFA2D27}"/>
              </a:ext>
            </a:extLst>
          </p:cNvPr>
          <p:cNvSpPr/>
          <p:nvPr/>
        </p:nvSpPr>
        <p:spPr>
          <a:xfrm>
            <a:off x="1447800" y="1526178"/>
            <a:ext cx="66675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42AEF57-5A70-4B7D-A515-EBE611718F51}"/>
              </a:ext>
            </a:extLst>
          </p:cNvPr>
          <p:cNvSpPr/>
          <p:nvPr/>
        </p:nvSpPr>
        <p:spPr>
          <a:xfrm>
            <a:off x="5791200" y="914400"/>
            <a:ext cx="1590888" cy="459377"/>
          </a:xfrm>
          <a:prstGeom prst="wedgeRoundRectCallout">
            <a:avLst>
              <a:gd name="adj1" fmla="val -23239"/>
              <a:gd name="adj2" fmla="val 776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Keyword Search</a:t>
            </a:r>
            <a:r>
              <a:rPr lang="en-US" sz="1200" dirty="0"/>
              <a:t>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B3528D7-3D3A-443B-B05B-29F2AE8DCC86}"/>
              </a:ext>
            </a:extLst>
          </p:cNvPr>
          <p:cNvSpPr/>
          <p:nvPr/>
        </p:nvSpPr>
        <p:spPr>
          <a:xfrm>
            <a:off x="7361347" y="2193757"/>
            <a:ext cx="1447800" cy="459377"/>
          </a:xfrm>
          <a:prstGeom prst="wedgeRoundRectCallout">
            <a:avLst>
              <a:gd name="adj1" fmla="val -35871"/>
              <a:gd name="adj2" fmla="val 11558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Sorting order preference</a:t>
            </a:r>
            <a:endParaRPr lang="en-US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0B39DFB-82FC-4CF7-A070-2586F1B73DB6}"/>
              </a:ext>
            </a:extLst>
          </p:cNvPr>
          <p:cNvSpPr/>
          <p:nvPr/>
        </p:nvSpPr>
        <p:spPr>
          <a:xfrm>
            <a:off x="3651530" y="2109108"/>
            <a:ext cx="1447800" cy="459377"/>
          </a:xfrm>
          <a:prstGeom prst="wedgeRoundRectCallout">
            <a:avLst>
              <a:gd name="adj1" fmla="val -49237"/>
              <a:gd name="adj2" fmla="val 1017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Consecutive Filtering</a:t>
            </a:r>
            <a:endParaRPr lang="en-US" sz="12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AC41AB4-2C4E-45F1-9AB3-3C88794DC372}"/>
              </a:ext>
            </a:extLst>
          </p:cNvPr>
          <p:cNvSpPr/>
          <p:nvPr/>
        </p:nvSpPr>
        <p:spPr>
          <a:xfrm>
            <a:off x="304800" y="3823748"/>
            <a:ext cx="1447800" cy="459377"/>
          </a:xfrm>
          <a:prstGeom prst="wedgeRoundRectCallout">
            <a:avLst>
              <a:gd name="adj1" fmla="val 44730"/>
              <a:gd name="adj2" fmla="val 1042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results</a:t>
            </a:r>
            <a:endParaRPr lang="en-US" sz="1200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01036B20-5A88-4EB5-8D8A-754E95EB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Integration into Emerging Markets Equity Apps</a:t>
            </a:r>
          </a:p>
        </p:txBody>
      </p:sp>
    </p:spTree>
    <p:extLst>
      <p:ext uri="{BB962C8B-B14F-4D97-AF65-F5344CB8AC3E}">
        <p14:creationId xmlns:p14="http://schemas.microsoft.com/office/powerpoint/2010/main" val="216925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43AF29-63AE-423A-9802-2E38461B5B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1143000"/>
            <a:ext cx="8503920" cy="1159292"/>
          </a:xfrm>
        </p:spPr>
        <p:txBody>
          <a:bodyPr/>
          <a:lstStyle/>
          <a:p>
            <a:r>
              <a:rPr lang="en-US" dirty="0"/>
              <a:t>We can summarize the entire elastic engine CYCLE (from index creation to querying) as follows: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EBD08-2B3A-43AD-A596-5898B11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692497"/>
          </a:xfrm>
        </p:spPr>
        <p:txBody>
          <a:bodyPr/>
          <a:lstStyle/>
          <a:p>
            <a:r>
              <a:rPr lang="en-US" dirty="0"/>
              <a:t>The entire ELASTIC LIFECYCLE in a NUTSHELL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52FD8-AAF0-4834-9539-52518847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791200" cy="48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23655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Development Cycle</a:t>
            </a:r>
          </a:p>
          <a:p>
            <a:endParaRPr lang="en-US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0E227-CD04-4E85-ACEB-84A5AD6CBB6E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3DE54-E274-483D-9FBD-EC0D66BA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4604107"/>
            <a:ext cx="2095500" cy="12573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7D4FF7F-1D65-4BA1-84B1-8D64C50A1E45}"/>
              </a:ext>
            </a:extLst>
          </p:cNvPr>
          <p:cNvSpPr/>
          <p:nvPr/>
        </p:nvSpPr>
        <p:spPr>
          <a:xfrm>
            <a:off x="3200401" y="5183718"/>
            <a:ext cx="762000" cy="35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493EEC-FE17-4CFF-A236-881B9FA6A15F}"/>
              </a:ext>
            </a:extLst>
          </p:cNvPr>
          <p:cNvSpPr/>
          <p:nvPr/>
        </p:nvSpPr>
        <p:spPr>
          <a:xfrm>
            <a:off x="3962400" y="5805294"/>
            <a:ext cx="3956701" cy="296202"/>
          </a:xfrm>
          <a:prstGeom prst="ellipse">
            <a:avLst/>
          </a:prstGeom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F8AEB-91E9-40F2-88AE-53CB8EAD879B}"/>
              </a:ext>
            </a:extLst>
          </p:cNvPr>
          <p:cNvSpPr/>
          <p:nvPr/>
        </p:nvSpPr>
        <p:spPr>
          <a:xfrm>
            <a:off x="762000" y="610766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Ideas and Initiatives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CE0CC-495E-4087-BDFB-83E99C679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93" y="4604107"/>
            <a:ext cx="1689979" cy="1179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7ECE61-9AAF-4C63-AB3E-A3A8FB7A83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24323" y="5044603"/>
            <a:ext cx="1425508" cy="741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1ED0B5-F037-4F66-A923-0C08C2D6AE2B}"/>
              </a:ext>
            </a:extLst>
          </p:cNvPr>
          <p:cNvSpPr/>
          <p:nvPr/>
        </p:nvSpPr>
        <p:spPr>
          <a:xfrm>
            <a:off x="5360274" y="61064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Go live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A27FE-91BA-4B98-A8AA-E74C2A374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12" y="1723844"/>
            <a:ext cx="8282051" cy="27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67CCA-19F3-43D4-8840-F874C2382F76}"/>
              </a:ext>
            </a:extLst>
          </p:cNvPr>
          <p:cNvSpPr txBox="1"/>
          <p:nvPr/>
        </p:nvSpPr>
        <p:spPr>
          <a:xfrm>
            <a:off x="609600" y="1524000"/>
            <a:ext cx="6845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documents ingested to Elasticsearch: Around 22,700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data files generated by Elasticsearch: Around 98 MB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Keyword: “Electric Car”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AC1F2C39-54AD-437E-A07E-B3A88A3C9EAB}"/>
              </a:ext>
            </a:extLst>
          </p:cNvPr>
          <p:cNvSpPr/>
          <p:nvPr/>
        </p:nvSpPr>
        <p:spPr>
          <a:xfrm>
            <a:off x="4032530" y="4011026"/>
            <a:ext cx="4602053" cy="178263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It only takes 931 milliseconds.</a:t>
            </a: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389B6F10-6297-4129-9A0A-D94EC450F1C7}"/>
              </a:ext>
            </a:extLst>
          </p:cNvPr>
          <p:cNvSpPr/>
          <p:nvPr/>
        </p:nvSpPr>
        <p:spPr>
          <a:xfrm>
            <a:off x="381000" y="3048000"/>
            <a:ext cx="4730931" cy="1684455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2386 results found.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A94AEA38-5C11-47B6-8DCF-700BA21FF764}"/>
              </a:ext>
            </a:extLst>
          </p:cNvPr>
          <p:cNvSpPr txBox="1">
            <a:spLocks/>
          </p:cNvSpPr>
          <p:nvPr/>
        </p:nvSpPr>
        <p:spPr>
          <a:xfrm>
            <a:off x="472440" y="450590"/>
            <a:ext cx="6845860" cy="3590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4FA6"/>
                </a:solidFill>
                <a:latin typeface="Arial" charset="0"/>
              </a:defRPr>
            </a:lvl9pPr>
          </a:lstStyle>
          <a:p>
            <a:r>
              <a:rPr lang="en-US" kern="0"/>
              <a:t>The Fact…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9532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Use Case – Limitation of Call Reports 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0FD1D-C80C-42D2-9E39-D413499A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" y="2470759"/>
            <a:ext cx="4915327" cy="2514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C4D3FF-563E-451F-8CC7-7C9FABCDA525}"/>
              </a:ext>
            </a:extLst>
          </p:cNvPr>
          <p:cNvSpPr/>
          <p:nvPr/>
        </p:nvSpPr>
        <p:spPr>
          <a:xfrm>
            <a:off x="556259" y="1238071"/>
            <a:ext cx="758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Limitation of call reports search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Only fields search instead of full text search was available.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847044-4A0E-4363-8D94-D4CE3AB60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1800" y="4148172"/>
            <a:ext cx="1524000" cy="1524000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B6CB7BC0-DEAE-4380-A003-79004EC24A44}"/>
              </a:ext>
            </a:extLst>
          </p:cNvPr>
          <p:cNvSpPr/>
          <p:nvPr/>
        </p:nvSpPr>
        <p:spPr>
          <a:xfrm flipH="1">
            <a:off x="5307091" y="3444240"/>
            <a:ext cx="2057400" cy="779119"/>
          </a:xfrm>
          <a:prstGeom prst="cloudCallout">
            <a:avLst>
              <a:gd name="adj1" fmla="val -36117"/>
              <a:gd name="adj2" fmla="val 77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can I search the report contents ?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2191AD97-41F2-440F-868E-DDED87568D3D}"/>
              </a:ext>
            </a:extLst>
          </p:cNvPr>
          <p:cNvSpPr/>
          <p:nvPr/>
        </p:nvSpPr>
        <p:spPr>
          <a:xfrm flipH="1">
            <a:off x="6039419" y="2649881"/>
            <a:ext cx="2650143" cy="779119"/>
          </a:xfrm>
          <a:prstGeom prst="cloudCallout">
            <a:avLst>
              <a:gd name="adj1" fmla="val -12322"/>
              <a:gd name="adj2" fmla="val 127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can I get all the call reports in particular sector?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BC6D8-720C-40D3-BE0F-A7F97DC22F61}"/>
              </a:ext>
            </a:extLst>
          </p:cNvPr>
          <p:cNvSpPr txBox="1"/>
          <p:nvPr/>
        </p:nvSpPr>
        <p:spPr>
          <a:xfrm>
            <a:off x="5715000" y="5747271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Portfolio Managers &amp; Analysts</a:t>
            </a:r>
          </a:p>
        </p:txBody>
      </p:sp>
    </p:spTree>
    <p:extLst>
      <p:ext uri="{BB962C8B-B14F-4D97-AF65-F5344CB8AC3E}">
        <p14:creationId xmlns:p14="http://schemas.microsoft.com/office/powerpoint/2010/main" val="3098711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Call Reports Search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AE02EA-9E2C-480D-822A-2FBDB4FE0F38}"/>
              </a:ext>
            </a:extLst>
          </p:cNvPr>
          <p:cNvSpPr/>
          <p:nvPr/>
        </p:nvSpPr>
        <p:spPr>
          <a:xfrm>
            <a:off x="304803" y="5791200"/>
            <a:ext cx="8555046" cy="19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5D470-2884-4283-A234-0AF34762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12068"/>
            <a:ext cx="2699964" cy="1560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6A35A-3645-4A6D-93CA-023AF07AA44F}"/>
              </a:ext>
            </a:extLst>
          </p:cNvPr>
          <p:cNvSpPr txBox="1"/>
          <p:nvPr/>
        </p:nvSpPr>
        <p:spPr>
          <a:xfrm>
            <a:off x="430104" y="4812268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search tool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DB5AD-74F0-47E9-B5E2-B39DB6CCE4DB}"/>
              </a:ext>
            </a:extLst>
          </p:cNvPr>
          <p:cNvCxnSpPr>
            <a:cxnSpLocks/>
          </p:cNvCxnSpPr>
          <p:nvPr/>
        </p:nvCxnSpPr>
        <p:spPr>
          <a:xfrm>
            <a:off x="1219200" y="52959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EF80D7-184A-4A31-B6A5-A15139FAF7C6}"/>
              </a:ext>
            </a:extLst>
          </p:cNvPr>
          <p:cNvCxnSpPr>
            <a:cxnSpLocks/>
          </p:cNvCxnSpPr>
          <p:nvPr/>
        </p:nvCxnSpPr>
        <p:spPr>
          <a:xfrm>
            <a:off x="5867400" y="4434869"/>
            <a:ext cx="0" cy="18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17B191-F12F-4C06-8B41-404CF718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65" y="2714439"/>
            <a:ext cx="3075939" cy="14510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D599CD-E014-4563-A9F6-0D4C513E4916}"/>
              </a:ext>
            </a:extLst>
          </p:cNvPr>
          <p:cNvSpPr txBox="1"/>
          <p:nvPr/>
        </p:nvSpPr>
        <p:spPr>
          <a:xfrm>
            <a:off x="3530624" y="425020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search tool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B0D35-EF51-4607-9BE1-368E2713C700}"/>
              </a:ext>
            </a:extLst>
          </p:cNvPr>
          <p:cNvCxnSpPr>
            <a:cxnSpLocks/>
          </p:cNvCxnSpPr>
          <p:nvPr/>
        </p:nvCxnSpPr>
        <p:spPr>
          <a:xfrm>
            <a:off x="7421047" y="3717706"/>
            <a:ext cx="8562" cy="256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F85C240-F2A2-4340-95E4-FCAF4592E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433" y="1601211"/>
            <a:ext cx="2667000" cy="16505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119F64-B440-4A9F-A2A3-5378D1325112}"/>
              </a:ext>
            </a:extLst>
          </p:cNvPr>
          <p:cNvSpPr txBox="1"/>
          <p:nvPr/>
        </p:nvSpPr>
        <p:spPr>
          <a:xfrm>
            <a:off x="870386" y="62439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0B673-EE88-41E9-84ED-6DED344A52A7}"/>
              </a:ext>
            </a:extLst>
          </p:cNvPr>
          <p:cNvSpPr txBox="1"/>
          <p:nvPr/>
        </p:nvSpPr>
        <p:spPr>
          <a:xfrm>
            <a:off x="5499684" y="62447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EE843-FCDA-48C3-BA3D-6352A228C16C}"/>
              </a:ext>
            </a:extLst>
          </p:cNvPr>
          <p:cNvSpPr txBox="1"/>
          <p:nvPr/>
        </p:nvSpPr>
        <p:spPr>
          <a:xfrm>
            <a:off x="7062449" y="62439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4B1A48-03D9-4811-A0DF-FBE75B2A1655}"/>
              </a:ext>
            </a:extLst>
          </p:cNvPr>
          <p:cNvSpPr txBox="1"/>
          <p:nvPr/>
        </p:nvSpPr>
        <p:spPr>
          <a:xfrm>
            <a:off x="6369795" y="334837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Elasticsearch tool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B07913-E731-49C2-A080-C12E00E6E0C9}"/>
              </a:ext>
            </a:extLst>
          </p:cNvPr>
          <p:cNvSpPr txBox="1"/>
          <p:nvPr/>
        </p:nvSpPr>
        <p:spPr>
          <a:xfrm>
            <a:off x="238125" y="138326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Milestones of Call Reports Search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47CF93-BE53-4DBC-BF54-A3C4FA6E7F27}"/>
              </a:ext>
            </a:extLst>
          </p:cNvPr>
          <p:cNvSpPr txBox="1"/>
          <p:nvPr/>
        </p:nvSpPr>
        <p:spPr>
          <a:xfrm>
            <a:off x="1250775" y="591796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| | | | | | | | | | | | | | | | | | | | | | | | | | | | | | | | | | | 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34E84F-1157-468B-BAF7-7EBD4A270B85}"/>
              </a:ext>
            </a:extLst>
          </p:cNvPr>
          <p:cNvSpPr txBox="1"/>
          <p:nvPr/>
        </p:nvSpPr>
        <p:spPr>
          <a:xfrm>
            <a:off x="5848497" y="5917960"/>
            <a:ext cx="16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| | | | | | | | | | | </a:t>
            </a:r>
          </a:p>
        </p:txBody>
      </p:sp>
    </p:spTree>
    <p:extLst>
      <p:ext uri="{BB962C8B-B14F-4D97-AF65-F5344CB8AC3E}">
        <p14:creationId xmlns:p14="http://schemas.microsoft.com/office/powerpoint/2010/main" val="256926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0D20D-94DF-40B0-8DD0-B21864D29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10200" y="3584380"/>
            <a:ext cx="2876550" cy="2892620"/>
          </a:xfrm>
          <a:prstGeom prst="rect">
            <a:avLst/>
          </a:prstGeom>
        </p:spPr>
      </p:pic>
      <p:sp>
        <p:nvSpPr>
          <p:cNvPr id="5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6845860" cy="346249"/>
          </a:xfrm>
        </p:spPr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728A6-C61D-4E46-B5BC-906CE8D60229}"/>
              </a:ext>
            </a:extLst>
          </p:cNvPr>
          <p:cNvSpPr txBox="1"/>
          <p:nvPr/>
        </p:nvSpPr>
        <p:spPr>
          <a:xfrm>
            <a:off x="685800" y="1447800"/>
            <a:ext cx="684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expand the Elasticsearch usage to other areas. For example, analyst’s stock recommendation, company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autocomplete feature based on metadata of call reports to the search input 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Logstash to import Data from RDBMS to Elastic</a:t>
            </a:r>
          </a:p>
        </p:txBody>
      </p:sp>
    </p:spTree>
    <p:extLst>
      <p:ext uri="{BB962C8B-B14F-4D97-AF65-F5344CB8AC3E}">
        <p14:creationId xmlns:p14="http://schemas.microsoft.com/office/powerpoint/2010/main" val="294642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6845860" cy="346249"/>
          </a:xfrm>
        </p:spPr>
        <p:txBody>
          <a:bodyPr/>
          <a:lstStyle/>
          <a:p>
            <a:r>
              <a:rPr lang="en-US" dirty="0"/>
              <a:t>How AutoComplete works?</a:t>
            </a:r>
            <a:endParaRPr lang="en-GB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120489" y="6538160"/>
            <a:ext cx="688658" cy="196099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036E52-182B-41F7-8EDD-D626DB3F5D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8204" y="4721173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67EF6E-9384-4DC9-AA41-16735D7751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8303" y="1201471"/>
            <a:ext cx="1270009" cy="12700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3129D1-D811-4899-9F01-3DD77C2D1459}"/>
              </a:ext>
            </a:extLst>
          </p:cNvPr>
          <p:cNvSpPr txBox="1"/>
          <p:nvPr/>
        </p:nvSpPr>
        <p:spPr>
          <a:xfrm>
            <a:off x="338204" y="236220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Metadata + Call Reports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0E26A9-38D8-49EB-B190-CBF1EC97F5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33604" y="1447800"/>
            <a:ext cx="684315" cy="684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989F1C-B191-41F7-B536-C0864763FB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7137" y="1558986"/>
            <a:ext cx="684315" cy="684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CC9FEF-FCAB-4910-84C0-A9F4CB613B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36824" y="1635603"/>
            <a:ext cx="684315" cy="684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E15918-1204-45A2-AB3C-56DCCFA541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06511" y="1724372"/>
            <a:ext cx="684315" cy="68431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524D79-FC61-41DB-8096-9F3F0FB14851}"/>
              </a:ext>
            </a:extLst>
          </p:cNvPr>
          <p:cNvSpPr/>
          <p:nvPr/>
        </p:nvSpPr>
        <p:spPr>
          <a:xfrm>
            <a:off x="6143671" y="1406234"/>
            <a:ext cx="1828799" cy="1451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layer and Analytics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9E2A36-AC5C-4CBB-875D-C0EC62863648}"/>
              </a:ext>
            </a:extLst>
          </p:cNvPr>
          <p:cNvSpPr/>
          <p:nvPr/>
        </p:nvSpPr>
        <p:spPr>
          <a:xfrm>
            <a:off x="4674392" y="4419600"/>
            <a:ext cx="4317208" cy="17703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438E4-D314-43C3-B904-7910E0952041}"/>
              </a:ext>
            </a:extLst>
          </p:cNvPr>
          <p:cNvSpPr txBox="1"/>
          <p:nvPr/>
        </p:nvSpPr>
        <p:spPr>
          <a:xfrm>
            <a:off x="4954441" y="4464264"/>
            <a:ext cx="36503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Tokenizer will break the value of the “location” parameters</a:t>
            </a:r>
          </a:p>
          <a:p>
            <a:r>
              <a:rPr lang="en-US" sz="1050" dirty="0"/>
              <a:t> as follows: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02E64E-F044-4907-9A45-F6B07EC3618B}"/>
              </a:ext>
            </a:extLst>
          </p:cNvPr>
          <p:cNvSpPr txBox="1"/>
          <p:nvPr/>
        </p:nvSpPr>
        <p:spPr>
          <a:xfrm>
            <a:off x="5108267" y="4908303"/>
            <a:ext cx="13199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1 Fra</a:t>
            </a:r>
          </a:p>
          <a:p>
            <a:r>
              <a:rPr lang="en-US" sz="1100" b="1" i="1" dirty="0"/>
              <a:t>2 Fran</a:t>
            </a:r>
          </a:p>
          <a:p>
            <a:r>
              <a:rPr lang="en-US" sz="1100" b="1" i="1" dirty="0"/>
              <a:t>3 Frank</a:t>
            </a:r>
          </a:p>
          <a:p>
            <a:r>
              <a:rPr lang="en-US" sz="1100" b="1" i="1" dirty="0"/>
              <a:t>4 Frankl</a:t>
            </a:r>
          </a:p>
          <a:p>
            <a:r>
              <a:rPr lang="en-US" sz="1100" b="1" i="1" dirty="0"/>
              <a:t>5 Frankli</a:t>
            </a:r>
          </a:p>
          <a:p>
            <a:r>
              <a:rPr lang="en-US" sz="1100" b="1" i="1" dirty="0"/>
              <a:t>6 Franklin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CB2D7A-39C5-499B-A0BF-57F5B4314DAF}"/>
              </a:ext>
            </a:extLst>
          </p:cNvPr>
          <p:cNvSpPr txBox="1"/>
          <p:nvPr/>
        </p:nvSpPr>
        <p:spPr>
          <a:xfrm>
            <a:off x="6433260" y="4849652"/>
            <a:ext cx="13199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/>
              <a:t>7 Tem</a:t>
            </a:r>
          </a:p>
          <a:p>
            <a:r>
              <a:rPr lang="pt-BR" sz="1100" b="1" i="1" dirty="0"/>
              <a:t>8 Temp</a:t>
            </a:r>
          </a:p>
          <a:p>
            <a:r>
              <a:rPr lang="pt-BR" sz="1100" b="1" i="1" dirty="0"/>
              <a:t>9 Templ</a:t>
            </a:r>
          </a:p>
          <a:p>
            <a:r>
              <a:rPr lang="pt-BR" sz="1100" b="1" i="1" dirty="0"/>
              <a:t>10 Temple</a:t>
            </a:r>
          </a:p>
          <a:p>
            <a:r>
              <a:rPr lang="pt-BR" sz="1100" b="1" i="1" dirty="0"/>
              <a:t>11 Templet</a:t>
            </a:r>
          </a:p>
          <a:p>
            <a:r>
              <a:rPr lang="pt-BR" sz="1100" b="1" i="1" dirty="0"/>
              <a:t>12 Templeto</a:t>
            </a:r>
          </a:p>
          <a:p>
            <a:r>
              <a:rPr lang="pt-BR" sz="1100" b="1" i="1" dirty="0"/>
              <a:t>13 Templeton</a:t>
            </a:r>
            <a:endParaRPr lang="en-US" sz="1100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73E8E8-8404-450B-86D5-E10E1101FD6F}"/>
              </a:ext>
            </a:extLst>
          </p:cNvPr>
          <p:cNvSpPr txBox="1"/>
          <p:nvPr/>
        </p:nvSpPr>
        <p:spPr>
          <a:xfrm>
            <a:off x="7747811" y="4849626"/>
            <a:ext cx="1319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/>
              <a:t>14 off</a:t>
            </a:r>
          </a:p>
          <a:p>
            <a:r>
              <a:rPr lang="pt-BR" sz="1100" b="1" i="1" dirty="0"/>
              <a:t>15 offi</a:t>
            </a:r>
          </a:p>
          <a:p>
            <a:r>
              <a:rPr lang="pt-BR" sz="1100" b="1" i="1" dirty="0"/>
              <a:t>16 offic</a:t>
            </a:r>
          </a:p>
          <a:p>
            <a:r>
              <a:rPr lang="pt-BR" sz="1100" b="1" i="1" dirty="0"/>
              <a:t>17 office</a:t>
            </a:r>
            <a:endParaRPr lang="en-US" sz="1100" b="1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E31AB7-0182-4320-A664-65789F853D5B}"/>
              </a:ext>
            </a:extLst>
          </p:cNvPr>
          <p:cNvCxnSpPr>
            <a:cxnSpLocks/>
          </p:cNvCxnSpPr>
          <p:nvPr/>
        </p:nvCxnSpPr>
        <p:spPr>
          <a:xfrm flipV="1">
            <a:off x="4038600" y="2362200"/>
            <a:ext cx="175260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A5DAE9-D575-4EF9-8897-3EDFE7BF6B50}"/>
              </a:ext>
            </a:extLst>
          </p:cNvPr>
          <p:cNvCxnSpPr/>
          <p:nvPr/>
        </p:nvCxnSpPr>
        <p:spPr>
          <a:xfrm flipH="1">
            <a:off x="7068738" y="2987930"/>
            <a:ext cx="1" cy="118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B07960-C722-4ECC-86B3-18A0854E5BE1}"/>
              </a:ext>
            </a:extLst>
          </p:cNvPr>
          <p:cNvSpPr txBox="1"/>
          <p:nvPr/>
        </p:nvSpPr>
        <p:spPr>
          <a:xfrm>
            <a:off x="5885570" y="3271682"/>
            <a:ext cx="12650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Passes “Location”</a:t>
            </a:r>
          </a:p>
          <a:p>
            <a:r>
              <a:rPr lang="en-US" sz="1050" dirty="0"/>
              <a:t>value to Edge </a:t>
            </a:r>
          </a:p>
          <a:p>
            <a:r>
              <a:rPr lang="en-US" sz="1050" dirty="0"/>
              <a:t>Ngram 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7E75F-7618-405D-85B3-82A962662EDA}"/>
              </a:ext>
            </a:extLst>
          </p:cNvPr>
          <p:cNvSpPr txBox="1"/>
          <p:nvPr/>
        </p:nvSpPr>
        <p:spPr>
          <a:xfrm>
            <a:off x="3793453" y="1709132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EME Metadata loads to </a:t>
            </a:r>
          </a:p>
          <a:p>
            <a:r>
              <a:rPr lang="en-US" sz="1200" dirty="0"/>
              <a:t>Elasticsearch. For example,</a:t>
            </a:r>
          </a:p>
          <a:p>
            <a:r>
              <a:rPr lang="en-US" sz="1200" b="1" dirty="0"/>
              <a:t>Franklin Templeton Office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A429E8-1CD2-4F49-A56B-116438764FF2}"/>
              </a:ext>
            </a:extLst>
          </p:cNvPr>
          <p:cNvSpPr txBox="1"/>
          <p:nvPr/>
        </p:nvSpPr>
        <p:spPr>
          <a:xfrm>
            <a:off x="2998596" y="4126469"/>
            <a:ext cx="1385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Tokenizer will save</a:t>
            </a:r>
          </a:p>
          <a:p>
            <a:r>
              <a:rPr lang="en-US" sz="1050" dirty="0"/>
              <a:t>the Location value</a:t>
            </a:r>
          </a:p>
          <a:p>
            <a:r>
              <a:rPr lang="en-US" sz="1050" dirty="0"/>
              <a:t>which is broken </a:t>
            </a:r>
          </a:p>
          <a:p>
            <a:r>
              <a:rPr lang="en-US" sz="1050" dirty="0"/>
              <a:t>down to list of </a:t>
            </a:r>
          </a:p>
          <a:p>
            <a:r>
              <a:rPr lang="en-US" sz="1050" dirty="0"/>
              <a:t>specified characters</a:t>
            </a:r>
          </a:p>
          <a:p>
            <a:r>
              <a:rPr lang="en-US" sz="1050" dirty="0"/>
              <a:t>to elastic.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F13C4-AD48-40EB-BA00-5239E8388385}"/>
              </a:ext>
            </a:extLst>
          </p:cNvPr>
          <p:cNvCxnSpPr/>
          <p:nvPr/>
        </p:nvCxnSpPr>
        <p:spPr>
          <a:xfrm flipH="1">
            <a:off x="2975890" y="5314912"/>
            <a:ext cx="145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8" grpId="0"/>
      <p:bldP spid="32" grpId="0"/>
      <p:bldP spid="33" grpId="0"/>
      <p:bldP spid="34" grpId="0"/>
      <p:bldP spid="39" grpId="0"/>
      <p:bldP spid="4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6845860" cy="346249"/>
          </a:xfrm>
        </p:spPr>
        <p:txBody>
          <a:bodyPr/>
          <a:lstStyle/>
          <a:p>
            <a:r>
              <a:rPr lang="en-US" dirty="0"/>
              <a:t>How AutoComplete works?</a:t>
            </a:r>
            <a:endParaRPr lang="en-GB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9DEA4-E25F-4F28-AC62-9D38C6B02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880" y="1912495"/>
            <a:ext cx="1337614" cy="1337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97765F-57B5-442B-B9E6-23ED7F993D73}"/>
              </a:ext>
            </a:extLst>
          </p:cNvPr>
          <p:cNvSpPr txBox="1"/>
          <p:nvPr/>
        </p:nvSpPr>
        <p:spPr>
          <a:xfrm>
            <a:off x="1687709" y="2091386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for </a:t>
            </a:r>
            <a:r>
              <a:rPr lang="en-US" sz="1200" dirty="0" err="1"/>
              <a:t>fra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5C6F17-74B9-4975-953F-7B80A8A16B63}"/>
              </a:ext>
            </a:extLst>
          </p:cNvPr>
          <p:cNvSpPr/>
          <p:nvPr/>
        </p:nvSpPr>
        <p:spPr>
          <a:xfrm>
            <a:off x="2971800" y="1872217"/>
            <a:ext cx="1828799" cy="1451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layer and Analytics</a:t>
            </a:r>
          </a:p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10E0C5-D6B7-4051-9C1D-820DB3B8C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98851" y="1943180"/>
            <a:ext cx="2369133" cy="129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DA10D10-6428-418C-8CAF-8D465146E0FC}"/>
              </a:ext>
            </a:extLst>
          </p:cNvPr>
          <p:cNvSpPr/>
          <p:nvPr/>
        </p:nvSpPr>
        <p:spPr>
          <a:xfrm>
            <a:off x="3737643" y="2832207"/>
            <a:ext cx="914400" cy="362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Elastic client (NEST)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1EE306-31BD-4681-BA8E-01B298F97E95}"/>
              </a:ext>
            </a:extLst>
          </p:cNvPr>
          <p:cNvSpPr txBox="1"/>
          <p:nvPr/>
        </p:nvSpPr>
        <p:spPr>
          <a:xfrm>
            <a:off x="813057" y="3981807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Autocomplete </a:t>
            </a:r>
          </a:p>
          <a:p>
            <a:r>
              <a:rPr lang="en-US" sz="1200" dirty="0"/>
              <a:t>suggestions as </a:t>
            </a:r>
          </a:p>
          <a:p>
            <a:r>
              <a:rPr lang="en-US" sz="1200" dirty="0"/>
              <a:t>user types “</a:t>
            </a:r>
            <a:r>
              <a:rPr lang="en-US" sz="1200" b="1" i="1" dirty="0" err="1"/>
              <a:t>fra</a:t>
            </a:r>
            <a:r>
              <a:rPr lang="en-US" sz="1200" dirty="0"/>
              <a:t>”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A476472-6D6B-4969-948F-9445AF5BD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230" y="4251039"/>
            <a:ext cx="2342825" cy="156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E20AB0-9C16-4CFF-9C0A-E88BC3E18CC7}"/>
              </a:ext>
            </a:extLst>
          </p:cNvPr>
          <p:cNvCxnSpPr/>
          <p:nvPr/>
        </p:nvCxnSpPr>
        <p:spPr>
          <a:xfrm>
            <a:off x="1754106" y="2456319"/>
            <a:ext cx="100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98C1F53-8A06-43A5-B8EE-26F342871A23}"/>
              </a:ext>
            </a:extLst>
          </p:cNvPr>
          <p:cNvSpPr/>
          <p:nvPr/>
        </p:nvSpPr>
        <p:spPr>
          <a:xfrm>
            <a:off x="2427153" y="3955785"/>
            <a:ext cx="3003397" cy="2314213"/>
          </a:xfrm>
          <a:prstGeom prst="borderCallout1">
            <a:avLst>
              <a:gd name="adj1" fmla="val 18750"/>
              <a:gd name="adj2" fmla="val -8333"/>
              <a:gd name="adj3" fmla="val -19208"/>
              <a:gd name="adj4" fmla="val -271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64BE2A-121F-4A12-98E1-A420C4E43F6A}"/>
              </a:ext>
            </a:extLst>
          </p:cNvPr>
          <p:cNvCxnSpPr>
            <a:cxnSpLocks/>
          </p:cNvCxnSpPr>
          <p:nvPr/>
        </p:nvCxnSpPr>
        <p:spPr>
          <a:xfrm flipH="1">
            <a:off x="4899102" y="2871996"/>
            <a:ext cx="1136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9D1F6-DF78-4D91-9099-F83663F2229D}"/>
              </a:ext>
            </a:extLst>
          </p:cNvPr>
          <p:cNvCxnSpPr>
            <a:cxnSpLocks/>
          </p:cNvCxnSpPr>
          <p:nvPr/>
        </p:nvCxnSpPr>
        <p:spPr>
          <a:xfrm>
            <a:off x="4876800" y="2552084"/>
            <a:ext cx="115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BF8CF1-A462-4EA3-88DA-B14DC8670668}"/>
              </a:ext>
            </a:extLst>
          </p:cNvPr>
          <p:cNvSpPr/>
          <p:nvPr/>
        </p:nvSpPr>
        <p:spPr>
          <a:xfrm>
            <a:off x="4918202" y="2209800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Query DSL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827EB3-CABA-4205-B9E7-CD7F1BA56E13}"/>
              </a:ext>
            </a:extLst>
          </p:cNvPr>
          <p:cNvCxnSpPr>
            <a:cxnSpLocks/>
          </p:cNvCxnSpPr>
          <p:nvPr/>
        </p:nvCxnSpPr>
        <p:spPr>
          <a:xfrm flipH="1">
            <a:off x="1687709" y="2871996"/>
            <a:ext cx="1136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415C942-3D76-4697-8931-E121FBF10BAA}"/>
              </a:ext>
            </a:extLst>
          </p:cNvPr>
          <p:cNvSpPr/>
          <p:nvPr/>
        </p:nvSpPr>
        <p:spPr>
          <a:xfrm>
            <a:off x="4796645" y="2926408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JSON 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711AB-A265-429A-ABB3-383FD9850E13}"/>
              </a:ext>
            </a:extLst>
          </p:cNvPr>
          <p:cNvSpPr/>
          <p:nvPr/>
        </p:nvSpPr>
        <p:spPr>
          <a:xfrm>
            <a:off x="1684997" y="2973110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9498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" grpId="0" animBg="1"/>
      <p:bldP spid="33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FBC3D4-0F6F-41FA-9D48-52A71079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81200" y="2209800"/>
            <a:ext cx="4757311" cy="34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Use Case – Limitation of Call Reports 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AC864-1769-49CE-B2D0-899585A47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06526" y="3960570"/>
            <a:ext cx="2415489" cy="2143953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0D1697E-6BF8-4FD5-A9D1-57129A61F472}"/>
              </a:ext>
            </a:extLst>
          </p:cNvPr>
          <p:cNvSpPr/>
          <p:nvPr/>
        </p:nvSpPr>
        <p:spPr>
          <a:xfrm flipH="1">
            <a:off x="263525" y="2362200"/>
            <a:ext cx="3118130" cy="1392515"/>
          </a:xfrm>
          <a:prstGeom prst="cloudCallout">
            <a:avLst>
              <a:gd name="adj1" fmla="val -6792"/>
              <a:gd name="adj2" fmla="val 87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I get those call reports about “Electric car”?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009F38C7-944C-46EE-98FC-AE7AF82C7FA9}"/>
              </a:ext>
            </a:extLst>
          </p:cNvPr>
          <p:cNvSpPr/>
          <p:nvPr/>
        </p:nvSpPr>
        <p:spPr>
          <a:xfrm flipH="1">
            <a:off x="2955319" y="1526813"/>
            <a:ext cx="3174018" cy="1570659"/>
          </a:xfrm>
          <a:prstGeom prst="cloudCallout">
            <a:avLst>
              <a:gd name="adj1" fmla="val 52033"/>
              <a:gd name="adj2" fmla="val 12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I search for “ESG”?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5E9411-355F-4202-8B5E-744290DE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54749" y="4530140"/>
            <a:ext cx="2181911" cy="1456323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1832B24-3926-4F0D-B389-B4B9184BB0A2}"/>
              </a:ext>
            </a:extLst>
          </p:cNvPr>
          <p:cNvSpPr/>
          <p:nvPr/>
        </p:nvSpPr>
        <p:spPr>
          <a:xfrm>
            <a:off x="4343400" y="3200400"/>
            <a:ext cx="3571875" cy="1440279"/>
          </a:xfrm>
          <a:prstGeom prst="wedgeEllipseCallout">
            <a:avLst>
              <a:gd name="adj1" fmla="val 39364"/>
              <a:gd name="adj2" fmla="val 632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Sorry, call reports search doesn’t support this feature. </a:t>
            </a:r>
            <a:r>
              <a:rPr lang="en-US" u="sng" dirty="0"/>
              <a:t>We will think about it.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C05A3-E586-43A1-A0CD-5464D5AA9531}"/>
              </a:ext>
            </a:extLst>
          </p:cNvPr>
          <p:cNvSpPr txBox="1"/>
          <p:nvPr/>
        </p:nvSpPr>
        <p:spPr>
          <a:xfrm>
            <a:off x="699904" y="6104523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Portfolio Managers &amp; Analysts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B5F1B-62F5-451A-8347-7C16B2F48C66}"/>
              </a:ext>
            </a:extLst>
          </p:cNvPr>
          <p:cNvSpPr txBox="1"/>
          <p:nvPr/>
        </p:nvSpPr>
        <p:spPr>
          <a:xfrm>
            <a:off x="6781800" y="6069450"/>
            <a:ext cx="157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EME IT Team</a:t>
            </a:r>
          </a:p>
        </p:txBody>
      </p:sp>
    </p:spTree>
    <p:extLst>
      <p:ext uri="{BB962C8B-B14F-4D97-AF65-F5344CB8AC3E}">
        <p14:creationId xmlns:p14="http://schemas.microsoft.com/office/powerpoint/2010/main" val="41140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 Evaluation of different search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E2D38-2089-4F94-99BA-44C876D23BC4}"/>
              </a:ext>
            </a:extLst>
          </p:cNvPr>
          <p:cNvSpPr txBox="1"/>
          <p:nvPr/>
        </p:nvSpPr>
        <p:spPr>
          <a:xfrm>
            <a:off x="5463815" y="6230779"/>
            <a:ext cx="2978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https://db-engines.com/en/ranking/search+engine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FDF58-3299-49F4-AC99-B36848BA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2" y="1152667"/>
            <a:ext cx="8372475" cy="5124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3EAAD-7747-4978-A426-B0E4702E3859}"/>
              </a:ext>
            </a:extLst>
          </p:cNvPr>
          <p:cNvSpPr/>
          <p:nvPr/>
        </p:nvSpPr>
        <p:spPr>
          <a:xfrm>
            <a:off x="1143000" y="4191000"/>
            <a:ext cx="7162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05EFD-B123-42CA-9529-EC998C0C4CAE}"/>
              </a:ext>
            </a:extLst>
          </p:cNvPr>
          <p:cNvSpPr txBox="1"/>
          <p:nvPr/>
        </p:nvSpPr>
        <p:spPr>
          <a:xfrm>
            <a:off x="685800" y="1371600"/>
            <a:ext cx="684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all around the world, across virtually every industry are leveraging the power of Elasticsearch to do work.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57743-FD48-4EFC-A00A-6FA4D76EB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2360" y="5334000"/>
            <a:ext cx="3124200" cy="100191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0916F9C-2525-486E-9C5D-8481BA3B58AB}"/>
              </a:ext>
            </a:extLst>
          </p:cNvPr>
          <p:cNvGrpSpPr/>
          <p:nvPr/>
        </p:nvGrpSpPr>
        <p:grpSpPr>
          <a:xfrm>
            <a:off x="990600" y="2605785"/>
            <a:ext cx="1971680" cy="1812027"/>
            <a:chOff x="5229576" y="957594"/>
            <a:chExt cx="1971680" cy="18120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DFEF4604-B610-46BB-93C8-30C194CC5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957594"/>
              <a:ext cx="574617" cy="51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E868F8-A9DC-40E3-981B-0292042F8C49}"/>
                </a:ext>
              </a:extLst>
            </p:cNvPr>
            <p:cNvSpPr txBox="1"/>
            <p:nvPr/>
          </p:nvSpPr>
          <p:spPr>
            <a:xfrm>
              <a:off x="5229576" y="2030957"/>
              <a:ext cx="197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q"/>
              </a:pPr>
              <a:r>
                <a:rPr lang="en-US" sz="1400" dirty="0">
                  <a:solidFill>
                    <a:schemeClr val="accent1"/>
                  </a:solidFill>
                </a:rPr>
                <a:t> Goldman Sachs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sz="1400" dirty="0">
                  <a:solidFill>
                    <a:schemeClr val="accent1"/>
                  </a:solidFill>
                </a:rPr>
                <a:t> ING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sz="1400" dirty="0">
                  <a:solidFill>
                    <a:schemeClr val="accent1"/>
                  </a:solidFill>
                </a:rPr>
                <a:t> FICO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9B9E9-77B5-4B16-A68D-9F4BFA4182DE}"/>
                </a:ext>
              </a:extLst>
            </p:cNvPr>
            <p:cNvSpPr txBox="1"/>
            <p:nvPr/>
          </p:nvSpPr>
          <p:spPr>
            <a:xfrm>
              <a:off x="5486400" y="1483200"/>
              <a:ext cx="1219200" cy="537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BANKING &amp; FINANCE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5D64B8-C0FC-4A80-A64A-AAFF38AC45D9}"/>
              </a:ext>
            </a:extLst>
          </p:cNvPr>
          <p:cNvGrpSpPr/>
          <p:nvPr/>
        </p:nvGrpSpPr>
        <p:grpSpPr>
          <a:xfrm>
            <a:off x="3576640" y="2599471"/>
            <a:ext cx="1909760" cy="2251438"/>
            <a:chOff x="5405440" y="3657599"/>
            <a:chExt cx="1909760" cy="22514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D4BC5B-7899-4A6C-848C-B31AF61013A3}"/>
                </a:ext>
              </a:extLst>
            </p:cNvPr>
            <p:cNvGrpSpPr/>
            <p:nvPr/>
          </p:nvGrpSpPr>
          <p:grpSpPr>
            <a:xfrm>
              <a:off x="5405440" y="4175912"/>
              <a:ext cx="1909760" cy="1733125"/>
              <a:chOff x="3805240" y="3671762"/>
              <a:chExt cx="1909760" cy="173312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F5025E-AC38-466E-88F1-F48CF6833DD4}"/>
                  </a:ext>
                </a:extLst>
              </p:cNvPr>
              <p:cNvSpPr txBox="1"/>
              <p:nvPr/>
            </p:nvSpPr>
            <p:spPr>
              <a:xfrm>
                <a:off x="3886200" y="4235336"/>
                <a:ext cx="18288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 err="1">
                    <a:solidFill>
                      <a:schemeClr val="accent1"/>
                    </a:solidFill>
                  </a:rPr>
                  <a:t>GitHub</a:t>
                </a:r>
                <a:endParaRPr lang="en-US" sz="14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>
                    <a:solidFill>
                      <a:schemeClr val="accent1"/>
                    </a:solidFill>
                  </a:rPr>
                  <a:t>Microsoft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>
                    <a:solidFill>
                      <a:schemeClr val="accent1"/>
                    </a:solidFill>
                  </a:rPr>
                  <a:t>CISCO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>
                    <a:solidFill>
                      <a:schemeClr val="accent1"/>
                    </a:solidFill>
                  </a:rPr>
                  <a:t>Mozilla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>
                    <a:solidFill>
                      <a:schemeClr val="accent1"/>
                    </a:solidFill>
                  </a:rPr>
                  <a:t>Facebook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E37D09-7480-404D-8E60-63A6BB31BE00}"/>
                  </a:ext>
                </a:extLst>
              </p:cNvPr>
              <p:cNvSpPr txBox="1"/>
              <p:nvPr/>
            </p:nvSpPr>
            <p:spPr>
              <a:xfrm>
                <a:off x="3805240" y="3671762"/>
                <a:ext cx="1604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TECHNOLOGY INDUSTRY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E59652-4457-48C8-A38C-10BAA69EC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57" y="3657599"/>
              <a:ext cx="643924" cy="515652"/>
            </a:xfrm>
            <a:prstGeom prst="rect">
              <a:avLst/>
            </a:prstGeom>
          </p:spPr>
        </p:pic>
      </p:grpSp>
      <p:pic>
        <p:nvPicPr>
          <p:cNvPr id="19" name="Picture 6">
            <a:extLst>
              <a:ext uri="{FF2B5EF4-FFF2-40B4-BE49-F238E27FC236}">
                <a16:creationId xmlns:a16="http://schemas.microsoft.com/office/drawing/2014/main" id="{088E3A4D-FAD9-42E1-B935-3E954322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09384"/>
            <a:ext cx="504825" cy="4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5FA0D2-C5E3-4534-B6C0-57192FCB45EB}"/>
              </a:ext>
            </a:extLst>
          </p:cNvPr>
          <p:cNvSpPr txBox="1"/>
          <p:nvPr/>
        </p:nvSpPr>
        <p:spPr>
          <a:xfrm>
            <a:off x="6019800" y="3657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chemeClr val="accent1"/>
                </a:solidFill>
              </a:rPr>
              <a:t>McGraw Hill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chemeClr val="accent1"/>
                </a:solidFill>
              </a:rPr>
              <a:t>The New York Times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62DF1-6000-40F1-9EF9-4D14AD3A7DC0}"/>
              </a:ext>
            </a:extLst>
          </p:cNvPr>
          <p:cNvSpPr txBox="1"/>
          <p:nvPr/>
        </p:nvSpPr>
        <p:spPr>
          <a:xfrm>
            <a:off x="6019800" y="3027370"/>
            <a:ext cx="1676400" cy="537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MEDIA &amp; ENTERTAINMENT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4D823-E839-4023-8A42-A23B552A96F0}"/>
              </a:ext>
            </a:extLst>
          </p:cNvPr>
          <p:cNvSpPr txBox="1"/>
          <p:nvPr/>
        </p:nvSpPr>
        <p:spPr>
          <a:xfrm>
            <a:off x="5867400" y="30581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MEDIA &amp; ENTERTAINMENT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C7A20CBD-D390-4470-BF3C-31697CB2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 Evaluation of different search options</a:t>
            </a:r>
          </a:p>
        </p:txBody>
      </p:sp>
    </p:spTree>
    <p:extLst>
      <p:ext uri="{BB962C8B-B14F-4D97-AF65-F5344CB8AC3E}">
        <p14:creationId xmlns:p14="http://schemas.microsoft.com/office/powerpoint/2010/main" val="230434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05EFD-B123-42CA-9529-EC998C0C4CAE}"/>
              </a:ext>
            </a:extLst>
          </p:cNvPr>
          <p:cNvSpPr txBox="1"/>
          <p:nvPr/>
        </p:nvSpPr>
        <p:spPr>
          <a:xfrm>
            <a:off x="685800" y="1371600"/>
            <a:ext cx="6845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our folk, Priyanka, has experience in implementing an Elasticsearch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 basic version of Elasticsearch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57743-FD48-4EFC-A00A-6FA4D76EB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2360" y="5334000"/>
            <a:ext cx="3124200" cy="1001910"/>
          </a:xfrm>
          <a:prstGeom prst="rect">
            <a:avLst/>
          </a:prstGeom>
        </p:spPr>
      </p:pic>
      <p:sp>
        <p:nvSpPr>
          <p:cNvPr id="24" name="Title 5">
            <a:extLst>
              <a:ext uri="{FF2B5EF4-FFF2-40B4-BE49-F238E27FC236}">
                <a16:creationId xmlns:a16="http://schemas.microsoft.com/office/drawing/2014/main" id="{C7A20CBD-D390-4470-BF3C-31697CB2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 Evaluation of different search options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BF74236-0986-4148-B5BE-CA9CA0A97A05}"/>
              </a:ext>
            </a:extLst>
          </p:cNvPr>
          <p:cNvSpPr/>
          <p:nvPr/>
        </p:nvSpPr>
        <p:spPr>
          <a:xfrm rot="21020400">
            <a:off x="1375114" y="2728113"/>
            <a:ext cx="6393771" cy="2313658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Free of Charge</a:t>
            </a:r>
          </a:p>
        </p:txBody>
      </p:sp>
    </p:spTree>
    <p:extLst>
      <p:ext uri="{BB962C8B-B14F-4D97-AF65-F5344CB8AC3E}">
        <p14:creationId xmlns:p14="http://schemas.microsoft.com/office/powerpoint/2010/main" val="16605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45860" cy="359073"/>
          </a:xfrm>
        </p:spPr>
        <p:txBody>
          <a:bodyPr/>
          <a:lstStyle/>
          <a:p>
            <a:r>
              <a:rPr lang="en-US" dirty="0"/>
              <a:t>What is Elasticsearch?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12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05EFD-B123-42CA-9529-EC998C0C4CAE}"/>
              </a:ext>
            </a:extLst>
          </p:cNvPr>
          <p:cNvSpPr txBox="1"/>
          <p:nvPr/>
        </p:nvSpPr>
        <p:spPr>
          <a:xfrm>
            <a:off x="685800" y="1483816"/>
            <a:ext cx="6845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Apache Lucene.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search engine software</a:t>
            </a:r>
            <a:r>
              <a:rPr lang="en-US" sz="2400" dirty="0"/>
              <a:t>”.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the realistic potential to run our own search engine service (like Bing or Google).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57743-FD48-4EFC-A00A-6FA4D76EB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91200" y="5334000"/>
            <a:ext cx="3124200" cy="10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9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3072B-A258-44D1-91E1-041B8E80F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0040" y="1481156"/>
            <a:ext cx="8503920" cy="2698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 search is a NO SQL 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no relations, no constraints, no joins, no transactional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Scale as compared to a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Elastic Search terminologies (in the context of an RDBMS):</a:t>
            </a:r>
          </a:p>
          <a:p>
            <a:pPr lvl="2" indent="0">
              <a:buNone/>
            </a:pPr>
            <a:r>
              <a:rPr lang="en-US" dirty="0"/>
              <a:t>	</a:t>
            </a:r>
          </a:p>
          <a:p>
            <a:pPr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7DC403-809F-400F-90DF-E5BA026B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07514"/>
            <a:ext cx="6845860" cy="346249"/>
          </a:xfrm>
        </p:spPr>
        <p:txBody>
          <a:bodyPr/>
          <a:lstStyle/>
          <a:p>
            <a:r>
              <a:rPr lang="en-US" dirty="0"/>
              <a:t>Elastic search vs RDBMS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B46C1-4978-445F-A0B7-4710C0E2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43" y="3626425"/>
            <a:ext cx="4730565" cy="26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80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E78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E78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3.xml><?xml version="1.0" encoding="utf-8"?>
<a:theme xmlns:a="http://schemas.openxmlformats.org/drawingml/2006/main" name="Transition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er Title Slid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1C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004FA6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D77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4.xml><?xml version="1.0" encoding="utf-8"?>
<a:theme xmlns:a="http://schemas.openxmlformats.org/drawingml/2006/main" name="Photo Transition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er Title Slid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1C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004FA6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D77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5.xml><?xml version="1.0" encoding="utf-8"?>
<a:theme xmlns:a="http://schemas.openxmlformats.org/drawingml/2006/main" name="Photo Title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er Title Slid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1C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004FA6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D77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6.xml><?xml version="1.0" encoding="utf-8"?>
<a:theme xmlns:a="http://schemas.openxmlformats.org/drawingml/2006/main" name="Title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er Title Slid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1C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004FA6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D77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7.xml><?xml version="1.0" encoding="utf-8"?>
<a:theme xmlns:a="http://schemas.openxmlformats.org/drawingml/2006/main" name="Print Title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senter Title Slid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er Title Slide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1C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86A37B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er Title Slide 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FA6"/>
        </a:accent1>
        <a:accent2>
          <a:srgbClr val="F8981D"/>
        </a:accent2>
        <a:accent3>
          <a:srgbClr val="FFFFFF"/>
        </a:accent3>
        <a:accent4>
          <a:srgbClr val="000000"/>
        </a:accent4>
        <a:accent5>
          <a:srgbClr val="AAB2D0"/>
        </a:accent5>
        <a:accent6>
          <a:srgbClr val="E18919"/>
        </a:accent6>
        <a:hlink>
          <a:srgbClr val="004FA6"/>
        </a:hlink>
        <a:folHlink>
          <a:srgbClr val="716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D77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8.xml><?xml version="1.0" encoding="utf-8"?>
<a:theme xmlns:a="http://schemas.openxmlformats.org/drawingml/2006/main" name="Front Cover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E78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9.xml><?xml version="1.0" encoding="utf-8"?>
<a:theme xmlns:a="http://schemas.openxmlformats.org/drawingml/2006/main" name="Back Cover Slide">
  <a:themeElements>
    <a:clrScheme name="BE Color Palette">
      <a:dk1>
        <a:srgbClr val="000000"/>
      </a:dk1>
      <a:lt1>
        <a:srgbClr val="FFFFFF"/>
      </a:lt1>
      <a:dk2>
        <a:srgbClr val="FFFFFF"/>
      </a:dk2>
      <a:lt2>
        <a:srgbClr val="CCECF8"/>
      </a:lt2>
      <a:accent1>
        <a:srgbClr val="005598"/>
      </a:accent1>
      <a:accent2>
        <a:srgbClr val="82BC00"/>
      </a:accent2>
      <a:accent3>
        <a:srgbClr val="00A0DC"/>
      </a:accent3>
      <a:accent4>
        <a:srgbClr val="797979"/>
      </a:accent4>
      <a:accent5>
        <a:srgbClr val="EE7800"/>
      </a:accent5>
      <a:accent6>
        <a:srgbClr val="F7BC00"/>
      </a:accent6>
      <a:hlink>
        <a:srgbClr val="005598"/>
      </a:hlink>
      <a:folHlink>
        <a:srgbClr val="7979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T Blue">
      <a:srgbClr val="005598"/>
    </a:custClr>
    <a:custClr name="FT Green1">
      <a:srgbClr val="4E9D2D"/>
    </a:custClr>
    <a:custClr name="FT Green2">
      <a:srgbClr val="82BC00"/>
    </a:custClr>
    <a:custClr name="FT Green3">
      <a:srgbClr val="B4D773"/>
    </a:custClr>
    <a:custClr name="FT Cyan1">
      <a:srgbClr val="00A0DC"/>
    </a:custClr>
    <a:custClr name="FT Cyan2">
      <a:srgbClr val="5FC0EB"/>
    </a:custClr>
    <a:custClr name="FT Cyan3">
      <a:srgbClr val="A5D7F5"/>
    </a:custClr>
    <a:custClr name="Gray1">
      <a:srgbClr val="797979"/>
    </a:custClr>
    <a:custClr name="FT Gray2">
      <a:srgbClr val="BBBBBB"/>
    </a:custClr>
    <a:custClr name="FT Gray3">
      <a:srgbClr val="D9D9D9"/>
    </a:custClr>
    <a:custClr name="FT Orange1">
      <a:srgbClr val="EE7800"/>
    </a:custClr>
    <a:custClr name="FT Orange2">
      <a:srgbClr val="F59B00"/>
    </a:custClr>
    <a:custClr name="FT Yellow1">
      <a:srgbClr val="F7BC00"/>
    </a:custClr>
    <a:custClr name="FT Yellow2">
      <a:srgbClr val="F6DC6B"/>
    </a:custClr>
    <a:custClr name="FT Table Highlight Blue">
      <a:srgbClr val="CCECF8"/>
    </a:custClr>
  </a:custClrLst>
</a:theme>
</file>

<file path=ppt/theme/themeOverride1.xml><?xml version="1.0" encoding="utf-8"?>
<a:themeOverride xmlns:a="http://schemas.openxmlformats.org/drawingml/2006/main">
  <a:clrScheme name="BE Color Palette">
    <a:dk1>
      <a:srgbClr val="000000"/>
    </a:dk1>
    <a:lt1>
      <a:srgbClr val="FFFFFF"/>
    </a:lt1>
    <a:dk2>
      <a:srgbClr val="FFFFFF"/>
    </a:dk2>
    <a:lt2>
      <a:srgbClr val="CCECF8"/>
    </a:lt2>
    <a:accent1>
      <a:srgbClr val="005598"/>
    </a:accent1>
    <a:accent2>
      <a:srgbClr val="82BC00"/>
    </a:accent2>
    <a:accent3>
      <a:srgbClr val="00A0DC"/>
    </a:accent3>
    <a:accent4>
      <a:srgbClr val="797979"/>
    </a:accent4>
    <a:accent5>
      <a:srgbClr val="EE7800"/>
    </a:accent5>
    <a:accent6>
      <a:srgbClr val="F7BC00"/>
    </a:accent6>
    <a:hlink>
      <a:srgbClr val="005598"/>
    </a:hlink>
    <a:folHlink>
      <a:srgbClr val="79797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80B45472523C43A750BC2276AA5E5A" ma:contentTypeVersion="1" ma:contentTypeDescription="Create a new document." ma:contentTypeScope="" ma:versionID="e550e8736fc89b328d57bce11114bd82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8E489F-F4B3-476C-A2FA-570BCD8A6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E30F-5B06-4041-9A3B-607EF78D53EB}">
  <ds:schemaRefs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949965-0613-4576-B6D2-58376659EE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6212</TotalTime>
  <Words>1576</Words>
  <Application>Microsoft Office PowerPoint</Application>
  <PresentationFormat>On-screen Show (4:3)</PresentationFormat>
  <Paragraphs>461</Paragraphs>
  <Slides>34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Arial Narrow</vt:lpstr>
      <vt:lpstr>Calibri</vt:lpstr>
      <vt:lpstr>Wingdings</vt:lpstr>
      <vt:lpstr>Theme1</vt:lpstr>
      <vt:lpstr>1_Theme1</vt:lpstr>
      <vt:lpstr>Transition</vt:lpstr>
      <vt:lpstr>Photo Transition</vt:lpstr>
      <vt:lpstr>Photo Title</vt:lpstr>
      <vt:lpstr>Title</vt:lpstr>
      <vt:lpstr>Print Title</vt:lpstr>
      <vt:lpstr>Front Cover</vt:lpstr>
      <vt:lpstr>Back Cover Slide</vt:lpstr>
      <vt:lpstr>PowerPoint Presentation</vt:lpstr>
      <vt:lpstr>Use Case - Problem</vt:lpstr>
      <vt:lpstr>Use Case – Limitation of Call Reports Search</vt:lpstr>
      <vt:lpstr>Use Case – Limitation of Call Reports Search</vt:lpstr>
      <vt:lpstr> Evaluation of different search options</vt:lpstr>
      <vt:lpstr> Evaluation of different search options</vt:lpstr>
      <vt:lpstr> Evaluation of different search options</vt:lpstr>
      <vt:lpstr>What is Elasticsearch?</vt:lpstr>
      <vt:lpstr>Elastic search vs RDBMS</vt:lpstr>
      <vt:lpstr>What makes the search so fast?</vt:lpstr>
      <vt:lpstr>What makes the search so fast?</vt:lpstr>
      <vt:lpstr>What makes the search so fast?</vt:lpstr>
      <vt:lpstr>What makes the search so fast?</vt:lpstr>
      <vt:lpstr>How LUCENE INVERTED INDEX is used for SEARCH</vt:lpstr>
      <vt:lpstr>TOKENIZERS, ANALYZERS, FILTERS and more…</vt:lpstr>
      <vt:lpstr>TOKENIZERS, ANALYZERS, FILTERS and more…</vt:lpstr>
      <vt:lpstr>Elastic in EMERGING MARKETS EQUITY Applications</vt:lpstr>
      <vt:lpstr>Integration into Emerging Markets Equity Apps</vt:lpstr>
      <vt:lpstr>Integration into Emerging Markets Equity Apps</vt:lpstr>
      <vt:lpstr>Elastic Query (Request and Repsonse)</vt:lpstr>
      <vt:lpstr>PowerPoint Presentation</vt:lpstr>
      <vt:lpstr>Integration into Emerging Markets Equity Apps</vt:lpstr>
      <vt:lpstr>PowerPoint Presentation</vt:lpstr>
      <vt:lpstr>Integration into Emerging Markets Equity Apps</vt:lpstr>
      <vt:lpstr>Integration into Emerging Markets Equity Apps</vt:lpstr>
      <vt:lpstr>Integration into Emerging Markets Equity Apps</vt:lpstr>
      <vt:lpstr>The entire ELASTIC LIFECYCLE in a NUTSHELL</vt:lpstr>
      <vt:lpstr>The Fact…</vt:lpstr>
      <vt:lpstr>PowerPoint Presentation</vt:lpstr>
      <vt:lpstr>Call Reports Search Evolution</vt:lpstr>
      <vt:lpstr>What’s Next?</vt:lpstr>
      <vt:lpstr>How AutoComplete works?</vt:lpstr>
      <vt:lpstr>How AutoComplete works?</vt:lpstr>
      <vt:lpstr>Q &amp; A</vt:lpstr>
    </vt:vector>
  </TitlesOfParts>
  <Company>Franklin Templeton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Michelle</dc:creator>
  <cp:lastModifiedBy>Shah, Priyanka</cp:lastModifiedBy>
  <cp:revision>281</cp:revision>
  <cp:lastPrinted>2017-08-17T10:28:48Z</cp:lastPrinted>
  <dcterms:created xsi:type="dcterms:W3CDTF">2016-06-27T14:18:25Z</dcterms:created>
  <dcterms:modified xsi:type="dcterms:W3CDTF">2019-05-09T11:26:02Z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0x0101009680B45472523C43A750BC2276AA5E5A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SPPCopyMoveEvent">
    <vt:lpwstr>1</vt:lpwstr>
  </property>
</Properties>
</file>