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 id="2147483827" r:id="rId4"/>
  </p:sldMasterIdLst>
  <p:notesMasterIdLst>
    <p:notesMasterId r:id="rId32"/>
  </p:notesMasterIdLst>
  <p:sldIdLst>
    <p:sldId id="256" r:id="rId5"/>
    <p:sldId id="274" r:id="rId6"/>
    <p:sldId id="272"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35" r:id="rId21"/>
    <p:sldId id="327" r:id="rId22"/>
    <p:sldId id="328" r:id="rId23"/>
    <p:sldId id="329" r:id="rId24"/>
    <p:sldId id="330" r:id="rId25"/>
    <p:sldId id="331" r:id="rId26"/>
    <p:sldId id="332" r:id="rId27"/>
    <p:sldId id="333" r:id="rId28"/>
    <p:sldId id="334" r:id="rId29"/>
    <p:sldId id="264" r:id="rId30"/>
    <p:sldId id="260" r:id="rId3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86" d="100"/>
          <a:sy n="86" d="100"/>
        </p:scale>
        <p:origin x="826" y="53"/>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E1717-36A0-4A5D-8856-19AFF69253BF}"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C8156-BD0E-4F97-A6D8-5C64C578E01E}" type="slidenum">
              <a:rPr lang="en-US" smtClean="0"/>
              <a:t>‹#›</a:t>
            </a:fld>
            <a:endParaRPr lang="en-US"/>
          </a:p>
        </p:txBody>
      </p:sp>
    </p:spTree>
    <p:extLst>
      <p:ext uri="{BB962C8B-B14F-4D97-AF65-F5344CB8AC3E}">
        <p14:creationId xmlns:p14="http://schemas.microsoft.com/office/powerpoint/2010/main" val="358781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89078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52074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6ED9-CE1B-462C-AF70-D25C6A41D4E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202685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021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4486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9745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423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7232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47973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864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74363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528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2782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1998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564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1109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49151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6573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00430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5015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0992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45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4.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33" r:id="rId15"/>
    <p:sldLayoutId id="2147483734" r:id="rId16"/>
    <p:sldLayoutId id="2147483753" r:id="rId17"/>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464230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datacamp.com/community/tutorials/lstm-python-stock-market" TargetMode="Externa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ashutosh619sudo/learning-forecasting-with-keras" TargetMode="Externa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hyperlink" Target="https://setosa.io/ev/principal-component-analysis/" TargetMode="Externa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xanmolx/FaceDetectorUsingPCA/blob/master/PCA_Face_Recognition_IIT2016040.ipynb" TargetMode="Externa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969549" y="1377863"/>
            <a:ext cx="5610577" cy="2585323"/>
          </a:xfrm>
          <a:prstGeom prst="rect">
            <a:avLst/>
          </a:prstGeom>
          <a:noFill/>
        </p:spPr>
        <p:txBody>
          <a:bodyPr wrap="square" rtlCol="0" anchor="ctr">
            <a:spAutoFit/>
          </a:bodyPr>
          <a:lstStyle/>
          <a:p>
            <a:r>
              <a:rPr lang="en-US" altLang="ko-KR" sz="5400" dirty="0">
                <a:solidFill>
                  <a:schemeClr val="bg1"/>
                </a:solidFill>
                <a:cs typeface="Arial" pitchFamily="34" charset="0"/>
              </a:rPr>
              <a:t>Introduction To Machine Learning: Part 2</a:t>
            </a:r>
          </a:p>
        </p:txBody>
      </p:sp>
      <p:sp>
        <p:nvSpPr>
          <p:cNvPr id="14" name="TextBox 13">
            <a:extLst>
              <a:ext uri="{FF2B5EF4-FFF2-40B4-BE49-F238E27FC236}">
                <a16:creationId xmlns:a16="http://schemas.microsoft.com/office/drawing/2014/main" id="{DF166F6B-B975-4F3C-BCF2-9971086140FB}"/>
              </a:ext>
            </a:extLst>
          </p:cNvPr>
          <p:cNvSpPr txBox="1"/>
          <p:nvPr/>
        </p:nvSpPr>
        <p:spPr>
          <a:xfrm>
            <a:off x="6590071" y="4117916"/>
            <a:ext cx="5610509" cy="379656"/>
          </a:xfrm>
          <a:prstGeom prst="rect">
            <a:avLst/>
          </a:prstGeom>
          <a:noFill/>
        </p:spPr>
        <p:txBody>
          <a:bodyPr wrap="square" rtlCol="0" anchor="ctr">
            <a:spAutoFit/>
          </a:bodyPr>
          <a:lstStyle/>
          <a:p>
            <a:r>
              <a:rPr lang="en-US" altLang="ko-KR" sz="1867" dirty="0">
                <a:solidFill>
                  <a:schemeClr val="bg1"/>
                </a:solidFill>
                <a:cs typeface="Arial" pitchFamily="34" charset="0"/>
              </a:rPr>
              <a:t>PRIYANKA H SHAH</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B02F-969F-494D-9E3E-93F03CF8160B}"/>
              </a:ext>
            </a:extLst>
          </p:cNvPr>
          <p:cNvSpPr>
            <a:spLocks noGrp="1"/>
          </p:cNvSpPr>
          <p:nvPr>
            <p:ph type="title"/>
          </p:nvPr>
        </p:nvSpPr>
        <p:spPr>
          <a:xfrm>
            <a:off x="482026" y="240805"/>
            <a:ext cx="3854528" cy="1278466"/>
          </a:xfrm>
        </p:spPr>
        <p:txBody>
          <a:bodyPr/>
          <a:lstStyle/>
          <a:p>
            <a:r>
              <a:rPr lang="en-US" dirty="0"/>
              <a:t>Vanishing Gradient problem in RNNs</a:t>
            </a:r>
          </a:p>
        </p:txBody>
      </p:sp>
      <p:pic>
        <p:nvPicPr>
          <p:cNvPr id="4098" name="Picture 2" descr="Alt text">
            <a:extLst>
              <a:ext uri="{FF2B5EF4-FFF2-40B4-BE49-F238E27FC236}">
                <a16:creationId xmlns:a16="http://schemas.microsoft.com/office/drawing/2014/main" id="{04C8633B-49E6-4C8B-9598-4923B829B5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94078" y="117011"/>
            <a:ext cx="4513262" cy="349123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0986C1A-E774-4C6E-8643-73FF103DDA95}"/>
              </a:ext>
            </a:extLst>
          </p:cNvPr>
          <p:cNvSpPr>
            <a:spLocks noGrp="1"/>
          </p:cNvSpPr>
          <p:nvPr>
            <p:ph type="body" sz="half" idx="2"/>
          </p:nvPr>
        </p:nvSpPr>
        <p:spPr>
          <a:xfrm>
            <a:off x="482026" y="1738382"/>
            <a:ext cx="4578246" cy="4878813"/>
          </a:xfrm>
        </p:spPr>
        <p:txBody>
          <a:bodyPr>
            <a:normAutofit/>
          </a:bodyPr>
          <a:lstStyle/>
          <a:p>
            <a:pPr marL="285750" indent="-285750">
              <a:buFont typeface="Arial" panose="020B0604020202020204" pitchFamily="34" charset="0"/>
              <a:buChar char="•"/>
            </a:pPr>
            <a:r>
              <a:rPr lang="en-US" sz="1600" dirty="0"/>
              <a:t>In normal neural networks, the weight updating that is applied on a particular layer is a multiple of </a:t>
            </a:r>
          </a:p>
          <a:p>
            <a:pPr marL="742813" lvl="1" indent="-285750">
              <a:buFont typeface="Arial" panose="020B0604020202020204" pitchFamily="34" charset="0"/>
              <a:buChar char="•"/>
            </a:pPr>
            <a:r>
              <a:rPr lang="en-US" sz="1600" dirty="0"/>
              <a:t>the learning rate,</a:t>
            </a:r>
          </a:p>
          <a:p>
            <a:pPr marL="742813" lvl="1" indent="-285750">
              <a:buFont typeface="Arial" panose="020B0604020202020204" pitchFamily="34" charset="0"/>
              <a:buChar char="•"/>
            </a:pPr>
            <a:r>
              <a:rPr lang="en-US" sz="1600" dirty="0"/>
              <a:t> the error term from the previous layer </a:t>
            </a:r>
          </a:p>
          <a:p>
            <a:pPr marL="742813" lvl="1" indent="-285750">
              <a:buFont typeface="Arial" panose="020B0604020202020204" pitchFamily="34" charset="0"/>
              <a:buChar char="•"/>
            </a:pPr>
            <a:r>
              <a:rPr lang="en-US" sz="1600" dirty="0"/>
              <a:t>and the input to that layer.</a:t>
            </a:r>
          </a:p>
          <a:p>
            <a:pPr marL="285750" indent="-285750">
              <a:buFont typeface="Arial" panose="020B0604020202020204" pitchFamily="34" charset="0"/>
              <a:buChar char="•"/>
            </a:pPr>
            <a:r>
              <a:rPr lang="en-US" sz="1600" dirty="0"/>
              <a:t>The error term for a particular layer is somewhere a product of all previous layers’ errors</a:t>
            </a:r>
          </a:p>
          <a:p>
            <a:pPr marL="285750" indent="-285750">
              <a:buFont typeface="Arial" panose="020B0604020202020204" pitchFamily="34" charset="0"/>
              <a:buChar char="•"/>
            </a:pPr>
            <a:r>
              <a:rPr lang="en-US" sz="1600" dirty="0"/>
              <a:t> When applying sigmoid functions, the small values of its derivatives (occurring in the error function) gets multiplied multiple times as we move towards the starting layers.</a:t>
            </a:r>
          </a:p>
        </p:txBody>
      </p:sp>
    </p:spTree>
    <p:extLst>
      <p:ext uri="{BB962C8B-B14F-4D97-AF65-F5344CB8AC3E}">
        <p14:creationId xmlns:p14="http://schemas.microsoft.com/office/powerpoint/2010/main" val="67309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AFFB16-F147-40E8-9EE3-0022F3A099C8}"/>
              </a:ext>
            </a:extLst>
          </p:cNvPr>
          <p:cNvSpPr>
            <a:spLocks noGrp="1"/>
          </p:cNvSpPr>
          <p:nvPr>
            <p:ph type="title"/>
          </p:nvPr>
        </p:nvSpPr>
        <p:spPr/>
        <p:txBody>
          <a:bodyPr/>
          <a:lstStyle/>
          <a:p>
            <a:r>
              <a:rPr lang="en-US" dirty="0"/>
              <a:t>LSTM (Long short-term Memory)</a:t>
            </a:r>
          </a:p>
        </p:txBody>
      </p:sp>
      <p:sp>
        <p:nvSpPr>
          <p:cNvPr id="10" name="Content Placeholder 9">
            <a:extLst>
              <a:ext uri="{FF2B5EF4-FFF2-40B4-BE49-F238E27FC236}">
                <a16:creationId xmlns:a16="http://schemas.microsoft.com/office/drawing/2014/main" id="{B4ACA804-A99A-4B44-AFE7-E69516C31145}"/>
              </a:ext>
            </a:extLst>
          </p:cNvPr>
          <p:cNvSpPr>
            <a:spLocks noGrp="1"/>
          </p:cNvSpPr>
          <p:nvPr>
            <p:ph idx="1"/>
          </p:nvPr>
        </p:nvSpPr>
        <p:spPr>
          <a:xfrm>
            <a:off x="677334" y="2160589"/>
            <a:ext cx="8596668" cy="4621951"/>
          </a:xfrm>
        </p:spPr>
        <p:txBody>
          <a:bodyPr/>
          <a:lstStyle/>
          <a:p>
            <a:r>
              <a:rPr lang="en-US" dirty="0"/>
              <a:t>RNN does not have understanding of “important” and “not so important” information.</a:t>
            </a:r>
          </a:p>
          <a:p>
            <a:r>
              <a:rPr lang="en-US" dirty="0"/>
              <a:t>LSTMs make small modifications to the information by multiplications and additions</a:t>
            </a:r>
          </a:p>
          <a:p>
            <a:r>
              <a:rPr lang="en-US" dirty="0"/>
              <a:t>Information flows through a mechanism called as cell states.</a:t>
            </a:r>
          </a:p>
          <a:p>
            <a:r>
              <a:rPr lang="en-US" dirty="0"/>
              <a:t>LSTM can selectively remember or forget things</a:t>
            </a:r>
          </a:p>
          <a:p>
            <a:r>
              <a:rPr lang="en-US" dirty="0"/>
              <a:t>Taking a stock price analogy:</a:t>
            </a:r>
          </a:p>
          <a:p>
            <a:pPr lvl="1"/>
            <a:r>
              <a:rPr lang="en-US" dirty="0"/>
              <a:t>The stock price for today will depend on:</a:t>
            </a:r>
          </a:p>
          <a:p>
            <a:pPr lvl="2"/>
            <a:r>
              <a:rPr lang="en-US" dirty="0"/>
              <a:t>Previous day’s trends (the previous cell state, the information that was present in memory after the previous time step)</a:t>
            </a:r>
          </a:p>
          <a:p>
            <a:pPr lvl="2"/>
            <a:r>
              <a:rPr lang="en-US" dirty="0"/>
              <a:t>Previous day’s stock price (the previous hidden state)</a:t>
            </a:r>
          </a:p>
          <a:p>
            <a:pPr lvl="2"/>
            <a:r>
              <a:rPr lang="en-US" dirty="0"/>
              <a:t>Factors that can affect the stock price today (the input at the current time step)</a:t>
            </a:r>
          </a:p>
        </p:txBody>
      </p:sp>
    </p:spTree>
    <p:extLst>
      <p:ext uri="{BB962C8B-B14F-4D97-AF65-F5344CB8AC3E}">
        <p14:creationId xmlns:p14="http://schemas.microsoft.com/office/powerpoint/2010/main" val="9741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041C-05FA-403C-A881-1A6505C1ED38}"/>
              </a:ext>
            </a:extLst>
          </p:cNvPr>
          <p:cNvSpPr>
            <a:spLocks noGrp="1"/>
          </p:cNvSpPr>
          <p:nvPr>
            <p:ph type="title"/>
          </p:nvPr>
        </p:nvSpPr>
        <p:spPr/>
        <p:txBody>
          <a:bodyPr/>
          <a:lstStyle/>
          <a:p>
            <a:r>
              <a:rPr lang="en-US" dirty="0"/>
              <a:t>LSTM Architecture</a:t>
            </a:r>
          </a:p>
        </p:txBody>
      </p:sp>
      <p:sp>
        <p:nvSpPr>
          <p:cNvPr id="3" name="Content Placeholder 2">
            <a:extLst>
              <a:ext uri="{FF2B5EF4-FFF2-40B4-BE49-F238E27FC236}">
                <a16:creationId xmlns:a16="http://schemas.microsoft.com/office/drawing/2014/main" id="{FBC1E998-4EE6-499B-A19E-94EDC57C8B1A}"/>
              </a:ext>
            </a:extLst>
          </p:cNvPr>
          <p:cNvSpPr>
            <a:spLocks noGrp="1"/>
          </p:cNvSpPr>
          <p:nvPr>
            <p:ph idx="1"/>
          </p:nvPr>
        </p:nvSpPr>
        <p:spPr>
          <a:xfrm>
            <a:off x="677334" y="1491449"/>
            <a:ext cx="8596668" cy="4549913"/>
          </a:xfrm>
        </p:spPr>
        <p:txBody>
          <a:bodyPr/>
          <a:lstStyle/>
          <a:p>
            <a:r>
              <a:rPr lang="en-US" dirty="0"/>
              <a:t>Comparing LSTM to a news Coverage for better understanding!</a:t>
            </a:r>
          </a:p>
          <a:p>
            <a:r>
              <a:rPr lang="en-US" dirty="0"/>
              <a:t>LSTM network is comprised of different memory blocks called </a:t>
            </a:r>
            <a:r>
              <a:rPr lang="en-US" b="1" dirty="0"/>
              <a:t>cells</a:t>
            </a:r>
          </a:p>
          <a:p>
            <a:r>
              <a:rPr lang="en-US" b="1" dirty="0"/>
              <a:t>2 states</a:t>
            </a:r>
            <a:r>
              <a:rPr lang="en-US" dirty="0"/>
              <a:t> transferred to the next cell, cell state and hidden state</a:t>
            </a:r>
          </a:p>
          <a:p>
            <a:r>
              <a:rPr lang="en-US" dirty="0"/>
              <a:t>Memorization is done through “gates”</a:t>
            </a:r>
          </a:p>
          <a:p>
            <a:endParaRPr lang="en-US" dirty="0"/>
          </a:p>
          <a:p>
            <a:endParaRPr lang="en-US" dirty="0"/>
          </a:p>
        </p:txBody>
      </p:sp>
      <p:pic>
        <p:nvPicPr>
          <p:cNvPr id="4" name="Picture 3">
            <a:extLst>
              <a:ext uri="{FF2B5EF4-FFF2-40B4-BE49-F238E27FC236}">
                <a16:creationId xmlns:a16="http://schemas.microsoft.com/office/drawing/2014/main" id="{5F698305-BCDE-4986-8A15-A11EAE732398}"/>
              </a:ext>
            </a:extLst>
          </p:cNvPr>
          <p:cNvPicPr>
            <a:picLocks noChangeAspect="1"/>
          </p:cNvPicPr>
          <p:nvPr/>
        </p:nvPicPr>
        <p:blipFill>
          <a:blip r:embed="rId2"/>
          <a:stretch>
            <a:fillRect/>
          </a:stretch>
        </p:blipFill>
        <p:spPr>
          <a:xfrm>
            <a:off x="858176" y="3429000"/>
            <a:ext cx="7315200" cy="2809875"/>
          </a:xfrm>
          <a:prstGeom prst="rect">
            <a:avLst/>
          </a:prstGeom>
        </p:spPr>
      </p:pic>
    </p:spTree>
    <p:extLst>
      <p:ext uri="{BB962C8B-B14F-4D97-AF65-F5344CB8AC3E}">
        <p14:creationId xmlns:p14="http://schemas.microsoft.com/office/powerpoint/2010/main" val="325667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5200-9723-403C-BE48-3CA002A02108}"/>
              </a:ext>
            </a:extLst>
          </p:cNvPr>
          <p:cNvSpPr>
            <a:spLocks noGrp="1"/>
          </p:cNvSpPr>
          <p:nvPr>
            <p:ph type="title"/>
          </p:nvPr>
        </p:nvSpPr>
        <p:spPr/>
        <p:txBody>
          <a:bodyPr/>
          <a:lstStyle/>
          <a:p>
            <a:r>
              <a:rPr lang="en-US" dirty="0"/>
              <a:t>LSTM: Forget Gate</a:t>
            </a:r>
          </a:p>
        </p:txBody>
      </p:sp>
      <p:sp>
        <p:nvSpPr>
          <p:cNvPr id="3" name="Content Placeholder 2">
            <a:extLst>
              <a:ext uri="{FF2B5EF4-FFF2-40B4-BE49-F238E27FC236}">
                <a16:creationId xmlns:a16="http://schemas.microsoft.com/office/drawing/2014/main" id="{50EBC94E-BAB9-4AD4-A646-5EC248AA6FA4}"/>
              </a:ext>
            </a:extLst>
          </p:cNvPr>
          <p:cNvSpPr>
            <a:spLocks noGrp="1"/>
          </p:cNvSpPr>
          <p:nvPr>
            <p:ph idx="1"/>
          </p:nvPr>
        </p:nvSpPr>
        <p:spPr>
          <a:xfrm>
            <a:off x="677334" y="1713391"/>
            <a:ext cx="8596668" cy="4327972"/>
          </a:xfrm>
        </p:spPr>
        <p:txBody>
          <a:bodyPr/>
          <a:lstStyle/>
          <a:p>
            <a:r>
              <a:rPr lang="en-US" dirty="0"/>
              <a:t>Rafael Nadal is a great player. But, Roger, is the best ever to play the sport.</a:t>
            </a:r>
          </a:p>
          <a:p>
            <a:r>
              <a:rPr lang="en-US" dirty="0"/>
              <a:t>As soon as the first full stop after “</a:t>
            </a:r>
            <a:r>
              <a:rPr lang="en-US" i="1" dirty="0"/>
              <a:t>player” </a:t>
            </a:r>
            <a:r>
              <a:rPr lang="en-US" dirty="0"/>
              <a:t>is encountered, the forget gate realizes that there may be a change of context in the next sentence.</a:t>
            </a:r>
          </a:p>
          <a:p>
            <a:r>
              <a:rPr lang="en-US" dirty="0"/>
              <a:t>Change of subject from </a:t>
            </a:r>
            <a:r>
              <a:rPr lang="en-US" dirty="0" err="1"/>
              <a:t>Rafa</a:t>
            </a:r>
            <a:r>
              <a:rPr lang="en-US" dirty="0"/>
              <a:t> to Roger…subject </a:t>
            </a:r>
            <a:r>
              <a:rPr lang="en-US" dirty="0" err="1"/>
              <a:t>Rafa</a:t>
            </a:r>
            <a:r>
              <a:rPr lang="en-US" dirty="0"/>
              <a:t> is forgotten and replaced by Roger.</a:t>
            </a:r>
          </a:p>
          <a:p>
            <a:r>
              <a:rPr lang="en-US" dirty="0"/>
              <a:t>Forget gate removes the less important, un-necessary or redundant information from LSTM. </a:t>
            </a:r>
          </a:p>
          <a:p>
            <a:endParaRPr lang="en-US" dirty="0"/>
          </a:p>
        </p:txBody>
      </p:sp>
      <p:pic>
        <p:nvPicPr>
          <p:cNvPr id="5" name="Picture 4">
            <a:extLst>
              <a:ext uri="{FF2B5EF4-FFF2-40B4-BE49-F238E27FC236}">
                <a16:creationId xmlns:a16="http://schemas.microsoft.com/office/drawing/2014/main" id="{DDD7BFE2-2E13-4866-BACB-51946E080D94}"/>
              </a:ext>
            </a:extLst>
          </p:cNvPr>
          <p:cNvPicPr>
            <a:picLocks noChangeAspect="1"/>
          </p:cNvPicPr>
          <p:nvPr/>
        </p:nvPicPr>
        <p:blipFill>
          <a:blip r:embed="rId2"/>
          <a:stretch>
            <a:fillRect/>
          </a:stretch>
        </p:blipFill>
        <p:spPr>
          <a:xfrm>
            <a:off x="1958370" y="4112111"/>
            <a:ext cx="2857500" cy="1800225"/>
          </a:xfrm>
          <a:prstGeom prst="rect">
            <a:avLst/>
          </a:prstGeom>
        </p:spPr>
      </p:pic>
    </p:spTree>
    <p:extLst>
      <p:ext uri="{BB962C8B-B14F-4D97-AF65-F5344CB8AC3E}">
        <p14:creationId xmlns:p14="http://schemas.microsoft.com/office/powerpoint/2010/main" val="235744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9815-2793-4CAA-B506-F28766D84FBB}"/>
              </a:ext>
            </a:extLst>
          </p:cNvPr>
          <p:cNvSpPr>
            <a:spLocks noGrp="1"/>
          </p:cNvSpPr>
          <p:nvPr>
            <p:ph type="title"/>
          </p:nvPr>
        </p:nvSpPr>
        <p:spPr/>
        <p:txBody>
          <a:bodyPr/>
          <a:lstStyle/>
          <a:p>
            <a:r>
              <a:rPr lang="en-US" dirty="0"/>
              <a:t>LSTM: Input gate</a:t>
            </a:r>
          </a:p>
        </p:txBody>
      </p:sp>
      <p:sp>
        <p:nvSpPr>
          <p:cNvPr id="3" name="Content Placeholder 2">
            <a:extLst>
              <a:ext uri="{FF2B5EF4-FFF2-40B4-BE49-F238E27FC236}">
                <a16:creationId xmlns:a16="http://schemas.microsoft.com/office/drawing/2014/main" id="{F29542B2-7E73-4FEC-9104-EC186CAC2886}"/>
              </a:ext>
            </a:extLst>
          </p:cNvPr>
          <p:cNvSpPr>
            <a:spLocks noGrp="1"/>
          </p:cNvSpPr>
          <p:nvPr>
            <p:ph idx="1"/>
          </p:nvPr>
        </p:nvSpPr>
        <p:spPr/>
        <p:txBody>
          <a:bodyPr>
            <a:normAutofit fontScale="92500" lnSpcReduction="20000"/>
          </a:bodyPr>
          <a:lstStyle/>
          <a:p>
            <a:r>
              <a:rPr lang="en-US" dirty="0"/>
              <a:t>Novak is gluten free. He told me over the phone that he has lactose intolerance too, since last 4 years.</a:t>
            </a:r>
          </a:p>
          <a:p>
            <a:r>
              <a:rPr lang="en-US" dirty="0"/>
              <a:t>Important info is Novak in gluten free and lactose intolerant</a:t>
            </a:r>
          </a:p>
          <a:p>
            <a:r>
              <a:rPr lang="en-US" dirty="0"/>
              <a:t>The fact that I know this on phone, can be deemed un-important</a:t>
            </a:r>
          </a:p>
          <a:p>
            <a:r>
              <a:rPr lang="en-US" dirty="0"/>
              <a:t>The process of adding new information, is done through input gate:</a:t>
            </a:r>
          </a:p>
          <a:p>
            <a:pPr lvl="1"/>
            <a:r>
              <a:rPr lang="en-US" dirty="0"/>
              <a:t>Regulating what values need to be added to the cell state by involving a sigmoid function. </a:t>
            </a:r>
          </a:p>
          <a:p>
            <a:pPr lvl="1"/>
            <a:r>
              <a:rPr lang="en-US" dirty="0"/>
              <a:t>similar to the forget gate and acts as a filter for all the information from h_t-1 and </a:t>
            </a:r>
            <a:r>
              <a:rPr lang="en-US" dirty="0" err="1"/>
              <a:t>x_t</a:t>
            </a:r>
            <a:r>
              <a:rPr lang="en-US" dirty="0"/>
              <a:t>.</a:t>
            </a:r>
          </a:p>
          <a:p>
            <a:pPr lvl="1"/>
            <a:r>
              <a:rPr lang="en-US" dirty="0"/>
              <a:t>Creating a vector containing all possible values that can be added (as perceived from h_t-1 and </a:t>
            </a:r>
            <a:r>
              <a:rPr lang="en-US" dirty="0" err="1"/>
              <a:t>x_t</a:t>
            </a:r>
            <a:r>
              <a:rPr lang="en-US" dirty="0"/>
              <a:t>) to the cell state. This is done using the </a:t>
            </a:r>
            <a:r>
              <a:rPr lang="en-US" b="1" dirty="0"/>
              <a:t>tanh </a:t>
            </a:r>
            <a:r>
              <a:rPr lang="en-US" dirty="0"/>
              <a:t>function, which outputs values from -1 to +1.  </a:t>
            </a:r>
          </a:p>
          <a:p>
            <a:pPr lvl="1"/>
            <a:r>
              <a:rPr lang="en-US" dirty="0"/>
              <a:t>Multiplying the value of the regulatory filter (the sigmoid gate) to the created vector (the tanh function) and then adding this useful information to the cell state via addition operation.</a:t>
            </a:r>
          </a:p>
          <a:p>
            <a:pPr lvl="1"/>
            <a:endParaRPr lang="en-US" dirty="0"/>
          </a:p>
          <a:p>
            <a:endParaRPr lang="en-US" dirty="0"/>
          </a:p>
        </p:txBody>
      </p:sp>
      <p:pic>
        <p:nvPicPr>
          <p:cNvPr id="4" name="Picture 3">
            <a:extLst>
              <a:ext uri="{FF2B5EF4-FFF2-40B4-BE49-F238E27FC236}">
                <a16:creationId xmlns:a16="http://schemas.microsoft.com/office/drawing/2014/main" id="{8C4274F4-5829-4724-BE1F-24E394717099}"/>
              </a:ext>
            </a:extLst>
          </p:cNvPr>
          <p:cNvPicPr>
            <a:picLocks noChangeAspect="1"/>
          </p:cNvPicPr>
          <p:nvPr/>
        </p:nvPicPr>
        <p:blipFill rotWithShape="1">
          <a:blip r:embed="rId2"/>
          <a:srcRect t="40403" r="45509"/>
          <a:stretch/>
        </p:blipFill>
        <p:spPr>
          <a:xfrm>
            <a:off x="6782540" y="638452"/>
            <a:ext cx="2290439" cy="1440447"/>
          </a:xfrm>
          <a:prstGeom prst="rect">
            <a:avLst/>
          </a:prstGeom>
        </p:spPr>
      </p:pic>
    </p:spTree>
    <p:extLst>
      <p:ext uri="{BB962C8B-B14F-4D97-AF65-F5344CB8AC3E}">
        <p14:creationId xmlns:p14="http://schemas.microsoft.com/office/powerpoint/2010/main" val="2760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7C09-2239-471A-8E45-99098A55467C}"/>
              </a:ext>
            </a:extLst>
          </p:cNvPr>
          <p:cNvSpPr>
            <a:spLocks noGrp="1"/>
          </p:cNvSpPr>
          <p:nvPr>
            <p:ph type="title"/>
          </p:nvPr>
        </p:nvSpPr>
        <p:spPr/>
        <p:txBody>
          <a:bodyPr/>
          <a:lstStyle/>
          <a:p>
            <a:r>
              <a:rPr lang="en-US" dirty="0"/>
              <a:t>LSTM : Output Gate</a:t>
            </a:r>
          </a:p>
        </p:txBody>
      </p:sp>
      <p:sp>
        <p:nvSpPr>
          <p:cNvPr id="3" name="Content Placeholder 2">
            <a:extLst>
              <a:ext uri="{FF2B5EF4-FFF2-40B4-BE49-F238E27FC236}">
                <a16:creationId xmlns:a16="http://schemas.microsoft.com/office/drawing/2014/main" id="{61D88690-2D79-4A6C-B0C4-EB3B7A6CFEF2}"/>
              </a:ext>
            </a:extLst>
          </p:cNvPr>
          <p:cNvSpPr>
            <a:spLocks noGrp="1"/>
          </p:cNvSpPr>
          <p:nvPr>
            <p:ph idx="1"/>
          </p:nvPr>
        </p:nvSpPr>
        <p:spPr>
          <a:xfrm>
            <a:off x="561924" y="1681195"/>
            <a:ext cx="8596668" cy="3880773"/>
          </a:xfrm>
        </p:spPr>
        <p:txBody>
          <a:bodyPr/>
          <a:lstStyle/>
          <a:p>
            <a:r>
              <a:rPr lang="en-US" dirty="0"/>
              <a:t>Not all information that runs along the cell state, is fit for being output at a certain time.</a:t>
            </a:r>
          </a:p>
          <a:p>
            <a:r>
              <a:rPr lang="en-US" dirty="0"/>
              <a:t>Roger Federer is a legend of Tennis due to his skills. For his contributions, and elegant _____________</a:t>
            </a:r>
          </a:p>
          <a:p>
            <a:r>
              <a:rPr lang="en-US" dirty="0"/>
              <a:t>There could be a lot of possibilities to fill the blank…</a:t>
            </a:r>
          </a:p>
          <a:p>
            <a:r>
              <a:rPr lang="en-US" dirty="0"/>
              <a:t>Elegant is an adjective, hence strong probability that the blank should be a noun: ex skill, play, behavior etc.</a:t>
            </a:r>
          </a:p>
          <a:p>
            <a:r>
              <a:rPr lang="en-US" dirty="0"/>
              <a:t>Output gate does the job of selecting useful information and displaying it as output.</a:t>
            </a:r>
          </a:p>
        </p:txBody>
      </p:sp>
      <p:pic>
        <p:nvPicPr>
          <p:cNvPr id="4" name="Picture 3">
            <a:extLst>
              <a:ext uri="{FF2B5EF4-FFF2-40B4-BE49-F238E27FC236}">
                <a16:creationId xmlns:a16="http://schemas.microsoft.com/office/drawing/2014/main" id="{96780928-D7D8-4F00-B580-3CC0A41DE86F}"/>
              </a:ext>
            </a:extLst>
          </p:cNvPr>
          <p:cNvPicPr>
            <a:picLocks noChangeAspect="1"/>
          </p:cNvPicPr>
          <p:nvPr/>
        </p:nvPicPr>
        <p:blipFill>
          <a:blip r:embed="rId2"/>
          <a:stretch>
            <a:fillRect/>
          </a:stretch>
        </p:blipFill>
        <p:spPr>
          <a:xfrm>
            <a:off x="2672177" y="4877423"/>
            <a:ext cx="2892271" cy="1980577"/>
          </a:xfrm>
          <a:prstGeom prst="rect">
            <a:avLst/>
          </a:prstGeom>
        </p:spPr>
      </p:pic>
    </p:spTree>
    <p:extLst>
      <p:ext uri="{BB962C8B-B14F-4D97-AF65-F5344CB8AC3E}">
        <p14:creationId xmlns:p14="http://schemas.microsoft.com/office/powerpoint/2010/main" val="2857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B9B0-43EE-4B1C-8B19-9C3CEB88BB6C}"/>
              </a:ext>
            </a:extLst>
          </p:cNvPr>
          <p:cNvSpPr>
            <a:spLocks noGrp="1"/>
          </p:cNvSpPr>
          <p:nvPr>
            <p:ph type="title"/>
          </p:nvPr>
        </p:nvSpPr>
        <p:spPr/>
        <p:txBody>
          <a:bodyPr/>
          <a:lstStyle/>
          <a:p>
            <a:r>
              <a:rPr lang="en-US" dirty="0"/>
              <a:t>LSTM: Output gate</a:t>
            </a:r>
          </a:p>
        </p:txBody>
      </p:sp>
      <p:sp>
        <p:nvSpPr>
          <p:cNvPr id="3" name="Content Placeholder 2">
            <a:extLst>
              <a:ext uri="{FF2B5EF4-FFF2-40B4-BE49-F238E27FC236}">
                <a16:creationId xmlns:a16="http://schemas.microsoft.com/office/drawing/2014/main" id="{F8C975C1-5837-4D4E-BA18-5CE1058EDBBB}"/>
              </a:ext>
            </a:extLst>
          </p:cNvPr>
          <p:cNvSpPr>
            <a:spLocks noGrp="1"/>
          </p:cNvSpPr>
          <p:nvPr>
            <p:ph idx="1"/>
          </p:nvPr>
        </p:nvSpPr>
        <p:spPr/>
        <p:txBody>
          <a:bodyPr>
            <a:normAutofit fontScale="85000" lnSpcReduction="10000"/>
          </a:bodyPr>
          <a:lstStyle/>
          <a:p>
            <a:r>
              <a:rPr lang="en-US" dirty="0"/>
              <a:t>The functioning of an output gate can again be broken down to three steps:</a:t>
            </a:r>
          </a:p>
          <a:p>
            <a:r>
              <a:rPr lang="en-US" dirty="0"/>
              <a:t>Creating a vector after applying </a:t>
            </a:r>
            <a:r>
              <a:rPr lang="en-US" b="1" dirty="0"/>
              <a:t>tanh </a:t>
            </a:r>
            <a:r>
              <a:rPr lang="en-US" dirty="0"/>
              <a:t>function to the cell state, thereby scaling the values to the range -1 to +1.</a:t>
            </a:r>
          </a:p>
          <a:p>
            <a:r>
              <a:rPr lang="en-US" dirty="0"/>
              <a:t>Making a filter using the values of h_t-1 and </a:t>
            </a:r>
            <a:r>
              <a:rPr lang="en-US" dirty="0" err="1"/>
              <a:t>x_t</a:t>
            </a:r>
            <a:r>
              <a:rPr lang="en-US" dirty="0"/>
              <a:t>, such that it can regulate the values that need to be output from the vector created above. This filter again employs a sigmoid function.</a:t>
            </a:r>
          </a:p>
          <a:p>
            <a:r>
              <a:rPr lang="en-US" dirty="0"/>
              <a:t>Multiplying the value of this regulatory filter to the vector created in step 1, and sending it out as a output and also to the hidden state of the next cell.</a:t>
            </a:r>
          </a:p>
          <a:p>
            <a:r>
              <a:rPr lang="en-US" dirty="0"/>
              <a:t>The filter in the above example will make sure that it diminishes all other values but </a:t>
            </a:r>
            <a:r>
              <a:rPr lang="en-US" i="1" dirty="0"/>
              <a:t>‘skill’. </a:t>
            </a:r>
          </a:p>
          <a:p>
            <a:r>
              <a:rPr lang="en-US" dirty="0"/>
              <a:t>Thus the filter needs to be built on the input and hidden state values and be applied on the cell state vector.</a:t>
            </a:r>
          </a:p>
          <a:p>
            <a:endParaRPr lang="en-US" dirty="0"/>
          </a:p>
          <a:p>
            <a:r>
              <a:rPr lang="en-US" dirty="0">
                <a:hlinkClick r:id="rId2"/>
              </a:rPr>
              <a:t>https://www.datacamp.com/community/tutorials/lstm-python-stock-market</a:t>
            </a:r>
            <a:endParaRPr lang="en-US" dirty="0"/>
          </a:p>
        </p:txBody>
      </p:sp>
      <p:pic>
        <p:nvPicPr>
          <p:cNvPr id="4" name="Picture 3">
            <a:extLst>
              <a:ext uri="{FF2B5EF4-FFF2-40B4-BE49-F238E27FC236}">
                <a16:creationId xmlns:a16="http://schemas.microsoft.com/office/drawing/2014/main" id="{5776C10E-C216-464B-A00A-7145B3BCA5C5}"/>
              </a:ext>
            </a:extLst>
          </p:cNvPr>
          <p:cNvPicPr>
            <a:picLocks noChangeAspect="1"/>
          </p:cNvPicPr>
          <p:nvPr/>
        </p:nvPicPr>
        <p:blipFill>
          <a:blip r:embed="rId3"/>
          <a:stretch>
            <a:fillRect/>
          </a:stretch>
        </p:blipFill>
        <p:spPr>
          <a:xfrm>
            <a:off x="5166802" y="180012"/>
            <a:ext cx="2892271" cy="1980577"/>
          </a:xfrm>
          <a:prstGeom prst="rect">
            <a:avLst/>
          </a:prstGeom>
        </p:spPr>
      </p:pic>
    </p:spTree>
    <p:extLst>
      <p:ext uri="{BB962C8B-B14F-4D97-AF65-F5344CB8AC3E}">
        <p14:creationId xmlns:p14="http://schemas.microsoft.com/office/powerpoint/2010/main" val="44416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A692-7927-4917-9FE8-CC2BB7C686F1}"/>
              </a:ext>
            </a:extLst>
          </p:cNvPr>
          <p:cNvSpPr>
            <a:spLocks noGrp="1"/>
          </p:cNvSpPr>
          <p:nvPr>
            <p:ph type="title"/>
          </p:nvPr>
        </p:nvSpPr>
        <p:spPr/>
        <p:txBody>
          <a:bodyPr/>
          <a:lstStyle/>
          <a:p>
            <a:r>
              <a:rPr lang="en-US" dirty="0"/>
              <a:t>LSTM demo…</a:t>
            </a:r>
          </a:p>
        </p:txBody>
      </p:sp>
      <p:sp>
        <p:nvSpPr>
          <p:cNvPr id="3" name="Content Placeholder 2">
            <a:extLst>
              <a:ext uri="{FF2B5EF4-FFF2-40B4-BE49-F238E27FC236}">
                <a16:creationId xmlns:a16="http://schemas.microsoft.com/office/drawing/2014/main" id="{F00D7F25-EAB3-45E5-99C8-C77A26B205B1}"/>
              </a:ext>
            </a:extLst>
          </p:cNvPr>
          <p:cNvSpPr>
            <a:spLocks noGrp="1"/>
          </p:cNvSpPr>
          <p:nvPr>
            <p:ph idx="1"/>
          </p:nvPr>
        </p:nvSpPr>
        <p:spPr/>
        <p:txBody>
          <a:bodyPr/>
          <a:lstStyle/>
          <a:p>
            <a:r>
              <a:rPr lang="en-US" dirty="0"/>
              <a:t>Kaggle competition live data…</a:t>
            </a:r>
          </a:p>
          <a:p>
            <a:r>
              <a:rPr lang="en-US" dirty="0"/>
              <a:t>LSTM for text generation</a:t>
            </a:r>
          </a:p>
          <a:p>
            <a:endParaRPr lang="en-US" dirty="0"/>
          </a:p>
          <a:p>
            <a:r>
              <a:rPr lang="en-US" dirty="0">
                <a:hlinkClick r:id="rId2"/>
              </a:rPr>
              <a:t>https://www.kaggle.com/ashutosh619sudo/learning-forecasting-with-keras</a:t>
            </a:r>
            <a:endParaRPr lang="en-US" dirty="0"/>
          </a:p>
          <a:p>
            <a:endParaRPr lang="en-US" dirty="0"/>
          </a:p>
        </p:txBody>
      </p:sp>
    </p:spTree>
    <p:extLst>
      <p:ext uri="{BB962C8B-B14F-4D97-AF65-F5344CB8AC3E}">
        <p14:creationId xmlns:p14="http://schemas.microsoft.com/office/powerpoint/2010/main" val="49952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96CD-91F0-493B-AFFE-5852AF6E5BF6}"/>
              </a:ext>
            </a:extLst>
          </p:cNvPr>
          <p:cNvSpPr>
            <a:spLocks noGrp="1"/>
          </p:cNvSpPr>
          <p:nvPr>
            <p:ph type="title"/>
          </p:nvPr>
        </p:nvSpPr>
        <p:spPr/>
        <p:txBody>
          <a:bodyPr/>
          <a:lstStyle/>
          <a:p>
            <a:r>
              <a:rPr lang="en-US" dirty="0"/>
              <a:t>PCA: Principal component analysis.</a:t>
            </a:r>
          </a:p>
        </p:txBody>
      </p:sp>
      <p:sp>
        <p:nvSpPr>
          <p:cNvPr id="3" name="Content Placeholder 2">
            <a:extLst>
              <a:ext uri="{FF2B5EF4-FFF2-40B4-BE49-F238E27FC236}">
                <a16:creationId xmlns:a16="http://schemas.microsoft.com/office/drawing/2014/main" id="{CCD73D09-AB3C-488D-8614-E1BAD3EDF877}"/>
              </a:ext>
            </a:extLst>
          </p:cNvPr>
          <p:cNvSpPr>
            <a:spLocks noGrp="1"/>
          </p:cNvSpPr>
          <p:nvPr>
            <p:ph idx="1"/>
          </p:nvPr>
        </p:nvSpPr>
        <p:spPr/>
        <p:txBody>
          <a:bodyPr/>
          <a:lstStyle/>
          <a:p>
            <a:r>
              <a:rPr lang="en-US" dirty="0"/>
              <a:t>Principal component analysis (PCA) is a technique used to emphasize variation and bring out strong patterns in a dataset. </a:t>
            </a:r>
          </a:p>
          <a:p>
            <a:r>
              <a:rPr lang="en-US" dirty="0"/>
              <a:t>It's often used to make data easy to explore and visualize.</a:t>
            </a:r>
          </a:p>
          <a:p>
            <a:r>
              <a:rPr lang="en-US" dirty="0">
                <a:hlinkClick r:id="rId2"/>
              </a:rPr>
              <a:t>https://setosa.io/ev/principal-component-analysis/</a:t>
            </a:r>
            <a:endParaRPr lang="en-US" dirty="0"/>
          </a:p>
          <a:p>
            <a:r>
              <a:rPr lang="en-US" dirty="0"/>
              <a:t>in large dimensional datasets, there might be lots of inconsistencies in the features or lots of redundant features in the dataset, which will only increase the computation time and make data processing and EDA more convoluted.</a:t>
            </a:r>
          </a:p>
          <a:p>
            <a:r>
              <a:rPr lang="en-US" i="1" dirty="0"/>
              <a:t>Principal components analysis (PCA) is a dimensionality reduction technique </a:t>
            </a:r>
          </a:p>
          <a:p>
            <a:r>
              <a:rPr lang="en-US" i="1" dirty="0"/>
              <a:t>Enables you to identify correlations and patterns in a data set so that it can be transformed into a data set of significantly lower dimension without loss of any important information.</a:t>
            </a:r>
            <a:endParaRPr lang="en-US" dirty="0"/>
          </a:p>
        </p:txBody>
      </p:sp>
    </p:spTree>
    <p:extLst>
      <p:ext uri="{BB962C8B-B14F-4D97-AF65-F5344CB8AC3E}">
        <p14:creationId xmlns:p14="http://schemas.microsoft.com/office/powerpoint/2010/main" val="21252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A2E0-DC65-4823-8248-F948325C79C9}"/>
              </a:ext>
            </a:extLst>
          </p:cNvPr>
          <p:cNvSpPr>
            <a:spLocks noGrp="1"/>
          </p:cNvSpPr>
          <p:nvPr>
            <p:ph type="title"/>
          </p:nvPr>
        </p:nvSpPr>
        <p:spPr/>
        <p:txBody>
          <a:bodyPr/>
          <a:lstStyle/>
          <a:p>
            <a:r>
              <a:rPr lang="en-US" dirty="0"/>
              <a:t>PCA: Steps</a:t>
            </a:r>
          </a:p>
        </p:txBody>
      </p:sp>
      <p:sp>
        <p:nvSpPr>
          <p:cNvPr id="3" name="Content Placeholder 2">
            <a:extLst>
              <a:ext uri="{FF2B5EF4-FFF2-40B4-BE49-F238E27FC236}">
                <a16:creationId xmlns:a16="http://schemas.microsoft.com/office/drawing/2014/main" id="{2C46D44C-8698-4DA5-94B3-B787CBD678D7}"/>
              </a:ext>
            </a:extLst>
          </p:cNvPr>
          <p:cNvSpPr>
            <a:spLocks noGrp="1"/>
          </p:cNvSpPr>
          <p:nvPr>
            <p:ph idx="1"/>
          </p:nvPr>
        </p:nvSpPr>
        <p:spPr/>
        <p:txBody>
          <a:bodyPr/>
          <a:lstStyle/>
          <a:p>
            <a:r>
              <a:rPr lang="en-US" dirty="0"/>
              <a:t>The below steps need to be followed to perform dimensionality reduction using PCA:</a:t>
            </a:r>
          </a:p>
          <a:p>
            <a:r>
              <a:rPr lang="en-US" dirty="0"/>
              <a:t>Standardization of the data</a:t>
            </a:r>
          </a:p>
          <a:p>
            <a:r>
              <a:rPr lang="en-US" dirty="0"/>
              <a:t>Computing the covariance matrix</a:t>
            </a:r>
          </a:p>
          <a:p>
            <a:r>
              <a:rPr lang="en-US" dirty="0"/>
              <a:t>Calculating the eigenvectors and eigenvalues</a:t>
            </a:r>
          </a:p>
          <a:p>
            <a:r>
              <a:rPr lang="en-US" dirty="0"/>
              <a:t>Computing the Principal Components</a:t>
            </a:r>
          </a:p>
          <a:p>
            <a:r>
              <a:rPr lang="en-US" dirty="0"/>
              <a:t>Reducing the dimensions of the data set</a:t>
            </a:r>
          </a:p>
          <a:p>
            <a:endParaRPr lang="en-US" dirty="0"/>
          </a:p>
        </p:txBody>
      </p:sp>
    </p:spTree>
    <p:extLst>
      <p:ext uri="{BB962C8B-B14F-4D97-AF65-F5344CB8AC3E}">
        <p14:creationId xmlns:p14="http://schemas.microsoft.com/office/powerpoint/2010/main" val="165851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605297"/>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1" name="TextBox 20">
            <a:extLst>
              <a:ext uri="{FF2B5EF4-FFF2-40B4-BE49-F238E27FC236}">
                <a16:creationId xmlns:a16="http://schemas.microsoft.com/office/drawing/2014/main" id="{9A743923-2C7B-4BE6-9C35-008F89048BA7}"/>
              </a:ext>
            </a:extLst>
          </p:cNvPr>
          <p:cNvSpPr txBox="1"/>
          <p:nvPr/>
        </p:nvSpPr>
        <p:spPr>
          <a:xfrm>
            <a:off x="6169286" y="1697557"/>
            <a:ext cx="2021136" cy="584775"/>
          </a:xfrm>
          <a:prstGeom prst="rect">
            <a:avLst/>
          </a:prstGeom>
          <a:noFill/>
        </p:spPr>
        <p:txBody>
          <a:bodyPr wrap="square" rtlCol="0" anchor="ctr">
            <a:spAutoFit/>
          </a:bodyPr>
          <a:lstStyle/>
          <a:p>
            <a:r>
              <a:rPr lang="en-US" sz="3200" dirty="0">
                <a:solidFill>
                  <a:schemeClr val="accent4"/>
                </a:solidFill>
              </a:rPr>
              <a:t>I am…</a:t>
            </a:r>
          </a:p>
        </p:txBody>
      </p:sp>
      <p:grpSp>
        <p:nvGrpSpPr>
          <p:cNvPr id="22" name="Group 21">
            <a:extLst>
              <a:ext uri="{FF2B5EF4-FFF2-40B4-BE49-F238E27FC236}">
                <a16:creationId xmlns:a16="http://schemas.microsoft.com/office/drawing/2014/main" id="{235EED64-9A99-4496-A447-E034B60D3719}"/>
              </a:ext>
            </a:extLst>
          </p:cNvPr>
          <p:cNvGrpSpPr/>
          <p:nvPr/>
        </p:nvGrpSpPr>
        <p:grpSpPr>
          <a:xfrm>
            <a:off x="6014233" y="1611624"/>
            <a:ext cx="86235" cy="756643"/>
            <a:chOff x="705340" y="3177056"/>
            <a:chExt cx="86235" cy="75664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164896" y="1328428"/>
            <a:ext cx="5841998"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Head  of Innovation and Technology</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Data science and Big data solution engineer.</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Full stack developer.</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Passionate about new technologies, love to code, blog / talk about AI, ML.NET, Microsoft technology stack.</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Environment enthusiast</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Twitter: @fuzzymind1</a:t>
            </a:r>
          </a:p>
          <a:p>
            <a:endParaRPr lang="en-US" altLang="ko-KR" sz="2000" dirty="0">
              <a:solidFill>
                <a:schemeClr val="bg1"/>
              </a:solidFill>
              <a:cs typeface="Arial" pitchFamily="34" charset="0"/>
            </a:endParaRPr>
          </a:p>
        </p:txBody>
      </p:sp>
    </p:spTree>
    <p:extLst>
      <p:ext uri="{BB962C8B-B14F-4D97-AF65-F5344CB8AC3E}">
        <p14:creationId xmlns:p14="http://schemas.microsoft.com/office/powerpoint/2010/main" val="310305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FAC4-17DB-4104-BF12-A63E8D53EB52}"/>
              </a:ext>
            </a:extLst>
          </p:cNvPr>
          <p:cNvSpPr>
            <a:spLocks noGrp="1"/>
          </p:cNvSpPr>
          <p:nvPr>
            <p:ph type="title"/>
          </p:nvPr>
        </p:nvSpPr>
        <p:spPr/>
        <p:txBody>
          <a:bodyPr/>
          <a:lstStyle/>
          <a:p>
            <a:r>
              <a:rPr lang="en-US" dirty="0"/>
              <a:t>PCA : Data Standardization</a:t>
            </a:r>
          </a:p>
        </p:txBody>
      </p:sp>
      <p:sp>
        <p:nvSpPr>
          <p:cNvPr id="3" name="Content Placeholder 2">
            <a:extLst>
              <a:ext uri="{FF2B5EF4-FFF2-40B4-BE49-F238E27FC236}">
                <a16:creationId xmlns:a16="http://schemas.microsoft.com/office/drawing/2014/main" id="{6CFCE633-34E5-4078-9871-AA8835001EA2}"/>
              </a:ext>
            </a:extLst>
          </p:cNvPr>
          <p:cNvSpPr>
            <a:spLocks noGrp="1"/>
          </p:cNvSpPr>
          <p:nvPr>
            <p:ph idx="1"/>
          </p:nvPr>
        </p:nvSpPr>
        <p:spPr>
          <a:xfrm>
            <a:off x="517536" y="1859379"/>
            <a:ext cx="8596668" cy="3880773"/>
          </a:xfrm>
        </p:spPr>
        <p:txBody>
          <a:bodyPr/>
          <a:lstStyle/>
          <a:p>
            <a:r>
              <a:rPr lang="en-US" dirty="0"/>
              <a:t>Standardization is all about scaling your data in such a way that all the variables and their values lie within a similar range.</a:t>
            </a:r>
          </a:p>
          <a:p>
            <a:r>
              <a:rPr lang="en-US" dirty="0"/>
              <a:t>Avoids bias</a:t>
            </a:r>
          </a:p>
          <a:p>
            <a:endParaRPr lang="en-US" dirty="0"/>
          </a:p>
          <a:p>
            <a:endParaRPr lang="en-US" dirty="0"/>
          </a:p>
          <a:p>
            <a:endParaRPr lang="en-US" dirty="0"/>
          </a:p>
        </p:txBody>
      </p:sp>
      <p:pic>
        <p:nvPicPr>
          <p:cNvPr id="8198" name="Picture 6" descr="Standardization - Principal Component Analysis - Edureka">
            <a:extLst>
              <a:ext uri="{FF2B5EF4-FFF2-40B4-BE49-F238E27FC236}">
                <a16:creationId xmlns:a16="http://schemas.microsoft.com/office/drawing/2014/main" id="{C82D97F5-72F9-4E79-9405-EFC71615B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147" y="3572983"/>
            <a:ext cx="28575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239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2751-DACA-4569-A3F8-889DA951817A}"/>
              </a:ext>
            </a:extLst>
          </p:cNvPr>
          <p:cNvSpPr>
            <a:spLocks noGrp="1"/>
          </p:cNvSpPr>
          <p:nvPr>
            <p:ph type="title"/>
          </p:nvPr>
        </p:nvSpPr>
        <p:spPr/>
        <p:txBody>
          <a:bodyPr/>
          <a:lstStyle/>
          <a:p>
            <a:r>
              <a:rPr lang="en-US" dirty="0"/>
              <a:t>PCA: Computing co variance matrix</a:t>
            </a:r>
          </a:p>
        </p:txBody>
      </p:sp>
      <p:sp>
        <p:nvSpPr>
          <p:cNvPr id="3" name="Content Placeholder 2">
            <a:extLst>
              <a:ext uri="{FF2B5EF4-FFF2-40B4-BE49-F238E27FC236}">
                <a16:creationId xmlns:a16="http://schemas.microsoft.com/office/drawing/2014/main" id="{237E1589-3CE5-42DF-85A9-958DD19CCEBE}"/>
              </a:ext>
            </a:extLst>
          </p:cNvPr>
          <p:cNvSpPr>
            <a:spLocks noGrp="1"/>
          </p:cNvSpPr>
          <p:nvPr>
            <p:ph idx="1"/>
          </p:nvPr>
        </p:nvSpPr>
        <p:spPr/>
        <p:txBody>
          <a:bodyPr/>
          <a:lstStyle/>
          <a:p>
            <a:r>
              <a:rPr lang="en-US" dirty="0"/>
              <a:t> A covariance matrix expresses the correlation between the different variables in the data set.</a:t>
            </a:r>
          </a:p>
          <a:p>
            <a:r>
              <a:rPr lang="en-US" dirty="0"/>
              <a:t>It is essential to identify heavily dependent variables because they contain biased and redundant information which reduces the overall performance of the model.</a:t>
            </a:r>
          </a:p>
          <a:p>
            <a:r>
              <a:rPr lang="en-US" dirty="0"/>
              <a:t>The covariance value denotes how co-dependent two variables are with respect to each other</a:t>
            </a:r>
          </a:p>
          <a:p>
            <a:r>
              <a:rPr lang="en-US" dirty="0"/>
              <a:t>-</a:t>
            </a:r>
            <a:r>
              <a:rPr lang="en-US" dirty="0" err="1"/>
              <a:t>ve</a:t>
            </a:r>
            <a:r>
              <a:rPr lang="en-US" dirty="0"/>
              <a:t> </a:t>
            </a:r>
            <a:r>
              <a:rPr lang="en-US" dirty="0" err="1"/>
              <a:t>cov</a:t>
            </a:r>
            <a:r>
              <a:rPr lang="en-US" dirty="0"/>
              <a:t> – inverse proportion</a:t>
            </a:r>
          </a:p>
          <a:p>
            <a:r>
              <a:rPr lang="en-US" dirty="0"/>
              <a:t>+</a:t>
            </a:r>
            <a:r>
              <a:rPr lang="en-US" dirty="0" err="1"/>
              <a:t>ve</a:t>
            </a:r>
            <a:r>
              <a:rPr lang="en-US" dirty="0"/>
              <a:t> </a:t>
            </a:r>
            <a:r>
              <a:rPr lang="en-US" dirty="0" err="1"/>
              <a:t>cov</a:t>
            </a:r>
            <a:r>
              <a:rPr lang="en-US" dirty="0"/>
              <a:t>- Direct proportion</a:t>
            </a:r>
          </a:p>
          <a:p>
            <a:endParaRPr lang="en-US" dirty="0"/>
          </a:p>
        </p:txBody>
      </p:sp>
      <p:sp>
        <p:nvSpPr>
          <p:cNvPr id="5" name="Text Placeholder 4">
            <a:extLst>
              <a:ext uri="{FF2B5EF4-FFF2-40B4-BE49-F238E27FC236}">
                <a16:creationId xmlns:a16="http://schemas.microsoft.com/office/drawing/2014/main" id="{CCFB9516-AF6B-4987-A6D3-BA2948EBE453}"/>
              </a:ext>
            </a:extLst>
          </p:cNvPr>
          <p:cNvSpPr>
            <a:spLocks noGrp="1"/>
          </p:cNvSpPr>
          <p:nvPr>
            <p:ph type="body" sz="half" idx="2"/>
          </p:nvPr>
        </p:nvSpPr>
        <p:spPr/>
        <p:txBody>
          <a:bodyPr/>
          <a:lstStyle/>
          <a:p>
            <a:r>
              <a:rPr lang="en-US" dirty="0"/>
              <a:t>In the below matrix:</a:t>
            </a:r>
          </a:p>
          <a:p>
            <a:r>
              <a:rPr lang="en-US" dirty="0" err="1"/>
              <a:t>Cov</a:t>
            </a:r>
            <a:r>
              <a:rPr lang="en-US" dirty="0"/>
              <a:t>(a, a) represents the covariance of a variable with itself, which is nothing but the variance of the variable ‘a’</a:t>
            </a:r>
          </a:p>
          <a:p>
            <a:r>
              <a:rPr lang="en-US" dirty="0" err="1"/>
              <a:t>Cov</a:t>
            </a:r>
            <a:r>
              <a:rPr lang="en-US" dirty="0"/>
              <a:t>(a, b) represents the covariance of the variable ‘a’ with respect to the variable ‘b’. And since covariance is commutative, </a:t>
            </a:r>
            <a:r>
              <a:rPr lang="en-US" dirty="0" err="1"/>
              <a:t>Cov</a:t>
            </a:r>
            <a:r>
              <a:rPr lang="en-US" dirty="0"/>
              <a:t>(a, b) = </a:t>
            </a:r>
            <a:r>
              <a:rPr lang="en-US" dirty="0" err="1"/>
              <a:t>Cov</a:t>
            </a:r>
            <a:r>
              <a:rPr lang="en-US" dirty="0"/>
              <a:t>(b, a)</a:t>
            </a:r>
          </a:p>
          <a:p>
            <a:endParaRPr lang="en-US" dirty="0"/>
          </a:p>
        </p:txBody>
      </p:sp>
      <p:pic>
        <p:nvPicPr>
          <p:cNvPr id="9222" name="Picture 6" descr="Covariance Matrix - Principal Component Analysis - Edureka">
            <a:extLst>
              <a:ext uri="{FF2B5EF4-FFF2-40B4-BE49-F238E27FC236}">
                <a16:creationId xmlns:a16="http://schemas.microsoft.com/office/drawing/2014/main" id="{4122DA1F-88D6-48DC-9585-C7F9A81AE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5166538"/>
            <a:ext cx="14287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0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3627-458F-44F8-A93E-65F4DD6E090D}"/>
              </a:ext>
            </a:extLst>
          </p:cNvPr>
          <p:cNvSpPr>
            <a:spLocks noGrp="1"/>
          </p:cNvSpPr>
          <p:nvPr>
            <p:ph type="title"/>
          </p:nvPr>
        </p:nvSpPr>
        <p:spPr/>
        <p:txBody>
          <a:bodyPr/>
          <a:lstStyle/>
          <a:p>
            <a:r>
              <a:rPr lang="en-US" dirty="0"/>
              <a:t>PCA: Calculating Eigen values and vectors</a:t>
            </a:r>
          </a:p>
        </p:txBody>
      </p:sp>
      <p:sp>
        <p:nvSpPr>
          <p:cNvPr id="3" name="Content Placeholder 2">
            <a:extLst>
              <a:ext uri="{FF2B5EF4-FFF2-40B4-BE49-F238E27FC236}">
                <a16:creationId xmlns:a16="http://schemas.microsoft.com/office/drawing/2014/main" id="{9F75E4F2-D7D0-4141-A357-FB9CEAFA7A21}"/>
              </a:ext>
            </a:extLst>
          </p:cNvPr>
          <p:cNvSpPr>
            <a:spLocks noGrp="1"/>
          </p:cNvSpPr>
          <p:nvPr>
            <p:ph idx="1"/>
          </p:nvPr>
        </p:nvSpPr>
        <p:spPr/>
        <p:txBody>
          <a:bodyPr/>
          <a:lstStyle/>
          <a:p>
            <a:r>
              <a:rPr lang="en-US" dirty="0"/>
              <a:t>principal components are the new set of variables that are obtained from the initial set of variables</a:t>
            </a:r>
          </a:p>
          <a:p>
            <a:r>
              <a:rPr lang="en-US" dirty="0"/>
              <a:t>computed in such a manner that newly obtained variables are highly significant and independent of each other</a:t>
            </a:r>
          </a:p>
          <a:p>
            <a:r>
              <a:rPr lang="en-US" dirty="0"/>
              <a:t> compress and possess most of the useful information that was scattered among the initial variables.</a:t>
            </a:r>
          </a:p>
        </p:txBody>
      </p:sp>
      <p:sp>
        <p:nvSpPr>
          <p:cNvPr id="4" name="Text Placeholder 3">
            <a:extLst>
              <a:ext uri="{FF2B5EF4-FFF2-40B4-BE49-F238E27FC236}">
                <a16:creationId xmlns:a16="http://schemas.microsoft.com/office/drawing/2014/main" id="{794EAFAD-F954-49EC-B440-80AD1FA3315F}"/>
              </a:ext>
            </a:extLst>
          </p:cNvPr>
          <p:cNvSpPr>
            <a:spLocks noGrp="1"/>
          </p:cNvSpPr>
          <p:nvPr>
            <p:ph type="body" sz="half" idx="2"/>
          </p:nvPr>
        </p:nvSpPr>
        <p:spPr/>
        <p:txBody>
          <a:bodyPr>
            <a:normAutofit lnSpcReduction="10000"/>
          </a:bodyPr>
          <a:lstStyle/>
          <a:p>
            <a:r>
              <a:rPr lang="en-US" dirty="0"/>
              <a:t>Consider a 2-Dimensional data set, for which 2 eigenvectors (and their respective eigenvalues) are computed.</a:t>
            </a:r>
          </a:p>
          <a:p>
            <a:r>
              <a:rPr lang="en-US" dirty="0"/>
              <a:t> The idea behind eigenvectors is to use the Covariance matrix to understand where in the data there is the most amount of variance. </a:t>
            </a:r>
          </a:p>
          <a:p>
            <a:r>
              <a:rPr lang="en-US" dirty="0"/>
              <a:t>Since more variance in the data denotes more information about the data, eigenvectors are used to identify and compute Principal Components.</a:t>
            </a:r>
          </a:p>
        </p:txBody>
      </p:sp>
    </p:spTree>
    <p:extLst>
      <p:ext uri="{BB962C8B-B14F-4D97-AF65-F5344CB8AC3E}">
        <p14:creationId xmlns:p14="http://schemas.microsoft.com/office/powerpoint/2010/main" val="2546917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D1D1FA-D6FC-47CD-A8D7-4B8B3FA605EB}"/>
              </a:ext>
            </a:extLst>
          </p:cNvPr>
          <p:cNvSpPr>
            <a:spLocks noGrp="1"/>
          </p:cNvSpPr>
          <p:nvPr>
            <p:ph type="title"/>
          </p:nvPr>
        </p:nvSpPr>
        <p:spPr/>
        <p:txBody>
          <a:bodyPr/>
          <a:lstStyle/>
          <a:p>
            <a:r>
              <a:rPr lang="en-US" dirty="0"/>
              <a:t>PCA: Compute Principal Axes</a:t>
            </a:r>
            <a:br>
              <a:rPr lang="en-US" dirty="0"/>
            </a:br>
            <a:endParaRPr lang="en-US" dirty="0"/>
          </a:p>
        </p:txBody>
      </p:sp>
      <p:sp>
        <p:nvSpPr>
          <p:cNvPr id="5" name="Text Placeholder 4">
            <a:extLst>
              <a:ext uri="{FF2B5EF4-FFF2-40B4-BE49-F238E27FC236}">
                <a16:creationId xmlns:a16="http://schemas.microsoft.com/office/drawing/2014/main" id="{BAAF1F37-E6EF-4E3A-90BE-E06E9B02F046}"/>
              </a:ext>
            </a:extLst>
          </p:cNvPr>
          <p:cNvSpPr>
            <a:spLocks noGrp="1"/>
          </p:cNvSpPr>
          <p:nvPr>
            <p:ph idx="1"/>
          </p:nvPr>
        </p:nvSpPr>
        <p:spPr/>
        <p:txBody>
          <a:bodyPr>
            <a:normAutofit/>
          </a:bodyPr>
          <a:lstStyle/>
          <a:p>
            <a:pPr algn="l"/>
            <a:r>
              <a:rPr lang="en-US" dirty="0"/>
              <a:t>Order Computed Eigen values and Eigen vectors in descending order</a:t>
            </a:r>
          </a:p>
          <a:p>
            <a:r>
              <a:rPr lang="en-US" dirty="0"/>
              <a:t>eigenvector with the highest eigenvalue is the most significant and thus forms the first principal component.</a:t>
            </a:r>
          </a:p>
          <a:p>
            <a:r>
              <a:rPr lang="en-US" dirty="0"/>
              <a:t>The principal components of lesser significances can be removed in order to reduce the dimensions of the data.</a:t>
            </a:r>
          </a:p>
        </p:txBody>
      </p:sp>
    </p:spTree>
    <p:extLst>
      <p:ext uri="{BB962C8B-B14F-4D97-AF65-F5344CB8AC3E}">
        <p14:creationId xmlns:p14="http://schemas.microsoft.com/office/powerpoint/2010/main" val="4179514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01AC-6ED4-49D1-A57A-FC82EE92D302}"/>
              </a:ext>
            </a:extLst>
          </p:cNvPr>
          <p:cNvSpPr>
            <a:spLocks noGrp="1"/>
          </p:cNvSpPr>
          <p:nvPr>
            <p:ph type="title"/>
          </p:nvPr>
        </p:nvSpPr>
        <p:spPr/>
        <p:txBody>
          <a:bodyPr>
            <a:normAutofit fontScale="90000"/>
          </a:bodyPr>
          <a:lstStyle/>
          <a:p>
            <a:r>
              <a:rPr lang="en-US" b="1" dirty="0"/>
              <a:t>PCA: Reducing the dimensions of the data set</a:t>
            </a:r>
            <a:br>
              <a:rPr lang="en-US" dirty="0"/>
            </a:br>
            <a:endParaRPr lang="en-US" dirty="0"/>
          </a:p>
        </p:txBody>
      </p:sp>
      <p:sp>
        <p:nvSpPr>
          <p:cNvPr id="3" name="Content Placeholder 2">
            <a:extLst>
              <a:ext uri="{FF2B5EF4-FFF2-40B4-BE49-F238E27FC236}">
                <a16:creationId xmlns:a16="http://schemas.microsoft.com/office/drawing/2014/main" id="{B4C971A8-2738-4107-96E6-91E08D29E590}"/>
              </a:ext>
            </a:extLst>
          </p:cNvPr>
          <p:cNvSpPr>
            <a:spLocks noGrp="1"/>
          </p:cNvSpPr>
          <p:nvPr>
            <p:ph idx="1"/>
          </p:nvPr>
        </p:nvSpPr>
        <p:spPr/>
        <p:txBody>
          <a:bodyPr/>
          <a:lstStyle/>
          <a:p>
            <a:r>
              <a:rPr lang="en-US" dirty="0"/>
              <a:t>The last step in performing PCA is to re-arrange the original data with the final principal components which represent the maximum and the most significant information of the data set</a:t>
            </a:r>
          </a:p>
          <a:p>
            <a:r>
              <a:rPr lang="en-US" dirty="0"/>
              <a:t>replace the original data axis with the newly formed Principal Components</a:t>
            </a:r>
          </a:p>
          <a:p>
            <a:r>
              <a:rPr lang="en-US" dirty="0"/>
              <a:t>Multiply the transpose of the original data set by the transpose of the obtained feature vector.</a:t>
            </a:r>
          </a:p>
        </p:txBody>
      </p:sp>
    </p:spTree>
    <p:extLst>
      <p:ext uri="{BB962C8B-B14F-4D97-AF65-F5344CB8AC3E}">
        <p14:creationId xmlns:p14="http://schemas.microsoft.com/office/powerpoint/2010/main" val="226730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60B6-68DA-4E59-990B-9A503447A9E0}"/>
              </a:ext>
            </a:extLst>
          </p:cNvPr>
          <p:cNvSpPr>
            <a:spLocks noGrp="1"/>
          </p:cNvSpPr>
          <p:nvPr>
            <p:ph type="title"/>
          </p:nvPr>
        </p:nvSpPr>
        <p:spPr/>
        <p:txBody>
          <a:bodyPr/>
          <a:lstStyle/>
          <a:p>
            <a:r>
              <a:rPr lang="en-US" dirty="0"/>
              <a:t>PCA Demo: Face Recognition….</a:t>
            </a:r>
          </a:p>
        </p:txBody>
      </p:sp>
      <p:sp>
        <p:nvSpPr>
          <p:cNvPr id="3" name="Content Placeholder 2">
            <a:extLst>
              <a:ext uri="{FF2B5EF4-FFF2-40B4-BE49-F238E27FC236}">
                <a16:creationId xmlns:a16="http://schemas.microsoft.com/office/drawing/2014/main" id="{2B0B7356-9809-43B9-8B3F-EBB12C462924}"/>
              </a:ext>
            </a:extLst>
          </p:cNvPr>
          <p:cNvSpPr>
            <a:spLocks noGrp="1"/>
          </p:cNvSpPr>
          <p:nvPr>
            <p:ph idx="1"/>
          </p:nvPr>
        </p:nvSpPr>
        <p:spPr/>
        <p:txBody>
          <a:bodyPr/>
          <a:lstStyle/>
          <a:p>
            <a:r>
              <a:rPr lang="en-US" dirty="0">
                <a:hlinkClick r:id="rId2"/>
              </a:rPr>
              <a:t>https://github.com/xanmolx/FaceDetectorUsingPCA/blob/master/PCA_Face_Recognition_IIT2016040.ipynb</a:t>
            </a:r>
            <a:endParaRPr lang="en-US" dirty="0"/>
          </a:p>
          <a:p>
            <a:endParaRPr lang="en-US" dirty="0"/>
          </a:p>
          <a:p>
            <a:r>
              <a:rPr lang="en-US" dirty="0"/>
              <a:t>(</a:t>
            </a:r>
            <a:r>
              <a:rPr lang="en-US" dirty="0" err="1"/>
              <a:t>Github</a:t>
            </a:r>
            <a:r>
              <a:rPr lang="en-US" dirty="0"/>
              <a:t> code)</a:t>
            </a:r>
          </a:p>
        </p:txBody>
      </p:sp>
    </p:spTree>
    <p:extLst>
      <p:ext uri="{BB962C8B-B14F-4D97-AF65-F5344CB8AC3E}">
        <p14:creationId xmlns:p14="http://schemas.microsoft.com/office/powerpoint/2010/main" val="3882408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6AEBB3-9E75-48B7-B7C9-0DE4010FE3AC}"/>
              </a:ext>
            </a:extLst>
          </p:cNvPr>
          <p:cNvGrpSpPr/>
          <p:nvPr/>
        </p:nvGrpSpPr>
        <p:grpSpPr>
          <a:xfrm>
            <a:off x="7198661" y="978841"/>
            <a:ext cx="4075512" cy="4900317"/>
            <a:chOff x="1174375" y="2336857"/>
            <a:chExt cx="1410352" cy="1695780"/>
          </a:xfrm>
        </p:grpSpPr>
        <p:sp>
          <p:nvSpPr>
            <p:cNvPr id="4" name="Graphic 2">
              <a:extLst>
                <a:ext uri="{FF2B5EF4-FFF2-40B4-BE49-F238E27FC236}">
                  <a16:creationId xmlns:a16="http://schemas.microsoft.com/office/drawing/2014/main" id="{DB75A3A8-8765-4E61-8909-8E9044D01F3F}"/>
                </a:ext>
              </a:extLst>
            </p:cNvPr>
            <p:cNvSpPr/>
            <p:nvPr/>
          </p:nvSpPr>
          <p:spPr>
            <a:xfrm>
              <a:off x="1174375" y="2336857"/>
              <a:ext cx="1410352" cy="16957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accent1"/>
            </a:solidFill>
            <a:ln w="952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6124444-64AF-4DA6-A330-3FE2402D472E}"/>
                </a:ext>
              </a:extLst>
            </p:cNvPr>
            <p:cNvGrpSpPr/>
            <p:nvPr/>
          </p:nvGrpSpPr>
          <p:grpSpPr>
            <a:xfrm>
              <a:off x="1684786" y="2516290"/>
              <a:ext cx="702035" cy="687994"/>
              <a:chOff x="1684786" y="2516290"/>
              <a:chExt cx="702035" cy="687994"/>
            </a:xfrm>
          </p:grpSpPr>
          <p:sp>
            <p:nvSpPr>
              <p:cNvPr id="6" name="Graphic 4">
                <a:extLst>
                  <a:ext uri="{FF2B5EF4-FFF2-40B4-BE49-F238E27FC236}">
                    <a16:creationId xmlns:a16="http://schemas.microsoft.com/office/drawing/2014/main" id="{F8F33F1F-3165-4A87-A049-F5D6ED47BBCC}"/>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1C5C032-FF37-4EDE-9D42-5F99473BE38E}"/>
                  </a:ext>
                </a:extLst>
              </p:cNvPr>
              <p:cNvSpPr/>
              <p:nvPr/>
            </p:nvSpPr>
            <p:spPr>
              <a:xfrm>
                <a:off x="1861870" y="2758332"/>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 name="Rectangle 9">
            <a:extLst>
              <a:ext uri="{FF2B5EF4-FFF2-40B4-BE49-F238E27FC236}">
                <a16:creationId xmlns:a16="http://schemas.microsoft.com/office/drawing/2014/main" id="{8E32A131-0733-43E0-B30F-86C1DCAA063B}"/>
              </a:ext>
            </a:extLst>
          </p:cNvPr>
          <p:cNvSpPr/>
          <p:nvPr/>
        </p:nvSpPr>
        <p:spPr>
          <a:xfrm>
            <a:off x="683702" y="1534158"/>
            <a:ext cx="5412301" cy="923330"/>
          </a:xfrm>
          <a:prstGeom prst="rect">
            <a:avLst/>
          </a:prstGeom>
        </p:spPr>
        <p:txBody>
          <a:bodyPr wrap="square">
            <a:spAutoFit/>
          </a:bodyPr>
          <a:lstStyle/>
          <a:p>
            <a:r>
              <a:rPr lang="en-US" sz="5400" dirty="0"/>
              <a:t>Q AND A</a:t>
            </a:r>
          </a:p>
        </p:txBody>
      </p:sp>
      <p:sp>
        <p:nvSpPr>
          <p:cNvPr id="13" name="TextBox 12">
            <a:extLst>
              <a:ext uri="{FF2B5EF4-FFF2-40B4-BE49-F238E27FC236}">
                <a16:creationId xmlns:a16="http://schemas.microsoft.com/office/drawing/2014/main" id="{C2D26A5C-D3E8-4FFA-9E86-BE5A954AAF00}"/>
              </a:ext>
            </a:extLst>
          </p:cNvPr>
          <p:cNvSpPr txBox="1"/>
          <p:nvPr/>
        </p:nvSpPr>
        <p:spPr>
          <a:xfrm>
            <a:off x="579660" y="3108453"/>
            <a:ext cx="5620383" cy="1200329"/>
          </a:xfrm>
          <a:prstGeom prst="rect">
            <a:avLst/>
          </a:prstGeom>
          <a:noFill/>
        </p:spPr>
        <p:txBody>
          <a:bodyPr wrap="square" rtlCol="0" anchor="ctr">
            <a:spAutoFit/>
          </a:bodyPr>
          <a:lstStyle/>
          <a:p>
            <a:r>
              <a:rPr lang="en-GB" altLang="ko-KR" dirty="0">
                <a:solidFill>
                  <a:schemeClr val="accent4"/>
                </a:solidFill>
                <a:cs typeface="Arial" pitchFamily="34" charset="0"/>
              </a:rPr>
              <a:t>Any Questions?</a:t>
            </a:r>
          </a:p>
          <a:p>
            <a:endParaRPr lang="en-GB" altLang="ko-KR" dirty="0">
              <a:solidFill>
                <a:schemeClr val="accent4"/>
              </a:solidFill>
              <a:cs typeface="Arial" pitchFamily="34" charset="0"/>
            </a:endParaRPr>
          </a:p>
          <a:p>
            <a:endParaRPr lang="en-GB" altLang="ko-KR" dirty="0">
              <a:solidFill>
                <a:schemeClr val="accent4"/>
              </a:solidFill>
              <a:cs typeface="Arial" pitchFamily="34" charset="0"/>
            </a:endParaRPr>
          </a:p>
          <a:p>
            <a:endParaRPr lang="ko-KR" altLang="en-US" dirty="0">
              <a:solidFill>
                <a:schemeClr val="accent4"/>
              </a:solidFill>
              <a:cs typeface="Arial" pitchFamily="34" charset="0"/>
            </a:endParaRPr>
          </a:p>
        </p:txBody>
      </p:sp>
    </p:spTree>
    <p:extLst>
      <p:ext uri="{BB962C8B-B14F-4D97-AF65-F5344CB8AC3E}">
        <p14:creationId xmlns:p14="http://schemas.microsoft.com/office/powerpoint/2010/main" val="545688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4018498" y="3680288"/>
            <a:ext cx="4331317" cy="379656"/>
          </a:xfrm>
          <a:prstGeom prst="rect">
            <a:avLst/>
          </a:prstGeom>
          <a:noFill/>
        </p:spPr>
        <p:txBody>
          <a:bodyPr wrap="square" rtlCol="0" anchor="ctr">
            <a:spAutoFit/>
          </a:bodyPr>
          <a:lstStyle/>
          <a:p>
            <a:pPr algn="ctr"/>
            <a:endParaRPr lang="ko-KR" altLang="en-US" sz="1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65516" cy="1136812"/>
            <a:chOff x="1848112" y="1575921"/>
            <a:chExt cx="5365516" cy="1136812"/>
          </a:xfrm>
        </p:grpSpPr>
        <p:sp>
          <p:nvSpPr>
            <p:cNvPr id="9" name="TextBox 8"/>
            <p:cNvSpPr txBox="1"/>
            <p:nvPr/>
          </p:nvSpPr>
          <p:spPr>
            <a:xfrm>
              <a:off x="2705936" y="1789403"/>
              <a:ext cx="4507692" cy="923330"/>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 to Neural networks</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Shortcoming for RNN</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LSTM</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65516" cy="769441"/>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PCA</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grpSp>
        <p:nvGrpSpPr>
          <p:cNvPr id="176" name="Group 175">
            <a:extLst>
              <a:ext uri="{FF2B5EF4-FFF2-40B4-BE49-F238E27FC236}">
                <a16:creationId xmlns:a16="http://schemas.microsoft.com/office/drawing/2014/main" id="{0302ABB5-DF34-4C30-A850-1E2E869730DA}"/>
              </a:ext>
            </a:extLst>
          </p:cNvPr>
          <p:cNvGrpSpPr/>
          <p:nvPr/>
        </p:nvGrpSpPr>
        <p:grpSpPr>
          <a:xfrm>
            <a:off x="1621559" y="6213443"/>
            <a:ext cx="5365516" cy="769441"/>
            <a:chOff x="1848112" y="1575921"/>
            <a:chExt cx="5365516" cy="769441"/>
          </a:xfrm>
        </p:grpSpPr>
        <p:sp>
          <p:nvSpPr>
            <p:cNvPr id="177" name="TextBox 176">
              <a:extLst>
                <a:ext uri="{FF2B5EF4-FFF2-40B4-BE49-F238E27FC236}">
                  <a16:creationId xmlns:a16="http://schemas.microsoft.com/office/drawing/2014/main" id="{2ED893B7-210F-456D-8BE4-4EC2F119880E}"/>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 Demo</a:t>
              </a:r>
              <a:endParaRPr lang="ko-KR" altLang="en-US" sz="2700" b="1" dirty="0">
                <a:solidFill>
                  <a:schemeClr val="tx1">
                    <a:lumMod val="75000"/>
                    <a:lumOff val="25000"/>
                  </a:schemeClr>
                </a:solidFill>
                <a:cs typeface="Arial" pitchFamily="34" charset="0"/>
              </a:endParaRPr>
            </a:p>
          </p:txBody>
        </p:sp>
        <p:sp>
          <p:nvSpPr>
            <p:cNvPr id="178" name="TextBox 177">
              <a:extLst>
                <a:ext uri="{FF2B5EF4-FFF2-40B4-BE49-F238E27FC236}">
                  <a16:creationId xmlns:a16="http://schemas.microsoft.com/office/drawing/2014/main" id="{1796A151-7413-49FC-9BB9-0C74E3588991}"/>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05</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2D234-56FA-40B7-BC1B-D3A4BD4EF6A3}"/>
              </a:ext>
            </a:extLst>
          </p:cNvPr>
          <p:cNvSpPr>
            <a:spLocks noGrp="1"/>
          </p:cNvSpPr>
          <p:nvPr>
            <p:ph type="body" sz="quarter" idx="10"/>
          </p:nvPr>
        </p:nvSpPr>
        <p:spPr/>
        <p:txBody>
          <a:bodyPr>
            <a:normAutofit fontScale="92500" lnSpcReduction="10000"/>
          </a:bodyPr>
          <a:lstStyle/>
          <a:p>
            <a:r>
              <a:rPr lang="en-US" dirty="0"/>
              <a:t>Neural Networks</a:t>
            </a:r>
          </a:p>
        </p:txBody>
      </p:sp>
      <p:sp>
        <p:nvSpPr>
          <p:cNvPr id="3" name="Rectangle 2">
            <a:extLst>
              <a:ext uri="{FF2B5EF4-FFF2-40B4-BE49-F238E27FC236}">
                <a16:creationId xmlns:a16="http://schemas.microsoft.com/office/drawing/2014/main" id="{4CF3CA78-C52D-4037-B394-E95C5DDBF821}"/>
              </a:ext>
            </a:extLst>
          </p:cNvPr>
          <p:cNvSpPr/>
          <p:nvPr/>
        </p:nvSpPr>
        <p:spPr>
          <a:xfrm>
            <a:off x="514905" y="1038686"/>
            <a:ext cx="11407806" cy="1200329"/>
          </a:xfrm>
          <a:prstGeom prst="rect">
            <a:avLst/>
          </a:prstGeom>
        </p:spPr>
        <p:txBody>
          <a:bodyPr wrap="square">
            <a:spAutoFit/>
          </a:bodyPr>
          <a:lstStyle/>
          <a:p>
            <a:pPr marL="285750" indent="-285750">
              <a:buFont typeface="Arial" panose="020B0604020202020204" pitchFamily="34" charset="0"/>
              <a:buChar char="•"/>
            </a:pPr>
            <a:r>
              <a:rPr lang="en-US" dirty="0">
                <a:latin typeface="medium-content-serif-font"/>
              </a:rPr>
              <a:t>Neurons, the basic unit of a neural network</a:t>
            </a:r>
          </a:p>
          <a:p>
            <a:pPr marL="285750" indent="-285750">
              <a:buFont typeface="Arial" panose="020B0604020202020204" pitchFamily="34" charset="0"/>
              <a:buChar char="•"/>
            </a:pPr>
            <a:endParaRPr lang="en-US" dirty="0">
              <a:latin typeface="medium-content-serif-font"/>
            </a:endParaRPr>
          </a:p>
          <a:p>
            <a:pPr marL="285750" indent="-285750">
              <a:buFont typeface="Arial" panose="020B0604020202020204" pitchFamily="34" charset="0"/>
              <a:buChar char="•"/>
            </a:pPr>
            <a:endParaRPr lang="en-US" dirty="0">
              <a:latin typeface="medium-content-serif-font"/>
            </a:endParaRPr>
          </a:p>
          <a:p>
            <a:pPr marL="285750" indent="-285750">
              <a:buFont typeface="Arial" panose="020B0604020202020204" pitchFamily="34" charset="0"/>
              <a:buChar char="•"/>
            </a:pPr>
            <a:endParaRPr lang="en-US" dirty="0"/>
          </a:p>
        </p:txBody>
      </p:sp>
      <p:pic>
        <p:nvPicPr>
          <p:cNvPr id="5" name="Picture 4" descr="A close up of a logo&#10;&#10;Description automatically generated">
            <a:extLst>
              <a:ext uri="{FF2B5EF4-FFF2-40B4-BE49-F238E27FC236}">
                <a16:creationId xmlns:a16="http://schemas.microsoft.com/office/drawing/2014/main" id="{3A34B928-39B2-404F-95CC-FDDAE3076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494" y="1424773"/>
            <a:ext cx="5715000" cy="3333750"/>
          </a:xfrm>
          <a:prstGeom prst="rect">
            <a:avLst/>
          </a:prstGeom>
        </p:spPr>
      </p:pic>
    </p:spTree>
    <p:extLst>
      <p:ext uri="{BB962C8B-B14F-4D97-AF65-F5344CB8AC3E}">
        <p14:creationId xmlns:p14="http://schemas.microsoft.com/office/powerpoint/2010/main" val="424536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FFB3BF8-4BE3-4713-8AC2-5B00E90143B9}"/>
              </a:ext>
            </a:extLst>
          </p:cNvPr>
          <p:cNvSpPr>
            <a:spLocks noGrp="1"/>
          </p:cNvSpPr>
          <p:nvPr>
            <p:ph type="title"/>
          </p:nvPr>
        </p:nvSpPr>
        <p:spPr/>
        <p:txBody>
          <a:bodyPr/>
          <a:lstStyle/>
          <a:p>
            <a:r>
              <a:rPr lang="en-US" dirty="0"/>
              <a:t>Neural Networks</a:t>
            </a:r>
          </a:p>
        </p:txBody>
      </p:sp>
      <p:sp>
        <p:nvSpPr>
          <p:cNvPr id="11" name="Text Placeholder 10">
            <a:extLst>
              <a:ext uri="{FF2B5EF4-FFF2-40B4-BE49-F238E27FC236}">
                <a16:creationId xmlns:a16="http://schemas.microsoft.com/office/drawing/2014/main" id="{FF5F2AF9-F1C9-40FB-B8A7-190C2D1944EC}"/>
              </a:ext>
            </a:extLst>
          </p:cNvPr>
          <p:cNvSpPr>
            <a:spLocks noGrp="1"/>
          </p:cNvSpPr>
          <p:nvPr>
            <p:ph idx="1"/>
          </p:nvPr>
        </p:nvSpPr>
        <p:spPr>
          <a:xfrm>
            <a:off x="597435" y="1488613"/>
            <a:ext cx="8596668" cy="4956575"/>
          </a:xfrm>
        </p:spPr>
        <p:txBody>
          <a:bodyPr>
            <a:normAutofit/>
          </a:bodyPr>
          <a:lstStyle/>
          <a:p>
            <a:r>
              <a:rPr lang="en-US" dirty="0"/>
              <a:t>Three things:</a:t>
            </a:r>
          </a:p>
          <a:p>
            <a:pPr lvl="1"/>
            <a:r>
              <a:rPr lang="en-US" dirty="0"/>
              <a:t>Each input is multiplied by weight:</a:t>
            </a:r>
          </a:p>
          <a:p>
            <a:pPr lvl="2"/>
            <a:r>
              <a:rPr lang="en-US" dirty="0"/>
              <a:t>X1*w1, x2*w2</a:t>
            </a:r>
          </a:p>
          <a:p>
            <a:pPr lvl="1"/>
            <a:r>
              <a:rPr lang="en-US" dirty="0"/>
              <a:t>All weighted inputs are added with a bias b</a:t>
            </a:r>
          </a:p>
          <a:p>
            <a:pPr lvl="2"/>
            <a:r>
              <a:rPr lang="en-US" dirty="0"/>
              <a:t>X1*w1 + x2*w2 +b</a:t>
            </a:r>
          </a:p>
          <a:p>
            <a:pPr lvl="1"/>
            <a:r>
              <a:rPr lang="en-US" dirty="0"/>
              <a:t>Sum is passed through an activation function</a:t>
            </a:r>
          </a:p>
          <a:p>
            <a:pPr lvl="1"/>
            <a:r>
              <a:rPr lang="en-US" dirty="0"/>
              <a:t>The activation function is used to turn an unbounded input into an output that has a nice, predictable form. </a:t>
            </a:r>
          </a:p>
          <a:p>
            <a:pPr lvl="1"/>
            <a:r>
              <a:rPr lang="en-US" dirty="0"/>
              <a:t>A commonly used activation function is the sigmoid function</a:t>
            </a:r>
          </a:p>
          <a:p>
            <a:pPr lvl="1"/>
            <a:r>
              <a:rPr lang="en-US" dirty="0"/>
              <a:t>This process of passing inputs forward to get an output is known as </a:t>
            </a:r>
            <a:r>
              <a:rPr lang="en-US" b="1" dirty="0"/>
              <a:t>feedforward</a:t>
            </a:r>
            <a:r>
              <a:rPr lang="en-US" dirty="0"/>
              <a:t>.</a:t>
            </a:r>
          </a:p>
        </p:txBody>
      </p:sp>
      <p:pic>
        <p:nvPicPr>
          <p:cNvPr id="18" name="Picture 17" descr="A picture containing black, dark, room, star&#10;&#10;Description automatically generated">
            <a:extLst>
              <a:ext uri="{FF2B5EF4-FFF2-40B4-BE49-F238E27FC236}">
                <a16:creationId xmlns:a16="http://schemas.microsoft.com/office/drawing/2014/main" id="{501DED06-7D4A-40E4-B7BD-37700625FA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7956" y="760129"/>
            <a:ext cx="4000182" cy="2668871"/>
          </a:xfrm>
          <a:prstGeom prst="rect">
            <a:avLst/>
          </a:prstGeom>
        </p:spPr>
      </p:pic>
    </p:spTree>
    <p:extLst>
      <p:ext uri="{BB962C8B-B14F-4D97-AF65-F5344CB8AC3E}">
        <p14:creationId xmlns:p14="http://schemas.microsoft.com/office/powerpoint/2010/main" val="354923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08AB-722B-42A1-8FC0-D6E032FEA49D}"/>
              </a:ext>
            </a:extLst>
          </p:cNvPr>
          <p:cNvSpPr>
            <a:spLocks noGrp="1"/>
          </p:cNvSpPr>
          <p:nvPr>
            <p:ph type="title"/>
          </p:nvPr>
        </p:nvSpPr>
        <p:spPr/>
        <p:txBody>
          <a:bodyPr/>
          <a:lstStyle/>
          <a:p>
            <a:r>
              <a:rPr lang="en-US" dirty="0"/>
              <a:t>Why RNN? (Recurrent Neural networks)</a:t>
            </a:r>
          </a:p>
        </p:txBody>
      </p:sp>
      <p:sp>
        <p:nvSpPr>
          <p:cNvPr id="3" name="Content Placeholder 2">
            <a:extLst>
              <a:ext uri="{FF2B5EF4-FFF2-40B4-BE49-F238E27FC236}">
                <a16:creationId xmlns:a16="http://schemas.microsoft.com/office/drawing/2014/main" id="{92F0564D-382B-41B7-8C72-A4DB6752E840}"/>
              </a:ext>
            </a:extLst>
          </p:cNvPr>
          <p:cNvSpPr>
            <a:spLocks noGrp="1"/>
          </p:cNvSpPr>
          <p:nvPr>
            <p:ph idx="1"/>
          </p:nvPr>
        </p:nvSpPr>
        <p:spPr>
          <a:xfrm>
            <a:off x="677334" y="2160589"/>
            <a:ext cx="8596668" cy="4697411"/>
          </a:xfrm>
        </p:spPr>
        <p:txBody>
          <a:bodyPr>
            <a:normAutofit fontScale="92500" lnSpcReduction="10000"/>
          </a:bodyPr>
          <a:lstStyle/>
          <a:p>
            <a:r>
              <a:rPr lang="en-US" dirty="0"/>
              <a:t>Feed forward networks: Input examples are fed to the network and transformed to an output</a:t>
            </a:r>
          </a:p>
          <a:p>
            <a:pPr lvl="1"/>
            <a:r>
              <a:rPr lang="en-US" dirty="0"/>
              <a:t>With supervised learning, the output would be a label, like for example image recognition as Cat or elephant.</a:t>
            </a:r>
          </a:p>
          <a:p>
            <a:r>
              <a:rPr lang="en-US" dirty="0"/>
              <a:t>A feedforward network is trained on labeled images until it minimizes the error it makes when guessing their categories</a:t>
            </a:r>
          </a:p>
          <a:p>
            <a:r>
              <a:rPr lang="en-US" dirty="0"/>
              <a:t>With the trained set of parameters, the network categorizes data it has never seen</a:t>
            </a:r>
          </a:p>
          <a:p>
            <a:r>
              <a:rPr lang="en-US" dirty="0"/>
              <a:t>A trained feedforward network can be exposed to any random collection of photographs, </a:t>
            </a:r>
          </a:p>
          <a:p>
            <a:r>
              <a:rPr lang="en-US" dirty="0"/>
              <a:t> the first photograph it is exposed to will not necessarily alter how it classifies the second.</a:t>
            </a:r>
          </a:p>
          <a:p>
            <a:r>
              <a:rPr lang="en-US" dirty="0"/>
              <a:t>No notion of order and time.</a:t>
            </a:r>
          </a:p>
          <a:p>
            <a:r>
              <a:rPr lang="en-US" dirty="0"/>
              <a:t>Only input is the current example it has been exposed to.</a:t>
            </a:r>
          </a:p>
          <a:p>
            <a:r>
              <a:rPr lang="en-US" dirty="0"/>
              <a:t>Feed forward networks are amnesiacs!!!</a:t>
            </a:r>
          </a:p>
        </p:txBody>
      </p:sp>
    </p:spTree>
    <p:extLst>
      <p:ext uri="{BB962C8B-B14F-4D97-AF65-F5344CB8AC3E}">
        <p14:creationId xmlns:p14="http://schemas.microsoft.com/office/powerpoint/2010/main" val="325289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D7A3-FE46-43BB-8591-FE280FA8165B}"/>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EB911250-5CA9-4F48-8B8E-552294631033}"/>
              </a:ext>
            </a:extLst>
          </p:cNvPr>
          <p:cNvSpPr>
            <a:spLocks noGrp="1"/>
          </p:cNvSpPr>
          <p:nvPr>
            <p:ph idx="1"/>
          </p:nvPr>
        </p:nvSpPr>
        <p:spPr>
          <a:xfrm>
            <a:off x="677334" y="1313895"/>
            <a:ext cx="8596668" cy="5544105"/>
          </a:xfrm>
        </p:spPr>
        <p:txBody>
          <a:bodyPr/>
          <a:lstStyle/>
          <a:p>
            <a:r>
              <a:rPr lang="en-US" dirty="0"/>
              <a:t>To overcome the amnesia of Feed forward networks, we have RNNs.</a:t>
            </a:r>
          </a:p>
          <a:p>
            <a:r>
              <a:rPr lang="en-US" dirty="0"/>
              <a:t>A simple machine learning model or an Artificial Neural Network may learn to predict the stock prices based on a number of features: the volume of the stock, the opening value etc. </a:t>
            </a:r>
          </a:p>
          <a:p>
            <a:r>
              <a:rPr lang="en-US" dirty="0"/>
              <a:t>It is also largely dependent on the stock values in the previous days (major factor)</a:t>
            </a:r>
          </a:p>
          <a:p>
            <a:r>
              <a:rPr lang="en-US" dirty="0"/>
              <a:t>This dependency on time is achieved via Recurrent Neural Networks. A typical RNN looks like:</a:t>
            </a:r>
          </a:p>
          <a:p>
            <a:endParaRPr lang="en-US" dirty="0"/>
          </a:p>
          <a:p>
            <a:endParaRPr lang="en-US" dirty="0"/>
          </a:p>
          <a:p>
            <a:endParaRPr lang="en-US" dirty="0"/>
          </a:p>
          <a:p>
            <a:pPr marL="0" indent="0">
              <a:buNone/>
            </a:pPr>
            <a:endParaRPr lang="en-US" dirty="0"/>
          </a:p>
        </p:txBody>
      </p:sp>
      <p:pic>
        <p:nvPicPr>
          <p:cNvPr id="2070" name="Picture 22">
            <a:extLst>
              <a:ext uri="{FF2B5EF4-FFF2-40B4-BE49-F238E27FC236}">
                <a16:creationId xmlns:a16="http://schemas.microsoft.com/office/drawing/2014/main" id="{46A7DF4C-17ED-4FC6-B767-1FD99E5C5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032" y="3935582"/>
            <a:ext cx="18669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71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C547-73A4-4C4C-8E45-8802049B40E5}"/>
              </a:ext>
            </a:extLst>
          </p:cNvPr>
          <p:cNvSpPr>
            <a:spLocks noGrp="1"/>
          </p:cNvSpPr>
          <p:nvPr>
            <p:ph type="title"/>
          </p:nvPr>
        </p:nvSpPr>
        <p:spPr/>
        <p:txBody>
          <a:bodyPr/>
          <a:lstStyle/>
          <a:p>
            <a:r>
              <a:rPr lang="en-US" dirty="0"/>
              <a:t>RNN unfolded…</a:t>
            </a:r>
          </a:p>
        </p:txBody>
      </p:sp>
      <p:pic>
        <p:nvPicPr>
          <p:cNvPr id="3074" name="Picture 2">
            <a:extLst>
              <a:ext uri="{FF2B5EF4-FFF2-40B4-BE49-F238E27FC236}">
                <a16:creationId xmlns:a16="http://schemas.microsoft.com/office/drawing/2014/main" id="{D28F095D-069A-4D6A-9958-8035D62B99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8356" y="2405856"/>
            <a:ext cx="83153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54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31B2-7F0B-4885-AFAA-ED1D029A286F}"/>
              </a:ext>
            </a:extLst>
          </p:cNvPr>
          <p:cNvSpPr>
            <a:spLocks noGrp="1"/>
          </p:cNvSpPr>
          <p:nvPr>
            <p:ph type="title"/>
          </p:nvPr>
        </p:nvSpPr>
        <p:spPr/>
        <p:txBody>
          <a:bodyPr/>
          <a:lstStyle/>
          <a:p>
            <a:r>
              <a:rPr lang="en-US" dirty="0"/>
              <a:t>LIMITATIONS OF RNNs</a:t>
            </a:r>
          </a:p>
        </p:txBody>
      </p:sp>
      <p:sp>
        <p:nvSpPr>
          <p:cNvPr id="3" name="Content Placeholder 2">
            <a:extLst>
              <a:ext uri="{FF2B5EF4-FFF2-40B4-BE49-F238E27FC236}">
                <a16:creationId xmlns:a16="http://schemas.microsoft.com/office/drawing/2014/main" id="{7787A99C-D226-438B-B929-8A1079A1BA93}"/>
              </a:ext>
            </a:extLst>
          </p:cNvPr>
          <p:cNvSpPr>
            <a:spLocks noGrp="1"/>
          </p:cNvSpPr>
          <p:nvPr>
            <p:ph idx="1"/>
          </p:nvPr>
        </p:nvSpPr>
        <p:spPr/>
        <p:txBody>
          <a:bodyPr/>
          <a:lstStyle/>
          <a:p>
            <a:r>
              <a:rPr lang="en-US" dirty="0"/>
              <a:t>are great when it comes to short contexts</a:t>
            </a:r>
          </a:p>
          <a:p>
            <a:pPr lvl="1"/>
            <a:r>
              <a:rPr lang="en-US" dirty="0"/>
              <a:t>The color of the sky is… (will output blue in most cases without having to deal with previous context)</a:t>
            </a:r>
          </a:p>
          <a:p>
            <a:r>
              <a:rPr lang="en-US" dirty="0"/>
              <a:t>but in order to be able to build a story and remember it, we need our models to be able to understand and remember the context behind the sequences</a:t>
            </a:r>
          </a:p>
          <a:p>
            <a:r>
              <a:rPr lang="en-US" dirty="0"/>
              <a:t>vanilla RNNs fail to understand the context behind an input.</a:t>
            </a:r>
          </a:p>
          <a:p>
            <a:pPr lvl="1"/>
            <a:r>
              <a:rPr lang="en-US" dirty="0"/>
              <a:t>I was born in India. Then after 20 years, I moved to Ireland where I worked for underprivileged African children…. Blah blah… I speak fluent __________</a:t>
            </a:r>
          </a:p>
          <a:p>
            <a:pPr lvl="1"/>
            <a:r>
              <a:rPr lang="en-US" dirty="0"/>
              <a:t>The relevant information may be separated from the point where it is needed, by a huge load of irrelevant data. </a:t>
            </a:r>
          </a:p>
          <a:p>
            <a:pPr lvl="1"/>
            <a:r>
              <a:rPr lang="en-US" dirty="0"/>
              <a:t>This is where a Recurrent Neural Network fails!</a:t>
            </a:r>
          </a:p>
        </p:txBody>
      </p:sp>
    </p:spTree>
    <p:extLst>
      <p:ext uri="{BB962C8B-B14F-4D97-AF65-F5344CB8AC3E}">
        <p14:creationId xmlns:p14="http://schemas.microsoft.com/office/powerpoint/2010/main" val="917890238"/>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5302</TotalTime>
  <Words>1977</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medium-content-serif-font</vt:lpstr>
      <vt:lpstr>Trebuchet MS</vt:lpstr>
      <vt:lpstr>Wingdings 3</vt:lpstr>
      <vt:lpstr>Cover and End Slide Master</vt:lpstr>
      <vt:lpstr>Contents Slide Master</vt:lpstr>
      <vt:lpstr>Section Break Slide Master</vt:lpstr>
      <vt:lpstr>Facet</vt:lpstr>
      <vt:lpstr>PowerPoint Presentation</vt:lpstr>
      <vt:lpstr>PowerPoint Presentation</vt:lpstr>
      <vt:lpstr>PowerPoint Presentation</vt:lpstr>
      <vt:lpstr>PowerPoint Presentation</vt:lpstr>
      <vt:lpstr>Neural Networks</vt:lpstr>
      <vt:lpstr>Why RNN? (Recurrent Neural networks)</vt:lpstr>
      <vt:lpstr>Recurrent Neural Networks</vt:lpstr>
      <vt:lpstr>RNN unfolded…</vt:lpstr>
      <vt:lpstr>LIMITATIONS OF RNNs</vt:lpstr>
      <vt:lpstr>Vanishing Gradient problem in RNNs</vt:lpstr>
      <vt:lpstr>LSTM (Long short-term Memory)</vt:lpstr>
      <vt:lpstr>LSTM Architecture</vt:lpstr>
      <vt:lpstr>LSTM: Forget Gate</vt:lpstr>
      <vt:lpstr>LSTM: Input gate</vt:lpstr>
      <vt:lpstr>LSTM : Output Gate</vt:lpstr>
      <vt:lpstr>LSTM: Output gate</vt:lpstr>
      <vt:lpstr>LSTM demo…</vt:lpstr>
      <vt:lpstr>PCA: Principal component analysis.</vt:lpstr>
      <vt:lpstr>PCA: Steps</vt:lpstr>
      <vt:lpstr>PCA : Data Standardization</vt:lpstr>
      <vt:lpstr>PCA: Computing co variance matrix</vt:lpstr>
      <vt:lpstr>PCA: Calculating Eigen values and vectors</vt:lpstr>
      <vt:lpstr>PCA: Compute Principal Axes </vt:lpstr>
      <vt:lpstr>PCA: Reducing the dimensions of the data set </vt:lpstr>
      <vt:lpstr>PCA Demo: Face Recognition….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Shah, Priyanka</cp:lastModifiedBy>
  <cp:revision>282</cp:revision>
  <dcterms:created xsi:type="dcterms:W3CDTF">2018-04-24T17:14:44Z</dcterms:created>
  <dcterms:modified xsi:type="dcterms:W3CDTF">2020-04-27T12:55:00Z</dcterms:modified>
</cp:coreProperties>
</file>